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84" r:id="rId2"/>
    <p:sldId id="297" r:id="rId3"/>
    <p:sldId id="302" r:id="rId4"/>
    <p:sldId id="303" r:id="rId5"/>
    <p:sldId id="304" r:id="rId6"/>
    <p:sldId id="296" r:id="rId7"/>
    <p:sldId id="299" r:id="rId8"/>
    <p:sldId id="300" r:id="rId9"/>
    <p:sldId id="312" r:id="rId10"/>
    <p:sldId id="309" r:id="rId11"/>
    <p:sldId id="310" r:id="rId12"/>
    <p:sldId id="311" r:id="rId13"/>
    <p:sldId id="306" r:id="rId14"/>
    <p:sldId id="307" r:id="rId15"/>
    <p:sldId id="271" r:id="rId16"/>
    <p:sldId id="270" r:id="rId17"/>
    <p:sldId id="274" r:id="rId18"/>
    <p:sldId id="272" r:id="rId19"/>
    <p:sldId id="273" r:id="rId20"/>
    <p:sldId id="275" r:id="rId21"/>
    <p:sldId id="276" r:id="rId22"/>
    <p:sldId id="1022" r:id="rId23"/>
    <p:sldId id="1023" r:id="rId24"/>
    <p:sldId id="1020" r:id="rId25"/>
    <p:sldId id="102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35"/>
    <p:restoredTop sz="94304"/>
  </p:normalViewPr>
  <p:slideViewPr>
    <p:cSldViewPr snapToGrid="0">
      <p:cViewPr varScale="1">
        <p:scale>
          <a:sx n="80" d="100"/>
          <a:sy n="80" d="100"/>
        </p:scale>
        <p:origin x="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4B12F-07D8-C743-A81E-D2CAC0DB1B49}"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8F6E4-2D16-3B4D-9127-6DD3F3518100}" type="slidenum">
              <a:rPr lang="en-US" smtClean="0"/>
              <a:t>‹#›</a:t>
            </a:fld>
            <a:endParaRPr lang="en-US"/>
          </a:p>
        </p:txBody>
      </p:sp>
    </p:spTree>
    <p:extLst>
      <p:ext uri="{BB962C8B-B14F-4D97-AF65-F5344CB8AC3E}">
        <p14:creationId xmlns:p14="http://schemas.microsoft.com/office/powerpoint/2010/main" val="281093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CD95A6-B4D3-16AB-F8CF-E240EEB8CE54}"/>
              </a:ext>
            </a:extLst>
          </p:cNvPr>
          <p:cNvSpPr>
            <a:spLocks noGrp="1" noChangeArrowheads="1"/>
          </p:cNvSpPr>
          <p:nvPr>
            <p:ph type="sldNum" sz="quarter" idx="5"/>
          </p:nvPr>
        </p:nvSpPr>
        <p:spPr>
          <a:ln/>
        </p:spPr>
        <p:txBody>
          <a:bodyPr/>
          <a:lstStyle/>
          <a:p>
            <a:fld id="{1B2B22C9-9F9D-BD4B-8DCE-79B59FBC3099}" type="slidenum">
              <a:rPr lang="zh-CN" altLang="en-US"/>
              <a:pPr/>
              <a:t>16</a:t>
            </a:fld>
            <a:endParaRPr lang="en-US" altLang="zh-CN"/>
          </a:p>
        </p:txBody>
      </p:sp>
      <p:sp>
        <p:nvSpPr>
          <p:cNvPr id="135170" name="Rectangle 2">
            <a:extLst>
              <a:ext uri="{FF2B5EF4-FFF2-40B4-BE49-F238E27FC236}">
                <a16:creationId xmlns:a16="http://schemas.microsoft.com/office/drawing/2014/main" id="{F7DCF556-D7E8-01A0-C366-02A0C28D8B70}"/>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FE78042A-8A6F-40C2-CE82-1656D973EA66}"/>
              </a:ext>
            </a:extLst>
          </p:cNvPr>
          <p:cNvSpPr>
            <a:spLocks noGrp="1" noChangeArrowheads="1"/>
          </p:cNvSpPr>
          <p:nvPr>
            <p:ph type="body" idx="1"/>
          </p:nvPr>
        </p:nvSpPr>
        <p:spPr/>
        <p:txBody>
          <a:bodyPr/>
          <a:lstStyle/>
          <a:p>
            <a:r>
              <a:rPr lang="en-US" altLang="zh-CN">
                <a:ea typeface="宋体" panose="02010600030101010101" pitchFamily="2" charset="-122"/>
              </a:rPr>
              <a:t>First introduced in COLT-92 by Boser, Guyon and Vapnik</a:t>
            </a:r>
          </a:p>
          <a:p>
            <a:r>
              <a:rPr lang="en-US" altLang="zh-CN">
                <a:ea typeface="宋体" panose="02010600030101010101" pitchFamily="2" charset="-122"/>
              </a:rPr>
              <a:t>COLT = computational learning theory</a:t>
            </a:r>
          </a:p>
          <a:p>
            <a:pPr lvl="2"/>
            <a:r>
              <a:rPr lang="en-US" altLang="zh-CN">
                <a:ea typeface="宋体" panose="02010600030101010101" pitchFamily="2" charset="-122"/>
              </a:rPr>
              <a:t>B. Scholkopf et al. ICANN 96. 47-52.</a:t>
            </a: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4158-724F-23B3-4EE8-432076E8F5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C48A1-48A9-0E5B-5179-A569662EA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976885-9E04-D2F1-0A5A-1347FA67B4FB}"/>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1B7AF4FE-2AFF-C683-BB88-B025A4C0E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36516-5A38-7E0F-CF03-EAC72477FD8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84416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9093-EACE-4960-3BA1-317CDF7B2F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6385E-D98F-330C-9A9D-E96E44CA2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D38AB-80BA-1C30-71E1-EB5890909F01}"/>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92249F55-557E-A17F-E0C0-FBA1847DA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AF85A-2146-E1E4-ACD7-12230DF23257}"/>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356076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F317C1-A367-A1A5-7153-3A5E125ABB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6835BC-DB7D-E1E2-7B2A-4740E8D643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568A8-62A1-DBE2-9BF6-F1E8DA757023}"/>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AB8EBF77-942E-763F-831D-B535385FE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16CDE-D442-225F-82CC-1645E710905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46344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788A-BE5B-F79B-6795-AA665F62B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92130-9600-BFC4-34D8-A5325A5CC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811F0-A546-16F8-3D2D-E15239FB495B}"/>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54A21BFF-7722-FACE-EF6F-9E9C38539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9C394-4DDE-D8EE-0554-905DCB1B136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69492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C20-C6BB-4909-9B2F-D02EF598A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0942E-CAC2-FC85-8A9E-793FF84B5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641A35-1FFC-DB1D-0B0A-54BF3954028C}"/>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7934D6D2-824B-880F-195F-D9DA220FF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D733-5FB8-8D7D-3313-BD74C6785E2B}"/>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4687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D8FC-620D-14FE-307A-3D6AA5CF5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A4D0C-B46D-555B-B3B4-23E51BC4C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3B58D-7856-E5F5-2E28-ADDE040D5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A2F75B-81DD-462F-0DD1-E3226CCAF132}"/>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6" name="Footer Placeholder 5">
            <a:extLst>
              <a:ext uri="{FF2B5EF4-FFF2-40B4-BE49-F238E27FC236}">
                <a16:creationId xmlns:a16="http://schemas.microsoft.com/office/drawing/2014/main" id="{B89C4357-1FEE-408B-31BC-A725B83CC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D3286-5BE6-1553-1E96-480E8143AB0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91886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320D-4E7B-F706-C70D-6752AFFC9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5B307B-2F6D-F448-0EA5-C4BA4C1FE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0EF30-5330-99E4-9750-46C576BB3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3BAA4-997E-D34E-6235-C51DB9604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4B0EEE-5302-9ED7-F9C5-A8FD84C75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FE8813-B2D2-B6D5-97A0-71B1E46320C2}"/>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8" name="Footer Placeholder 7">
            <a:extLst>
              <a:ext uri="{FF2B5EF4-FFF2-40B4-BE49-F238E27FC236}">
                <a16:creationId xmlns:a16="http://schemas.microsoft.com/office/drawing/2014/main" id="{9FE6459A-8961-0152-3437-BA1BBF6B5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5E546-8261-9102-B2CC-19BCB106D56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07654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6092-315D-5CA8-E6C1-FEB366D1E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416D63-5E37-6A5B-0B92-75329D748611}"/>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4" name="Footer Placeholder 3">
            <a:extLst>
              <a:ext uri="{FF2B5EF4-FFF2-40B4-BE49-F238E27FC236}">
                <a16:creationId xmlns:a16="http://schemas.microsoft.com/office/drawing/2014/main" id="{4547428B-E717-2741-0844-D0B7125F1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29BC38-A535-C1E9-34E6-DB0DAE6B64B1}"/>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17258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33FEB-22E9-CB68-7DC2-0044565C9E4B}"/>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3" name="Footer Placeholder 2">
            <a:extLst>
              <a:ext uri="{FF2B5EF4-FFF2-40B4-BE49-F238E27FC236}">
                <a16:creationId xmlns:a16="http://schemas.microsoft.com/office/drawing/2014/main" id="{5CC2DC3B-04E9-C091-35D6-AA6081391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0BD2E-C32D-595B-50A8-9CAAB8ECF9EE}"/>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10819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3766-0EFB-ED0C-417C-A58D3AED2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2BAF72-9FC9-6E65-E339-262EA24A3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C3B38-438E-0EE2-3F2A-EF3FD43A6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F43A0-2211-5485-FAE3-34565C16588D}"/>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6" name="Footer Placeholder 5">
            <a:extLst>
              <a:ext uri="{FF2B5EF4-FFF2-40B4-BE49-F238E27FC236}">
                <a16:creationId xmlns:a16="http://schemas.microsoft.com/office/drawing/2014/main" id="{62ADEE29-C01B-62C1-ED22-D3406DCBA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A6C45-2C11-970C-992C-AF179D78A8A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3537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2F96-0627-00A8-5DE0-E96634505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BF8C5-3695-9F6E-080B-56B681333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BD415-0933-4453-FEDF-9CF7B202E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F92B5-FE75-099A-9197-E25802B3A74D}"/>
              </a:ext>
            </a:extLst>
          </p:cNvPr>
          <p:cNvSpPr>
            <a:spLocks noGrp="1"/>
          </p:cNvSpPr>
          <p:nvPr>
            <p:ph type="dt" sz="half" idx="10"/>
          </p:nvPr>
        </p:nvSpPr>
        <p:spPr/>
        <p:txBody>
          <a:bodyPr/>
          <a:lstStyle/>
          <a:p>
            <a:fld id="{C5E7C3CD-0F9B-EE4F-970E-40A3F1093953}" type="datetimeFigureOut">
              <a:rPr lang="en-US" smtClean="0"/>
              <a:t>11/15/23</a:t>
            </a:fld>
            <a:endParaRPr lang="en-US"/>
          </a:p>
        </p:txBody>
      </p:sp>
      <p:sp>
        <p:nvSpPr>
          <p:cNvPr id="6" name="Footer Placeholder 5">
            <a:extLst>
              <a:ext uri="{FF2B5EF4-FFF2-40B4-BE49-F238E27FC236}">
                <a16:creationId xmlns:a16="http://schemas.microsoft.com/office/drawing/2014/main" id="{3FD42521-A151-503F-70C1-3F3783C2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9606E-FC55-66F5-7DA9-0473FBD417B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8075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9305D-84AE-E201-B409-7CBC61051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1D2FA-B264-89FB-98FE-1ECA1B64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C81A1-A337-7C38-6B8F-E995D7C7A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7C3CD-0F9B-EE4F-970E-40A3F1093953}" type="datetimeFigureOut">
              <a:rPr lang="en-US" smtClean="0"/>
              <a:t>11/15/23</a:t>
            </a:fld>
            <a:endParaRPr lang="en-US"/>
          </a:p>
        </p:txBody>
      </p:sp>
      <p:sp>
        <p:nvSpPr>
          <p:cNvPr id="5" name="Footer Placeholder 4">
            <a:extLst>
              <a:ext uri="{FF2B5EF4-FFF2-40B4-BE49-F238E27FC236}">
                <a16:creationId xmlns:a16="http://schemas.microsoft.com/office/drawing/2014/main" id="{C5F2D598-6A7B-D38B-4F5A-B8F45316C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65EA7-B8D2-E8F6-5EB1-F7C546BA1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0D1D8-8DBF-9349-8199-8401BFB2A891}" type="slidenum">
              <a:rPr lang="en-US" smtClean="0"/>
              <a:t>‹#›</a:t>
            </a:fld>
            <a:endParaRPr lang="en-US"/>
          </a:p>
        </p:txBody>
      </p:sp>
    </p:spTree>
    <p:extLst>
      <p:ext uri="{BB962C8B-B14F-4D97-AF65-F5344CB8AC3E}">
        <p14:creationId xmlns:p14="http://schemas.microsoft.com/office/powerpoint/2010/main" val="82864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a:bodyPr>
          <a:lstStyle/>
          <a:p>
            <a:r>
              <a:rPr lang="en-US" sz="3600" b="1" dirty="0">
                <a:solidFill>
                  <a:srgbClr val="7030A0"/>
                </a:solidFill>
                <a:effectLst/>
                <a:latin typeface="Helvetica" pitchFamily="2" charset="0"/>
                <a:cs typeface="Calibri" panose="020F0502020204030204" pitchFamily="34" charset="0"/>
              </a:rPr>
              <a:t>CS7/8745 : Machine Learning </a:t>
            </a:r>
            <a:br>
              <a:rPr lang="en-US" sz="3200" b="1" dirty="0">
                <a:effectLst/>
                <a:latin typeface="Helvetica" pitchFamily="2" charset="0"/>
                <a:cs typeface="Calibri" panose="020F0502020204030204" pitchFamily="34" charset="0"/>
              </a:rPr>
            </a:br>
            <a:br>
              <a:rPr lang="en-US" sz="3200" dirty="0">
                <a:effectLst/>
                <a:latin typeface="Helvetica" pitchFamily="2" charset="0"/>
                <a:cs typeface="Calibri" panose="020F0502020204030204" pitchFamily="34" charset="0"/>
              </a:rPr>
            </a:br>
            <a:r>
              <a:rPr lang="en-US" sz="3200" b="1" dirty="0">
                <a:effectLst/>
                <a:latin typeface="Helvetica" pitchFamily="2" charset="0"/>
                <a:cs typeface="Calibri" panose="020F0502020204030204" pitchFamily="34" charset="0"/>
              </a:rPr>
              <a:t>Instructor: </a:t>
            </a:r>
            <a:r>
              <a:rPr lang="en-US" sz="3200" dirty="0">
                <a:effectLst/>
                <a:latin typeface="Helvetica" pitchFamily="2" charset="0"/>
                <a:cs typeface="Calibri" panose="020F0502020204030204" pitchFamily="34" charset="0"/>
              </a:rPr>
              <a:t>Salim </a:t>
            </a:r>
            <a:r>
              <a:rPr lang="en-US" sz="3200" dirty="0" err="1">
                <a:effectLst/>
                <a:latin typeface="Helvetica" pitchFamily="2" charset="0"/>
                <a:cs typeface="Calibri" panose="020F0502020204030204" pitchFamily="34" charset="0"/>
              </a:rPr>
              <a:t>Sazzed</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Department of Computer Science</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University of Memphis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aphing method&#10;&#10;Description automatically generated with medium confidence">
            <a:extLst>
              <a:ext uri="{FF2B5EF4-FFF2-40B4-BE49-F238E27FC236}">
                <a16:creationId xmlns:a16="http://schemas.microsoft.com/office/drawing/2014/main" id="{518D89DA-72CF-F16D-6380-DC226E733FEA}"/>
              </a:ext>
            </a:extLst>
          </p:cNvPr>
          <p:cNvPicPr>
            <a:picLocks noChangeAspect="1"/>
          </p:cNvPicPr>
          <p:nvPr/>
        </p:nvPicPr>
        <p:blipFill>
          <a:blip r:embed="rId2"/>
          <a:stretch>
            <a:fillRect/>
          </a:stretch>
        </p:blipFill>
        <p:spPr>
          <a:xfrm>
            <a:off x="1521516" y="305687"/>
            <a:ext cx="9530798" cy="6246626"/>
          </a:xfrm>
          <a:prstGeom prst="rect">
            <a:avLst/>
          </a:prstGeom>
        </p:spPr>
      </p:pic>
      <p:sp>
        <p:nvSpPr>
          <p:cNvPr id="6" name="TextBox 5">
            <a:extLst>
              <a:ext uri="{FF2B5EF4-FFF2-40B4-BE49-F238E27FC236}">
                <a16:creationId xmlns:a16="http://schemas.microsoft.com/office/drawing/2014/main" id="{4C016D9C-9B97-AC28-CCDD-F2968344C39B}"/>
              </a:ext>
            </a:extLst>
          </p:cNvPr>
          <p:cNvSpPr txBox="1"/>
          <p:nvPr/>
        </p:nvSpPr>
        <p:spPr>
          <a:xfrm>
            <a:off x="577515" y="6550223"/>
            <a:ext cx="4348755" cy="307777"/>
          </a:xfrm>
          <a:prstGeom prst="rect">
            <a:avLst/>
          </a:prstGeom>
          <a:noFill/>
        </p:spPr>
        <p:txBody>
          <a:bodyPr wrap="none" rtlCol="0">
            <a:spAutoFit/>
          </a:bodyPr>
          <a:lstStyle/>
          <a:p>
            <a:r>
              <a:rPr lang="en-US" sz="1400" dirty="0"/>
              <a:t>https://</a:t>
            </a:r>
            <a:r>
              <a:rPr lang="en-US" sz="1400" dirty="0" err="1"/>
              <a:t>csc.csudh.edu</a:t>
            </a:r>
            <a:r>
              <a:rPr lang="en-US" sz="1400" dirty="0"/>
              <a:t>/</a:t>
            </a:r>
            <a:r>
              <a:rPr lang="en-US" sz="1400" dirty="0" err="1"/>
              <a:t>btang</a:t>
            </a:r>
            <a:r>
              <a:rPr lang="en-US" sz="1400" dirty="0"/>
              <a:t>/seminar/slides/</a:t>
            </a:r>
            <a:r>
              <a:rPr lang="en-US" sz="1400" dirty="0" err="1"/>
              <a:t>DBSCAN.pdf</a:t>
            </a:r>
            <a:endParaRPr lang="en-US" sz="1400" dirty="0"/>
          </a:p>
        </p:txBody>
      </p:sp>
    </p:spTree>
    <p:extLst>
      <p:ext uri="{BB962C8B-B14F-4D97-AF65-F5344CB8AC3E}">
        <p14:creationId xmlns:p14="http://schemas.microsoft.com/office/powerpoint/2010/main" val="118141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410550-3B28-16EB-CE65-FC730B77286A}"/>
              </a:ext>
            </a:extLst>
          </p:cNvPr>
          <p:cNvPicPr>
            <a:picLocks noGrp="1" noChangeAspect="1"/>
          </p:cNvPicPr>
          <p:nvPr>
            <p:ph idx="1"/>
          </p:nvPr>
        </p:nvPicPr>
        <p:blipFill>
          <a:blip r:embed="rId2"/>
          <a:stretch>
            <a:fillRect/>
          </a:stretch>
        </p:blipFill>
        <p:spPr>
          <a:xfrm>
            <a:off x="2155803" y="278398"/>
            <a:ext cx="7266492" cy="6301203"/>
          </a:xfrm>
        </p:spPr>
      </p:pic>
    </p:spTree>
    <p:extLst>
      <p:ext uri="{BB962C8B-B14F-4D97-AF65-F5344CB8AC3E}">
        <p14:creationId xmlns:p14="http://schemas.microsoft.com/office/powerpoint/2010/main" val="1660710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tep-by-step program&#10;&#10;Description automatically generated">
            <a:extLst>
              <a:ext uri="{FF2B5EF4-FFF2-40B4-BE49-F238E27FC236}">
                <a16:creationId xmlns:a16="http://schemas.microsoft.com/office/drawing/2014/main" id="{6EBC6277-410E-8CEC-65BD-53F519B98A0C}"/>
              </a:ext>
            </a:extLst>
          </p:cNvPr>
          <p:cNvPicPr>
            <a:picLocks noChangeAspect="1"/>
          </p:cNvPicPr>
          <p:nvPr/>
        </p:nvPicPr>
        <p:blipFill>
          <a:blip r:embed="rId2"/>
          <a:stretch>
            <a:fillRect/>
          </a:stretch>
        </p:blipFill>
        <p:spPr>
          <a:xfrm>
            <a:off x="2609850" y="196850"/>
            <a:ext cx="6972300" cy="6464300"/>
          </a:xfrm>
          <a:prstGeom prst="rect">
            <a:avLst/>
          </a:prstGeom>
        </p:spPr>
      </p:pic>
    </p:spTree>
    <p:extLst>
      <p:ext uri="{BB962C8B-B14F-4D97-AF65-F5344CB8AC3E}">
        <p14:creationId xmlns:p14="http://schemas.microsoft.com/office/powerpoint/2010/main" val="218410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5A99-8CB2-E997-8D9C-D6EAD5917C53}"/>
              </a:ext>
            </a:extLst>
          </p:cNvPr>
          <p:cNvSpPr>
            <a:spLocks noGrp="1"/>
          </p:cNvSpPr>
          <p:nvPr>
            <p:ph type="title"/>
          </p:nvPr>
        </p:nvSpPr>
        <p:spPr>
          <a:xfrm>
            <a:off x="838200" y="681037"/>
            <a:ext cx="10515600" cy="490037"/>
          </a:xfrm>
        </p:spPr>
        <p:txBody>
          <a:bodyPr>
            <a:normAutofit fontScale="90000"/>
          </a:bodyPr>
          <a:lstStyle/>
          <a:p>
            <a:r>
              <a:rPr lang="en-US" b="1" i="0" u="none" strike="noStrike" dirty="0">
                <a:solidFill>
                  <a:srgbClr val="7030A0"/>
                </a:solidFill>
                <a:effectLst/>
                <a:latin typeface="Söhne"/>
              </a:rPr>
              <a:t>Strengths</a:t>
            </a:r>
            <a:r>
              <a:rPr lang="en-US" b="0" i="0" u="none" strike="noStrike" dirty="0">
                <a:solidFill>
                  <a:srgbClr val="7030A0"/>
                </a:solidFill>
                <a:effectLst/>
                <a:latin typeface="Söhne"/>
              </a:rPr>
              <a:t>:</a:t>
            </a:r>
            <a:endParaRPr lang="en-US" dirty="0">
              <a:solidFill>
                <a:srgbClr val="7030A0"/>
              </a:solidFill>
            </a:endParaRPr>
          </a:p>
        </p:txBody>
      </p:sp>
      <p:sp>
        <p:nvSpPr>
          <p:cNvPr id="3" name="Content Placeholder 2">
            <a:extLst>
              <a:ext uri="{FF2B5EF4-FFF2-40B4-BE49-F238E27FC236}">
                <a16:creationId xmlns:a16="http://schemas.microsoft.com/office/drawing/2014/main" id="{86DF4BE6-A31A-8DB8-42C2-CED9335B6C53}"/>
              </a:ext>
            </a:extLst>
          </p:cNvPr>
          <p:cNvSpPr>
            <a:spLocks noGrp="1"/>
          </p:cNvSpPr>
          <p:nvPr>
            <p:ph idx="1"/>
          </p:nvPr>
        </p:nvSpPr>
        <p:spPr>
          <a:xfrm>
            <a:off x="838200" y="1604211"/>
            <a:ext cx="10515600" cy="4572752"/>
          </a:xfrm>
        </p:spPr>
        <p:txBody>
          <a:bodyPr>
            <a:normAutofit fontScale="70000" lnSpcReduction="20000"/>
          </a:bodyPr>
          <a:lstStyle/>
          <a:p>
            <a:pPr algn="l">
              <a:buFont typeface="+mj-lt"/>
              <a:buAutoNum type="arabicPeriod"/>
            </a:pPr>
            <a:r>
              <a:rPr lang="en-US" b="1" i="0" u="none" strike="noStrike" dirty="0">
                <a:solidFill>
                  <a:srgbClr val="7030A0"/>
                </a:solidFill>
                <a:effectLst/>
                <a:latin typeface="Avenir Book" panose="02000503020000020003" pitchFamily="2" charset="0"/>
              </a:rPr>
              <a:t>Simplicity and Speed</a:t>
            </a:r>
            <a:r>
              <a:rPr lang="en-US" b="0" i="0" u="none" strike="noStrike" dirty="0">
                <a:solidFill>
                  <a:srgbClr val="7030A0"/>
                </a:solidFill>
                <a:effectLst/>
                <a:latin typeface="Avenir Book" panose="02000503020000020003" pitchFamily="2" charset="0"/>
              </a:rPr>
              <a:t>: </a:t>
            </a:r>
            <a:r>
              <a:rPr lang="en-US" b="0" i="0" u="none" strike="noStrike" dirty="0">
                <a:solidFill>
                  <a:srgbClr val="374151"/>
                </a:solidFill>
                <a:effectLst/>
                <a:latin typeface="Avenir Book" panose="02000503020000020003" pitchFamily="2" charset="0"/>
              </a:rPr>
              <a:t>K-means is relatively simple to understand and easy to implement. It is computationally efficient and works well with large datasets, making it a popular choice for exploratory data analysis and quick clustering tasks.</a:t>
            </a:r>
          </a:p>
          <a:p>
            <a:pPr algn="l">
              <a:buFont typeface="+mj-lt"/>
              <a:buAutoNum type="arabicPeriod"/>
            </a:pPr>
            <a:r>
              <a:rPr lang="en-US" b="1" i="0" u="none" strike="noStrike" dirty="0">
                <a:solidFill>
                  <a:srgbClr val="374151"/>
                </a:solidFill>
                <a:effectLst/>
                <a:latin typeface="Avenir Book" panose="02000503020000020003" pitchFamily="2" charset="0"/>
              </a:rPr>
              <a:t>Scalability</a:t>
            </a:r>
            <a:r>
              <a:rPr lang="en-US" b="0" i="0" u="none" strike="noStrike" dirty="0">
                <a:solidFill>
                  <a:srgbClr val="374151"/>
                </a:solidFill>
                <a:effectLst/>
                <a:latin typeface="Avenir Book" panose="02000503020000020003" pitchFamily="2" charset="0"/>
              </a:rPr>
              <a:t>: K-means can handle datasets with a large number of data points, making it suitable for large-scale applications.</a:t>
            </a:r>
          </a:p>
          <a:p>
            <a:pPr algn="l">
              <a:buFont typeface="+mj-lt"/>
              <a:buAutoNum type="arabicPeriod"/>
            </a:pPr>
            <a:r>
              <a:rPr lang="en-US" b="1" i="0" u="none" strike="noStrike" dirty="0">
                <a:solidFill>
                  <a:srgbClr val="374151"/>
                </a:solidFill>
                <a:effectLst/>
                <a:latin typeface="Avenir Book" panose="02000503020000020003" pitchFamily="2" charset="0"/>
              </a:rPr>
              <a:t>Interpretable Results</a:t>
            </a:r>
            <a:r>
              <a:rPr lang="en-US" b="0" i="0" u="none" strike="noStrike" dirty="0">
                <a:solidFill>
                  <a:srgbClr val="374151"/>
                </a:solidFill>
                <a:effectLst/>
                <a:latin typeface="Avenir Book" panose="02000503020000020003" pitchFamily="2" charset="0"/>
              </a:rPr>
              <a:t>: The cluster centroids in K-means provide interpretable cluster representatives. These centroids can be analyzed to gain insights into the characteristics of each cluster.</a:t>
            </a:r>
          </a:p>
          <a:p>
            <a:pPr algn="l">
              <a:buFont typeface="+mj-lt"/>
              <a:buAutoNum type="arabicPeriod"/>
            </a:pPr>
            <a:r>
              <a:rPr lang="en-US" b="1" i="0" u="none" strike="noStrike" dirty="0">
                <a:solidFill>
                  <a:srgbClr val="374151"/>
                </a:solidFill>
                <a:effectLst/>
                <a:latin typeface="Avenir Book" panose="02000503020000020003" pitchFamily="2" charset="0"/>
              </a:rPr>
              <a:t>Hard Clustering</a:t>
            </a:r>
            <a:r>
              <a:rPr lang="en-US" b="0" i="0" u="none" strike="noStrike" dirty="0">
                <a:solidFill>
                  <a:srgbClr val="374151"/>
                </a:solidFill>
                <a:effectLst/>
                <a:latin typeface="Avenir Book" panose="02000503020000020003" pitchFamily="2" charset="0"/>
              </a:rPr>
              <a:t>: K-means performs hard clustering, where each data point belongs to exactly one cluster. This can be beneficial when you need clear, non-overlapping assignments of data points to clusters.</a:t>
            </a:r>
          </a:p>
          <a:p>
            <a:pPr algn="l">
              <a:buFont typeface="+mj-lt"/>
              <a:buAutoNum type="arabicPeriod"/>
            </a:pPr>
            <a:r>
              <a:rPr lang="en-US" b="1" i="0" u="none" strike="noStrike" dirty="0">
                <a:solidFill>
                  <a:srgbClr val="374151"/>
                </a:solidFill>
                <a:effectLst/>
                <a:latin typeface="Avenir Book" panose="02000503020000020003" pitchFamily="2" charset="0"/>
              </a:rPr>
              <a:t>Suitable for Spherical Clusters</a:t>
            </a:r>
            <a:r>
              <a:rPr lang="en-US" b="0" i="0" u="none" strike="noStrike" dirty="0">
                <a:solidFill>
                  <a:srgbClr val="374151"/>
                </a:solidFill>
                <a:effectLst/>
                <a:latin typeface="Avenir Book" panose="02000503020000020003" pitchFamily="2" charset="0"/>
              </a:rPr>
              <a:t>: K-means works well when the clusters are roughly spherical and have similar sizes.</a:t>
            </a:r>
          </a:p>
          <a:p>
            <a:pPr algn="l">
              <a:buFont typeface="+mj-lt"/>
              <a:buAutoNum type="arabicPeriod"/>
            </a:pPr>
            <a:r>
              <a:rPr lang="en-US" b="1" i="0" u="none" strike="noStrike" dirty="0">
                <a:solidFill>
                  <a:srgbClr val="374151"/>
                </a:solidFill>
                <a:effectLst/>
                <a:latin typeface="Avenir Book" panose="02000503020000020003" pitchFamily="2" charset="0"/>
              </a:rPr>
              <a:t>Ease of Use</a:t>
            </a:r>
            <a:r>
              <a:rPr lang="en-US" b="0" i="0" u="none" strike="noStrike" dirty="0">
                <a:solidFill>
                  <a:srgbClr val="374151"/>
                </a:solidFill>
                <a:effectLst/>
                <a:latin typeface="Avenir Book" panose="02000503020000020003" pitchFamily="2" charset="0"/>
              </a:rPr>
              <a:t>: It is straightforward to apply and experiment with K-means, as the only required parameter is the number of clusters (K). Techniques like the elbow method can help determine a reasonable value for K.</a:t>
            </a:r>
          </a:p>
          <a:p>
            <a:endParaRPr lang="en-US" dirty="0"/>
          </a:p>
        </p:txBody>
      </p:sp>
    </p:spTree>
    <p:extLst>
      <p:ext uri="{BB962C8B-B14F-4D97-AF65-F5344CB8AC3E}">
        <p14:creationId xmlns:p14="http://schemas.microsoft.com/office/powerpoint/2010/main" val="86197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26E7-1B18-A93D-E5C2-5D348CD99F1D}"/>
              </a:ext>
            </a:extLst>
          </p:cNvPr>
          <p:cNvSpPr>
            <a:spLocks noGrp="1"/>
          </p:cNvSpPr>
          <p:nvPr>
            <p:ph type="title"/>
          </p:nvPr>
        </p:nvSpPr>
        <p:spPr>
          <a:xfrm>
            <a:off x="838200" y="681038"/>
            <a:ext cx="10515600" cy="762752"/>
          </a:xfrm>
        </p:spPr>
        <p:txBody>
          <a:bodyPr/>
          <a:lstStyle/>
          <a:p>
            <a:r>
              <a:rPr lang="en-US" b="1" dirty="0">
                <a:solidFill>
                  <a:srgbClr val="7030A0"/>
                </a:solidFill>
              </a:rPr>
              <a:t>Limitations:</a:t>
            </a:r>
          </a:p>
        </p:txBody>
      </p:sp>
      <p:sp>
        <p:nvSpPr>
          <p:cNvPr id="3" name="Content Placeholder 2">
            <a:extLst>
              <a:ext uri="{FF2B5EF4-FFF2-40B4-BE49-F238E27FC236}">
                <a16:creationId xmlns:a16="http://schemas.microsoft.com/office/drawing/2014/main" id="{F911D9DD-75EC-A66F-C5FB-A34782A0E597}"/>
              </a:ext>
            </a:extLst>
          </p:cNvPr>
          <p:cNvSpPr>
            <a:spLocks noGrp="1"/>
          </p:cNvSpPr>
          <p:nvPr>
            <p:ph idx="1"/>
          </p:nvPr>
        </p:nvSpPr>
        <p:spPr/>
        <p:txBody>
          <a:bodyPr>
            <a:normAutofit fontScale="47500" lnSpcReduction="20000"/>
          </a:bodyPr>
          <a:lstStyle/>
          <a:p>
            <a:pPr algn="l">
              <a:buFont typeface="+mj-lt"/>
              <a:buAutoNum type="arabicPeriod"/>
            </a:pPr>
            <a:r>
              <a:rPr lang="en-US" sz="3600" b="1" i="0" u="none" strike="noStrike" dirty="0">
                <a:solidFill>
                  <a:srgbClr val="374151"/>
                </a:solidFill>
                <a:effectLst/>
                <a:latin typeface="Avenir Book" panose="02000503020000020003" pitchFamily="2" charset="0"/>
              </a:rPr>
              <a:t>Sensitive to Initialization</a:t>
            </a:r>
            <a:r>
              <a:rPr lang="en-US" sz="3600" b="0" i="0" u="none" strike="noStrike" dirty="0">
                <a:solidFill>
                  <a:srgbClr val="374151"/>
                </a:solidFill>
                <a:effectLst/>
                <a:latin typeface="Avenir Book" panose="02000503020000020003" pitchFamily="2" charset="0"/>
              </a:rPr>
              <a:t>: K-means is sensitive to the initial placement of cluster centroids. Different initializations can lead to different final cluster results. Techniques like K-means++ can mitigate this problem to some extent.</a:t>
            </a:r>
          </a:p>
          <a:p>
            <a:pPr algn="l">
              <a:buFont typeface="+mj-lt"/>
              <a:buAutoNum type="arabicPeriod"/>
            </a:pPr>
            <a:r>
              <a:rPr lang="en-US" sz="3600" b="1" i="0" u="none" strike="noStrike" dirty="0">
                <a:solidFill>
                  <a:srgbClr val="374151"/>
                </a:solidFill>
                <a:effectLst/>
                <a:latin typeface="Avenir Book" panose="02000503020000020003" pitchFamily="2" charset="0"/>
              </a:rPr>
              <a:t>Dependence on K</a:t>
            </a:r>
            <a:r>
              <a:rPr lang="en-US" sz="3600" b="0" i="0" u="none" strike="noStrike" dirty="0">
                <a:solidFill>
                  <a:srgbClr val="374151"/>
                </a:solidFill>
                <a:effectLst/>
                <a:latin typeface="Avenir Book" panose="02000503020000020003" pitchFamily="2" charset="0"/>
              </a:rPr>
              <a:t>: You must specify the number of clusters (K) in advance. Choosing an inappropriate K value can result in suboptimal clusters, and determining the correct K can be challenging.</a:t>
            </a:r>
          </a:p>
          <a:p>
            <a:pPr algn="l">
              <a:buFont typeface="+mj-lt"/>
              <a:buAutoNum type="arabicPeriod"/>
            </a:pPr>
            <a:r>
              <a:rPr lang="en-US" sz="3600" b="1" i="0" u="none" strike="noStrike" dirty="0">
                <a:solidFill>
                  <a:srgbClr val="374151"/>
                </a:solidFill>
                <a:effectLst/>
                <a:latin typeface="Avenir Book" panose="02000503020000020003" pitchFamily="2" charset="0"/>
              </a:rPr>
              <a:t>Assumption of Spherical Clusters</a:t>
            </a:r>
            <a:r>
              <a:rPr lang="en-US" sz="3600" b="0" i="0" u="none" strike="noStrike" dirty="0">
                <a:solidFill>
                  <a:srgbClr val="374151"/>
                </a:solidFill>
                <a:effectLst/>
                <a:latin typeface="Avenir Book" panose="02000503020000020003" pitchFamily="2" charset="0"/>
              </a:rPr>
              <a:t>: K-means assumes that clusters are spherical, equally sized, and isotropic, which may not be true for all datasets. It can struggle with clusters of irregular shapes and varying sizes.</a:t>
            </a:r>
          </a:p>
          <a:p>
            <a:pPr algn="l">
              <a:buFont typeface="+mj-lt"/>
              <a:buAutoNum type="arabicPeriod"/>
            </a:pPr>
            <a:r>
              <a:rPr lang="en-US" sz="3600" b="1" i="0" u="none" strike="noStrike" dirty="0">
                <a:solidFill>
                  <a:srgbClr val="374151"/>
                </a:solidFill>
                <a:effectLst/>
                <a:latin typeface="Avenir Book" panose="02000503020000020003" pitchFamily="2" charset="0"/>
              </a:rPr>
              <a:t>Sensitivity to Outliers</a:t>
            </a:r>
            <a:r>
              <a:rPr lang="en-US" sz="3600" b="0" i="0" u="none" strike="noStrike" dirty="0">
                <a:solidFill>
                  <a:srgbClr val="374151"/>
                </a:solidFill>
                <a:effectLst/>
                <a:latin typeface="Avenir Book" panose="02000503020000020003" pitchFamily="2" charset="0"/>
              </a:rPr>
              <a:t>: Outliers can significantly affect K-means results, as they may pull the centroids away from the true cluster centers.</a:t>
            </a:r>
          </a:p>
          <a:p>
            <a:pPr algn="l">
              <a:buFont typeface="+mj-lt"/>
              <a:buAutoNum type="arabicPeriod"/>
            </a:pPr>
            <a:r>
              <a:rPr lang="en-US" sz="3600" b="1" i="0" u="none" strike="noStrike" dirty="0">
                <a:solidFill>
                  <a:srgbClr val="374151"/>
                </a:solidFill>
                <a:effectLst/>
                <a:latin typeface="Avenir Book" panose="02000503020000020003" pitchFamily="2" charset="0"/>
              </a:rPr>
              <a:t>Limited to Numerical Data</a:t>
            </a:r>
            <a:r>
              <a:rPr lang="en-US" sz="3600" b="0" i="0" u="none" strike="noStrike" dirty="0">
                <a:solidFill>
                  <a:srgbClr val="374151"/>
                </a:solidFill>
                <a:effectLst/>
                <a:latin typeface="Avenir Book" panose="02000503020000020003" pitchFamily="2" charset="0"/>
              </a:rPr>
              <a:t>: K-means is designed for numerical data and may not work well with categorical or text data without suitable preprocessing.</a:t>
            </a:r>
          </a:p>
          <a:p>
            <a:pPr algn="l">
              <a:buFont typeface="+mj-lt"/>
              <a:buAutoNum type="arabicPeriod"/>
            </a:pPr>
            <a:r>
              <a:rPr lang="en-US" sz="3600" b="1" i="0" u="none" strike="noStrike" dirty="0">
                <a:solidFill>
                  <a:srgbClr val="374151"/>
                </a:solidFill>
                <a:effectLst/>
                <a:latin typeface="Avenir Book" panose="02000503020000020003" pitchFamily="2" charset="0"/>
              </a:rPr>
              <a:t>Doesn't Handle Overlapping Clusters</a:t>
            </a:r>
            <a:r>
              <a:rPr lang="en-US" sz="3600" b="0" i="0" u="none" strike="noStrike" dirty="0">
                <a:solidFill>
                  <a:srgbClr val="374151"/>
                </a:solidFill>
                <a:effectLst/>
                <a:latin typeface="Avenir Book" panose="02000503020000020003" pitchFamily="2" charset="0"/>
              </a:rPr>
              <a:t>: K-means is not suitable for datasets with overlapping clusters, as it assigns each point to a single cluster.</a:t>
            </a:r>
          </a:p>
          <a:p>
            <a:pPr algn="l">
              <a:buFont typeface="+mj-lt"/>
              <a:buAutoNum type="arabicPeriod"/>
            </a:pPr>
            <a:r>
              <a:rPr lang="en-US" sz="3600" b="1" i="0" u="none" strike="noStrike" dirty="0">
                <a:solidFill>
                  <a:srgbClr val="374151"/>
                </a:solidFill>
                <a:effectLst/>
                <a:latin typeface="Avenir Book" panose="02000503020000020003" pitchFamily="2" charset="0"/>
              </a:rPr>
              <a:t>Local Minima</a:t>
            </a:r>
            <a:r>
              <a:rPr lang="en-US" sz="3600" b="0" i="0" u="none" strike="noStrike" dirty="0">
                <a:solidFill>
                  <a:srgbClr val="374151"/>
                </a:solidFill>
                <a:effectLst/>
                <a:latin typeface="Avenir Book" panose="02000503020000020003" pitchFamily="2" charset="0"/>
              </a:rPr>
              <a:t>: K-means optimization can converge to local minima, which may lead to suboptimal solutions. Multiple initializations and running the algorithm several times can help mitigate this issue.</a:t>
            </a:r>
          </a:p>
          <a:p>
            <a:pPr algn="l">
              <a:buFont typeface="+mj-lt"/>
              <a:buAutoNum type="arabicPeriod"/>
            </a:pPr>
            <a:r>
              <a:rPr lang="en-US" sz="3600" b="1" i="0" u="none" strike="noStrike" dirty="0">
                <a:solidFill>
                  <a:srgbClr val="374151"/>
                </a:solidFill>
                <a:effectLst/>
                <a:latin typeface="Avenir Book" panose="02000503020000020003" pitchFamily="2" charset="0"/>
              </a:rPr>
              <a:t>Objective Function Minimization</a:t>
            </a:r>
            <a:r>
              <a:rPr lang="en-US" sz="3600" b="0" i="0" u="none" strike="noStrike" dirty="0">
                <a:solidFill>
                  <a:srgbClr val="374151"/>
                </a:solidFill>
                <a:effectLst/>
                <a:latin typeface="Avenir Book" panose="02000503020000020003" pitchFamily="2" charset="0"/>
              </a:rPr>
              <a:t>: K-means minimizes the within-cluster variance, which may not always correspond to meaningful clusters, especially when clusters have complex shapes.</a:t>
            </a:r>
          </a:p>
          <a:p>
            <a:endParaRPr lang="en-US" dirty="0"/>
          </a:p>
        </p:txBody>
      </p:sp>
    </p:spTree>
    <p:extLst>
      <p:ext uri="{BB962C8B-B14F-4D97-AF65-F5344CB8AC3E}">
        <p14:creationId xmlns:p14="http://schemas.microsoft.com/office/powerpoint/2010/main" val="199744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90DC21-2A56-5464-3AD0-6A69161D0E48}"/>
              </a:ext>
            </a:extLst>
          </p:cNvPr>
          <p:cNvSpPr txBox="1"/>
          <p:nvPr/>
        </p:nvSpPr>
        <p:spPr>
          <a:xfrm>
            <a:off x="1981215" y="1891569"/>
            <a:ext cx="8558448" cy="4062651"/>
          </a:xfrm>
          <a:prstGeom prst="rect">
            <a:avLst/>
          </a:prstGeom>
          <a:noFill/>
        </p:spPr>
        <p:txBody>
          <a:bodyPr wrap="square" rtlCol="0">
            <a:spAutoFit/>
          </a:bodyPr>
          <a:lstStyle/>
          <a:p>
            <a:r>
              <a:rPr lang="en-US" sz="2400" b="0" i="0" u="none" strike="noStrike" dirty="0">
                <a:solidFill>
                  <a:srgbClr val="161616"/>
                </a:solidFill>
                <a:effectLst/>
                <a:latin typeface="Avenir Book" panose="02000503020000020003" pitchFamily="2" charset="0"/>
              </a:rPr>
              <a:t>A Support Vector Machine (SVM) is a supervised machine learning algorithm that can be employed for both classification and regression purposes. </a:t>
            </a:r>
          </a:p>
          <a:p>
            <a:endParaRPr lang="en-US" sz="2400" dirty="0">
              <a:solidFill>
                <a:srgbClr val="161616"/>
              </a:solidFill>
              <a:latin typeface="Avenir Book" panose="02000503020000020003" pitchFamily="2" charset="0"/>
            </a:endParaRPr>
          </a:p>
          <a:p>
            <a:r>
              <a:rPr lang="en-US" sz="2400" b="0" i="0" u="none" strike="noStrike" dirty="0">
                <a:solidFill>
                  <a:srgbClr val="161616"/>
                </a:solidFill>
                <a:effectLst/>
                <a:latin typeface="Avenir Book" panose="02000503020000020003" pitchFamily="2" charset="0"/>
              </a:rPr>
              <a:t>SVMs are more commonly used in classification problems and as such, this is what we will focus on in this post. </a:t>
            </a:r>
          </a:p>
          <a:p>
            <a:endParaRPr lang="en-US" sz="2400" dirty="0">
              <a:solidFill>
                <a:srgbClr val="161616"/>
              </a:solidFill>
              <a:latin typeface="Avenir Book" panose="02000503020000020003" pitchFamily="2" charset="0"/>
            </a:endParaRPr>
          </a:p>
          <a:p>
            <a:r>
              <a:rPr lang="en-US" sz="2400" b="0" i="0" u="none" strike="noStrike" dirty="0">
                <a:solidFill>
                  <a:srgbClr val="161616"/>
                </a:solidFill>
                <a:effectLst/>
                <a:latin typeface="Avenir Book" panose="02000503020000020003" pitchFamily="2" charset="0"/>
              </a:rPr>
              <a:t>SVMs are based on the idea of finding a hyperplane that best divides a dataset into two classes, as shown in the image below.</a:t>
            </a:r>
          </a:p>
          <a:p>
            <a:endParaRPr lang="en-US" dirty="0"/>
          </a:p>
        </p:txBody>
      </p:sp>
      <p:sp>
        <p:nvSpPr>
          <p:cNvPr id="6" name="TextBox 5">
            <a:extLst>
              <a:ext uri="{FF2B5EF4-FFF2-40B4-BE49-F238E27FC236}">
                <a16:creationId xmlns:a16="http://schemas.microsoft.com/office/drawing/2014/main" id="{5B91DBAD-98CA-FCEA-5681-9571307DB7FE}"/>
              </a:ext>
            </a:extLst>
          </p:cNvPr>
          <p:cNvSpPr txBox="1"/>
          <p:nvPr/>
        </p:nvSpPr>
        <p:spPr>
          <a:xfrm>
            <a:off x="1128225" y="3922895"/>
            <a:ext cx="6098582" cy="369332"/>
          </a:xfrm>
          <a:prstGeom prst="rect">
            <a:avLst/>
          </a:prstGeom>
          <a:noFill/>
        </p:spPr>
        <p:txBody>
          <a:bodyPr wrap="square">
            <a:spAutoFit/>
          </a:bodyPr>
          <a:lstStyle/>
          <a:p>
            <a:r>
              <a:rPr lang="en-US" b="0" i="0" u="none" strike="noStrike" dirty="0">
                <a:solidFill>
                  <a:srgbClr val="161616"/>
                </a:solidFill>
                <a:effectLst/>
                <a:latin typeface="ff-basic-gothic-pro"/>
              </a:rPr>
              <a:t>.</a:t>
            </a:r>
            <a:endParaRPr lang="en-US" dirty="0"/>
          </a:p>
        </p:txBody>
      </p:sp>
      <p:sp>
        <p:nvSpPr>
          <p:cNvPr id="10" name="TextBox 9">
            <a:extLst>
              <a:ext uri="{FF2B5EF4-FFF2-40B4-BE49-F238E27FC236}">
                <a16:creationId xmlns:a16="http://schemas.microsoft.com/office/drawing/2014/main" id="{9A05C401-B452-872D-05CB-9674B3E5E2BC}"/>
              </a:ext>
            </a:extLst>
          </p:cNvPr>
          <p:cNvSpPr txBox="1"/>
          <p:nvPr/>
        </p:nvSpPr>
        <p:spPr>
          <a:xfrm>
            <a:off x="3146862" y="743359"/>
            <a:ext cx="6227154" cy="646331"/>
          </a:xfrm>
          <a:prstGeom prst="rect">
            <a:avLst/>
          </a:prstGeom>
          <a:noFill/>
        </p:spPr>
        <p:txBody>
          <a:bodyPr wrap="none" rtlCol="0">
            <a:spAutoFit/>
          </a:bodyPr>
          <a:lstStyle/>
          <a:p>
            <a:r>
              <a:rPr lang="en-US" sz="3600" b="1" dirty="0">
                <a:solidFill>
                  <a:srgbClr val="C00000"/>
                </a:solidFill>
              </a:rPr>
              <a:t>Support Vector Machine (SVM) </a:t>
            </a:r>
          </a:p>
        </p:txBody>
      </p:sp>
    </p:spTree>
    <p:extLst>
      <p:ext uri="{BB962C8B-B14F-4D97-AF65-F5344CB8AC3E}">
        <p14:creationId xmlns:p14="http://schemas.microsoft.com/office/powerpoint/2010/main" val="5016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73C26B8-A2B7-7FCE-149D-928E1CD8086E}"/>
              </a:ext>
            </a:extLst>
          </p:cNvPr>
          <p:cNvSpPr>
            <a:spLocks noGrp="1"/>
          </p:cNvSpPr>
          <p:nvPr>
            <p:ph type="dt" sz="half" idx="10"/>
          </p:nvPr>
        </p:nvSpPr>
        <p:spPr/>
        <p:txBody>
          <a:bodyPr/>
          <a:lstStyle/>
          <a:p>
            <a:fld id="{11AE585C-8F16-2E44-A31E-82BF551DE13F}" type="datetime1">
              <a:rPr lang="zh-CN" altLang="en-US"/>
              <a:pPr/>
              <a:t>2023/11/15</a:t>
            </a:fld>
            <a:endParaRPr lang="en-US" altLang="zh-CN"/>
          </a:p>
        </p:txBody>
      </p:sp>
      <p:sp>
        <p:nvSpPr>
          <p:cNvPr id="3" name="Slide Number Placeholder 4">
            <a:extLst>
              <a:ext uri="{FF2B5EF4-FFF2-40B4-BE49-F238E27FC236}">
                <a16:creationId xmlns:a16="http://schemas.microsoft.com/office/drawing/2014/main" id="{6FB83E8A-5ED3-7FDA-2612-65986F13CA76}"/>
              </a:ext>
            </a:extLst>
          </p:cNvPr>
          <p:cNvSpPr>
            <a:spLocks noGrp="1"/>
          </p:cNvSpPr>
          <p:nvPr>
            <p:ph type="sldNum" sz="quarter" idx="11"/>
          </p:nvPr>
        </p:nvSpPr>
        <p:spPr/>
        <p:txBody>
          <a:bodyPr/>
          <a:lstStyle/>
          <a:p>
            <a:fld id="{0AD57897-09CD-F047-9957-8FD678C05312}" type="slidenum">
              <a:rPr lang="zh-CN" altLang="en-US"/>
              <a:pPr/>
              <a:t>16</a:t>
            </a:fld>
            <a:endParaRPr lang="en-US" altLang="zh-CN"/>
          </a:p>
        </p:txBody>
      </p:sp>
      <p:sp>
        <p:nvSpPr>
          <p:cNvPr id="119810" name="Rectangle 2">
            <a:extLst>
              <a:ext uri="{FF2B5EF4-FFF2-40B4-BE49-F238E27FC236}">
                <a16:creationId xmlns:a16="http://schemas.microsoft.com/office/drawing/2014/main" id="{3CE571AC-5E04-6D0C-4CF1-F135B67C763F}"/>
              </a:ext>
            </a:extLst>
          </p:cNvPr>
          <p:cNvSpPr>
            <a:spLocks noGrp="1" noChangeArrowheads="1"/>
          </p:cNvSpPr>
          <p:nvPr>
            <p:ph type="title"/>
          </p:nvPr>
        </p:nvSpPr>
        <p:spPr/>
        <p:txBody>
          <a:bodyPr/>
          <a:lstStyle/>
          <a:p>
            <a:r>
              <a:rPr lang="en-US" altLang="zh-CN" dirty="0">
                <a:ea typeface="宋体" panose="02010600030101010101" pitchFamily="2" charset="-122"/>
              </a:rPr>
              <a:t>History of SVM</a:t>
            </a:r>
          </a:p>
        </p:txBody>
      </p:sp>
      <p:sp>
        <p:nvSpPr>
          <p:cNvPr id="119811" name="Rectangle 3">
            <a:extLst>
              <a:ext uri="{FF2B5EF4-FFF2-40B4-BE49-F238E27FC236}">
                <a16:creationId xmlns:a16="http://schemas.microsoft.com/office/drawing/2014/main" id="{96FF234B-669E-F6B6-B4CF-40DD9845098F}"/>
              </a:ext>
            </a:extLst>
          </p:cNvPr>
          <p:cNvSpPr>
            <a:spLocks noGrp="1" noChangeArrowheads="1"/>
          </p:cNvSpPr>
          <p:nvPr>
            <p:ph type="body" idx="1"/>
          </p:nvPr>
        </p:nvSpPr>
        <p:spPr/>
        <p:txBody>
          <a:bodyPr>
            <a:normAutofit/>
          </a:bodyPr>
          <a:lstStyle/>
          <a:p>
            <a:r>
              <a:rPr lang="en-US" altLang="zh-CN" dirty="0">
                <a:ea typeface="宋体" panose="02010600030101010101" pitchFamily="2" charset="-122"/>
              </a:rPr>
              <a:t>SVM is </a:t>
            </a:r>
            <a:r>
              <a:rPr lang="en-US" altLang="zh-TW" dirty="0">
                <a:ea typeface="新細明體" panose="02020500000000000000" pitchFamily="18" charset="-120"/>
              </a:rPr>
              <a:t>related to</a:t>
            </a:r>
            <a:r>
              <a:rPr lang="en-US" altLang="zh-CN" dirty="0">
                <a:ea typeface="宋体" panose="02010600030101010101" pitchFamily="2" charset="-122"/>
              </a:rPr>
              <a:t> statistical learning theory </a:t>
            </a:r>
          </a:p>
          <a:p>
            <a:r>
              <a:rPr lang="en-US" altLang="zh-CN" dirty="0">
                <a:ea typeface="宋体" panose="02010600030101010101" pitchFamily="2" charset="-122"/>
              </a:rPr>
              <a:t>SVM was first introduced in 1992 [1] </a:t>
            </a:r>
          </a:p>
          <a:p>
            <a:r>
              <a:rPr lang="en-US" altLang="zh-CN" dirty="0">
                <a:ea typeface="宋体" panose="02010600030101010101" pitchFamily="2" charset="-122"/>
              </a:rPr>
              <a:t>SVM becomes popular because of its success in handwritten digit recognition </a:t>
            </a:r>
          </a:p>
          <a:p>
            <a:pPr lvl="1"/>
            <a:r>
              <a:rPr lang="en-US" altLang="zh-CN" dirty="0">
                <a:ea typeface="宋体" panose="02010600030101010101" pitchFamily="2" charset="-122"/>
              </a:rPr>
              <a:t>1.1% test error rate for SVM. This is the same as the error rates of a carefully constructed neural network, </a:t>
            </a:r>
            <a:r>
              <a:rPr lang="en-US" altLang="zh-CN" dirty="0" err="1">
                <a:ea typeface="宋体" panose="02010600030101010101" pitchFamily="2" charset="-122"/>
              </a:rPr>
              <a:t>LeNet</a:t>
            </a:r>
            <a:r>
              <a:rPr lang="en-US" altLang="zh-CN" dirty="0">
                <a:ea typeface="宋体" panose="02010600030101010101" pitchFamily="2" charset="-122"/>
              </a:rPr>
              <a:t> 4.</a:t>
            </a:r>
          </a:p>
          <a:p>
            <a:pPr lvl="2"/>
            <a:r>
              <a:rPr lang="en-US" altLang="zh-CN" dirty="0">
                <a:ea typeface="宋体" panose="02010600030101010101" pitchFamily="2" charset="-122"/>
              </a:rPr>
              <a:t>See Section 5.11 in [2] or the discussion in [3] for details</a:t>
            </a:r>
          </a:p>
          <a:p>
            <a:r>
              <a:rPr lang="en-US" altLang="zh-CN" dirty="0">
                <a:ea typeface="宋体" panose="02010600030101010101" pitchFamily="2" charset="-122"/>
              </a:rPr>
              <a:t>SVM is now regarded as an important example of “kernel methods”, </a:t>
            </a:r>
            <a:r>
              <a:rPr lang="en-US" altLang="zh-TW" dirty="0">
                <a:ea typeface="新細明體" panose="02020500000000000000" pitchFamily="18" charset="-120"/>
              </a:rPr>
              <a:t>one of the </a:t>
            </a:r>
            <a:r>
              <a:rPr lang="en-US" altLang="zh-TW" dirty="0">
                <a:solidFill>
                  <a:schemeClr val="hlink"/>
                </a:solidFill>
                <a:ea typeface="新細明體" panose="02020500000000000000" pitchFamily="18" charset="-120"/>
              </a:rPr>
              <a:t>key</a:t>
            </a:r>
            <a:r>
              <a:rPr lang="en-US" altLang="zh-CN" dirty="0">
                <a:solidFill>
                  <a:schemeClr val="hlink"/>
                </a:solidFill>
                <a:ea typeface="宋体" panose="02010600030101010101" pitchFamily="2" charset="-122"/>
              </a:rPr>
              <a:t> area in machine learning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371A9-65B1-A474-D4C4-0FFB05698337}"/>
              </a:ext>
            </a:extLst>
          </p:cNvPr>
          <p:cNvSpPr>
            <a:spLocks noGrp="1"/>
          </p:cNvSpPr>
          <p:nvPr>
            <p:ph idx="1"/>
          </p:nvPr>
        </p:nvSpPr>
        <p:spPr>
          <a:xfrm>
            <a:off x="354106" y="786063"/>
            <a:ext cx="6105176" cy="5502441"/>
          </a:xfrm>
        </p:spPr>
        <p:txBody>
          <a:bodyPr>
            <a:normAutofit lnSpcReduction="10000"/>
          </a:bodyPr>
          <a:lstStyle/>
          <a:p>
            <a:endParaRPr lang="en-US" dirty="0">
              <a:solidFill>
                <a:srgbClr val="161616"/>
              </a:solidFill>
              <a:latin typeface="Avenir Book" panose="02000503020000020003" pitchFamily="2" charset="0"/>
            </a:endParaRPr>
          </a:p>
          <a:p>
            <a:r>
              <a:rPr lang="en-US" b="0" i="0" u="none" strike="noStrike" dirty="0">
                <a:solidFill>
                  <a:srgbClr val="161616"/>
                </a:solidFill>
                <a:effectLst/>
                <a:latin typeface="Avenir Book" panose="02000503020000020003" pitchFamily="2" charset="0"/>
              </a:rPr>
              <a:t>For a classification task with only two features, you can think of a </a:t>
            </a:r>
            <a:r>
              <a:rPr lang="en-US" b="1" i="0" u="none" strike="noStrike" dirty="0">
                <a:solidFill>
                  <a:srgbClr val="7030A0"/>
                </a:solidFill>
                <a:effectLst/>
                <a:latin typeface="Avenir Book" panose="02000503020000020003" pitchFamily="2" charset="0"/>
              </a:rPr>
              <a:t>hyperplane</a:t>
            </a:r>
            <a:r>
              <a:rPr lang="en-US" b="0" i="0" u="none" strike="noStrike" dirty="0">
                <a:solidFill>
                  <a:srgbClr val="161616"/>
                </a:solidFill>
                <a:effectLst/>
                <a:latin typeface="Avenir Book" panose="02000503020000020003" pitchFamily="2" charset="0"/>
              </a:rPr>
              <a:t> </a:t>
            </a:r>
            <a:r>
              <a:rPr lang="en-US" b="0" i="0" u="none" strike="noStrike" dirty="0">
                <a:solidFill>
                  <a:srgbClr val="FF0000"/>
                </a:solidFill>
                <a:effectLst/>
                <a:latin typeface="Avenir Book" panose="02000503020000020003" pitchFamily="2" charset="0"/>
              </a:rPr>
              <a:t>as a line </a:t>
            </a:r>
            <a:r>
              <a:rPr lang="en-US" b="0" i="0" u="none" strike="noStrike" dirty="0">
                <a:solidFill>
                  <a:srgbClr val="161616"/>
                </a:solidFill>
                <a:effectLst/>
                <a:latin typeface="Avenir Book" panose="02000503020000020003" pitchFamily="2" charset="0"/>
              </a:rPr>
              <a:t>that linearly separates and classifies a set of data. </a:t>
            </a:r>
          </a:p>
          <a:p>
            <a:r>
              <a:rPr lang="en-US" b="0" i="0" u="none" strike="noStrike" dirty="0">
                <a:solidFill>
                  <a:srgbClr val="161616"/>
                </a:solidFill>
                <a:effectLst/>
                <a:latin typeface="Avenir Book" panose="02000503020000020003" pitchFamily="2" charset="0"/>
              </a:rPr>
              <a:t>Intuitively, the further from the hyperplane our data points lie, the more confident we are that they have been correctly classified. </a:t>
            </a:r>
          </a:p>
          <a:p>
            <a:r>
              <a:rPr lang="en-US" b="0" i="0" u="none" strike="noStrike" dirty="0">
                <a:solidFill>
                  <a:srgbClr val="161616"/>
                </a:solidFill>
                <a:effectLst/>
                <a:latin typeface="Avenir Book" panose="02000503020000020003" pitchFamily="2" charset="0"/>
              </a:rPr>
              <a:t>We therefore want our data points to be as far away from the hyperplane as possible, while still being on the correct side of it. </a:t>
            </a:r>
            <a:endParaRPr lang="en-US" dirty="0">
              <a:latin typeface="Avenir Book" panose="02000503020000020003" pitchFamily="2" charset="0"/>
            </a:endParaRPr>
          </a:p>
        </p:txBody>
      </p:sp>
      <p:pic>
        <p:nvPicPr>
          <p:cNvPr id="5" name="Picture 4" descr="A blue and red stars and a white background&#10;&#10;Description automatically generated">
            <a:extLst>
              <a:ext uri="{FF2B5EF4-FFF2-40B4-BE49-F238E27FC236}">
                <a16:creationId xmlns:a16="http://schemas.microsoft.com/office/drawing/2014/main" id="{22D263DA-04DB-8B82-959C-E1192B8D1B61}"/>
              </a:ext>
            </a:extLst>
          </p:cNvPr>
          <p:cNvPicPr>
            <a:picLocks noChangeAspect="1"/>
          </p:cNvPicPr>
          <p:nvPr/>
        </p:nvPicPr>
        <p:blipFill>
          <a:blip r:embed="rId2"/>
          <a:stretch>
            <a:fillRect/>
          </a:stretch>
        </p:blipFill>
        <p:spPr>
          <a:xfrm>
            <a:off x="6459282" y="1295400"/>
            <a:ext cx="5582152" cy="3677653"/>
          </a:xfrm>
          <a:prstGeom prst="rect">
            <a:avLst/>
          </a:prstGeom>
        </p:spPr>
      </p:pic>
    </p:spTree>
    <p:extLst>
      <p:ext uri="{BB962C8B-B14F-4D97-AF65-F5344CB8AC3E}">
        <p14:creationId xmlns:p14="http://schemas.microsoft.com/office/powerpoint/2010/main" val="4051431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CE89D0-6C22-E8E7-6A17-EC4E93975013}"/>
              </a:ext>
            </a:extLst>
          </p:cNvPr>
          <p:cNvSpPr txBox="1"/>
          <p:nvPr/>
        </p:nvSpPr>
        <p:spPr>
          <a:xfrm>
            <a:off x="1044519" y="491925"/>
            <a:ext cx="10281207" cy="2246769"/>
          </a:xfrm>
          <a:prstGeom prst="rect">
            <a:avLst/>
          </a:prstGeom>
          <a:noFill/>
        </p:spPr>
        <p:txBody>
          <a:bodyPr wrap="square">
            <a:spAutoFit/>
          </a:bodyPr>
          <a:lstStyle/>
          <a:p>
            <a:r>
              <a:rPr lang="en-US" sz="2000" b="0" i="0" u="none" strike="noStrike" dirty="0">
                <a:solidFill>
                  <a:srgbClr val="222222"/>
                </a:solidFill>
                <a:effectLst/>
                <a:latin typeface="Avenir Book" panose="02000503020000020003" pitchFamily="2" charset="0"/>
              </a:rPr>
              <a:t>A hyperplane </a:t>
            </a:r>
            <a:r>
              <a:rPr lang="en-US" sz="2000" b="0" i="0" u="none" strike="noStrike" dirty="0">
                <a:solidFill>
                  <a:srgbClr val="FF0000"/>
                </a:solidFill>
                <a:effectLst/>
                <a:latin typeface="Avenir Book" panose="02000503020000020003" pitchFamily="2" charset="0"/>
              </a:rPr>
              <a:t>is a decision boundary </a:t>
            </a:r>
            <a:r>
              <a:rPr lang="en-US" sz="2000" b="0" i="0" u="none" strike="noStrike" dirty="0">
                <a:solidFill>
                  <a:srgbClr val="222222"/>
                </a:solidFill>
                <a:effectLst/>
                <a:latin typeface="Avenir Book" panose="02000503020000020003" pitchFamily="2" charset="0"/>
              </a:rPr>
              <a:t>that differentiates the two classes in SVM. </a:t>
            </a:r>
          </a:p>
          <a:p>
            <a:endParaRPr lang="en-US" sz="2000" dirty="0">
              <a:solidFill>
                <a:srgbClr val="222222"/>
              </a:solidFill>
              <a:latin typeface="Avenir Book" panose="02000503020000020003" pitchFamily="2" charset="0"/>
            </a:endParaRPr>
          </a:p>
          <a:p>
            <a:pPr marL="342900" indent="-342900">
              <a:buFont typeface="Arial" panose="020B0604020202020204" pitchFamily="34" charset="0"/>
              <a:buChar char="•"/>
            </a:pPr>
            <a:r>
              <a:rPr lang="en-US" sz="2000" b="0" i="0" u="none" strike="noStrike" dirty="0">
                <a:solidFill>
                  <a:srgbClr val="222222"/>
                </a:solidFill>
                <a:effectLst/>
                <a:latin typeface="Avenir Book" panose="02000503020000020003" pitchFamily="2" charset="0"/>
              </a:rPr>
              <a:t>A data point falling on either side of the hyperplane </a:t>
            </a:r>
            <a:r>
              <a:rPr lang="en-US" sz="2000" b="0" i="0" u="none" strike="noStrike" dirty="0">
                <a:solidFill>
                  <a:srgbClr val="FF0000"/>
                </a:solidFill>
                <a:effectLst/>
                <a:latin typeface="Avenir Book" panose="02000503020000020003" pitchFamily="2" charset="0"/>
              </a:rPr>
              <a:t>can be attributed to different classes. </a:t>
            </a:r>
          </a:p>
          <a:p>
            <a:r>
              <a:rPr lang="en-US" sz="2000" b="0" i="0" u="none" strike="noStrike" dirty="0">
                <a:solidFill>
                  <a:srgbClr val="222222"/>
                </a:solidFill>
                <a:effectLst/>
                <a:latin typeface="Avenir Book" panose="02000503020000020003" pitchFamily="2" charset="0"/>
              </a:rPr>
              <a:t>The dimension of the hyperplane depends on the number of input features in the dataset. If we have 2 input features the hyper-plane will be a line. likewise, if the number of features is 3, it will become a two-dimensional plane.</a:t>
            </a:r>
            <a:endParaRPr lang="en-US" sz="2000" dirty="0">
              <a:latin typeface="Avenir Book" panose="02000503020000020003" pitchFamily="2" charset="0"/>
            </a:endParaRPr>
          </a:p>
        </p:txBody>
      </p:sp>
      <p:pic>
        <p:nvPicPr>
          <p:cNvPr id="12" name="Content Placeholder 4" descr="A graph of a graph of a graph&#10;&#10;Description automatically generated with medium confidence">
            <a:extLst>
              <a:ext uri="{FF2B5EF4-FFF2-40B4-BE49-F238E27FC236}">
                <a16:creationId xmlns:a16="http://schemas.microsoft.com/office/drawing/2014/main" id="{AB84B561-D092-D94E-66A6-1A8B91A6369C}"/>
              </a:ext>
            </a:extLst>
          </p:cNvPr>
          <p:cNvPicPr>
            <a:picLocks noGrp="1" noChangeAspect="1"/>
          </p:cNvPicPr>
          <p:nvPr>
            <p:ph idx="1"/>
          </p:nvPr>
        </p:nvPicPr>
        <p:blipFill>
          <a:blip r:embed="rId2"/>
          <a:stretch>
            <a:fillRect/>
          </a:stretch>
        </p:blipFill>
        <p:spPr>
          <a:xfrm>
            <a:off x="732589" y="2738694"/>
            <a:ext cx="10905066" cy="3925823"/>
          </a:xfrm>
          <a:prstGeom prst="rect">
            <a:avLst/>
          </a:prstGeom>
          <a:ln>
            <a:noFill/>
          </a:ln>
        </p:spPr>
      </p:pic>
    </p:spTree>
    <p:extLst>
      <p:ext uri="{BB962C8B-B14F-4D97-AF65-F5344CB8AC3E}">
        <p14:creationId xmlns:p14="http://schemas.microsoft.com/office/powerpoint/2010/main" val="250682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diagram of a diagram&#10;&#10;Description automatically generated with medium confidence">
            <a:extLst>
              <a:ext uri="{FF2B5EF4-FFF2-40B4-BE49-F238E27FC236}">
                <a16:creationId xmlns:a16="http://schemas.microsoft.com/office/drawing/2014/main" id="{4F8A2411-EFDC-0501-FF59-1BB638D72935}"/>
              </a:ext>
            </a:extLst>
          </p:cNvPr>
          <p:cNvPicPr>
            <a:picLocks noGrp="1" noChangeAspect="1"/>
          </p:cNvPicPr>
          <p:nvPr>
            <p:ph idx="1"/>
          </p:nvPr>
        </p:nvPicPr>
        <p:blipFill>
          <a:blip r:embed="rId2"/>
          <a:stretch>
            <a:fillRect/>
          </a:stretch>
        </p:blipFill>
        <p:spPr>
          <a:xfrm>
            <a:off x="2014633" y="643467"/>
            <a:ext cx="8162734" cy="5571065"/>
          </a:xfrm>
          <a:prstGeom prst="rect">
            <a:avLst/>
          </a:prstGeom>
          <a:ln>
            <a:noFill/>
          </a:ln>
        </p:spPr>
      </p:pic>
    </p:spTree>
    <p:extLst>
      <p:ext uri="{BB962C8B-B14F-4D97-AF65-F5344CB8AC3E}">
        <p14:creationId xmlns:p14="http://schemas.microsoft.com/office/powerpoint/2010/main" val="58340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10C36-991A-72FC-8B22-4168B0702394}"/>
              </a:ext>
            </a:extLst>
          </p:cNvPr>
          <p:cNvSpPr>
            <a:spLocks noGrp="1"/>
          </p:cNvSpPr>
          <p:nvPr>
            <p:ph idx="1"/>
          </p:nvPr>
        </p:nvSpPr>
        <p:spPr>
          <a:xfrm>
            <a:off x="467894" y="1190694"/>
            <a:ext cx="6573253" cy="5087440"/>
          </a:xfrm>
        </p:spPr>
        <p:txBody>
          <a:bodyPr>
            <a:normAutofit/>
          </a:bodyPr>
          <a:lstStyle/>
          <a:p>
            <a:pPr marL="0" indent="0" algn="l">
              <a:buNone/>
            </a:pPr>
            <a:r>
              <a:rPr lang="en-US" b="1" dirty="0">
                <a:solidFill>
                  <a:srgbClr val="7030A0"/>
                </a:solidFill>
                <a:latin typeface="Avenir Book" panose="02000503020000020003" pitchFamily="2" charset="0"/>
              </a:rPr>
              <a:t>What is clustering?</a:t>
            </a:r>
          </a:p>
          <a:p>
            <a:pPr algn="l">
              <a:buFont typeface="Arial" panose="020B0604020202020204" pitchFamily="34" charset="0"/>
              <a:buChar char="•"/>
            </a:pPr>
            <a:r>
              <a:rPr lang="en-US" dirty="0">
                <a:solidFill>
                  <a:srgbClr val="000000"/>
                </a:solidFill>
                <a:latin typeface="Avenir Book" panose="02000503020000020003" pitchFamily="2" charset="0"/>
              </a:rPr>
              <a:t>T</a:t>
            </a:r>
            <a:r>
              <a:rPr lang="en-US" b="0" i="0" u="none" strike="noStrike" dirty="0">
                <a:solidFill>
                  <a:srgbClr val="000000"/>
                </a:solidFill>
                <a:effectLst/>
                <a:latin typeface="Avenir Book" panose="02000503020000020003" pitchFamily="2" charset="0"/>
              </a:rPr>
              <a:t>he process of </a:t>
            </a:r>
            <a:r>
              <a:rPr lang="en-US" b="1" i="0" u="none" strike="noStrike" dirty="0">
                <a:solidFill>
                  <a:srgbClr val="000000"/>
                </a:solidFill>
                <a:effectLst/>
                <a:latin typeface="Avenir Book" panose="02000503020000020003" pitchFamily="2" charset="0"/>
              </a:rPr>
              <a:t>partitioning data </a:t>
            </a:r>
            <a:r>
              <a:rPr lang="en-US" b="0" i="0" u="none" strike="noStrike" dirty="0">
                <a:solidFill>
                  <a:srgbClr val="000000"/>
                </a:solidFill>
                <a:effectLst/>
                <a:latin typeface="Avenir Book" panose="02000503020000020003" pitchFamily="2" charset="0"/>
              </a:rPr>
              <a:t>into a set of meaningful sub-classes.</a:t>
            </a:r>
          </a:p>
          <a:p>
            <a:pPr algn="l">
              <a:buFont typeface="Arial" panose="020B0604020202020204" pitchFamily="34" charset="0"/>
              <a:buChar char="•"/>
            </a:pPr>
            <a:r>
              <a:rPr lang="en-US" b="1" i="0" u="none" strike="noStrike" dirty="0">
                <a:solidFill>
                  <a:srgbClr val="C00000"/>
                </a:solidFill>
                <a:effectLst/>
                <a:latin typeface="Avenir Book" panose="02000503020000020003" pitchFamily="2" charset="0"/>
              </a:rPr>
              <a:t>Purpose</a:t>
            </a:r>
            <a:r>
              <a:rPr lang="en-US" b="0" i="0" u="none" strike="noStrike" dirty="0">
                <a:solidFill>
                  <a:srgbClr val="000000"/>
                </a:solidFill>
                <a:effectLst/>
                <a:latin typeface="Avenir Book" panose="02000503020000020003" pitchFamily="2" charset="0"/>
              </a:rPr>
              <a:t>: Uncover natural grouping or structure</a:t>
            </a:r>
          </a:p>
          <a:p>
            <a:pPr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Multiple use cases</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stand-alone tool to gain insight into data</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preprocessing step for other algorithms</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data compression</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Outlier detection</a:t>
            </a:r>
          </a:p>
          <a:p>
            <a:endParaRPr lang="en-US" dirty="0"/>
          </a:p>
        </p:txBody>
      </p:sp>
      <p:pic>
        <p:nvPicPr>
          <p:cNvPr id="8" name="Picture 7" descr="A group of circles with triangles&#10;&#10;Description automatically generated">
            <a:extLst>
              <a:ext uri="{FF2B5EF4-FFF2-40B4-BE49-F238E27FC236}">
                <a16:creationId xmlns:a16="http://schemas.microsoft.com/office/drawing/2014/main" id="{7DEA4768-803C-8FED-227F-6C85074BA85F}"/>
              </a:ext>
            </a:extLst>
          </p:cNvPr>
          <p:cNvPicPr>
            <a:picLocks noChangeAspect="1"/>
          </p:cNvPicPr>
          <p:nvPr/>
        </p:nvPicPr>
        <p:blipFill>
          <a:blip r:embed="rId2"/>
          <a:stretch>
            <a:fillRect/>
          </a:stretch>
        </p:blipFill>
        <p:spPr>
          <a:xfrm>
            <a:off x="7041147" y="1023298"/>
            <a:ext cx="4990432" cy="4811403"/>
          </a:xfrm>
          <a:prstGeom prst="rect">
            <a:avLst/>
          </a:prstGeom>
        </p:spPr>
      </p:pic>
    </p:spTree>
    <p:extLst>
      <p:ext uri="{BB962C8B-B14F-4D97-AF65-F5344CB8AC3E}">
        <p14:creationId xmlns:p14="http://schemas.microsoft.com/office/powerpoint/2010/main" val="327987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variety of lines&#10;&#10;Description automatically generated">
            <a:extLst>
              <a:ext uri="{FF2B5EF4-FFF2-40B4-BE49-F238E27FC236}">
                <a16:creationId xmlns:a16="http://schemas.microsoft.com/office/drawing/2014/main" id="{FDAF494F-E150-2698-1193-3946F3D6E107}"/>
              </a:ext>
            </a:extLst>
          </p:cNvPr>
          <p:cNvPicPr>
            <a:picLocks noGrp="1" noChangeAspect="1"/>
          </p:cNvPicPr>
          <p:nvPr>
            <p:ph idx="1"/>
          </p:nvPr>
        </p:nvPicPr>
        <p:blipFill>
          <a:blip r:embed="rId2"/>
          <a:stretch>
            <a:fillRect/>
          </a:stretch>
        </p:blipFill>
        <p:spPr>
          <a:xfrm>
            <a:off x="1128214" y="1265692"/>
            <a:ext cx="9935571" cy="5592308"/>
          </a:xfrm>
        </p:spPr>
      </p:pic>
      <p:sp>
        <p:nvSpPr>
          <p:cNvPr id="7" name="TextBox 6">
            <a:extLst>
              <a:ext uri="{FF2B5EF4-FFF2-40B4-BE49-F238E27FC236}">
                <a16:creationId xmlns:a16="http://schemas.microsoft.com/office/drawing/2014/main" id="{7B8E3F9F-FDC4-D84A-D9F9-B80A93FD240E}"/>
              </a:ext>
            </a:extLst>
          </p:cNvPr>
          <p:cNvSpPr txBox="1"/>
          <p:nvPr/>
        </p:nvSpPr>
        <p:spPr>
          <a:xfrm>
            <a:off x="722950" y="392103"/>
            <a:ext cx="11339061" cy="923330"/>
          </a:xfrm>
          <a:prstGeom prst="rect">
            <a:avLst/>
          </a:prstGeom>
          <a:noFill/>
        </p:spPr>
        <p:txBody>
          <a:bodyPr wrap="square">
            <a:spAutoFit/>
          </a:bodyPr>
          <a:lstStyle/>
          <a:p>
            <a:r>
              <a:rPr lang="en-US" b="0" i="0" u="none" strike="noStrike" dirty="0">
                <a:solidFill>
                  <a:srgbClr val="FF0000"/>
                </a:solidFill>
                <a:effectLst/>
                <a:latin typeface="Avenir Book" panose="02000503020000020003" pitchFamily="2" charset="0"/>
              </a:rPr>
              <a:t>Support vectors are data points </a:t>
            </a:r>
            <a:r>
              <a:rPr lang="en-US" b="0" i="0" u="none" strike="noStrike" dirty="0">
                <a:solidFill>
                  <a:srgbClr val="242424"/>
                </a:solidFill>
                <a:effectLst/>
                <a:latin typeface="Avenir Book" panose="02000503020000020003" pitchFamily="2" charset="0"/>
              </a:rPr>
              <a:t>that are closer to the </a:t>
            </a:r>
            <a:r>
              <a:rPr lang="en-US" b="0" i="0" u="none" strike="noStrike" dirty="0">
                <a:solidFill>
                  <a:srgbClr val="FF0000"/>
                </a:solidFill>
                <a:effectLst/>
                <a:latin typeface="Avenir Book" panose="02000503020000020003" pitchFamily="2" charset="0"/>
              </a:rPr>
              <a:t>hyperplane</a:t>
            </a:r>
            <a:r>
              <a:rPr lang="en-US" b="0" i="0" u="none" strike="noStrike" dirty="0">
                <a:solidFill>
                  <a:srgbClr val="242424"/>
                </a:solidFill>
                <a:effectLst/>
                <a:latin typeface="Avenir Book" panose="02000503020000020003" pitchFamily="2" charset="0"/>
              </a:rPr>
              <a:t> and influence the </a:t>
            </a:r>
            <a:r>
              <a:rPr lang="en-US" b="0" i="0" u="none" strike="noStrike" dirty="0">
                <a:solidFill>
                  <a:srgbClr val="FF0000"/>
                </a:solidFill>
                <a:effectLst/>
                <a:latin typeface="Avenir Book" panose="02000503020000020003" pitchFamily="2" charset="0"/>
              </a:rPr>
              <a:t>position and orientation </a:t>
            </a:r>
            <a:r>
              <a:rPr lang="en-US" b="0" i="0" u="none" strike="noStrike" dirty="0">
                <a:solidFill>
                  <a:srgbClr val="242424"/>
                </a:solidFill>
                <a:effectLst/>
                <a:latin typeface="Avenir Book" panose="02000503020000020003" pitchFamily="2" charset="0"/>
              </a:rPr>
              <a:t>of the hyperplane. Using these support vectors, we maximize the margin of the classifier. Deleting the support vectors will change the position of the hyperplane. These are the points that help us build our SVM.</a:t>
            </a:r>
            <a:endParaRPr lang="en-US" dirty="0">
              <a:latin typeface="Avenir Book" panose="02000503020000020003" pitchFamily="2" charset="0"/>
            </a:endParaRPr>
          </a:p>
        </p:txBody>
      </p:sp>
    </p:spTree>
    <p:extLst>
      <p:ext uri="{BB962C8B-B14F-4D97-AF65-F5344CB8AC3E}">
        <p14:creationId xmlns:p14="http://schemas.microsoft.com/office/powerpoint/2010/main" val="187610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A14E1-917B-34BF-07A1-90AECDC22354}"/>
              </a:ext>
            </a:extLst>
          </p:cNvPr>
          <p:cNvSpPr>
            <a:spLocks noGrp="1"/>
          </p:cNvSpPr>
          <p:nvPr>
            <p:ph idx="1"/>
          </p:nvPr>
        </p:nvSpPr>
        <p:spPr>
          <a:xfrm>
            <a:off x="276727" y="879139"/>
            <a:ext cx="6701589" cy="5489575"/>
          </a:xfrm>
        </p:spPr>
        <p:txBody>
          <a:bodyPr>
            <a:normAutofit/>
          </a:bodyPr>
          <a:lstStyle/>
          <a:p>
            <a:r>
              <a:rPr lang="en-US" sz="2400" b="0" i="0" u="none" strike="noStrike" dirty="0">
                <a:solidFill>
                  <a:srgbClr val="242424"/>
                </a:solidFill>
                <a:effectLst/>
                <a:latin typeface="Avenir Book" panose="02000503020000020003" pitchFamily="2" charset="0"/>
              </a:rPr>
              <a:t>The objective of the support vector machine algorithm is to find a hyperplane in an N-dimensional space(N — the number of features) that distinctly classifies the data points.</a:t>
            </a:r>
          </a:p>
          <a:p>
            <a:endParaRPr lang="en-US" sz="2400" dirty="0">
              <a:solidFill>
                <a:srgbClr val="242424"/>
              </a:solidFill>
              <a:latin typeface="Avenir Book" panose="02000503020000020003" pitchFamily="2" charset="0"/>
            </a:endParaRPr>
          </a:p>
          <a:p>
            <a:r>
              <a:rPr lang="en-US" sz="2400" b="0" i="0" u="none" strike="noStrike" dirty="0">
                <a:solidFill>
                  <a:srgbClr val="374151"/>
                </a:solidFill>
                <a:effectLst/>
                <a:latin typeface="Avenir Book" panose="02000503020000020003" pitchFamily="2" charset="0"/>
              </a:rPr>
              <a:t>Support Vector Machines (SVMs) use a </a:t>
            </a:r>
            <a:r>
              <a:rPr lang="en-US" sz="2400" b="0" i="0" u="none" strike="noStrike" dirty="0">
                <a:solidFill>
                  <a:srgbClr val="FF0000"/>
                </a:solidFill>
                <a:effectLst/>
                <a:latin typeface="Avenir Book" panose="02000503020000020003" pitchFamily="2" charset="0"/>
              </a:rPr>
              <a:t>mathematical optimization </a:t>
            </a:r>
            <a:r>
              <a:rPr lang="en-US" sz="2400" b="0" i="0" u="none" strike="noStrike" dirty="0">
                <a:solidFill>
                  <a:srgbClr val="374151"/>
                </a:solidFill>
                <a:effectLst/>
                <a:latin typeface="Avenir Book" panose="02000503020000020003" pitchFamily="2" charset="0"/>
              </a:rPr>
              <a:t>problem to find </a:t>
            </a:r>
            <a:r>
              <a:rPr lang="en-US" sz="2400" b="0" i="0" u="none" strike="noStrike" dirty="0">
                <a:solidFill>
                  <a:srgbClr val="FF0000"/>
                </a:solidFill>
                <a:effectLst/>
                <a:latin typeface="Avenir Book" panose="02000503020000020003" pitchFamily="2" charset="0"/>
              </a:rPr>
              <a:t>the optimal hyperplane that separates different classes </a:t>
            </a:r>
            <a:r>
              <a:rPr lang="en-US" sz="2400" b="0" i="0" u="none" strike="noStrike" dirty="0">
                <a:solidFill>
                  <a:srgbClr val="374151"/>
                </a:solidFill>
                <a:effectLst/>
                <a:latin typeface="Avenir Book" panose="02000503020000020003" pitchFamily="2" charset="0"/>
              </a:rPr>
              <a:t>in a dataset.</a:t>
            </a:r>
          </a:p>
          <a:p>
            <a:pPr marL="0" indent="0">
              <a:buNone/>
            </a:pPr>
            <a:endParaRPr lang="en-US" sz="2400" b="0" i="0" u="none" strike="noStrike" dirty="0">
              <a:solidFill>
                <a:srgbClr val="374151"/>
              </a:solidFill>
              <a:effectLst/>
              <a:latin typeface="Avenir Book" panose="02000503020000020003" pitchFamily="2" charset="0"/>
            </a:endParaRPr>
          </a:p>
          <a:p>
            <a:r>
              <a:rPr lang="en-US" sz="2400" b="0" i="0" u="none" strike="noStrike" dirty="0">
                <a:solidFill>
                  <a:srgbClr val="374151"/>
                </a:solidFill>
                <a:effectLst/>
                <a:latin typeface="Avenir Book" panose="02000503020000020003" pitchFamily="2" charset="0"/>
              </a:rPr>
              <a:t> The primary equation for SVM training </a:t>
            </a:r>
            <a:r>
              <a:rPr lang="en-US" sz="2400" b="0" i="0" u="none" strike="noStrike" dirty="0">
                <a:solidFill>
                  <a:srgbClr val="FF0000"/>
                </a:solidFill>
                <a:effectLst/>
                <a:latin typeface="Avenir Book" panose="02000503020000020003" pitchFamily="2" charset="0"/>
              </a:rPr>
              <a:t>involves maximizing the margin while minimizing classification errors. </a:t>
            </a:r>
            <a:endParaRPr lang="en-US" dirty="0">
              <a:solidFill>
                <a:srgbClr val="242424"/>
              </a:solidFill>
              <a:latin typeface="Avenir Book" panose="02000503020000020003" pitchFamily="2" charset="0"/>
            </a:endParaRPr>
          </a:p>
          <a:p>
            <a:pPr marL="0" indent="0">
              <a:buNone/>
            </a:pPr>
            <a:endParaRPr lang="en-US" dirty="0">
              <a:latin typeface="Avenir Book" panose="02000503020000020003" pitchFamily="2" charset="0"/>
            </a:endParaRPr>
          </a:p>
        </p:txBody>
      </p:sp>
      <p:pic>
        <p:nvPicPr>
          <p:cNvPr id="4" name="Picture 3">
            <a:extLst>
              <a:ext uri="{FF2B5EF4-FFF2-40B4-BE49-F238E27FC236}">
                <a16:creationId xmlns:a16="http://schemas.microsoft.com/office/drawing/2014/main" id="{FB276DC6-64A6-F2E2-98E1-2B20B2779BBB}"/>
              </a:ext>
            </a:extLst>
          </p:cNvPr>
          <p:cNvPicPr>
            <a:picLocks noChangeAspect="1"/>
          </p:cNvPicPr>
          <p:nvPr/>
        </p:nvPicPr>
        <p:blipFill>
          <a:blip r:embed="rId2"/>
          <a:stretch>
            <a:fillRect/>
          </a:stretch>
        </p:blipFill>
        <p:spPr>
          <a:xfrm>
            <a:off x="7181029" y="1235243"/>
            <a:ext cx="5010971" cy="4077368"/>
          </a:xfrm>
          <a:prstGeom prst="rect">
            <a:avLst/>
          </a:prstGeom>
        </p:spPr>
      </p:pic>
    </p:spTree>
    <p:extLst>
      <p:ext uri="{BB962C8B-B14F-4D97-AF65-F5344CB8AC3E}">
        <p14:creationId xmlns:p14="http://schemas.microsoft.com/office/powerpoint/2010/main" val="23603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1665-7188-B9E7-C79C-056B2CF98619}"/>
              </a:ext>
            </a:extLst>
          </p:cNvPr>
          <p:cNvSpPr>
            <a:spLocks noGrp="1"/>
          </p:cNvSpPr>
          <p:nvPr>
            <p:ph type="title"/>
          </p:nvPr>
        </p:nvSpPr>
        <p:spPr>
          <a:xfrm>
            <a:off x="838200" y="570580"/>
            <a:ext cx="10515600" cy="678531"/>
          </a:xfrm>
        </p:spPr>
        <p:txBody>
          <a:bodyPr>
            <a:normAutofit fontScale="90000"/>
          </a:bodyPr>
          <a:lstStyle/>
          <a:p>
            <a:r>
              <a:rPr lang="en-US" b="1" dirty="0">
                <a:solidFill>
                  <a:srgbClr val="FF0000"/>
                </a:solidFill>
              </a:rPr>
              <a:t>Classification</a:t>
            </a:r>
          </a:p>
        </p:txBody>
      </p:sp>
      <p:sp>
        <p:nvSpPr>
          <p:cNvPr id="3" name="Content Placeholder 2">
            <a:extLst>
              <a:ext uri="{FF2B5EF4-FFF2-40B4-BE49-F238E27FC236}">
                <a16:creationId xmlns:a16="http://schemas.microsoft.com/office/drawing/2014/main" id="{739BAAAB-2C40-333D-7CA2-B2362552E91A}"/>
              </a:ext>
            </a:extLst>
          </p:cNvPr>
          <p:cNvSpPr>
            <a:spLocks noGrp="1"/>
          </p:cNvSpPr>
          <p:nvPr>
            <p:ph idx="1"/>
          </p:nvPr>
        </p:nvSpPr>
        <p:spPr/>
        <p:txBody>
          <a:bodyPr>
            <a:normAutofit fontScale="85000" lnSpcReduction="20000"/>
          </a:bodyPr>
          <a:lstStyle/>
          <a:p>
            <a:pPr algn="l"/>
            <a:endParaRPr lang="en-US" b="0" i="0" u="none" strike="noStrike" dirty="0">
              <a:solidFill>
                <a:srgbClr val="374151"/>
              </a:solidFill>
              <a:effectLst/>
              <a:latin typeface="Söhne"/>
            </a:endParaRPr>
          </a:p>
          <a:p>
            <a:pPr algn="l"/>
            <a:endParaRPr lang="en-US" b="0" i="0" u="none" strike="noStrike" dirty="0">
              <a:solidFill>
                <a:srgbClr val="374151"/>
              </a:solidFill>
              <a:effectLst/>
              <a:latin typeface="Söhne"/>
            </a:endParaRPr>
          </a:p>
          <a:p>
            <a:pPr algn="l"/>
            <a:endParaRPr lang="en-US" b="0" i="0" u="none" strike="noStrike" dirty="0">
              <a:solidFill>
                <a:srgbClr val="374151"/>
              </a:solidFill>
              <a:effectLst/>
              <a:latin typeface="Söhne"/>
            </a:endParaRPr>
          </a:p>
          <a:p>
            <a:pPr algn="l"/>
            <a:r>
              <a:rPr lang="en-US" b="0" i="0" u="none" strike="noStrike" dirty="0">
                <a:solidFill>
                  <a:srgbClr val="374151"/>
                </a:solidFill>
                <a:effectLst/>
                <a:latin typeface="Avenir Book" panose="02000503020000020003" pitchFamily="2" charset="0"/>
              </a:rPr>
              <a:t>The optimization problem</a:t>
            </a:r>
          </a:p>
          <a:p>
            <a:pPr marL="0" indent="0">
              <a:buNone/>
            </a:pPr>
            <a:r>
              <a:rPr lang="en-US" b="0" i="0" u="none" strike="noStrike" dirty="0">
                <a:solidFill>
                  <a:srgbClr val="374151"/>
                </a:solidFill>
                <a:effectLst/>
                <a:latin typeface="Avenir Book" panose="02000503020000020003" pitchFamily="2" charset="0"/>
              </a:rPr>
              <a:t>	The margin (M) is inversely proportional to the norm of the weight vector (w) and can be represented as M = 1 / ||w||.</a:t>
            </a:r>
          </a:p>
          <a:p>
            <a:pPr marL="0" indent="0" algn="l">
              <a:buNone/>
            </a:pPr>
            <a:endParaRPr lang="en-US" b="0" i="0" u="none" strike="noStrike" dirty="0">
              <a:solidFill>
                <a:srgbClr val="374151"/>
              </a:solidFill>
              <a:effectLst/>
              <a:latin typeface="Avenir Book" panose="02000503020000020003" pitchFamily="2" charset="0"/>
            </a:endParaRPr>
          </a:p>
          <a:p>
            <a:pPr marL="457200" lvl="1" indent="0">
              <a:buNone/>
            </a:pPr>
            <a:r>
              <a:rPr lang="en-US" sz="2800" b="0" i="0" u="none" strike="noStrike" dirty="0">
                <a:solidFill>
                  <a:srgbClr val="374151"/>
                </a:solidFill>
                <a:effectLst/>
                <a:latin typeface="Avenir Book" panose="02000503020000020003" pitchFamily="2" charset="0"/>
              </a:rPr>
              <a:t>Minimize: 1/2 * ||w||²</a:t>
            </a:r>
          </a:p>
          <a:p>
            <a:pPr marL="457200" lvl="1" indent="0">
              <a:buNone/>
            </a:pPr>
            <a:endParaRPr lang="en-US" dirty="0">
              <a:solidFill>
                <a:srgbClr val="374151"/>
              </a:solidFill>
              <a:latin typeface="Avenir Book" panose="02000503020000020003" pitchFamily="2" charset="0"/>
            </a:endParaRPr>
          </a:p>
          <a:p>
            <a:pPr marL="457200" lvl="1" indent="0">
              <a:buNone/>
            </a:pPr>
            <a:endParaRPr lang="en-US" dirty="0">
              <a:solidFill>
                <a:srgbClr val="374151"/>
              </a:solidFill>
              <a:latin typeface="Avenir Book" panose="02000503020000020003" pitchFamily="2" charset="0"/>
            </a:endParaRPr>
          </a:p>
          <a:p>
            <a:pPr algn="l"/>
            <a:r>
              <a:rPr lang="en-US" b="0" i="0" u="none" strike="noStrike" dirty="0">
                <a:solidFill>
                  <a:srgbClr val="FF0000"/>
                </a:solidFill>
                <a:effectLst/>
                <a:latin typeface="Avenir Book" panose="02000503020000020003" pitchFamily="2" charset="0"/>
              </a:rPr>
              <a:t>Subject to: yᵢ(w · xᵢ + b) ≥ 1 for all </a:t>
            </a:r>
            <a:r>
              <a:rPr lang="en-US" b="0" i="0" u="none" strike="noStrike" dirty="0" err="1">
                <a:solidFill>
                  <a:srgbClr val="FF0000"/>
                </a:solidFill>
                <a:effectLst/>
                <a:latin typeface="Avenir Book" panose="02000503020000020003" pitchFamily="2" charset="0"/>
              </a:rPr>
              <a:t>i</a:t>
            </a:r>
            <a:r>
              <a:rPr lang="en-US" b="0" i="0" u="none" strike="noStrike" dirty="0">
                <a:solidFill>
                  <a:srgbClr val="FF0000"/>
                </a:solidFill>
                <a:effectLst/>
                <a:latin typeface="Avenir Book" panose="02000503020000020003" pitchFamily="2" charset="0"/>
              </a:rPr>
              <a:t> = 1 to N</a:t>
            </a:r>
          </a:p>
          <a:p>
            <a:pPr marL="0" indent="0">
              <a:buNone/>
            </a:pPr>
            <a:r>
              <a:rPr lang="en-US" b="0" i="0" u="none" strike="noStrike" dirty="0">
                <a:solidFill>
                  <a:srgbClr val="374151"/>
                </a:solidFill>
                <a:effectLst/>
                <a:latin typeface="Avenir Book" panose="02000503020000020003" pitchFamily="2" charset="0"/>
              </a:rPr>
              <a:t>Where we have N number of  samples, </a:t>
            </a:r>
          </a:p>
        </p:txBody>
      </p:sp>
      <p:sp>
        <p:nvSpPr>
          <p:cNvPr id="5" name="Rectangle 3">
            <a:extLst>
              <a:ext uri="{FF2B5EF4-FFF2-40B4-BE49-F238E27FC236}">
                <a16:creationId xmlns:a16="http://schemas.microsoft.com/office/drawing/2014/main" id="{8EF404CD-84AC-5FA6-F1D1-ECB729B9C846}"/>
              </a:ext>
            </a:extLst>
          </p:cNvPr>
          <p:cNvSpPr>
            <a:spLocks noChangeArrowheads="1"/>
          </p:cNvSpPr>
          <p:nvPr/>
        </p:nvSpPr>
        <p:spPr bwMode="auto">
          <a:xfrm>
            <a:off x="838200" y="1387116"/>
            <a:ext cx="10663989"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solidFill>
                <a:effectLst/>
                <a:latin typeface="Avenir Book" panose="02000503020000020003" pitchFamily="2" charset="0"/>
              </a:rPr>
              <a:t>Class labels are denoted as -1 for negative class and +1 for positive class in SVM.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venir Book" panose="02000503020000020003"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424"/>
                </a:solidFill>
                <a:effectLst/>
                <a:latin typeface="Avenir Book" panose="02000503020000020003" pitchFamily="2" charset="0"/>
              </a:rPr>
              <a:t>The final optimization problem that we shall have derived at the end of this article and what SVM solves to fit the best parameters is:</a:t>
            </a:r>
            <a:endParaRPr kumimoji="0" lang="en-US" altLang="en-US" sz="2000" b="0" i="0" u="none" strike="noStrike" cap="none" normalizeH="0" baseline="0" dirty="0">
              <a:ln>
                <a:noFill/>
              </a:ln>
              <a:solidFill>
                <a:schemeClr val="tx1"/>
              </a:solidFill>
              <a:effectLst/>
              <a:latin typeface="Avenir Book" panose="02000503020000020003"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a:extLst>
              <a:ext uri="{FF2B5EF4-FFF2-40B4-BE49-F238E27FC236}">
                <a16:creationId xmlns:a16="http://schemas.microsoft.com/office/drawing/2014/main" id="{3B843125-6E00-7367-DF2E-DA30953DB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8664" y="1401023"/>
            <a:ext cx="14859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907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B2FF7-8608-5533-CF07-C40BA7EDCFC1}"/>
              </a:ext>
            </a:extLst>
          </p:cNvPr>
          <p:cNvSpPr>
            <a:spLocks noGrp="1"/>
          </p:cNvSpPr>
          <p:nvPr>
            <p:ph idx="1"/>
          </p:nvPr>
        </p:nvSpPr>
        <p:spPr>
          <a:xfrm>
            <a:off x="838200" y="721895"/>
            <a:ext cx="10515600" cy="5455068"/>
          </a:xfrm>
        </p:spPr>
        <p:txBody>
          <a:bodyPr>
            <a:normAutofit fontScale="92500" lnSpcReduction="10000"/>
          </a:bodyPr>
          <a:lstStyle/>
          <a:p>
            <a:pPr algn="l"/>
            <a:r>
              <a:rPr lang="en-US" b="0" i="0" u="none" strike="noStrike" dirty="0">
                <a:solidFill>
                  <a:srgbClr val="374151"/>
                </a:solidFill>
                <a:effectLst/>
                <a:latin typeface="Söhne"/>
              </a:rPr>
              <a:t>Hinge Loss (Classification): The </a:t>
            </a:r>
            <a:r>
              <a:rPr lang="en-US" b="0" i="0" u="none" strike="noStrike" dirty="0">
                <a:solidFill>
                  <a:srgbClr val="FF0000"/>
                </a:solidFill>
                <a:effectLst/>
                <a:latin typeface="Söhne"/>
              </a:rPr>
              <a:t>hinge loss </a:t>
            </a:r>
            <a:r>
              <a:rPr lang="en-US" b="0" i="0" u="none" strike="noStrike" dirty="0">
                <a:solidFill>
                  <a:srgbClr val="374151"/>
                </a:solidFill>
                <a:effectLst/>
                <a:latin typeface="Söhne"/>
              </a:rPr>
              <a:t>is used for classification tasks in SVM. It measures the </a:t>
            </a:r>
            <a:r>
              <a:rPr lang="en-US" b="0" i="0" u="none" strike="noStrike" dirty="0">
                <a:solidFill>
                  <a:srgbClr val="FF0000"/>
                </a:solidFill>
                <a:effectLst/>
                <a:latin typeface="Söhne"/>
              </a:rPr>
              <a:t>loss associated </a:t>
            </a:r>
            <a:r>
              <a:rPr lang="en-US" b="0" i="0" u="none" strike="noStrike" dirty="0">
                <a:solidFill>
                  <a:srgbClr val="374151"/>
                </a:solidFill>
                <a:effectLst/>
                <a:latin typeface="Söhne"/>
              </a:rPr>
              <a:t>with a data point being misclassified or being too close to the decision boundary.</a:t>
            </a:r>
          </a:p>
          <a:p>
            <a:pPr algn="l">
              <a:buFont typeface="Arial" panose="020B0604020202020204" pitchFamily="34" charset="0"/>
              <a:buChar char="•"/>
            </a:pPr>
            <a:r>
              <a:rPr lang="en-US" b="0" i="0" u="none" strike="noStrike" dirty="0">
                <a:solidFill>
                  <a:srgbClr val="374151"/>
                </a:solidFill>
                <a:effectLst/>
                <a:latin typeface="Söhne"/>
              </a:rPr>
              <a:t>The hinge loss for a single data point (xᵢ, yᵢ) is defined as follows:</a:t>
            </a:r>
          </a:p>
          <a:p>
            <a:pPr marL="0" indent="0" algn="l">
              <a:buNone/>
            </a:pPr>
            <a:r>
              <a:rPr lang="en-US" b="0" i="0" u="none" strike="noStrike" dirty="0">
                <a:solidFill>
                  <a:schemeClr val="accent2"/>
                </a:solidFill>
                <a:effectLst/>
                <a:latin typeface="Söhne"/>
              </a:rPr>
              <a:t>	L(yᵢ, f(xᵢ)) = max(0, 1 - yᵢ * f(xᵢ))</a:t>
            </a:r>
          </a:p>
          <a:p>
            <a:pPr marL="0" indent="0">
              <a:buNone/>
            </a:pPr>
            <a:endParaRPr lang="en-US" dirty="0"/>
          </a:p>
          <a:p>
            <a:pPr marL="0" indent="0" algn="l">
              <a:buNone/>
            </a:pPr>
            <a:r>
              <a:rPr lang="en-US" b="0" i="0" u="none" strike="noStrike" dirty="0">
                <a:solidFill>
                  <a:srgbClr val="374151"/>
                </a:solidFill>
                <a:effectLst/>
                <a:latin typeface="Söhne"/>
              </a:rPr>
              <a:t>- L(yᵢ, f(xᵢ)) is the hinge loss for the data point.</a:t>
            </a:r>
          </a:p>
          <a:p>
            <a:pPr marL="0" indent="0" algn="l">
              <a:buNone/>
            </a:pPr>
            <a:r>
              <a:rPr lang="en-US" b="0" i="0" u="none" strike="noStrike" dirty="0">
                <a:solidFill>
                  <a:srgbClr val="374151"/>
                </a:solidFill>
                <a:effectLst/>
                <a:latin typeface="Söhne"/>
              </a:rPr>
              <a:t>- yᵢ is the true class label, which is typically +1 or -1.</a:t>
            </a:r>
          </a:p>
          <a:p>
            <a:pPr marL="0" indent="0" algn="l">
              <a:buNone/>
            </a:pPr>
            <a:r>
              <a:rPr lang="en-US" b="0" i="0" u="none" strike="noStrike" dirty="0">
                <a:solidFill>
                  <a:srgbClr val="374151"/>
                </a:solidFill>
                <a:effectLst/>
                <a:latin typeface="Söhne"/>
              </a:rPr>
              <a:t>- f(xᵢ) is the output of the SVM model for the data point.</a:t>
            </a:r>
          </a:p>
          <a:p>
            <a:pPr marL="0" indent="0" algn="l">
              <a:buNone/>
            </a:pPr>
            <a:endParaRPr lang="en-US" b="0" i="0" u="none" strike="noStrike" dirty="0">
              <a:solidFill>
                <a:srgbClr val="374151"/>
              </a:solidFill>
              <a:effectLst/>
              <a:latin typeface="Söhne"/>
            </a:endParaRPr>
          </a:p>
          <a:p>
            <a:pPr marL="0" indent="0" algn="l">
              <a:buNone/>
            </a:pPr>
            <a:r>
              <a:rPr lang="en-US" b="0" i="0" u="none" strike="noStrike" dirty="0">
                <a:solidFill>
                  <a:srgbClr val="374151"/>
                </a:solidFill>
                <a:effectLst/>
                <a:latin typeface="Söhne"/>
              </a:rPr>
              <a:t>The max function ensures that if the data point is correctly classified (i.e., yᵢ * f(xᵢ) ≥ 1), the loss is 0. Otherwise, the loss increases linearly with the distance from the margin.</a:t>
            </a:r>
          </a:p>
          <a:p>
            <a:pPr marL="0" indent="0">
              <a:buNone/>
            </a:pPr>
            <a:endParaRPr lang="en-US" dirty="0"/>
          </a:p>
        </p:txBody>
      </p:sp>
    </p:spTree>
    <p:extLst>
      <p:ext uri="{BB962C8B-B14F-4D97-AF65-F5344CB8AC3E}">
        <p14:creationId xmlns:p14="http://schemas.microsoft.com/office/powerpoint/2010/main" val="1866759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B2B5F-13B0-AE68-DA4B-9B5EB8D77D08}"/>
              </a:ext>
            </a:extLst>
          </p:cNvPr>
          <p:cNvSpPr>
            <a:spLocks noGrp="1"/>
          </p:cNvSpPr>
          <p:nvPr>
            <p:ph idx="1"/>
          </p:nvPr>
        </p:nvSpPr>
        <p:spPr>
          <a:xfrm>
            <a:off x="838200" y="1395663"/>
            <a:ext cx="10515600" cy="4781300"/>
          </a:xfrm>
        </p:spPr>
        <p:txBody>
          <a:bodyPr/>
          <a:lstStyle/>
          <a:p>
            <a:r>
              <a:rPr lang="en-US" b="1" i="0" u="none" strike="noStrike" dirty="0">
                <a:solidFill>
                  <a:srgbClr val="374151"/>
                </a:solidFill>
                <a:effectLst/>
                <a:latin typeface="Söhne"/>
              </a:rPr>
              <a:t>Soft Margin (C Parameter): </a:t>
            </a:r>
            <a:r>
              <a:rPr lang="en-US" b="0" i="0" u="none" strike="noStrike" dirty="0">
                <a:solidFill>
                  <a:srgbClr val="374151"/>
                </a:solidFill>
                <a:effectLst/>
                <a:latin typeface="Söhne"/>
              </a:rPr>
              <a:t>In practical scenarios, data may not be perfectly separable by a hyperplane. SVM can be regularized using a parameter called "C" to allow for some misclassifications. A smaller C results in a larger margin but may allow some misclassifications, while a larger C value reduces the margin to minimize classification errors.</a:t>
            </a:r>
          </a:p>
          <a:p>
            <a:endParaRPr lang="en-US" dirty="0"/>
          </a:p>
        </p:txBody>
      </p:sp>
    </p:spTree>
    <p:extLst>
      <p:ext uri="{BB962C8B-B14F-4D97-AF65-F5344CB8AC3E}">
        <p14:creationId xmlns:p14="http://schemas.microsoft.com/office/powerpoint/2010/main" val="865233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437CE-AEA6-6922-7E0E-6432698A41B3}"/>
              </a:ext>
            </a:extLst>
          </p:cNvPr>
          <p:cNvSpPr>
            <a:spLocks noGrp="1"/>
          </p:cNvSpPr>
          <p:nvPr>
            <p:ph idx="1"/>
          </p:nvPr>
        </p:nvSpPr>
        <p:spPr>
          <a:xfrm>
            <a:off x="838200" y="770021"/>
            <a:ext cx="10515600" cy="5005889"/>
          </a:xfrm>
        </p:spPr>
        <p:txBody>
          <a:bodyPr/>
          <a:lstStyle/>
          <a:p>
            <a:pPr marL="0" indent="0">
              <a:buNone/>
            </a:pPr>
            <a:r>
              <a:rPr lang="en-US" b="0" i="0" u="none" strike="noStrike" dirty="0">
                <a:solidFill>
                  <a:srgbClr val="FF0000"/>
                </a:solidFill>
                <a:effectLst/>
                <a:latin typeface="Avenir Book" panose="02000503020000020003" pitchFamily="2" charset="0"/>
              </a:rPr>
              <a:t>Kernel Trick: </a:t>
            </a:r>
            <a:r>
              <a:rPr lang="en-US" b="0" i="0" u="none" strike="noStrike" dirty="0">
                <a:solidFill>
                  <a:srgbClr val="374151"/>
                </a:solidFill>
                <a:effectLst/>
                <a:latin typeface="Avenir Book" panose="02000503020000020003" pitchFamily="2" charset="0"/>
              </a:rPr>
              <a:t>SVM can handle non-linearly separable data by mapping the feature space into a higher-dimensional space using kernel functions</a:t>
            </a:r>
            <a:endParaRPr lang="en-US" dirty="0"/>
          </a:p>
        </p:txBody>
      </p:sp>
      <p:pic>
        <p:nvPicPr>
          <p:cNvPr id="5" name="Picture 4" descr="A graph of a line with orange and blue squares&#10;&#10;Description automatically generated">
            <a:extLst>
              <a:ext uri="{FF2B5EF4-FFF2-40B4-BE49-F238E27FC236}">
                <a16:creationId xmlns:a16="http://schemas.microsoft.com/office/drawing/2014/main" id="{4E2807F5-D55D-7925-0912-06F6A519C5BA}"/>
              </a:ext>
            </a:extLst>
          </p:cNvPr>
          <p:cNvPicPr>
            <a:picLocks noChangeAspect="1"/>
          </p:cNvPicPr>
          <p:nvPr/>
        </p:nvPicPr>
        <p:blipFill>
          <a:blip r:embed="rId2"/>
          <a:stretch>
            <a:fillRect/>
          </a:stretch>
        </p:blipFill>
        <p:spPr>
          <a:xfrm>
            <a:off x="838200" y="2096569"/>
            <a:ext cx="4867442" cy="4294053"/>
          </a:xfrm>
          <a:prstGeom prst="rect">
            <a:avLst/>
          </a:prstGeom>
        </p:spPr>
      </p:pic>
      <p:pic>
        <p:nvPicPr>
          <p:cNvPr id="7" name="Picture 6" descr="A graph of a function&#10;&#10;Description automatically generated">
            <a:extLst>
              <a:ext uri="{FF2B5EF4-FFF2-40B4-BE49-F238E27FC236}">
                <a16:creationId xmlns:a16="http://schemas.microsoft.com/office/drawing/2014/main" id="{5E26B040-EC9A-63AC-5338-B7502D79C80D}"/>
              </a:ext>
            </a:extLst>
          </p:cNvPr>
          <p:cNvPicPr>
            <a:picLocks noChangeAspect="1"/>
          </p:cNvPicPr>
          <p:nvPr/>
        </p:nvPicPr>
        <p:blipFill>
          <a:blip r:embed="rId3"/>
          <a:stretch>
            <a:fillRect/>
          </a:stretch>
        </p:blipFill>
        <p:spPr>
          <a:xfrm>
            <a:off x="6218960" y="2386805"/>
            <a:ext cx="4744482" cy="3713582"/>
          </a:xfrm>
          <a:prstGeom prst="rect">
            <a:avLst/>
          </a:prstGeom>
        </p:spPr>
      </p:pic>
    </p:spTree>
    <p:extLst>
      <p:ext uri="{BB962C8B-B14F-4D97-AF65-F5344CB8AC3E}">
        <p14:creationId xmlns:p14="http://schemas.microsoft.com/office/powerpoint/2010/main" val="236913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green and blue circles&#10;&#10;Description automatically generated">
            <a:extLst>
              <a:ext uri="{FF2B5EF4-FFF2-40B4-BE49-F238E27FC236}">
                <a16:creationId xmlns:a16="http://schemas.microsoft.com/office/drawing/2014/main" id="{A407AD4B-91A0-2F12-912B-B0B9678F5F17}"/>
              </a:ext>
            </a:extLst>
          </p:cNvPr>
          <p:cNvPicPr>
            <a:picLocks noChangeAspect="1"/>
          </p:cNvPicPr>
          <p:nvPr/>
        </p:nvPicPr>
        <p:blipFill>
          <a:blip r:embed="rId2"/>
          <a:stretch>
            <a:fillRect/>
          </a:stretch>
        </p:blipFill>
        <p:spPr>
          <a:xfrm>
            <a:off x="643467" y="893571"/>
            <a:ext cx="10905066" cy="5070856"/>
          </a:xfrm>
          <a:prstGeom prst="rect">
            <a:avLst/>
          </a:prstGeom>
        </p:spPr>
      </p:pic>
    </p:spTree>
    <p:extLst>
      <p:ext uri="{BB962C8B-B14F-4D97-AF65-F5344CB8AC3E}">
        <p14:creationId xmlns:p14="http://schemas.microsoft.com/office/powerpoint/2010/main" val="247452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3274-B983-B2DC-0C14-36A301471F38}"/>
              </a:ext>
            </a:extLst>
          </p:cNvPr>
          <p:cNvSpPr>
            <a:spLocks noGrp="1"/>
          </p:cNvSpPr>
          <p:nvPr>
            <p:ph type="title"/>
          </p:nvPr>
        </p:nvSpPr>
        <p:spPr>
          <a:xfrm>
            <a:off x="838200" y="681037"/>
            <a:ext cx="10515600" cy="666500"/>
          </a:xfrm>
        </p:spPr>
        <p:txBody>
          <a:bodyPr>
            <a:normAutofit fontScale="90000"/>
          </a:bodyPr>
          <a:lstStyle/>
          <a:p>
            <a:pPr algn="ctr"/>
            <a:r>
              <a:rPr lang="en-US" b="0" i="0" u="none" strike="noStrike" dirty="0">
                <a:solidFill>
                  <a:srgbClr val="7030A0"/>
                </a:solidFill>
                <a:effectLst/>
                <a:latin typeface="Avenir Book" panose="02000503020000020003" pitchFamily="2" charset="0"/>
              </a:rPr>
              <a:t>Unsupervised Clustering: K-means</a:t>
            </a:r>
            <a:endParaRPr lang="en-US" dirty="0">
              <a:solidFill>
                <a:srgbClr val="7030A0"/>
              </a:solidFill>
              <a:latin typeface="Avenir Book" panose="02000503020000020003" pitchFamily="2" charset="0"/>
            </a:endParaRPr>
          </a:p>
        </p:txBody>
      </p:sp>
      <p:sp>
        <p:nvSpPr>
          <p:cNvPr id="3" name="Content Placeholder 2">
            <a:extLst>
              <a:ext uri="{FF2B5EF4-FFF2-40B4-BE49-F238E27FC236}">
                <a16:creationId xmlns:a16="http://schemas.microsoft.com/office/drawing/2014/main" id="{A080B81F-2F05-8551-FCFE-04C217EE0365}"/>
              </a:ext>
            </a:extLst>
          </p:cNvPr>
          <p:cNvSpPr>
            <a:spLocks noGrp="1"/>
          </p:cNvSpPr>
          <p:nvPr>
            <p:ph idx="1"/>
          </p:nvPr>
        </p:nvSpPr>
        <p:spPr/>
        <p:txBody>
          <a:bodyPr/>
          <a:lstStyle/>
          <a:p>
            <a:r>
              <a:rPr lang="en-US" b="0" i="0" u="none" strike="noStrike" dirty="0">
                <a:solidFill>
                  <a:srgbClr val="7030A0"/>
                </a:solidFill>
                <a:effectLst/>
                <a:latin typeface="Avenir Book" panose="02000503020000020003" pitchFamily="2" charset="0"/>
              </a:rPr>
              <a:t>K-means </a:t>
            </a:r>
            <a:r>
              <a:rPr lang="en-US" b="0" i="0" u="none" strike="noStrike" dirty="0">
                <a:solidFill>
                  <a:srgbClr val="374151"/>
                </a:solidFill>
                <a:effectLst/>
                <a:latin typeface="Avenir Book" panose="02000503020000020003" pitchFamily="2" charset="0"/>
              </a:rPr>
              <a:t>is an unsupervised machine learning algorithm used for clustering data, where it groups similar data points into K clusters based on their features.</a:t>
            </a:r>
          </a:p>
          <a:p>
            <a:r>
              <a:rPr lang="en-US" b="1" i="0" u="none" strike="noStrike" dirty="0">
                <a:solidFill>
                  <a:srgbClr val="374151"/>
                </a:solidFill>
                <a:effectLst/>
                <a:latin typeface="Avenir Book" panose="02000503020000020003" pitchFamily="2" charset="0"/>
              </a:rPr>
              <a:t>K-value: </a:t>
            </a:r>
            <a:r>
              <a:rPr lang="en-US" b="0" i="0" u="none" strike="noStrike" dirty="0">
                <a:solidFill>
                  <a:srgbClr val="374151"/>
                </a:solidFill>
                <a:effectLst/>
                <a:latin typeface="Avenir Book" panose="02000503020000020003" pitchFamily="2" charset="0"/>
              </a:rPr>
              <a:t>The number of clusters (K) is a user-defined hyperparameter that you must specify before applying the algorithm. </a:t>
            </a:r>
            <a:r>
              <a:rPr lang="en-US" b="0" i="0" u="none" strike="noStrike" dirty="0">
                <a:solidFill>
                  <a:srgbClr val="C00000"/>
                </a:solidFill>
                <a:effectLst/>
                <a:latin typeface="Avenir Book" panose="02000503020000020003" pitchFamily="2" charset="0"/>
              </a:rPr>
              <a:t>Determining the optimal K value can be a challenge.</a:t>
            </a:r>
          </a:p>
          <a:p>
            <a:endParaRPr lang="en-US" b="0" i="0" u="none" strike="noStrike" dirty="0">
              <a:solidFill>
                <a:srgbClr val="374151"/>
              </a:solidFill>
              <a:effectLst/>
              <a:latin typeface="Söhne"/>
            </a:endParaRPr>
          </a:p>
          <a:p>
            <a:endParaRPr lang="en-US" dirty="0"/>
          </a:p>
        </p:txBody>
      </p:sp>
    </p:spTree>
    <p:extLst>
      <p:ext uri="{BB962C8B-B14F-4D97-AF65-F5344CB8AC3E}">
        <p14:creationId xmlns:p14="http://schemas.microsoft.com/office/powerpoint/2010/main" val="358028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FC2C3-2BED-2781-C4CA-7794FA950202}"/>
              </a:ext>
            </a:extLst>
          </p:cNvPr>
          <p:cNvSpPr>
            <a:spLocks noGrp="1"/>
          </p:cNvSpPr>
          <p:nvPr>
            <p:ph idx="1"/>
          </p:nvPr>
        </p:nvSpPr>
        <p:spPr/>
        <p:txBody>
          <a:bodyPr/>
          <a:lstStyle/>
          <a:p>
            <a:r>
              <a:rPr lang="en-US" b="1" i="0" u="none" strike="noStrike" dirty="0">
                <a:solidFill>
                  <a:schemeClr val="accent2">
                    <a:lumMod val="75000"/>
                  </a:schemeClr>
                </a:solidFill>
                <a:effectLst/>
                <a:latin typeface="Avenir Book" panose="02000503020000020003" pitchFamily="2" charset="0"/>
              </a:rPr>
              <a:t>Centroids: </a:t>
            </a:r>
            <a:r>
              <a:rPr lang="en-US" b="0" i="0" u="none" strike="noStrike" dirty="0">
                <a:solidFill>
                  <a:srgbClr val="374151"/>
                </a:solidFill>
                <a:effectLst/>
                <a:latin typeface="Avenir Book" panose="02000503020000020003" pitchFamily="2" charset="0"/>
              </a:rPr>
              <a:t>The algorithm uses </a:t>
            </a:r>
            <a:r>
              <a:rPr lang="en-US" b="0" i="0" u="none" strike="noStrike" dirty="0">
                <a:solidFill>
                  <a:srgbClr val="7030A0"/>
                </a:solidFill>
                <a:effectLst/>
                <a:latin typeface="Avenir Book" panose="02000503020000020003" pitchFamily="2" charset="0"/>
              </a:rPr>
              <a:t>centroids,</a:t>
            </a:r>
            <a:r>
              <a:rPr lang="en-US" b="0" i="0" u="none" strike="noStrike" dirty="0">
                <a:solidFill>
                  <a:srgbClr val="374151"/>
                </a:solidFill>
                <a:effectLst/>
                <a:latin typeface="Avenir Book" panose="02000503020000020003" pitchFamily="2" charset="0"/>
              </a:rPr>
              <a:t> which are points in </a:t>
            </a:r>
            <a:r>
              <a:rPr lang="en-US" b="0" i="0" u="none" strike="noStrike" dirty="0">
                <a:solidFill>
                  <a:srgbClr val="7030A0"/>
                </a:solidFill>
                <a:effectLst/>
                <a:latin typeface="Avenir Book" panose="02000503020000020003" pitchFamily="2" charset="0"/>
              </a:rPr>
              <a:t>feature space</a:t>
            </a:r>
            <a:r>
              <a:rPr lang="en-US" b="0" i="0" u="none" strike="noStrike" dirty="0">
                <a:solidFill>
                  <a:srgbClr val="374151"/>
                </a:solidFill>
                <a:effectLst/>
                <a:latin typeface="Avenir Book" panose="02000503020000020003" pitchFamily="2" charset="0"/>
              </a:rPr>
              <a:t> that represent the </a:t>
            </a:r>
            <a:r>
              <a:rPr lang="en-US" b="0" i="0" u="none" strike="noStrike" dirty="0">
                <a:solidFill>
                  <a:srgbClr val="7030A0"/>
                </a:solidFill>
                <a:effectLst/>
                <a:latin typeface="Avenir Book" panose="02000503020000020003" pitchFamily="2" charset="0"/>
              </a:rPr>
              <a:t>center of each cluster. </a:t>
            </a:r>
            <a:r>
              <a:rPr lang="en-US" b="0" i="0" u="none" strike="noStrike" dirty="0">
                <a:solidFill>
                  <a:srgbClr val="374151"/>
                </a:solidFill>
                <a:effectLst/>
                <a:latin typeface="Avenir Book" panose="02000503020000020003" pitchFamily="2" charset="0"/>
              </a:rPr>
              <a:t>Initially, these centroids are either randomly chosen or selected using a more sophisticated initialization method like K-means++.</a:t>
            </a:r>
          </a:p>
          <a:p>
            <a:r>
              <a:rPr lang="en-US" b="1" i="0" u="none" strike="noStrike" dirty="0">
                <a:solidFill>
                  <a:schemeClr val="accent2">
                    <a:lumMod val="75000"/>
                  </a:schemeClr>
                </a:solidFill>
                <a:effectLst/>
                <a:latin typeface="Söhne"/>
              </a:rPr>
              <a:t>Hard Clustering: </a:t>
            </a:r>
            <a:r>
              <a:rPr lang="en-US" b="0" i="0" u="none" strike="noStrike" dirty="0">
                <a:solidFill>
                  <a:srgbClr val="374151"/>
                </a:solidFill>
                <a:effectLst/>
                <a:latin typeface="Söhne"/>
              </a:rPr>
              <a:t>K-means performs hard clustering, meaning each data point is assigned to exactly one cluster, represented by the nearest centroid.</a:t>
            </a:r>
          </a:p>
          <a:p>
            <a:r>
              <a:rPr lang="en-US" b="0" i="0" u="none" strike="noStrike" dirty="0">
                <a:solidFill>
                  <a:srgbClr val="7030A0"/>
                </a:solidFill>
                <a:effectLst/>
                <a:latin typeface="Söhne"/>
              </a:rPr>
              <a:t>Iterative Process:</a:t>
            </a:r>
          </a:p>
          <a:p>
            <a:endParaRPr lang="en-US" dirty="0"/>
          </a:p>
        </p:txBody>
      </p:sp>
    </p:spTree>
    <p:extLst>
      <p:ext uri="{BB962C8B-B14F-4D97-AF65-F5344CB8AC3E}">
        <p14:creationId xmlns:p14="http://schemas.microsoft.com/office/powerpoint/2010/main" val="179080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number&#10;&#10;Description automatically generated">
            <a:extLst>
              <a:ext uri="{FF2B5EF4-FFF2-40B4-BE49-F238E27FC236}">
                <a16:creationId xmlns:a16="http://schemas.microsoft.com/office/drawing/2014/main" id="{703CD138-F839-4574-4A6D-AA2D36B42A00}"/>
              </a:ext>
            </a:extLst>
          </p:cNvPr>
          <p:cNvPicPr>
            <a:picLocks noGrp="1" noChangeAspect="1"/>
          </p:cNvPicPr>
          <p:nvPr>
            <p:ph idx="1"/>
          </p:nvPr>
        </p:nvPicPr>
        <p:blipFill>
          <a:blip r:embed="rId2"/>
          <a:stretch>
            <a:fillRect/>
          </a:stretch>
        </p:blipFill>
        <p:spPr>
          <a:xfrm>
            <a:off x="377439" y="1905138"/>
            <a:ext cx="5718561" cy="4351338"/>
          </a:xfrm>
        </p:spPr>
      </p:pic>
      <p:pic>
        <p:nvPicPr>
          <p:cNvPr id="7" name="Picture 6" descr="A diagram of different colored squares&#10;&#10;Description automatically generated">
            <a:extLst>
              <a:ext uri="{FF2B5EF4-FFF2-40B4-BE49-F238E27FC236}">
                <a16:creationId xmlns:a16="http://schemas.microsoft.com/office/drawing/2014/main" id="{C015304D-AE5B-9DDD-7D97-67AF9AFCF3AB}"/>
              </a:ext>
            </a:extLst>
          </p:cNvPr>
          <p:cNvPicPr>
            <a:picLocks noChangeAspect="1"/>
          </p:cNvPicPr>
          <p:nvPr/>
        </p:nvPicPr>
        <p:blipFill>
          <a:blip r:embed="rId3"/>
          <a:stretch>
            <a:fillRect/>
          </a:stretch>
        </p:blipFill>
        <p:spPr>
          <a:xfrm>
            <a:off x="6337300" y="2761081"/>
            <a:ext cx="5016500" cy="3644900"/>
          </a:xfrm>
          <a:prstGeom prst="rect">
            <a:avLst/>
          </a:prstGeom>
        </p:spPr>
      </p:pic>
      <p:sp>
        <p:nvSpPr>
          <p:cNvPr id="8" name="TextBox 7">
            <a:extLst>
              <a:ext uri="{FF2B5EF4-FFF2-40B4-BE49-F238E27FC236}">
                <a16:creationId xmlns:a16="http://schemas.microsoft.com/office/drawing/2014/main" id="{6CA3BF0F-3A7A-DEA4-42A9-DF823C6F4446}"/>
              </a:ext>
            </a:extLst>
          </p:cNvPr>
          <p:cNvSpPr txBox="1"/>
          <p:nvPr/>
        </p:nvSpPr>
        <p:spPr>
          <a:xfrm>
            <a:off x="6096000" y="1902719"/>
            <a:ext cx="5287617" cy="646331"/>
          </a:xfrm>
          <a:prstGeom prst="rect">
            <a:avLst/>
          </a:prstGeom>
          <a:noFill/>
        </p:spPr>
        <p:txBody>
          <a:bodyPr wrap="square" rtlCol="0">
            <a:spAutoFit/>
          </a:bodyPr>
          <a:lstStyle/>
          <a:p>
            <a:r>
              <a:rPr lang="en-US" b="0" i="0" u="none" strike="noStrike" dirty="0">
                <a:solidFill>
                  <a:srgbClr val="000000"/>
                </a:solidFill>
                <a:effectLst/>
                <a:latin typeface="Helvetica Neue" panose="02000503000000020004" pitchFamily="2" charset="0"/>
              </a:rPr>
              <a:t>2) Assign every item to its nearest cluster center (e.g. using Euclidean distance)</a:t>
            </a:r>
            <a:endParaRPr lang="en-US" dirty="0"/>
          </a:p>
        </p:txBody>
      </p:sp>
    </p:spTree>
    <p:extLst>
      <p:ext uri="{BB962C8B-B14F-4D97-AF65-F5344CB8AC3E}">
        <p14:creationId xmlns:p14="http://schemas.microsoft.com/office/powerpoint/2010/main" val="194432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A7EDDA-EE76-8EF5-0A5A-8ECA86680684}"/>
              </a:ext>
            </a:extLst>
          </p:cNvPr>
          <p:cNvSpPr txBox="1"/>
          <p:nvPr/>
        </p:nvSpPr>
        <p:spPr>
          <a:xfrm>
            <a:off x="127497" y="370832"/>
            <a:ext cx="4422167" cy="646331"/>
          </a:xfrm>
          <a:prstGeom prst="rect">
            <a:avLst/>
          </a:prstGeom>
          <a:noFill/>
        </p:spPr>
        <p:txBody>
          <a:bodyPr wrap="square" rtlCol="0">
            <a:spAutoFit/>
          </a:bodyPr>
          <a:lstStyle/>
          <a:p>
            <a:r>
              <a:rPr lang="en-US" b="0" i="0" u="none" strike="noStrike" dirty="0">
                <a:solidFill>
                  <a:srgbClr val="000000"/>
                </a:solidFill>
                <a:effectLst/>
                <a:latin typeface="Helvetica Neue" panose="02000503000000020004" pitchFamily="2" charset="0"/>
              </a:rPr>
              <a:t>3. Move each cluster center to the mean of its assigned items</a:t>
            </a:r>
            <a:endParaRPr lang="en-US" dirty="0"/>
          </a:p>
        </p:txBody>
      </p:sp>
      <p:pic>
        <p:nvPicPr>
          <p:cNvPr id="6" name="Picture 5" descr="A diagram of a number of dots and arrows&#10;&#10;Description automatically generated">
            <a:extLst>
              <a:ext uri="{FF2B5EF4-FFF2-40B4-BE49-F238E27FC236}">
                <a16:creationId xmlns:a16="http://schemas.microsoft.com/office/drawing/2014/main" id="{02BB5557-BAA7-5467-8BA0-C626E3D919CE}"/>
              </a:ext>
            </a:extLst>
          </p:cNvPr>
          <p:cNvPicPr>
            <a:picLocks noChangeAspect="1"/>
          </p:cNvPicPr>
          <p:nvPr/>
        </p:nvPicPr>
        <p:blipFill>
          <a:blip r:embed="rId2"/>
          <a:stretch>
            <a:fillRect/>
          </a:stretch>
        </p:blipFill>
        <p:spPr>
          <a:xfrm>
            <a:off x="301156" y="1401130"/>
            <a:ext cx="4734454" cy="3505200"/>
          </a:xfrm>
          <a:prstGeom prst="rect">
            <a:avLst/>
          </a:prstGeom>
        </p:spPr>
      </p:pic>
      <p:sp>
        <p:nvSpPr>
          <p:cNvPr id="7" name="TextBox 6">
            <a:extLst>
              <a:ext uri="{FF2B5EF4-FFF2-40B4-BE49-F238E27FC236}">
                <a16:creationId xmlns:a16="http://schemas.microsoft.com/office/drawing/2014/main" id="{4952F5D7-6863-9345-213D-DCDCBDFEBC81}"/>
              </a:ext>
            </a:extLst>
          </p:cNvPr>
          <p:cNvSpPr txBox="1"/>
          <p:nvPr/>
        </p:nvSpPr>
        <p:spPr>
          <a:xfrm>
            <a:off x="5582260" y="170308"/>
            <a:ext cx="1400471" cy="5262979"/>
          </a:xfrm>
          <a:prstGeom prst="rect">
            <a:avLst/>
          </a:prstGeom>
          <a:noFill/>
        </p:spPr>
        <p:txBody>
          <a:bodyPr wrap="square" rtlCol="0">
            <a:spAutoFit/>
          </a:bodyPr>
          <a:lstStyle/>
          <a:p>
            <a:r>
              <a:rPr lang="en-US" b="0" i="0" u="none" strike="noStrike" dirty="0">
                <a:solidFill>
                  <a:srgbClr val="000000"/>
                </a:solidFill>
                <a:effectLst/>
                <a:latin typeface="Helvetica Neue" panose="02000503000000020004" pitchFamily="2" charset="0"/>
              </a:rPr>
              <a:t>4</a:t>
            </a:r>
            <a:r>
              <a:rPr lang="en-US" sz="2400" b="0" i="0" u="none" strike="noStrike" dirty="0">
                <a:solidFill>
                  <a:srgbClr val="000000"/>
                </a:solidFill>
                <a:effectLst/>
                <a:latin typeface="Helvetica Neue" panose="02000503000000020004" pitchFamily="2" charset="0"/>
              </a:rPr>
              <a:t>) Repeat steps </a:t>
            </a:r>
            <a:r>
              <a:rPr lang="en-US" sz="2400" b="1" i="0" u="none" strike="noStrike" dirty="0">
                <a:solidFill>
                  <a:srgbClr val="000000"/>
                </a:solidFill>
                <a:effectLst/>
                <a:latin typeface="Helvetica Neue" panose="02000503000000020004" pitchFamily="2" charset="0"/>
              </a:rPr>
              <a:t>2</a:t>
            </a:r>
            <a:r>
              <a:rPr lang="en-US" sz="2400" b="0" i="0" u="none" strike="noStrike" dirty="0">
                <a:solidFill>
                  <a:srgbClr val="000000"/>
                </a:solidFill>
                <a:effectLst/>
                <a:latin typeface="Helvetica Neue" panose="02000503000000020004" pitchFamily="2" charset="0"/>
              </a:rPr>
              <a:t>,3 until convergence (change in cluster assignments less than a threshold)</a:t>
            </a:r>
            <a:endParaRPr lang="en-US" sz="2400" dirty="0"/>
          </a:p>
        </p:txBody>
      </p:sp>
      <p:pic>
        <p:nvPicPr>
          <p:cNvPr id="9" name="Picture 8" descr="A diagram of a number of dots and circles&#10;&#10;Description automatically generated">
            <a:extLst>
              <a:ext uri="{FF2B5EF4-FFF2-40B4-BE49-F238E27FC236}">
                <a16:creationId xmlns:a16="http://schemas.microsoft.com/office/drawing/2014/main" id="{FF104723-2CE3-CED2-40DD-71D2A55BCC21}"/>
              </a:ext>
            </a:extLst>
          </p:cNvPr>
          <p:cNvPicPr>
            <a:picLocks noChangeAspect="1"/>
          </p:cNvPicPr>
          <p:nvPr/>
        </p:nvPicPr>
        <p:blipFill>
          <a:blip r:embed="rId3"/>
          <a:stretch>
            <a:fillRect/>
          </a:stretch>
        </p:blipFill>
        <p:spPr>
          <a:xfrm>
            <a:off x="7468677" y="199070"/>
            <a:ext cx="4422167" cy="3129534"/>
          </a:xfrm>
          <a:prstGeom prst="rect">
            <a:avLst/>
          </a:prstGeom>
        </p:spPr>
      </p:pic>
      <p:pic>
        <p:nvPicPr>
          <p:cNvPr id="11" name="Picture 10" descr="A diagram of a number of dots and arrows&#10;&#10;Description automatically generated">
            <a:extLst>
              <a:ext uri="{FF2B5EF4-FFF2-40B4-BE49-F238E27FC236}">
                <a16:creationId xmlns:a16="http://schemas.microsoft.com/office/drawing/2014/main" id="{7EB163D6-6F42-AD10-40E2-739B181AF7A3}"/>
              </a:ext>
            </a:extLst>
          </p:cNvPr>
          <p:cNvPicPr>
            <a:picLocks noChangeAspect="1"/>
          </p:cNvPicPr>
          <p:nvPr/>
        </p:nvPicPr>
        <p:blipFill>
          <a:blip r:embed="rId4"/>
          <a:stretch>
            <a:fillRect/>
          </a:stretch>
        </p:blipFill>
        <p:spPr>
          <a:xfrm>
            <a:off x="7468677" y="3529395"/>
            <a:ext cx="4478863" cy="3129535"/>
          </a:xfrm>
          <a:prstGeom prst="rect">
            <a:avLst/>
          </a:prstGeom>
        </p:spPr>
      </p:pic>
    </p:spTree>
    <p:extLst>
      <p:ext uri="{BB962C8B-B14F-4D97-AF65-F5344CB8AC3E}">
        <p14:creationId xmlns:p14="http://schemas.microsoft.com/office/powerpoint/2010/main" val="203112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number of k2&#10;&#10;Description automatically generated">
            <a:extLst>
              <a:ext uri="{FF2B5EF4-FFF2-40B4-BE49-F238E27FC236}">
                <a16:creationId xmlns:a16="http://schemas.microsoft.com/office/drawing/2014/main" id="{90AE1637-CD42-F145-49E5-2943E312FBAC}"/>
              </a:ext>
            </a:extLst>
          </p:cNvPr>
          <p:cNvPicPr>
            <a:picLocks noGrp="1" noChangeAspect="1"/>
          </p:cNvPicPr>
          <p:nvPr>
            <p:ph idx="1"/>
          </p:nvPr>
        </p:nvPicPr>
        <p:blipFill>
          <a:blip r:embed="rId2"/>
          <a:stretch>
            <a:fillRect/>
          </a:stretch>
        </p:blipFill>
        <p:spPr>
          <a:xfrm>
            <a:off x="3299589" y="1825625"/>
            <a:ext cx="5592821" cy="4351338"/>
          </a:xfrm>
        </p:spPr>
      </p:pic>
    </p:spTree>
    <p:extLst>
      <p:ext uri="{BB962C8B-B14F-4D97-AF65-F5344CB8AC3E}">
        <p14:creationId xmlns:p14="http://schemas.microsoft.com/office/powerpoint/2010/main" val="389964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0802DEF-003D-C057-10D8-851C2A8C763F}"/>
              </a:ext>
            </a:extLst>
          </p:cNvPr>
          <p:cNvPicPr>
            <a:picLocks noChangeAspect="1"/>
          </p:cNvPicPr>
          <p:nvPr/>
        </p:nvPicPr>
        <p:blipFill>
          <a:blip r:embed="rId2"/>
          <a:stretch>
            <a:fillRect/>
          </a:stretch>
        </p:blipFill>
        <p:spPr>
          <a:xfrm>
            <a:off x="2104472" y="53140"/>
            <a:ext cx="8291858" cy="6751719"/>
          </a:xfrm>
          <a:prstGeom prst="rect">
            <a:avLst/>
          </a:prstGeom>
        </p:spPr>
      </p:pic>
    </p:spTree>
    <p:extLst>
      <p:ext uri="{BB962C8B-B14F-4D97-AF65-F5344CB8AC3E}">
        <p14:creationId xmlns:p14="http://schemas.microsoft.com/office/powerpoint/2010/main" val="120142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1567</Words>
  <Application>Microsoft Macintosh PowerPoint</Application>
  <PresentationFormat>Widescreen</PresentationFormat>
  <Paragraphs>98</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Avenir Book</vt:lpstr>
      <vt:lpstr>Calibri</vt:lpstr>
      <vt:lpstr>Calibri Light</vt:lpstr>
      <vt:lpstr>ff-basic-gothic-pro</vt:lpstr>
      <vt:lpstr>Helvetica</vt:lpstr>
      <vt:lpstr>Helvetica Neue</vt:lpstr>
      <vt:lpstr>Söhne</vt:lpstr>
      <vt:lpstr>Office Theme</vt:lpstr>
      <vt:lpstr>CS7/8745 : Machine Learning   Instructor: Salim Sazzed Department of Computer Science University of Memphis   </vt:lpstr>
      <vt:lpstr>PowerPoint Presentation</vt:lpstr>
      <vt:lpstr>PowerPoint Presentation</vt:lpstr>
      <vt:lpstr>Unsupervised Clustering: K-means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Strengths:</vt:lpstr>
      <vt:lpstr>Limitations:</vt:lpstr>
      <vt:lpstr>PowerPoint Presentation</vt:lpstr>
      <vt:lpstr>History of SVM</vt:lpstr>
      <vt:lpstr>PowerPoint Presentation</vt:lpstr>
      <vt:lpstr>PowerPoint Presentation</vt:lpstr>
      <vt:lpstr>PowerPoint Presentation</vt:lpstr>
      <vt:lpstr>PowerPoint Presentation</vt:lpstr>
      <vt:lpstr>PowerPoint Presentation</vt:lpstr>
      <vt:lpstr>Classification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128</cp:revision>
  <dcterms:created xsi:type="dcterms:W3CDTF">2023-09-27T19:52:28Z</dcterms:created>
  <dcterms:modified xsi:type="dcterms:W3CDTF">2023-11-16T01:01:16Z</dcterms:modified>
</cp:coreProperties>
</file>