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84" r:id="rId2"/>
    <p:sldId id="817" r:id="rId3"/>
    <p:sldId id="258" r:id="rId4"/>
    <p:sldId id="259" r:id="rId5"/>
    <p:sldId id="907" r:id="rId6"/>
    <p:sldId id="266" r:id="rId7"/>
    <p:sldId id="267" r:id="rId8"/>
    <p:sldId id="814" r:id="rId9"/>
    <p:sldId id="911" r:id="rId10"/>
    <p:sldId id="813" r:id="rId11"/>
    <p:sldId id="802" r:id="rId12"/>
    <p:sldId id="803" r:id="rId13"/>
    <p:sldId id="804" r:id="rId14"/>
    <p:sldId id="260" r:id="rId15"/>
    <p:sldId id="262" r:id="rId16"/>
    <p:sldId id="264" r:id="rId17"/>
    <p:sldId id="265" r:id="rId18"/>
    <p:sldId id="912" r:id="rId19"/>
    <p:sldId id="281" r:id="rId20"/>
    <p:sldId id="282" r:id="rId21"/>
    <p:sldId id="292" r:id="rId22"/>
    <p:sldId id="293" r:id="rId23"/>
    <p:sldId id="257" r:id="rId24"/>
    <p:sldId id="916" r:id="rId25"/>
    <p:sldId id="948" r:id="rId26"/>
    <p:sldId id="949" r:id="rId27"/>
    <p:sldId id="951" r:id="rId28"/>
    <p:sldId id="952" r:id="rId29"/>
    <p:sldId id="32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35"/>
    <p:restoredTop sz="94304"/>
  </p:normalViewPr>
  <p:slideViewPr>
    <p:cSldViewPr snapToGrid="0">
      <p:cViewPr varScale="1">
        <p:scale>
          <a:sx n="80" d="100"/>
          <a:sy n="80" d="100"/>
        </p:scale>
        <p:origin x="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B12F-07D8-C743-A81E-D2CAC0DB1B49}" type="datetimeFigureOut">
              <a:rPr lang="en-US" smtClean="0"/>
              <a:t>11/18/23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F6E4-2D16-3B4D-9127-6DD3F3518100}" type="slidenum">
              <a:rPr lang="en-US" smtClean="0"/>
              <a:t>‹#›</a:t>
            </a:fld>
            <a:endParaRPr lang="en-US"/>
          </a:p>
        </p:txBody>
      </p:sp>
    </p:spTree>
    <p:extLst>
      <p:ext uri="{BB962C8B-B14F-4D97-AF65-F5344CB8AC3E}">
        <p14:creationId xmlns:p14="http://schemas.microsoft.com/office/powerpoint/2010/main" val="281093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9D8D3E-6FDF-DB40-A871-0C1328E7CBE3}" type="slidenum">
              <a:rPr lang="en-US" smtClean="0"/>
              <a:t>6</a:t>
            </a:fld>
            <a:endParaRPr lang="en-US"/>
          </a:p>
        </p:txBody>
      </p:sp>
    </p:spTree>
    <p:extLst>
      <p:ext uri="{BB962C8B-B14F-4D97-AF65-F5344CB8AC3E}">
        <p14:creationId xmlns:p14="http://schemas.microsoft.com/office/powerpoint/2010/main" val="1134594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80A13"/>
                </a:solidFill>
                <a:effectLst/>
                <a:latin typeface="Inter"/>
              </a:rPr>
              <a:t>This means that it will decide whether the neuron’s input to the network is important or not in the process of prediction using simpler mathematical operations. </a:t>
            </a:r>
          </a:p>
          <a:p>
            <a:r>
              <a:rPr lang="en-US" dirty="0"/>
              <a:t>https://www.v7labs.com/blog/neural-networks-activation-functions#h1</a:t>
            </a:r>
          </a:p>
        </p:txBody>
      </p:sp>
      <p:sp>
        <p:nvSpPr>
          <p:cNvPr id="4" name="Slide Number Placeholder 3"/>
          <p:cNvSpPr>
            <a:spLocks noGrp="1"/>
          </p:cNvSpPr>
          <p:nvPr>
            <p:ph type="sldNum" sz="quarter" idx="5"/>
          </p:nvPr>
        </p:nvSpPr>
        <p:spPr/>
        <p:txBody>
          <a:bodyPr/>
          <a:lstStyle/>
          <a:p>
            <a:fld id="{7D9D8D3E-6FDF-DB40-A871-0C1328E7CBE3}" type="slidenum">
              <a:rPr lang="en-US" smtClean="0"/>
              <a:t>7</a:t>
            </a:fld>
            <a:endParaRPr lang="en-US"/>
          </a:p>
        </p:txBody>
      </p:sp>
    </p:spTree>
    <p:extLst>
      <p:ext uri="{BB962C8B-B14F-4D97-AF65-F5344CB8AC3E}">
        <p14:creationId xmlns:p14="http://schemas.microsoft.com/office/powerpoint/2010/main" val="3073534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11</a:t>
            </a:fld>
            <a:endParaRPr lang="en-US" dirty="0"/>
          </a:p>
        </p:txBody>
      </p:sp>
    </p:spTree>
    <p:extLst>
      <p:ext uri="{BB962C8B-B14F-4D97-AF65-F5344CB8AC3E}">
        <p14:creationId xmlns:p14="http://schemas.microsoft.com/office/powerpoint/2010/main" val="9381176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12</a:t>
            </a:fld>
            <a:endParaRPr lang="en-US" dirty="0"/>
          </a:p>
        </p:txBody>
      </p:sp>
    </p:spTree>
    <p:extLst>
      <p:ext uri="{BB962C8B-B14F-4D97-AF65-F5344CB8AC3E}">
        <p14:creationId xmlns:p14="http://schemas.microsoft.com/office/powerpoint/2010/main" val="55458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ED48BE-267D-4B59-ADE4-43764D46B7C8}" type="slidenum">
              <a:rPr lang="en-US" smtClean="0"/>
              <a:t>13</a:t>
            </a:fld>
            <a:endParaRPr lang="en-US" dirty="0"/>
          </a:p>
        </p:txBody>
      </p:sp>
    </p:spTree>
    <p:extLst>
      <p:ext uri="{BB962C8B-B14F-4D97-AF65-F5344CB8AC3E}">
        <p14:creationId xmlns:p14="http://schemas.microsoft.com/office/powerpoint/2010/main" val="155851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9D8D3E-6FDF-DB40-A871-0C1328E7CBE3}" type="slidenum">
              <a:rPr lang="en-US" smtClean="0"/>
              <a:t>18</a:t>
            </a:fld>
            <a:endParaRPr lang="en-US"/>
          </a:p>
        </p:txBody>
      </p:sp>
    </p:spTree>
    <p:extLst>
      <p:ext uri="{BB962C8B-B14F-4D97-AF65-F5344CB8AC3E}">
        <p14:creationId xmlns:p14="http://schemas.microsoft.com/office/powerpoint/2010/main" val="2015172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11/18/23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11/18/23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ataaspirant.com/feature-selection-methods-machine-lear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4692-B32D-1BCB-59B7-4A7AC0A1B097}"/>
              </a:ext>
            </a:extLst>
          </p:cNvPr>
          <p:cNvSpPr>
            <a:spLocks noGrp="1"/>
          </p:cNvSpPr>
          <p:nvPr>
            <p:ph type="title"/>
          </p:nvPr>
        </p:nvSpPr>
        <p:spPr>
          <a:xfrm>
            <a:off x="838200" y="708026"/>
            <a:ext cx="10515600" cy="749300"/>
          </a:xfrm>
        </p:spPr>
        <p:txBody>
          <a:bodyPr>
            <a:normAutofit/>
          </a:bodyPr>
          <a:lstStyle/>
          <a:p>
            <a:r>
              <a:rPr lang="en-US" sz="3200" dirty="0">
                <a:solidFill>
                  <a:srgbClr val="7030A0"/>
                </a:solidFill>
                <a:latin typeface="Tahoma" panose="020B0604030504040204" pitchFamily="34" charset="0"/>
                <a:ea typeface="Tahoma" panose="020B0604030504040204" pitchFamily="34" charset="0"/>
                <a:cs typeface="Tahoma" panose="020B0604030504040204" pitchFamily="34" charset="0"/>
              </a:rPr>
              <a:t>Why Activation Function?</a:t>
            </a:r>
          </a:p>
        </p:txBody>
      </p:sp>
      <p:sp>
        <p:nvSpPr>
          <p:cNvPr id="3" name="Content Placeholder 2">
            <a:extLst>
              <a:ext uri="{FF2B5EF4-FFF2-40B4-BE49-F238E27FC236}">
                <a16:creationId xmlns:a16="http://schemas.microsoft.com/office/drawing/2014/main" id="{BA9B55AA-4232-4FC7-27A8-D92890C36D43}"/>
              </a:ext>
            </a:extLst>
          </p:cNvPr>
          <p:cNvSpPr>
            <a:spLocks noGrp="1"/>
          </p:cNvSpPr>
          <p:nvPr>
            <p:ph idx="1"/>
          </p:nvPr>
        </p:nvSpPr>
        <p:spPr>
          <a:xfrm>
            <a:off x="838199" y="1710267"/>
            <a:ext cx="10930467" cy="4846107"/>
          </a:xfrm>
        </p:spPr>
        <p:txBody>
          <a:bodyPr>
            <a:normAutofit/>
          </a:bodyPr>
          <a:lstStyle/>
          <a:p>
            <a:r>
              <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Without an activation function, a neural network would simply be a </a:t>
            </a:r>
            <a:r>
              <a:rPr lang="en-US" sz="2000" b="1" i="0" u="none" strike="noStrike" dirty="0">
                <a:solidFill>
                  <a:srgbClr val="3590EA"/>
                </a:solidFill>
                <a:effectLst/>
                <a:latin typeface="Tahoma" panose="020B0604030504040204" pitchFamily="34" charset="0"/>
                <a:ea typeface="Tahoma" panose="020B0604030504040204" pitchFamily="34" charset="0"/>
                <a:cs typeface="Tahoma" panose="020B0604030504040204" pitchFamily="34" charset="0"/>
              </a:rPr>
              <a:t>linear function</a:t>
            </a:r>
            <a:r>
              <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 which would not be able to capture complex patterns in the data.</a:t>
            </a:r>
          </a:p>
          <a:p>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Linear functions are functions where the output changes linearly with changes in the input. </a:t>
            </a:r>
          </a:p>
          <a:p>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For instance, the equation of a line (y = mx + b) represents a linear relationship between variables, where changes in x result in proportional changes in y.</a:t>
            </a:r>
            <a:endParaRPr lang="en-US" sz="2000" dirty="0">
              <a:solidFill>
                <a:srgbClr val="292929"/>
              </a:solidFill>
              <a:latin typeface="Tahoma" panose="020B0604030504040204" pitchFamily="34" charset="0"/>
              <a:ea typeface="Tahoma" panose="020B0604030504040204" pitchFamily="34" charset="0"/>
              <a:cs typeface="Tahoma" panose="020B0604030504040204" pitchFamily="34" charset="0"/>
            </a:endParaRPr>
          </a:p>
          <a:p>
            <a:endParaRPr lang="en-US" sz="2000" dirty="0">
              <a:solidFill>
                <a:srgbClr val="292929"/>
              </a:solidFill>
              <a:latin typeface="Tahoma" panose="020B0604030504040204" pitchFamily="34" charset="0"/>
              <a:ea typeface="Tahoma" panose="020B0604030504040204" pitchFamily="34" charset="0"/>
              <a:cs typeface="Tahoma" panose="020B0604030504040204" pitchFamily="34" charset="0"/>
            </a:endParaRPr>
          </a:p>
          <a:p>
            <a:r>
              <a:rPr lang="en-US" sz="2000" b="1"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Step function (</a:t>
            </a:r>
            <a:r>
              <a:rPr lang="en-US" sz="2000"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simplest activation function</a:t>
            </a:r>
            <a:r>
              <a:rPr lang="en-US" sz="2000" b="1"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 </a:t>
            </a:r>
            <a:r>
              <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is not a linear functions as </a:t>
            </a:r>
            <a:r>
              <a:rPr lang="en-US" sz="20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it's not continuous (there's a sudden jump at the threshold), and the output doesn't change proportionally with changes in the input; it changes discretely.</a:t>
            </a:r>
          </a:p>
          <a:p>
            <a:endPar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endParaRPr>
          </a:p>
          <a:p>
            <a:endParaRPr lang="en-US" sz="2000" dirty="0">
              <a:solidFill>
                <a:srgbClr val="292929"/>
              </a:solidFill>
              <a:latin typeface="Tahoma" panose="020B0604030504040204" pitchFamily="34" charset="0"/>
              <a:ea typeface="Tahoma" panose="020B0604030504040204" pitchFamily="34" charset="0"/>
              <a:cs typeface="Tahoma" panose="020B0604030504040204" pitchFamily="34" charset="0"/>
            </a:endParaRPr>
          </a:p>
          <a:p>
            <a:r>
              <a:rPr lang="en-US" sz="2000" dirty="0">
                <a:solidFill>
                  <a:srgbClr val="292929"/>
                </a:solidFill>
                <a:latin typeface="Tahoma" panose="020B0604030504040204" pitchFamily="34" charset="0"/>
                <a:ea typeface="Tahoma" panose="020B0604030504040204" pitchFamily="34" charset="0"/>
                <a:cs typeface="Tahoma" panose="020B0604030504040204" pitchFamily="34" charset="0"/>
              </a:rPr>
              <a:t>T</a:t>
            </a:r>
            <a:r>
              <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he activation function helps the network to learn more </a:t>
            </a:r>
            <a:r>
              <a:rPr lang="en-US" sz="2000" b="1" i="0" u="none" strike="noStrike" dirty="0">
                <a:solidFill>
                  <a:srgbClr val="3590EA"/>
                </a:solidFill>
                <a:effectLst/>
                <a:latin typeface="Tahoma" panose="020B0604030504040204" pitchFamily="34" charset="0"/>
                <a:ea typeface="Tahoma" panose="020B0604030504040204" pitchFamily="34" charset="0"/>
                <a:cs typeface="Tahoma" panose="020B0604030504040204" pitchFamily="34" charset="0"/>
                <a:hlinkClick r:id="rId2"/>
              </a:rPr>
              <a:t>complex features</a:t>
            </a:r>
            <a:r>
              <a:rPr lang="en-US" sz="2000" b="0" i="0" u="none" strike="noStrike" dirty="0">
                <a:solidFill>
                  <a:srgbClr val="292929"/>
                </a:solidFill>
                <a:effectLst/>
                <a:latin typeface="Tahoma" panose="020B0604030504040204" pitchFamily="34" charset="0"/>
                <a:ea typeface="Tahoma" panose="020B0604030504040204" pitchFamily="34" charset="0"/>
                <a:cs typeface="Tahoma" panose="020B0604030504040204" pitchFamily="34" charset="0"/>
              </a:rPr>
              <a:t> and patterns in the data, </a:t>
            </a:r>
            <a:endParaRPr lang="en-US" sz="20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A math equation with black text&#10;&#10;Description automatically generated">
            <a:extLst>
              <a:ext uri="{FF2B5EF4-FFF2-40B4-BE49-F238E27FC236}">
                <a16:creationId xmlns:a16="http://schemas.microsoft.com/office/drawing/2014/main" id="{AE3B9745-3C44-1BC8-CC7D-EC219939CC8E}"/>
              </a:ext>
            </a:extLst>
          </p:cNvPr>
          <p:cNvPicPr>
            <a:picLocks noChangeAspect="1"/>
          </p:cNvPicPr>
          <p:nvPr/>
        </p:nvPicPr>
        <p:blipFill>
          <a:blip r:embed="rId3"/>
          <a:stretch>
            <a:fillRect/>
          </a:stretch>
        </p:blipFill>
        <p:spPr>
          <a:xfrm>
            <a:off x="5187950" y="4501791"/>
            <a:ext cx="1816100" cy="787400"/>
          </a:xfrm>
          <a:prstGeom prst="rect">
            <a:avLst/>
          </a:prstGeom>
        </p:spPr>
      </p:pic>
    </p:spTree>
    <p:extLst>
      <p:ext uri="{BB962C8B-B14F-4D97-AF65-F5344CB8AC3E}">
        <p14:creationId xmlns:p14="http://schemas.microsoft.com/office/powerpoint/2010/main" val="66293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0738"/>
          </a:xfrm>
        </p:spPr>
        <p:txBody>
          <a:bodyPr>
            <a:normAutofit/>
          </a:bodyPr>
          <a:lstStyle/>
          <a:p>
            <a:r>
              <a:rPr lang="en-US" sz="2800" dirty="0">
                <a:latin typeface="Tahoma" panose="020B0604030504040204" pitchFamily="34" charset="0"/>
                <a:ea typeface="Tahoma" panose="020B0604030504040204" pitchFamily="34" charset="0"/>
                <a:cs typeface="Tahoma" panose="020B0604030504040204" pitchFamily="34" charset="0"/>
              </a:rPr>
              <a:t>Activation Function - sigmoid</a:t>
            </a:r>
          </a:p>
        </p:txBody>
      </p:sp>
      <p:pic>
        <p:nvPicPr>
          <p:cNvPr id="6" name="Picture 5"/>
          <p:cNvPicPr>
            <a:picLocks noChangeAspect="1"/>
          </p:cNvPicPr>
          <p:nvPr/>
        </p:nvPicPr>
        <p:blipFill>
          <a:blip r:embed="rId3"/>
          <a:stretch>
            <a:fillRect/>
          </a:stretch>
        </p:blipFill>
        <p:spPr>
          <a:xfrm>
            <a:off x="5626194" y="604295"/>
            <a:ext cx="6034665" cy="4538133"/>
          </a:xfrm>
          <a:prstGeom prst="rect">
            <a:avLst/>
          </a:prstGeom>
        </p:spPr>
      </p:pic>
      <p:sp>
        <p:nvSpPr>
          <p:cNvPr id="41" name="Content Placeholder 2"/>
          <p:cNvSpPr>
            <a:spLocks noGrp="1"/>
          </p:cNvSpPr>
          <p:nvPr>
            <p:ph idx="1"/>
          </p:nvPr>
        </p:nvSpPr>
        <p:spPr>
          <a:xfrm>
            <a:off x="796492" y="1983531"/>
            <a:ext cx="5042836" cy="3778914"/>
          </a:xfrm>
        </p:spPr>
        <p:txBody>
          <a:bodyPr>
            <a:noAutofit/>
          </a:bodyPr>
          <a:lstStyle/>
          <a:p>
            <a:r>
              <a:rPr lang="en-US" sz="2400" dirty="0">
                <a:latin typeface="Tahoma" panose="020B0604030504040204" pitchFamily="34" charset="0"/>
                <a:ea typeface="Tahoma" panose="020B0604030504040204" pitchFamily="34" charset="0"/>
                <a:cs typeface="Tahoma" panose="020B0604030504040204" pitchFamily="34" charset="0"/>
              </a:rPr>
              <a:t>Squashes the neuron’s pre-activation between 0 and 1</a:t>
            </a:r>
          </a:p>
          <a:p>
            <a:r>
              <a:rPr lang="en-US" sz="2400" dirty="0">
                <a:latin typeface="Tahoma" panose="020B0604030504040204" pitchFamily="34" charset="0"/>
                <a:ea typeface="Tahoma" panose="020B0604030504040204" pitchFamily="34" charset="0"/>
                <a:cs typeface="Tahoma" panose="020B0604030504040204" pitchFamily="34" charset="0"/>
              </a:rPr>
              <a:t>Always positive </a:t>
            </a:r>
          </a:p>
          <a:p>
            <a:r>
              <a:rPr lang="en-US" sz="2400" dirty="0">
                <a:latin typeface="Tahoma" panose="020B0604030504040204" pitchFamily="34" charset="0"/>
                <a:ea typeface="Tahoma" panose="020B0604030504040204" pitchFamily="34" charset="0"/>
                <a:cs typeface="Tahoma" panose="020B0604030504040204" pitchFamily="34" charset="0"/>
              </a:rPr>
              <a:t>Bounded </a:t>
            </a:r>
          </a:p>
          <a:p>
            <a:r>
              <a:rPr lang="en-US" sz="2400" dirty="0">
                <a:latin typeface="Tahoma" panose="020B0604030504040204" pitchFamily="34" charset="0"/>
                <a:ea typeface="Tahoma" panose="020B0604030504040204" pitchFamily="34" charset="0"/>
                <a:cs typeface="Tahoma" panose="020B0604030504040204" pitchFamily="34" charset="0"/>
              </a:rPr>
              <a:t>Strictly increasing</a:t>
            </a:r>
          </a:p>
        </p:txBody>
      </p:sp>
      <mc:AlternateContent xmlns:mc="http://schemas.openxmlformats.org/markup-compatibility/2006" xmlns:a14="http://schemas.microsoft.com/office/drawing/2010/main">
        <mc:Choice Requires="a14">
          <p:sp>
            <p:nvSpPr>
              <p:cNvPr id="43" name="Rectangle 42"/>
              <p:cNvSpPr/>
              <p:nvPr/>
            </p:nvSpPr>
            <p:spPr>
              <a:xfrm>
                <a:off x="6807142" y="5111341"/>
                <a:ext cx="3454407"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0" i="1" dirty="0" smtClean="0">
                          <a:solidFill>
                            <a:sysClr val="windowText" lastClr="000000"/>
                          </a:solidFill>
                          <a:latin typeface="Cambria Math" charset="0"/>
                        </a:rPr>
                        <m:t>𝑔</m:t>
                      </m:r>
                      <m:d>
                        <m:dPr>
                          <m:ctrlPr>
                            <a:rPr lang="en-US" sz="3600" b="0" i="1" dirty="0" smtClean="0">
                              <a:solidFill>
                                <a:sysClr val="windowText" lastClr="000000"/>
                              </a:solidFill>
                              <a:latin typeface="Cambria Math" panose="02040503050406030204" pitchFamily="18" charset="0"/>
                            </a:rPr>
                          </m:ctrlPr>
                        </m:dPr>
                        <m:e>
                          <m:r>
                            <a:rPr lang="en-US" sz="3600" b="0" i="1" dirty="0" smtClean="0">
                              <a:solidFill>
                                <a:sysClr val="windowText" lastClr="000000"/>
                              </a:solidFill>
                              <a:latin typeface="Cambria Math" panose="02040503050406030204" pitchFamily="18" charset="0"/>
                            </a:rPr>
                            <m:t>𝑥</m:t>
                          </m:r>
                        </m:e>
                      </m:d>
                      <m:r>
                        <a:rPr lang="en-US" sz="3600" b="0" i="1" dirty="0" smtClean="0">
                          <a:solidFill>
                            <a:sysClr val="windowText" lastClr="000000"/>
                          </a:solidFill>
                          <a:latin typeface="Cambria Math" panose="02040503050406030204" pitchFamily="18" charset="0"/>
                        </a:rPr>
                        <m:t>=</m:t>
                      </m:r>
                      <m:f>
                        <m:fPr>
                          <m:ctrlPr>
                            <a:rPr lang="en-US" sz="3600" b="0" i="1" dirty="0" smtClean="0">
                              <a:solidFill>
                                <a:sysClr val="windowText" lastClr="000000"/>
                              </a:solidFill>
                              <a:latin typeface="Cambria Math" panose="02040503050406030204" pitchFamily="18" charset="0"/>
                            </a:rPr>
                          </m:ctrlPr>
                        </m:fPr>
                        <m:num>
                          <m:r>
                            <a:rPr lang="en-US" sz="3600" b="0" i="1" dirty="0" smtClean="0">
                              <a:solidFill>
                                <a:sysClr val="windowText" lastClr="000000"/>
                              </a:solidFill>
                              <a:latin typeface="Cambria Math" panose="02040503050406030204" pitchFamily="18" charset="0"/>
                            </a:rPr>
                            <m:t>1</m:t>
                          </m:r>
                        </m:num>
                        <m:den>
                          <m:r>
                            <a:rPr lang="en-US" sz="3600" b="0" i="1" dirty="0" smtClean="0">
                              <a:solidFill>
                                <a:sysClr val="windowText" lastClr="000000"/>
                              </a:solidFill>
                              <a:latin typeface="Cambria Math" panose="02040503050406030204" pitchFamily="18" charset="0"/>
                            </a:rPr>
                            <m:t>1+</m:t>
                          </m:r>
                          <m:sSup>
                            <m:sSupPr>
                              <m:ctrlPr>
                                <a:rPr lang="en-US" sz="3600" b="0" i="1" dirty="0" smtClean="0">
                                  <a:solidFill>
                                    <a:sysClr val="windowText" lastClr="000000"/>
                                  </a:solidFill>
                                  <a:latin typeface="Cambria Math" panose="02040503050406030204" pitchFamily="18" charset="0"/>
                                </a:rPr>
                              </m:ctrlPr>
                            </m:sSupPr>
                            <m:e>
                              <m:r>
                                <a:rPr lang="en-US" sz="3600" b="0" i="1" dirty="0" smtClean="0">
                                  <a:solidFill>
                                    <a:sysClr val="windowText" lastClr="000000"/>
                                  </a:solidFill>
                                  <a:latin typeface="Cambria Math" panose="02040503050406030204" pitchFamily="18" charset="0"/>
                                </a:rPr>
                                <m:t>𝑒</m:t>
                              </m:r>
                            </m:e>
                            <m:sup>
                              <m:r>
                                <a:rPr lang="en-US" sz="3600" b="0" i="1" dirty="0" smtClean="0">
                                  <a:solidFill>
                                    <a:sysClr val="windowText" lastClr="000000"/>
                                  </a:solidFill>
                                  <a:latin typeface="Cambria Math" panose="02040503050406030204" pitchFamily="18" charset="0"/>
                                </a:rPr>
                                <m:t>−</m:t>
                              </m:r>
                              <m:r>
                                <a:rPr lang="en-US" sz="3600" b="0" i="1" dirty="0" smtClean="0">
                                  <a:solidFill>
                                    <a:sysClr val="windowText" lastClr="000000"/>
                                  </a:solidFill>
                                  <a:latin typeface="Cambria Math" panose="02040503050406030204" pitchFamily="18" charset="0"/>
                                </a:rPr>
                                <m:t>𝑥</m:t>
                              </m:r>
                            </m:sup>
                          </m:sSup>
                          <m:r>
                            <a:rPr lang="en-US" sz="3600" b="0" i="1" dirty="0" smtClean="0">
                              <a:solidFill>
                                <a:sysClr val="windowText" lastClr="000000"/>
                              </a:solidFill>
                              <a:latin typeface="Cambria Math" panose="02040503050406030204" pitchFamily="18" charset="0"/>
                            </a:rPr>
                            <m:t> </m:t>
                          </m:r>
                        </m:den>
                      </m:f>
                    </m:oMath>
                  </m:oMathPara>
                </a14:m>
                <a:endParaRPr lang="en-US" sz="3600" dirty="0"/>
              </a:p>
            </p:txBody>
          </p:sp>
        </mc:Choice>
        <mc:Fallback xmlns="">
          <p:sp>
            <p:nvSpPr>
              <p:cNvPr id="43" name="Rectangle 42"/>
              <p:cNvSpPr>
                <a:spLocks noRot="1" noChangeAspect="1" noMove="1" noResize="1" noEditPoints="1" noAdjustHandles="1" noChangeArrowheads="1" noChangeShapeType="1" noTextEdit="1"/>
              </p:cNvSpPr>
              <p:nvPr/>
            </p:nvSpPr>
            <p:spPr>
              <a:xfrm>
                <a:off x="6807142" y="5111341"/>
                <a:ext cx="3454407" cy="1142364"/>
              </a:xfrm>
              <a:prstGeom prst="rect">
                <a:avLst/>
              </a:prstGeom>
              <a:blipFill>
                <a:blip r:embed="rId4"/>
                <a:stretch>
                  <a:fillRect l="-368" r="-2206" b="-23077"/>
                </a:stretch>
              </a:blipFill>
            </p:spPr>
            <p:txBody>
              <a:bodyPr/>
              <a:lstStyle/>
              <a:p>
                <a:r>
                  <a:rPr lang="en-US">
                    <a:noFill/>
                  </a:rPr>
                  <a:t> </a:t>
                </a:r>
              </a:p>
            </p:txBody>
          </p:sp>
        </mc:Fallback>
      </mc:AlternateContent>
      <p:sp>
        <p:nvSpPr>
          <p:cNvPr id="44" name="Footer Placeholder 3"/>
          <p:cNvSpPr>
            <a:spLocks noGrp="1"/>
          </p:cNvSpPr>
          <p:nvPr>
            <p:ph type="ftr" sz="quarter" idx="11"/>
          </p:nvPr>
        </p:nvSpPr>
        <p:spPr>
          <a:xfrm>
            <a:off x="9644514" y="6492875"/>
            <a:ext cx="2547486" cy="365125"/>
          </a:xfrm>
        </p:spPr>
        <p:txBody>
          <a:bodyPr/>
          <a:lstStyle/>
          <a:p>
            <a:pPr>
              <a:defRPr/>
            </a:pPr>
            <a:r>
              <a:rPr lang="en-US" sz="1400" dirty="0">
                <a:solidFill>
                  <a:schemeClr val="tx1"/>
                </a:solidFill>
              </a:rPr>
              <a:t>Slide credit: Hugo </a:t>
            </a:r>
            <a:r>
              <a:rPr lang="en-US" sz="1400" dirty="0" err="1">
                <a:solidFill>
                  <a:schemeClr val="tx1"/>
                </a:solidFill>
              </a:rPr>
              <a:t>Larochelle</a:t>
            </a:r>
            <a:endParaRPr lang="en-US" sz="1400" dirty="0">
              <a:solidFill>
                <a:schemeClr val="tx1"/>
              </a:solidFill>
            </a:endParaRPr>
          </a:p>
        </p:txBody>
      </p:sp>
      <p:sp>
        <p:nvSpPr>
          <p:cNvPr id="3" name="Right Bracket 2">
            <a:extLst>
              <a:ext uri="{FF2B5EF4-FFF2-40B4-BE49-F238E27FC236}">
                <a16:creationId xmlns:a16="http://schemas.microsoft.com/office/drawing/2014/main" id="{EBE6FCB2-D88B-A6C1-F701-9432E40186CA}"/>
              </a:ext>
            </a:extLst>
          </p:cNvPr>
          <p:cNvSpPr/>
          <p:nvPr/>
        </p:nvSpPr>
        <p:spPr>
          <a:xfrm>
            <a:off x="11237627" y="2344661"/>
            <a:ext cx="157881" cy="445474"/>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4145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3616" y="376813"/>
            <a:ext cx="11039070" cy="702084"/>
          </a:xfrm>
        </p:spPr>
        <p:txBody>
          <a:bodyPr>
            <a:normAutofit/>
          </a:bodyPr>
          <a:lstStyle/>
          <a:p>
            <a:pPr algn="ctr"/>
            <a:r>
              <a:rPr lang="en-US" sz="3200" b="1" dirty="0">
                <a:latin typeface="Tahoma" panose="020B0604030504040204" pitchFamily="34" charset="0"/>
                <a:ea typeface="Tahoma" panose="020B0604030504040204" pitchFamily="34" charset="0"/>
                <a:cs typeface="Tahoma" panose="020B0604030504040204" pitchFamily="34" charset="0"/>
              </a:rPr>
              <a:t>Activation - hyperbolic tangent (</a:t>
            </a:r>
            <a:r>
              <a:rPr lang="en-US" sz="3200" b="1" dirty="0" err="1">
                <a:latin typeface="Tahoma" panose="020B0604030504040204" pitchFamily="34" charset="0"/>
                <a:ea typeface="Tahoma" panose="020B0604030504040204" pitchFamily="34" charset="0"/>
                <a:cs typeface="Tahoma" panose="020B0604030504040204" pitchFamily="34" charset="0"/>
              </a:rPr>
              <a:t>tanh</a:t>
            </a:r>
            <a:r>
              <a:rPr lang="en-US" sz="3200" b="1" dirty="0">
                <a:latin typeface="Tahoma" panose="020B0604030504040204" pitchFamily="34" charset="0"/>
                <a:ea typeface="Tahoma" panose="020B0604030504040204" pitchFamily="34" charset="0"/>
                <a:cs typeface="Tahoma" panose="020B0604030504040204" pitchFamily="34" charset="0"/>
              </a:rPr>
              <a:t>) </a:t>
            </a:r>
          </a:p>
        </p:txBody>
      </p:sp>
      <p:sp>
        <p:nvSpPr>
          <p:cNvPr id="41" name="Content Placeholder 2"/>
          <p:cNvSpPr>
            <a:spLocks noGrp="1"/>
          </p:cNvSpPr>
          <p:nvPr>
            <p:ph idx="1"/>
          </p:nvPr>
        </p:nvSpPr>
        <p:spPr>
          <a:xfrm>
            <a:off x="319314" y="1811867"/>
            <a:ext cx="5566894" cy="2760133"/>
          </a:xfrm>
        </p:spPr>
        <p:txBody>
          <a:bodyPr>
            <a:noAutofit/>
          </a:bodyPr>
          <a:lstStyle/>
          <a:p>
            <a:r>
              <a:rPr lang="en-US" sz="2200" dirty="0">
                <a:latin typeface="Tahoma" panose="020B0604030504040204" pitchFamily="34" charset="0"/>
                <a:ea typeface="Tahoma" panose="020B0604030504040204" pitchFamily="34" charset="0"/>
                <a:cs typeface="Tahoma" panose="020B0604030504040204" pitchFamily="34" charset="0"/>
              </a:rPr>
              <a:t>Squashes the neuron’s pre-activation between -1 and 1</a:t>
            </a:r>
          </a:p>
          <a:p>
            <a:r>
              <a:rPr lang="en-US" sz="2200" dirty="0">
                <a:latin typeface="Tahoma" panose="020B0604030504040204" pitchFamily="34" charset="0"/>
                <a:ea typeface="Tahoma" panose="020B0604030504040204" pitchFamily="34" charset="0"/>
                <a:cs typeface="Tahoma" panose="020B0604030504040204" pitchFamily="34" charset="0"/>
              </a:rPr>
              <a:t>Can be positive or negative</a:t>
            </a:r>
          </a:p>
          <a:p>
            <a:r>
              <a:rPr lang="en-US" sz="2200" dirty="0">
                <a:latin typeface="Tahoma" panose="020B0604030504040204" pitchFamily="34" charset="0"/>
                <a:ea typeface="Tahoma" panose="020B0604030504040204" pitchFamily="34" charset="0"/>
                <a:cs typeface="Tahoma" panose="020B0604030504040204" pitchFamily="34" charset="0"/>
              </a:rPr>
              <a:t>Bounded </a:t>
            </a:r>
          </a:p>
          <a:p>
            <a:r>
              <a:rPr lang="en-US" sz="2200" dirty="0">
                <a:latin typeface="Tahoma" panose="020B0604030504040204" pitchFamily="34" charset="0"/>
                <a:ea typeface="Tahoma" panose="020B0604030504040204" pitchFamily="34" charset="0"/>
                <a:cs typeface="Tahoma" panose="020B0604030504040204" pitchFamily="34" charset="0"/>
              </a:rPr>
              <a:t>Strictly increasing</a:t>
            </a:r>
          </a:p>
          <a:p>
            <a:r>
              <a:rPr lang="en-US" sz="2200" dirty="0">
                <a:latin typeface="Tahoma" panose="020B0604030504040204" pitchFamily="34" charset="0"/>
                <a:ea typeface="Tahoma" panose="020B0604030504040204" pitchFamily="34" charset="0"/>
                <a:cs typeface="Tahoma" panose="020B0604030504040204" pitchFamily="34" charset="0"/>
              </a:rPr>
              <a:t>Zero-centered (</a:t>
            </a:r>
            <a:r>
              <a:rPr lang="en-US" sz="22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mean-centered data can aid in faster convergence</a:t>
            </a:r>
            <a:r>
              <a:rPr lang="en-US" sz="2200" dirty="0">
                <a:latin typeface="Tahoma" panose="020B0604030504040204" pitchFamily="34" charset="0"/>
                <a:ea typeface="Tahoma" panose="020B0604030504040204" pitchFamily="34" charset="0"/>
                <a:cs typeface="Tahoma" panose="020B0604030504040204" pitchFamily="34" charset="0"/>
              </a:rPr>
              <a:t>)</a:t>
            </a:r>
          </a:p>
        </p:txBody>
      </p:sp>
      <mc:AlternateContent xmlns:mc="http://schemas.openxmlformats.org/markup-compatibility/2006" xmlns:a14="http://schemas.microsoft.com/office/drawing/2010/main">
        <mc:Choice Requires="a14">
          <p:sp>
            <p:nvSpPr>
              <p:cNvPr id="43" name="Rectangle 42"/>
              <p:cNvSpPr/>
              <p:nvPr/>
            </p:nvSpPr>
            <p:spPr>
              <a:xfrm>
                <a:off x="63540" y="5245315"/>
                <a:ext cx="6042887" cy="116814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600" b="0" i="1" dirty="0" smtClean="0">
                          <a:solidFill>
                            <a:sysClr val="windowText" lastClr="000000"/>
                          </a:solidFill>
                          <a:latin typeface="Cambria Math" charset="0"/>
                        </a:rPr>
                        <m:t>𝑔</m:t>
                      </m:r>
                      <m:d>
                        <m:dPr>
                          <m:ctrlPr>
                            <a:rPr lang="en-US" sz="3600" b="0" i="1" dirty="0" smtClean="0">
                              <a:solidFill>
                                <a:sysClr val="windowText" lastClr="000000"/>
                              </a:solidFill>
                              <a:latin typeface="Cambria Math" panose="02040503050406030204" pitchFamily="18" charset="0"/>
                            </a:rPr>
                          </m:ctrlPr>
                        </m:dPr>
                        <m:e>
                          <m:r>
                            <a:rPr lang="en-US" sz="3600" b="0" i="1" dirty="0" smtClean="0">
                              <a:solidFill>
                                <a:sysClr val="windowText" lastClr="000000"/>
                              </a:solidFill>
                              <a:latin typeface="Cambria Math" panose="02040503050406030204" pitchFamily="18" charset="0"/>
                            </a:rPr>
                            <m:t>𝑥</m:t>
                          </m:r>
                        </m:e>
                      </m:d>
                      <m:r>
                        <a:rPr lang="en-US" sz="3600" b="0" i="1" dirty="0" smtClean="0">
                          <a:solidFill>
                            <a:sysClr val="windowText" lastClr="000000"/>
                          </a:solidFill>
                          <a:latin typeface="Cambria Math" panose="02040503050406030204" pitchFamily="18" charset="0"/>
                        </a:rPr>
                        <m:t>=</m:t>
                      </m:r>
                      <m:func>
                        <m:funcPr>
                          <m:ctrlPr>
                            <a:rPr lang="en-US" sz="3600" b="0" i="1" dirty="0" smtClean="0">
                              <a:solidFill>
                                <a:sysClr val="windowText" lastClr="000000"/>
                              </a:solidFill>
                              <a:latin typeface="Cambria Math" panose="02040503050406030204" pitchFamily="18" charset="0"/>
                            </a:rPr>
                          </m:ctrlPr>
                        </m:funcPr>
                        <m:fName>
                          <m:r>
                            <m:rPr>
                              <m:sty m:val="p"/>
                            </m:rPr>
                            <a:rPr lang="en-US" sz="3600" b="0" i="0" dirty="0" smtClean="0">
                              <a:solidFill>
                                <a:sysClr val="windowText" lastClr="000000"/>
                              </a:solidFill>
                              <a:latin typeface="Cambria Math" charset="0"/>
                            </a:rPr>
                            <m:t>tanh</m:t>
                          </m:r>
                        </m:fName>
                        <m:e>
                          <m:d>
                            <m:dPr>
                              <m:ctrlPr>
                                <a:rPr lang="en-US" sz="3600" b="0" i="1" dirty="0" smtClean="0">
                                  <a:solidFill>
                                    <a:sysClr val="windowText" lastClr="000000"/>
                                  </a:solidFill>
                                  <a:latin typeface="Cambria Math" panose="02040503050406030204" pitchFamily="18" charset="0"/>
                                </a:rPr>
                              </m:ctrlPr>
                            </m:dPr>
                            <m:e>
                              <m:r>
                                <a:rPr lang="en-US" sz="3600" b="0" i="1" dirty="0" smtClean="0">
                                  <a:solidFill>
                                    <a:sysClr val="windowText" lastClr="000000"/>
                                  </a:solidFill>
                                  <a:latin typeface="Cambria Math" charset="0"/>
                                </a:rPr>
                                <m:t>𝑥</m:t>
                              </m:r>
                            </m:e>
                          </m:d>
                        </m:e>
                      </m:func>
                      <m:r>
                        <a:rPr lang="en-US" sz="3600" b="0" i="1" dirty="0" smtClean="0">
                          <a:solidFill>
                            <a:sysClr val="windowText" lastClr="000000"/>
                          </a:solidFill>
                          <a:latin typeface="Cambria Math" charset="0"/>
                        </a:rPr>
                        <m:t>=</m:t>
                      </m:r>
                      <m:f>
                        <m:fPr>
                          <m:ctrlPr>
                            <a:rPr lang="en-US" sz="3600" b="0" i="1" dirty="0" smtClean="0">
                              <a:solidFill>
                                <a:sysClr val="windowText" lastClr="000000"/>
                              </a:solidFill>
                              <a:latin typeface="Cambria Math" panose="02040503050406030204" pitchFamily="18" charset="0"/>
                            </a:rPr>
                          </m:ctrlPr>
                        </m:fPr>
                        <m:num>
                          <m:sSup>
                            <m:sSupPr>
                              <m:ctrlPr>
                                <a:rPr lang="en-US" sz="3600" i="1" dirty="0">
                                  <a:solidFill>
                                    <a:sysClr val="windowText" lastClr="000000"/>
                                  </a:solidFill>
                                  <a:latin typeface="Cambria Math" panose="02040503050406030204" pitchFamily="18" charset="0"/>
                                </a:rPr>
                              </m:ctrlPr>
                            </m:sSupPr>
                            <m:e>
                              <m:r>
                                <a:rPr lang="en-US" sz="3600" i="1" dirty="0">
                                  <a:solidFill>
                                    <a:sysClr val="windowText" lastClr="000000"/>
                                  </a:solidFill>
                                  <a:latin typeface="Cambria Math" panose="02040503050406030204" pitchFamily="18" charset="0"/>
                                </a:rPr>
                                <m:t>𝑒</m:t>
                              </m:r>
                            </m:e>
                            <m:sup>
                              <m:r>
                                <a:rPr lang="en-US" sz="3600" i="1" dirty="0">
                                  <a:solidFill>
                                    <a:sysClr val="windowText" lastClr="000000"/>
                                  </a:solidFill>
                                  <a:latin typeface="Cambria Math" panose="02040503050406030204" pitchFamily="18" charset="0"/>
                                </a:rPr>
                                <m:t>𝑥</m:t>
                              </m:r>
                            </m:sup>
                          </m:sSup>
                          <m:r>
                            <a:rPr lang="en-US" sz="3600" b="0" i="1" dirty="0" smtClean="0">
                              <a:solidFill>
                                <a:sysClr val="windowText" lastClr="000000"/>
                              </a:solidFill>
                              <a:latin typeface="Cambria Math" charset="0"/>
                            </a:rPr>
                            <m:t>−</m:t>
                          </m:r>
                          <m:sSup>
                            <m:sSupPr>
                              <m:ctrlPr>
                                <a:rPr lang="en-US" sz="3600" i="1" dirty="0">
                                  <a:solidFill>
                                    <a:sysClr val="windowText" lastClr="000000"/>
                                  </a:solidFill>
                                  <a:latin typeface="Cambria Math" panose="02040503050406030204" pitchFamily="18" charset="0"/>
                                </a:rPr>
                              </m:ctrlPr>
                            </m:sSupPr>
                            <m:e>
                              <m:r>
                                <a:rPr lang="en-US" sz="3600" i="1" dirty="0">
                                  <a:solidFill>
                                    <a:sysClr val="windowText" lastClr="000000"/>
                                  </a:solidFill>
                                  <a:latin typeface="Cambria Math" panose="02040503050406030204" pitchFamily="18" charset="0"/>
                                </a:rPr>
                                <m:t>𝑒</m:t>
                              </m:r>
                            </m:e>
                            <m:sup>
                              <m:r>
                                <a:rPr lang="en-US" sz="3600" i="1" dirty="0">
                                  <a:solidFill>
                                    <a:sysClr val="windowText" lastClr="000000"/>
                                  </a:solidFill>
                                  <a:latin typeface="Cambria Math" panose="02040503050406030204" pitchFamily="18" charset="0"/>
                                </a:rPr>
                                <m:t>−</m:t>
                              </m:r>
                              <m:r>
                                <a:rPr lang="en-US" sz="3600" i="1" dirty="0">
                                  <a:solidFill>
                                    <a:sysClr val="windowText" lastClr="000000"/>
                                  </a:solidFill>
                                  <a:latin typeface="Cambria Math" panose="02040503050406030204" pitchFamily="18" charset="0"/>
                                </a:rPr>
                                <m:t>𝑥</m:t>
                              </m:r>
                            </m:sup>
                          </m:sSup>
                        </m:num>
                        <m:den>
                          <m:sSup>
                            <m:sSupPr>
                              <m:ctrlPr>
                                <a:rPr lang="en-US" sz="3600" i="1" dirty="0">
                                  <a:solidFill>
                                    <a:sysClr val="windowText" lastClr="000000"/>
                                  </a:solidFill>
                                  <a:latin typeface="Cambria Math" panose="02040503050406030204" pitchFamily="18" charset="0"/>
                                </a:rPr>
                              </m:ctrlPr>
                            </m:sSupPr>
                            <m:e>
                              <m:r>
                                <a:rPr lang="en-US" sz="3600" i="1" dirty="0">
                                  <a:solidFill>
                                    <a:sysClr val="windowText" lastClr="000000"/>
                                  </a:solidFill>
                                  <a:latin typeface="Cambria Math" panose="02040503050406030204" pitchFamily="18" charset="0"/>
                                </a:rPr>
                                <m:t>𝑒</m:t>
                              </m:r>
                            </m:e>
                            <m:sup>
                              <m:r>
                                <a:rPr lang="en-US" sz="3600" i="1" dirty="0">
                                  <a:solidFill>
                                    <a:sysClr val="windowText" lastClr="000000"/>
                                  </a:solidFill>
                                  <a:latin typeface="Cambria Math" panose="02040503050406030204" pitchFamily="18" charset="0"/>
                                </a:rPr>
                                <m:t>𝑥</m:t>
                              </m:r>
                            </m:sup>
                          </m:sSup>
                          <m:r>
                            <a:rPr lang="en-US" sz="3600" b="0" i="1" dirty="0" smtClean="0">
                              <a:solidFill>
                                <a:sysClr val="windowText" lastClr="000000"/>
                              </a:solidFill>
                              <a:latin typeface="Cambria Math" charset="0"/>
                            </a:rPr>
                            <m:t>+</m:t>
                          </m:r>
                          <m:sSup>
                            <m:sSupPr>
                              <m:ctrlPr>
                                <a:rPr lang="en-US" sz="3600" i="1" dirty="0">
                                  <a:solidFill>
                                    <a:sysClr val="windowText" lastClr="000000"/>
                                  </a:solidFill>
                                  <a:latin typeface="Cambria Math" panose="02040503050406030204" pitchFamily="18" charset="0"/>
                                </a:rPr>
                              </m:ctrlPr>
                            </m:sSupPr>
                            <m:e>
                              <m:r>
                                <a:rPr lang="en-US" sz="3600" i="1" dirty="0">
                                  <a:solidFill>
                                    <a:sysClr val="windowText" lastClr="000000"/>
                                  </a:solidFill>
                                  <a:latin typeface="Cambria Math" panose="02040503050406030204" pitchFamily="18" charset="0"/>
                                </a:rPr>
                                <m:t>𝑒</m:t>
                              </m:r>
                            </m:e>
                            <m:sup>
                              <m:r>
                                <a:rPr lang="en-US" sz="3600" i="1" dirty="0">
                                  <a:solidFill>
                                    <a:sysClr val="windowText" lastClr="000000"/>
                                  </a:solidFill>
                                  <a:latin typeface="Cambria Math" panose="02040503050406030204" pitchFamily="18" charset="0"/>
                                </a:rPr>
                                <m:t>−</m:t>
                              </m:r>
                              <m:r>
                                <a:rPr lang="en-US" sz="3600" i="1" dirty="0">
                                  <a:solidFill>
                                    <a:sysClr val="windowText" lastClr="000000"/>
                                  </a:solidFill>
                                  <a:latin typeface="Cambria Math" panose="02040503050406030204" pitchFamily="18" charset="0"/>
                                </a:rPr>
                                <m:t>𝑥</m:t>
                              </m:r>
                            </m:sup>
                          </m:sSup>
                        </m:den>
                      </m:f>
                    </m:oMath>
                  </m:oMathPara>
                </a14:m>
                <a:endParaRPr lang="en-US" sz="3600" dirty="0"/>
              </a:p>
            </p:txBody>
          </p:sp>
        </mc:Choice>
        <mc:Fallback xmlns="">
          <p:sp>
            <p:nvSpPr>
              <p:cNvPr id="43" name="Rectangle 42"/>
              <p:cNvSpPr>
                <a:spLocks noRot="1" noChangeAspect="1" noMove="1" noResize="1" noEditPoints="1" noAdjustHandles="1" noChangeArrowheads="1" noChangeShapeType="1" noTextEdit="1"/>
              </p:cNvSpPr>
              <p:nvPr/>
            </p:nvSpPr>
            <p:spPr>
              <a:xfrm>
                <a:off x="63540" y="5245315"/>
                <a:ext cx="6042887" cy="1168140"/>
              </a:xfrm>
              <a:prstGeom prst="rect">
                <a:avLst/>
              </a:prstGeom>
              <a:blipFill>
                <a:blip r:embed="rId3"/>
                <a:stretch>
                  <a:fillRect b="-8602"/>
                </a:stretch>
              </a:blipFill>
            </p:spPr>
            <p:txBody>
              <a:bodyPr/>
              <a:lstStyle/>
              <a:p>
                <a:r>
                  <a:rPr lang="en-US">
                    <a:noFill/>
                  </a:rPr>
                  <a:t> </a:t>
                </a:r>
              </a:p>
            </p:txBody>
          </p:sp>
        </mc:Fallback>
      </mc:AlternateContent>
      <p:sp>
        <p:nvSpPr>
          <p:cNvPr id="44" name="Footer Placeholder 3"/>
          <p:cNvSpPr>
            <a:spLocks noGrp="1"/>
          </p:cNvSpPr>
          <p:nvPr>
            <p:ph type="ftr" sz="quarter" idx="11"/>
          </p:nvPr>
        </p:nvSpPr>
        <p:spPr>
          <a:xfrm>
            <a:off x="9644514" y="6492875"/>
            <a:ext cx="2547486" cy="365125"/>
          </a:xfrm>
        </p:spPr>
        <p:txBody>
          <a:bodyPr/>
          <a:lstStyle/>
          <a:p>
            <a:pPr>
              <a:defRPr/>
            </a:pPr>
            <a:r>
              <a:rPr lang="en-US" sz="1400" dirty="0">
                <a:solidFill>
                  <a:schemeClr val="tx1"/>
                </a:solidFill>
              </a:rPr>
              <a:t>Slide credit: Hugo </a:t>
            </a:r>
            <a:r>
              <a:rPr lang="en-US" sz="1400" dirty="0" err="1">
                <a:solidFill>
                  <a:schemeClr val="tx1"/>
                </a:solidFill>
              </a:rPr>
              <a:t>Larochelle</a:t>
            </a:r>
            <a:endParaRPr lang="en-US" sz="1400" dirty="0">
              <a:solidFill>
                <a:schemeClr val="tx1"/>
              </a:solidFill>
            </a:endParaRPr>
          </a:p>
        </p:txBody>
      </p:sp>
      <p:pic>
        <p:nvPicPr>
          <p:cNvPr id="3" name="Picture 2"/>
          <p:cNvPicPr>
            <a:picLocks noChangeAspect="1"/>
          </p:cNvPicPr>
          <p:nvPr/>
        </p:nvPicPr>
        <p:blipFill>
          <a:blip r:embed="rId4"/>
          <a:stretch>
            <a:fillRect/>
          </a:stretch>
        </p:blipFill>
        <p:spPr>
          <a:xfrm>
            <a:off x="6106427" y="1512829"/>
            <a:ext cx="5653710" cy="4289544"/>
          </a:xfrm>
          <a:prstGeom prst="rect">
            <a:avLst/>
          </a:prstGeom>
        </p:spPr>
      </p:pic>
      <p:sp>
        <p:nvSpPr>
          <p:cNvPr id="4" name="Right Bracket 3">
            <a:extLst>
              <a:ext uri="{FF2B5EF4-FFF2-40B4-BE49-F238E27FC236}">
                <a16:creationId xmlns:a16="http://schemas.microsoft.com/office/drawing/2014/main" id="{AF041752-9421-3AC9-5711-4E9AE542734A}"/>
              </a:ext>
            </a:extLst>
          </p:cNvPr>
          <p:cNvSpPr/>
          <p:nvPr/>
        </p:nvSpPr>
        <p:spPr>
          <a:xfrm>
            <a:off x="11410015" y="3066198"/>
            <a:ext cx="129903" cy="1182806"/>
          </a:xfrm>
          <a:prstGeom prst="rightBracket">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699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9436"/>
          </a:xfrm>
        </p:spPr>
        <p:txBody>
          <a:bodyPr>
            <a:normAutofit/>
          </a:bodyPr>
          <a:lstStyle/>
          <a:p>
            <a:r>
              <a:rPr lang="en-US" sz="3200" dirty="0">
                <a:latin typeface="Tahoma" panose="020B0604030504040204" pitchFamily="34" charset="0"/>
                <a:ea typeface="Tahoma" panose="020B0604030504040204" pitchFamily="34" charset="0"/>
                <a:cs typeface="Tahoma" panose="020B0604030504040204" pitchFamily="34" charset="0"/>
              </a:rPr>
              <a:t>Activation - rectified linear(</a:t>
            </a:r>
            <a:r>
              <a:rPr lang="en-US" sz="3200" dirty="0" err="1">
                <a:latin typeface="Tahoma" panose="020B0604030504040204" pitchFamily="34" charset="0"/>
                <a:ea typeface="Tahoma" panose="020B0604030504040204" pitchFamily="34" charset="0"/>
                <a:cs typeface="Tahoma" panose="020B0604030504040204" pitchFamily="34" charset="0"/>
              </a:rPr>
              <a:t>relu</a:t>
            </a:r>
            <a:r>
              <a:rPr lang="en-US" sz="3200" dirty="0">
                <a:latin typeface="Tahoma" panose="020B0604030504040204" pitchFamily="34" charset="0"/>
                <a:ea typeface="Tahoma" panose="020B0604030504040204" pitchFamily="34" charset="0"/>
                <a:cs typeface="Tahoma" panose="020B0604030504040204" pitchFamily="34" charset="0"/>
              </a:rPr>
              <a:t>) </a:t>
            </a:r>
          </a:p>
        </p:txBody>
      </p:sp>
      <p:sp>
        <p:nvSpPr>
          <p:cNvPr id="41" name="Content Placeholder 2"/>
          <p:cNvSpPr>
            <a:spLocks noGrp="1"/>
          </p:cNvSpPr>
          <p:nvPr>
            <p:ph idx="1"/>
          </p:nvPr>
        </p:nvSpPr>
        <p:spPr>
          <a:xfrm>
            <a:off x="702733" y="1782663"/>
            <a:ext cx="5042836" cy="2890937"/>
          </a:xfrm>
        </p:spPr>
        <p:txBody>
          <a:bodyPr>
            <a:noAutofit/>
          </a:bodyPr>
          <a:lstStyle/>
          <a:p>
            <a:r>
              <a:rPr lang="en-US" sz="2400" dirty="0">
                <a:latin typeface="Tahoma" panose="020B0604030504040204" pitchFamily="34" charset="0"/>
                <a:ea typeface="Tahoma" panose="020B0604030504040204" pitchFamily="34" charset="0"/>
                <a:cs typeface="Tahoma" panose="020B0604030504040204" pitchFamily="34" charset="0"/>
              </a:rPr>
              <a:t>Bounded below by 0</a:t>
            </a:r>
          </a:p>
          <a:p>
            <a:r>
              <a:rPr lang="en-US" sz="2400" dirty="0">
                <a:latin typeface="Tahoma" panose="020B0604030504040204" pitchFamily="34" charset="0"/>
                <a:ea typeface="Tahoma" panose="020B0604030504040204" pitchFamily="34" charset="0"/>
                <a:cs typeface="Tahoma" panose="020B0604030504040204" pitchFamily="34" charset="0"/>
              </a:rPr>
              <a:t>always non-negative </a:t>
            </a:r>
          </a:p>
          <a:p>
            <a:r>
              <a:rPr lang="en-US" sz="2400" dirty="0">
                <a:latin typeface="Tahoma" panose="020B0604030504040204" pitchFamily="34" charset="0"/>
                <a:ea typeface="Tahoma" panose="020B0604030504040204" pitchFamily="34" charset="0"/>
                <a:cs typeface="Tahoma" panose="020B0604030504040204" pitchFamily="34" charset="0"/>
              </a:rPr>
              <a:t>Not upper bounded </a:t>
            </a:r>
          </a:p>
          <a:p>
            <a:r>
              <a:rPr lang="en-US" sz="2400" dirty="0">
                <a:latin typeface="Tahoma" panose="020B0604030504040204" pitchFamily="34" charset="0"/>
                <a:ea typeface="Tahoma" panose="020B0604030504040204" pitchFamily="34" charset="0"/>
                <a:cs typeface="Tahoma" panose="020B0604030504040204" pitchFamily="34" charset="0"/>
              </a:rPr>
              <a:t>Tends to give neurons with sparse activities</a:t>
            </a:r>
          </a:p>
        </p:txBody>
      </p:sp>
      <p:sp>
        <p:nvSpPr>
          <p:cNvPr id="44" name="Footer Placeholder 3"/>
          <p:cNvSpPr>
            <a:spLocks noGrp="1"/>
          </p:cNvSpPr>
          <p:nvPr>
            <p:ph type="ftr" sz="quarter" idx="11"/>
          </p:nvPr>
        </p:nvSpPr>
        <p:spPr>
          <a:xfrm>
            <a:off x="9644514" y="6492875"/>
            <a:ext cx="2547486" cy="365125"/>
          </a:xfrm>
        </p:spPr>
        <p:txBody>
          <a:bodyPr/>
          <a:lstStyle/>
          <a:p>
            <a:pPr>
              <a:defRPr/>
            </a:pPr>
            <a:r>
              <a:rPr lang="en-US" sz="1400" dirty="0">
                <a:solidFill>
                  <a:schemeClr val="tx1"/>
                </a:solidFill>
              </a:rPr>
              <a:t>Slide credit: Hugo </a:t>
            </a:r>
            <a:r>
              <a:rPr lang="en-US" sz="1400" dirty="0" err="1">
                <a:solidFill>
                  <a:schemeClr val="tx1"/>
                </a:solidFill>
              </a:rPr>
              <a:t>Larochelle</a:t>
            </a:r>
            <a:endParaRPr lang="en-US" sz="1400" dirty="0">
              <a:solidFill>
                <a:schemeClr val="tx1"/>
              </a:solidFill>
            </a:endParaRPr>
          </a:p>
        </p:txBody>
      </p:sp>
      <p:pic>
        <p:nvPicPr>
          <p:cNvPr id="4" name="Picture 3"/>
          <p:cNvPicPr>
            <a:picLocks noChangeAspect="1"/>
          </p:cNvPicPr>
          <p:nvPr/>
        </p:nvPicPr>
        <p:blipFill>
          <a:blip r:embed="rId3"/>
          <a:stretch>
            <a:fillRect/>
          </a:stretch>
        </p:blipFill>
        <p:spPr>
          <a:xfrm>
            <a:off x="6096000" y="1666594"/>
            <a:ext cx="5042836" cy="3804009"/>
          </a:xfrm>
          <a:prstGeom prst="rect">
            <a:avLst/>
          </a:prstGeom>
        </p:spPr>
      </p:pic>
      <mc:AlternateContent xmlns:mc="http://schemas.openxmlformats.org/markup-compatibility/2006" xmlns:a14="http://schemas.microsoft.com/office/drawing/2010/main">
        <mc:Choice Requires="a14">
          <p:sp>
            <p:nvSpPr>
              <p:cNvPr id="8" name="Rectangle 7"/>
              <p:cNvSpPr/>
              <p:nvPr/>
            </p:nvSpPr>
            <p:spPr>
              <a:xfrm>
                <a:off x="4909021" y="5782636"/>
                <a:ext cx="5760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dirty="0" smtClean="0">
                          <a:solidFill>
                            <a:sysClr val="windowText" lastClr="000000"/>
                          </a:solidFill>
                          <a:latin typeface="Cambria Math" charset="0"/>
                        </a:rPr>
                        <m:t>𝑔</m:t>
                      </m:r>
                      <m:d>
                        <m:dPr>
                          <m:ctrlPr>
                            <a:rPr lang="en-US" sz="3600" i="1" dirty="0">
                              <a:solidFill>
                                <a:sysClr val="windowText" lastClr="000000"/>
                              </a:solidFill>
                              <a:latin typeface="Cambria Math" panose="02040503050406030204" pitchFamily="18" charset="0"/>
                            </a:rPr>
                          </m:ctrlPr>
                        </m:dPr>
                        <m:e>
                          <m:r>
                            <a:rPr lang="en-US" sz="3600" dirty="0">
                              <a:solidFill>
                                <a:sysClr val="windowText" lastClr="000000"/>
                              </a:solidFill>
                              <a:latin typeface="Cambria Math" charset="0"/>
                            </a:rPr>
                            <m:t>𝑥</m:t>
                          </m:r>
                        </m:e>
                      </m:d>
                      <m:r>
                        <a:rPr lang="en-US" sz="3600" dirty="0">
                          <a:solidFill>
                            <a:sysClr val="windowText" lastClr="000000"/>
                          </a:solidFill>
                          <a:latin typeface="Cambria Math" charset="0"/>
                        </a:rPr>
                        <m:t>=</m:t>
                      </m:r>
                      <m:r>
                        <m:rPr>
                          <m:sty m:val="p"/>
                        </m:rPr>
                        <a:rPr lang="en-US" sz="3600" i="0" dirty="0">
                          <a:solidFill>
                            <a:sysClr val="windowText" lastClr="000000"/>
                          </a:solidFill>
                          <a:latin typeface="Cambria Math" charset="0"/>
                        </a:rPr>
                        <m:t>relu</m:t>
                      </m:r>
                      <m:d>
                        <m:dPr>
                          <m:ctrlPr>
                            <a:rPr lang="en-US" sz="3600" i="1" dirty="0">
                              <a:solidFill>
                                <a:sysClr val="windowText" lastClr="000000"/>
                              </a:solidFill>
                              <a:latin typeface="Cambria Math" panose="02040503050406030204" pitchFamily="18" charset="0"/>
                            </a:rPr>
                          </m:ctrlPr>
                        </m:dPr>
                        <m:e>
                          <m:r>
                            <a:rPr lang="en-US" sz="3600" dirty="0">
                              <a:solidFill>
                                <a:sysClr val="windowText" lastClr="000000"/>
                              </a:solidFill>
                              <a:latin typeface="Cambria Math" charset="0"/>
                            </a:rPr>
                            <m:t>𝑥</m:t>
                          </m:r>
                        </m:e>
                      </m:d>
                      <m:r>
                        <a:rPr lang="en-US" sz="3600" dirty="0">
                          <a:solidFill>
                            <a:sysClr val="windowText" lastClr="000000"/>
                          </a:solidFill>
                          <a:latin typeface="Cambria Math" charset="0"/>
                        </a:rPr>
                        <m:t>=</m:t>
                      </m:r>
                      <m:r>
                        <m:rPr>
                          <m:sty m:val="p"/>
                        </m:rPr>
                        <a:rPr lang="en-US" sz="3600" b="0" i="0" dirty="0" smtClean="0">
                          <a:solidFill>
                            <a:sysClr val="windowText" lastClr="000000"/>
                          </a:solidFill>
                          <a:latin typeface="Cambria Math" charset="0"/>
                        </a:rPr>
                        <m:t>max</m:t>
                      </m:r>
                      <m:d>
                        <m:dPr>
                          <m:ctrlPr>
                            <a:rPr lang="en-US" sz="3600" i="1" dirty="0">
                              <a:solidFill>
                                <a:sysClr val="windowText" lastClr="000000"/>
                              </a:solidFill>
                              <a:latin typeface="Cambria Math" panose="02040503050406030204" pitchFamily="18" charset="0"/>
                            </a:rPr>
                          </m:ctrlPr>
                        </m:dPr>
                        <m:e>
                          <m:r>
                            <a:rPr lang="en-US" sz="3600" b="0" i="1" dirty="0" smtClean="0">
                              <a:solidFill>
                                <a:sysClr val="windowText" lastClr="000000"/>
                              </a:solidFill>
                              <a:latin typeface="Cambria Math" charset="0"/>
                            </a:rPr>
                            <m:t>0, </m:t>
                          </m:r>
                          <m:r>
                            <a:rPr lang="en-US" sz="3600" dirty="0">
                              <a:solidFill>
                                <a:sysClr val="windowText" lastClr="000000"/>
                              </a:solidFill>
                              <a:latin typeface="Cambria Math" charset="0"/>
                            </a:rPr>
                            <m:t>𝑥</m:t>
                          </m:r>
                        </m:e>
                      </m:d>
                    </m:oMath>
                  </m:oMathPara>
                </a14:m>
                <a:endParaRPr lang="en-US" sz="3600" dirty="0">
                  <a:solidFill>
                    <a:sysClr val="windowText" lastClr="000000"/>
                  </a:solidFill>
                  <a:latin typeface="Cambria Math"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4909021" y="5782636"/>
                <a:ext cx="5760231" cy="646331"/>
              </a:xfrm>
              <a:prstGeom prst="rect">
                <a:avLst/>
              </a:prstGeom>
              <a:blipFill rotWithShape="0">
                <a:blip r:embed="rId4"/>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B27B739-45EF-DC2D-0725-261FC94A8CA4}"/>
              </a:ext>
            </a:extLst>
          </p:cNvPr>
          <p:cNvSpPr txBox="1"/>
          <p:nvPr/>
        </p:nvSpPr>
        <p:spPr>
          <a:xfrm>
            <a:off x="1858780" y="478186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70195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mathematical equations&#10;&#10;Description automatically generated">
            <a:extLst>
              <a:ext uri="{FF2B5EF4-FFF2-40B4-BE49-F238E27FC236}">
                <a16:creationId xmlns:a16="http://schemas.microsoft.com/office/drawing/2014/main" id="{6E4B3FFE-5BBA-C1C5-EF20-064DCC950032}"/>
              </a:ext>
            </a:extLst>
          </p:cNvPr>
          <p:cNvPicPr>
            <a:picLocks noChangeAspect="1"/>
          </p:cNvPicPr>
          <p:nvPr/>
        </p:nvPicPr>
        <p:blipFill>
          <a:blip r:embed="rId2"/>
          <a:stretch>
            <a:fillRect/>
          </a:stretch>
        </p:blipFill>
        <p:spPr>
          <a:xfrm>
            <a:off x="1391855" y="429284"/>
            <a:ext cx="8487251" cy="5999432"/>
          </a:xfrm>
          <a:prstGeom prst="rect">
            <a:avLst/>
          </a:prstGeom>
        </p:spPr>
      </p:pic>
      <p:sp>
        <p:nvSpPr>
          <p:cNvPr id="10" name="object 54">
            <a:extLst>
              <a:ext uri="{FF2B5EF4-FFF2-40B4-BE49-F238E27FC236}">
                <a16:creationId xmlns:a16="http://schemas.microsoft.com/office/drawing/2014/main" id="{B977710B-0E42-D963-0E4B-4FBB27F40ABB}"/>
              </a:ext>
            </a:extLst>
          </p:cNvPr>
          <p:cNvSpPr txBox="1"/>
          <p:nvPr/>
        </p:nvSpPr>
        <p:spPr>
          <a:xfrm>
            <a:off x="231517" y="6640130"/>
            <a:ext cx="1596390" cy="158750"/>
          </a:xfrm>
          <a:prstGeom prst="rect">
            <a:avLst/>
          </a:prstGeom>
        </p:spPr>
        <p:txBody>
          <a:bodyPr vert="horz" wrap="square" lIns="0" tIns="0" rIns="0" bIns="0" rtlCol="0">
            <a:spAutoFit/>
          </a:bodyPr>
          <a:lstStyle/>
          <a:p>
            <a:pPr marL="12700">
              <a:lnSpc>
                <a:spcPts val="1130"/>
              </a:lnSpc>
            </a:pPr>
            <a:r>
              <a:rPr sz="1050" dirty="0">
                <a:solidFill>
                  <a:srgbClr val="7F7F7F"/>
                </a:solidFill>
                <a:latin typeface="Calibri"/>
                <a:cs typeface="Calibri"/>
              </a:rPr>
              <a:t>Based on slide by Andrew</a:t>
            </a:r>
            <a:r>
              <a:rPr sz="1050" spc="-100" dirty="0">
                <a:solidFill>
                  <a:srgbClr val="7F7F7F"/>
                </a:solidFill>
                <a:latin typeface="Calibri"/>
                <a:cs typeface="Calibri"/>
              </a:rPr>
              <a:t> </a:t>
            </a:r>
            <a:r>
              <a:rPr sz="1050" dirty="0">
                <a:solidFill>
                  <a:srgbClr val="7F7F7F"/>
                </a:solidFill>
                <a:latin typeface="Calibri"/>
                <a:cs typeface="Calibri"/>
              </a:rPr>
              <a:t>Ng</a:t>
            </a:r>
            <a:endParaRPr sz="1050" dirty="0">
              <a:latin typeface="Calibri"/>
              <a:cs typeface="Calibri"/>
            </a:endParaRPr>
          </a:p>
        </p:txBody>
      </p:sp>
    </p:spTree>
    <p:extLst>
      <p:ext uri="{BB962C8B-B14F-4D97-AF65-F5344CB8AC3E}">
        <p14:creationId xmlns:p14="http://schemas.microsoft.com/office/powerpoint/2010/main" val="995276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BFCCB8-AF99-3812-3AD8-07870D8D16D4}"/>
              </a:ext>
            </a:extLst>
          </p:cNvPr>
          <p:cNvSpPr txBox="1"/>
          <p:nvPr/>
        </p:nvSpPr>
        <p:spPr>
          <a:xfrm>
            <a:off x="6096000" y="4243967"/>
            <a:ext cx="4988802" cy="523220"/>
          </a:xfrm>
          <a:prstGeom prst="rect">
            <a:avLst/>
          </a:prstGeom>
          <a:noFill/>
        </p:spPr>
        <p:txBody>
          <a:bodyPr wrap="none" rtlCol="0">
            <a:spAutoFit/>
          </a:bodyPr>
          <a:lstStyle/>
          <a:p>
            <a:r>
              <a:rPr lang="en-US" sz="2800" dirty="0"/>
              <a:t>Truth Table of  an ‘</a:t>
            </a:r>
            <a:r>
              <a:rPr lang="en-US" sz="2800" i="1" dirty="0"/>
              <a:t>and</a:t>
            </a:r>
            <a:r>
              <a:rPr lang="en-US" sz="2800" dirty="0"/>
              <a:t>‘ logic gate</a:t>
            </a:r>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60278F46-2CF6-7981-4E45-B8F79D4332D4}"/>
                  </a:ext>
                </a:extLst>
              </p:cNvPr>
              <p:cNvGraphicFramePr>
                <a:graphicFrameLocks noGrp="1"/>
              </p:cNvGraphicFramePr>
              <p:nvPr/>
            </p:nvGraphicFramePr>
            <p:xfrm>
              <a:off x="4733365" y="1857406"/>
              <a:ext cx="6939788" cy="2286000"/>
            </p:xfrm>
            <a:graphic>
              <a:graphicData uri="http://schemas.openxmlformats.org/drawingml/2006/table">
                <a:tbl>
                  <a:tblPr firstRow="1" bandRow="1">
                    <a:tableStyleId>{5C22544A-7EE6-4342-B048-85BDC9FD1C3A}</a:tableStyleId>
                  </a:tblPr>
                  <a:tblGrid>
                    <a:gridCol w="2240498">
                      <a:extLst>
                        <a:ext uri="{9D8B030D-6E8A-4147-A177-3AD203B41FA5}">
                          <a16:colId xmlns:a16="http://schemas.microsoft.com/office/drawing/2014/main" val="2321565020"/>
                        </a:ext>
                      </a:extLst>
                    </a:gridCol>
                    <a:gridCol w="2386027">
                      <a:extLst>
                        <a:ext uri="{9D8B030D-6E8A-4147-A177-3AD203B41FA5}">
                          <a16:colId xmlns:a16="http://schemas.microsoft.com/office/drawing/2014/main" val="3816515536"/>
                        </a:ext>
                      </a:extLst>
                    </a:gridCol>
                    <a:gridCol w="2313263">
                      <a:extLst>
                        <a:ext uri="{9D8B030D-6E8A-4147-A177-3AD203B41FA5}">
                          <a16:colId xmlns:a16="http://schemas.microsoft.com/office/drawing/2014/main" val="3585216485"/>
                        </a:ext>
                      </a:extLst>
                    </a:gridCol>
                  </a:tblGrid>
                  <a:tr h="366102">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𝟏</m:t>
                                    </m:r>
                                  </m:sub>
                                </m:sSub>
                              </m:oMath>
                            </m:oMathPara>
                          </a14:m>
                          <a:endParaRPr lang="en-US" sz="24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𝒙</m:t>
                                    </m:r>
                                  </m:e>
                                  <m:sub>
                                    <m:r>
                                      <a:rPr lang="en-US" sz="2400" b="1" i="1" smtClean="0">
                                        <a:latin typeface="Cambria Math" panose="02040503050406030204" pitchFamily="18" charset="0"/>
                                      </a:rPr>
                                      <m:t>𝟐</m:t>
                                    </m:r>
                                  </m:sub>
                                </m:sSub>
                              </m:oMath>
                            </m:oMathPara>
                          </a14:m>
                          <a:endParaRPr lang="en-US" sz="2400" b="1" dirty="0"/>
                        </a:p>
                      </a:txBody>
                      <a:tcPr/>
                    </a:tc>
                    <a:tc>
                      <a:txBody>
                        <a:bodyPr/>
                        <a:lstStyle/>
                        <a:p>
                          <a:pPr algn="ctr"/>
                          <a14:m>
                            <m:oMath xmlns:m="http://schemas.openxmlformats.org/officeDocument/2006/math">
                              <m:r>
                                <a:rPr lang="en-US" sz="2400" b="1" i="1" smtClean="0">
                                  <a:latin typeface="Cambria Math" panose="02040503050406030204" pitchFamily="18" charset="0"/>
                                </a:rPr>
                                <m:t>𝒀</m:t>
                              </m:r>
                            </m:oMath>
                          </a14:m>
                          <a:r>
                            <a:rPr lang="en-US" sz="2400" dirty="0"/>
                            <a:t>= Output</a:t>
                          </a:r>
                        </a:p>
                      </a:txBody>
                      <a:tcPr/>
                    </a:tc>
                    <a:extLst>
                      <a:ext uri="{0D108BD9-81ED-4DB2-BD59-A6C34878D82A}">
                        <a16:rowId xmlns:a16="http://schemas.microsoft.com/office/drawing/2014/main" val="4152150392"/>
                      </a:ext>
                    </a:extLst>
                  </a:tr>
                  <a:tr h="366102">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007711539"/>
                      </a:ext>
                    </a:extLst>
                  </a:tr>
                  <a:tr h="366102">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2454022396"/>
                      </a:ext>
                    </a:extLst>
                  </a:tr>
                  <a:tr h="366102">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499042271"/>
                      </a:ext>
                    </a:extLst>
                  </a:tr>
                  <a:tr h="366102">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5938141"/>
                      </a:ext>
                    </a:extLst>
                  </a:tr>
                </a:tbl>
              </a:graphicData>
            </a:graphic>
          </p:graphicFrame>
        </mc:Choice>
        <mc:Fallback xmlns="">
          <p:graphicFrame>
            <p:nvGraphicFramePr>
              <p:cNvPr id="7" name="Table 7">
                <a:extLst>
                  <a:ext uri="{FF2B5EF4-FFF2-40B4-BE49-F238E27FC236}">
                    <a16:creationId xmlns:a16="http://schemas.microsoft.com/office/drawing/2014/main" id="{60278F46-2CF6-7981-4E45-B8F79D4332D4}"/>
                  </a:ext>
                </a:extLst>
              </p:cNvPr>
              <p:cNvGraphicFramePr>
                <a:graphicFrameLocks noGrp="1"/>
              </p:cNvGraphicFramePr>
              <p:nvPr>
                <p:extLst>
                  <p:ext uri="{D42A27DB-BD31-4B8C-83A1-F6EECF244321}">
                    <p14:modId xmlns:p14="http://schemas.microsoft.com/office/powerpoint/2010/main" val="4209140482"/>
                  </p:ext>
                </p:extLst>
              </p:nvPr>
            </p:nvGraphicFramePr>
            <p:xfrm>
              <a:off x="4733365" y="1857406"/>
              <a:ext cx="6939788" cy="2286000"/>
            </p:xfrm>
            <a:graphic>
              <a:graphicData uri="http://schemas.openxmlformats.org/drawingml/2006/table">
                <a:tbl>
                  <a:tblPr firstRow="1" bandRow="1">
                    <a:tableStyleId>{5C22544A-7EE6-4342-B048-85BDC9FD1C3A}</a:tableStyleId>
                  </a:tblPr>
                  <a:tblGrid>
                    <a:gridCol w="2240498">
                      <a:extLst>
                        <a:ext uri="{9D8B030D-6E8A-4147-A177-3AD203B41FA5}">
                          <a16:colId xmlns:a16="http://schemas.microsoft.com/office/drawing/2014/main" val="2321565020"/>
                        </a:ext>
                      </a:extLst>
                    </a:gridCol>
                    <a:gridCol w="2386027">
                      <a:extLst>
                        <a:ext uri="{9D8B030D-6E8A-4147-A177-3AD203B41FA5}">
                          <a16:colId xmlns:a16="http://schemas.microsoft.com/office/drawing/2014/main" val="3816515536"/>
                        </a:ext>
                      </a:extLst>
                    </a:gridCol>
                    <a:gridCol w="2313263">
                      <a:extLst>
                        <a:ext uri="{9D8B030D-6E8A-4147-A177-3AD203B41FA5}">
                          <a16:colId xmlns:a16="http://schemas.microsoft.com/office/drawing/2014/main" val="3585216485"/>
                        </a:ext>
                      </a:extLst>
                    </a:gridCol>
                  </a:tblGrid>
                  <a:tr h="457200">
                    <a:tc>
                      <a:txBody>
                        <a:bodyPr/>
                        <a:lstStyle/>
                        <a:p>
                          <a:endParaRPr lang="en-US"/>
                        </a:p>
                      </a:txBody>
                      <a:tcPr>
                        <a:blipFill>
                          <a:blip r:embed="rId2"/>
                          <a:stretch>
                            <a:fillRect t="-8333" r="-210734" b="-430556"/>
                          </a:stretch>
                        </a:blipFill>
                      </a:tcPr>
                    </a:tc>
                    <a:tc>
                      <a:txBody>
                        <a:bodyPr/>
                        <a:lstStyle/>
                        <a:p>
                          <a:endParaRPr lang="en-US"/>
                        </a:p>
                      </a:txBody>
                      <a:tcPr>
                        <a:blipFill>
                          <a:blip r:embed="rId2"/>
                          <a:stretch>
                            <a:fillRect l="-94149" t="-8333" r="-98404" b="-430556"/>
                          </a:stretch>
                        </a:blipFill>
                      </a:tcPr>
                    </a:tc>
                    <a:tc>
                      <a:txBody>
                        <a:bodyPr/>
                        <a:lstStyle/>
                        <a:p>
                          <a:endParaRPr lang="en-US"/>
                        </a:p>
                      </a:txBody>
                      <a:tcPr>
                        <a:blipFill>
                          <a:blip r:embed="rId2"/>
                          <a:stretch>
                            <a:fillRect l="-199454" t="-8333" r="-1093" b="-430556"/>
                          </a:stretch>
                        </a:blipFill>
                      </a:tcPr>
                    </a:tc>
                    <a:extLst>
                      <a:ext uri="{0D108BD9-81ED-4DB2-BD59-A6C34878D82A}">
                        <a16:rowId xmlns:a16="http://schemas.microsoft.com/office/drawing/2014/main" val="4152150392"/>
                      </a:ext>
                    </a:extLst>
                  </a:tr>
                  <a:tr h="457200">
                    <a:tc>
                      <a:txBody>
                        <a:bodyPr/>
                        <a:lstStyle/>
                        <a:p>
                          <a:pPr algn="ctr"/>
                          <a:r>
                            <a:rPr lang="en-US" sz="2400" dirty="0"/>
                            <a:t>0</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007711539"/>
                      </a:ext>
                    </a:extLst>
                  </a:tr>
                  <a:tr h="457200">
                    <a:tc>
                      <a:txBody>
                        <a:bodyPr/>
                        <a:lstStyle/>
                        <a:p>
                          <a:pPr algn="ctr"/>
                          <a:r>
                            <a:rPr lang="en-US" sz="2400" dirty="0"/>
                            <a:t>0</a:t>
                          </a:r>
                        </a:p>
                      </a:txBody>
                      <a:tcPr/>
                    </a:tc>
                    <a:tc>
                      <a:txBody>
                        <a:bodyPr/>
                        <a:lstStyle/>
                        <a:p>
                          <a:pPr algn="ctr"/>
                          <a:r>
                            <a:rPr lang="en-US" sz="2400" dirty="0"/>
                            <a:t>1</a:t>
                          </a:r>
                        </a:p>
                      </a:txBody>
                      <a:tcPr/>
                    </a:tc>
                    <a:tc>
                      <a:txBody>
                        <a:bodyPr/>
                        <a:lstStyle/>
                        <a:p>
                          <a:pPr algn="ctr"/>
                          <a:r>
                            <a:rPr lang="en-US" sz="2400" dirty="0"/>
                            <a:t>0</a:t>
                          </a:r>
                        </a:p>
                      </a:txBody>
                      <a:tcPr/>
                    </a:tc>
                    <a:extLst>
                      <a:ext uri="{0D108BD9-81ED-4DB2-BD59-A6C34878D82A}">
                        <a16:rowId xmlns:a16="http://schemas.microsoft.com/office/drawing/2014/main" val="2454022396"/>
                      </a:ext>
                    </a:extLst>
                  </a:tr>
                  <a:tr h="457200">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0</a:t>
                          </a:r>
                        </a:p>
                      </a:txBody>
                      <a:tcPr/>
                    </a:tc>
                    <a:extLst>
                      <a:ext uri="{0D108BD9-81ED-4DB2-BD59-A6C34878D82A}">
                        <a16:rowId xmlns:a16="http://schemas.microsoft.com/office/drawing/2014/main" val="2499042271"/>
                      </a:ext>
                    </a:extLst>
                  </a:tr>
                  <a:tr h="457200">
                    <a:tc>
                      <a:txBody>
                        <a:bodyPr/>
                        <a:lstStyle/>
                        <a:p>
                          <a:pPr algn="ctr"/>
                          <a:r>
                            <a:rPr lang="en-US" sz="2400" dirty="0"/>
                            <a:t>1</a:t>
                          </a:r>
                        </a:p>
                      </a:txBody>
                      <a:tcPr/>
                    </a:tc>
                    <a:tc>
                      <a:txBody>
                        <a:bodyPr/>
                        <a:lstStyle/>
                        <a:p>
                          <a:pPr algn="ctr"/>
                          <a:r>
                            <a:rPr lang="en-US" sz="2400" dirty="0"/>
                            <a:t>1</a:t>
                          </a:r>
                        </a:p>
                      </a:txBody>
                      <a:tcPr/>
                    </a:tc>
                    <a:tc>
                      <a:txBody>
                        <a:bodyPr/>
                        <a:lstStyle/>
                        <a:p>
                          <a:pPr algn="ctr"/>
                          <a:r>
                            <a:rPr lang="en-US" sz="2400" dirty="0"/>
                            <a:t>1</a:t>
                          </a:r>
                        </a:p>
                      </a:txBody>
                      <a:tcPr/>
                    </a:tc>
                    <a:extLst>
                      <a:ext uri="{0D108BD9-81ED-4DB2-BD59-A6C34878D82A}">
                        <a16:rowId xmlns:a16="http://schemas.microsoft.com/office/drawing/2014/main" val="1005938141"/>
                      </a:ext>
                    </a:extLst>
                  </a:tr>
                </a:tbl>
              </a:graphicData>
            </a:graphic>
          </p:graphicFrame>
        </mc:Fallback>
      </mc:AlternateContent>
      <p:sp>
        <p:nvSpPr>
          <p:cNvPr id="3" name="TextBox 2">
            <a:extLst>
              <a:ext uri="{FF2B5EF4-FFF2-40B4-BE49-F238E27FC236}">
                <a16:creationId xmlns:a16="http://schemas.microsoft.com/office/drawing/2014/main" id="{811A2384-3C21-2F8A-160A-733FC8981A9A}"/>
              </a:ext>
            </a:extLst>
          </p:cNvPr>
          <p:cNvSpPr txBox="1"/>
          <p:nvPr/>
        </p:nvSpPr>
        <p:spPr>
          <a:xfrm>
            <a:off x="1132541" y="425177"/>
            <a:ext cx="10414000" cy="492443"/>
          </a:xfrm>
          <a:prstGeom prst="rect">
            <a:avLst/>
          </a:prstGeom>
          <a:noFill/>
        </p:spPr>
        <p:txBody>
          <a:bodyPr wrap="square" rtlCol="0">
            <a:spAutoFit/>
          </a:bodyPr>
          <a:lstStyle/>
          <a:p>
            <a:pPr algn="ctr"/>
            <a:r>
              <a:rPr lang="en-US" sz="2600" b="1" dirty="0">
                <a:solidFill>
                  <a:srgbClr val="C00000"/>
                </a:solidFill>
              </a:rPr>
              <a:t>Design and Implement an ‘and’ logic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2FA513F-7986-8B54-B878-729FE5361FD5}"/>
                  </a:ext>
                </a:extLst>
              </p:cNvPr>
              <p:cNvSpPr txBox="1"/>
              <p:nvPr/>
            </p:nvSpPr>
            <p:spPr>
              <a:xfrm>
                <a:off x="7698691" y="5314025"/>
                <a:ext cx="4314015" cy="954107"/>
              </a:xfrm>
              <a:prstGeom prst="rect">
                <a:avLst/>
              </a:prstGeom>
              <a:noFill/>
            </p:spPr>
            <p:txBody>
              <a:bodyPr wrap="square" rtlCol="0">
                <a:spAutoFit/>
              </a:bodyPr>
              <a:lstStyle/>
              <a:p>
                <a:r>
                  <a:rPr lang="en-US" sz="2800" dirty="0">
                    <a:solidFill>
                      <a:srgbClr val="7030A0"/>
                    </a:solidFill>
                    <a:latin typeface="Trade Gothic Next" panose="020F0502020204030204" pitchFamily="34" charset="0"/>
                    <a:ea typeface="Tahoma" panose="020B0604030504040204" pitchFamily="34" charset="0"/>
                    <a:cs typeface="Trade Gothic Next" panose="020F0502020204030204" pitchFamily="34" charset="0"/>
                  </a:rPr>
                  <a:t>How to set  weights (</a:t>
                </a:r>
                <a14:m>
                  <m:oMath xmlns:m="http://schemas.openxmlformats.org/officeDocument/2006/math">
                    <m:r>
                      <a:rPr lang="en-US" sz="2800" i="1" smtClean="0">
                        <a:solidFill>
                          <a:srgbClr val="7030A0"/>
                        </a:solidFill>
                        <a:latin typeface="Cambria Math" panose="02040503050406030204" pitchFamily="18" charset="0"/>
                        <a:ea typeface="Cambria Math" panose="02040503050406030204" pitchFamily="18" charset="0"/>
                        <a:cs typeface="Tahoma" panose="020B0604030504040204" pitchFamily="34" charset="0"/>
                      </a:rPr>
                      <m:t>𝜃</m:t>
                    </m:r>
                  </m:oMath>
                </a14:m>
                <a:r>
                  <a:rPr lang="en-US" sz="2800" dirty="0">
                    <a:solidFill>
                      <a:srgbClr val="7030A0"/>
                    </a:solidFill>
                    <a:latin typeface="Trade Gothic Next" panose="020F0502020204030204" pitchFamily="34" charset="0"/>
                    <a:ea typeface="Tahoma" panose="020B0604030504040204" pitchFamily="34" charset="0"/>
                    <a:cs typeface="Trade Gothic Next" panose="020F0502020204030204" pitchFamily="34" charset="0"/>
                  </a:rPr>
                  <a:t>) for inputs (</a:t>
                </a:r>
                <a14:m>
                  <m:oMath xmlns:m="http://schemas.openxmlformats.org/officeDocument/2006/math">
                    <m:sSub>
                      <m:sSubPr>
                        <m:ctrlPr>
                          <a:rPr lang="en-US" sz="2800" b="1" i="1" smtClean="0">
                            <a:solidFill>
                              <a:srgbClr val="7030A0"/>
                            </a:solidFill>
                            <a:latin typeface="Cambria Math" panose="02040503050406030204" pitchFamily="18" charset="0"/>
                          </a:rPr>
                        </m:ctrlPr>
                      </m:sSubPr>
                      <m:e>
                        <m:r>
                          <a:rPr lang="en-US" sz="2800" b="1" i="1" smtClean="0">
                            <a:solidFill>
                              <a:srgbClr val="7030A0"/>
                            </a:solidFill>
                            <a:latin typeface="Cambria Math" panose="02040503050406030204" pitchFamily="18" charset="0"/>
                          </a:rPr>
                          <m:t>𝒙</m:t>
                        </m:r>
                      </m:e>
                      <m:sub>
                        <m:r>
                          <a:rPr lang="en-US" sz="2800" b="1" i="1" smtClean="0">
                            <a:solidFill>
                              <a:srgbClr val="7030A0"/>
                            </a:solidFill>
                            <a:latin typeface="Cambria Math" panose="02040503050406030204" pitchFamily="18" charset="0"/>
                          </a:rPr>
                          <m:t>𝟏</m:t>
                        </m:r>
                      </m:sub>
                    </m:sSub>
                  </m:oMath>
                </a14:m>
                <a:r>
                  <a:rPr lang="en-US" sz="2800" dirty="0">
                    <a:solidFill>
                      <a:srgbClr val="7030A0"/>
                    </a:solidFill>
                    <a:latin typeface="Trade Gothic Next" panose="020F0502020204030204" pitchFamily="34" charset="0"/>
                    <a:ea typeface="Tahoma" panose="020B0604030504040204" pitchFamily="34" charset="0"/>
                    <a:cs typeface="Trade Gothic Next" panose="020F0502020204030204" pitchFamily="34" charset="0"/>
                  </a:rPr>
                  <a:t> and </a:t>
                </a:r>
                <a14:m>
                  <m:oMath xmlns:m="http://schemas.openxmlformats.org/officeDocument/2006/math">
                    <m:sSub>
                      <m:sSubPr>
                        <m:ctrlPr>
                          <a:rPr lang="en-US" sz="2800" b="1" i="1" smtClean="0">
                            <a:solidFill>
                              <a:srgbClr val="7030A0"/>
                            </a:solidFill>
                            <a:latin typeface="Cambria Math" panose="02040503050406030204" pitchFamily="18" charset="0"/>
                          </a:rPr>
                        </m:ctrlPr>
                      </m:sSubPr>
                      <m:e>
                        <m:r>
                          <a:rPr lang="en-US" sz="2800" b="1" i="1" smtClean="0">
                            <a:solidFill>
                              <a:srgbClr val="7030A0"/>
                            </a:solidFill>
                            <a:latin typeface="Cambria Math" panose="02040503050406030204" pitchFamily="18" charset="0"/>
                          </a:rPr>
                          <m:t>𝒙</m:t>
                        </m:r>
                      </m:e>
                      <m:sub>
                        <m:r>
                          <a:rPr lang="en-US" sz="2800" b="1" i="1" smtClean="0">
                            <a:solidFill>
                              <a:srgbClr val="7030A0"/>
                            </a:solidFill>
                            <a:latin typeface="Cambria Math" panose="02040503050406030204" pitchFamily="18" charset="0"/>
                          </a:rPr>
                          <m:t>𝟐</m:t>
                        </m:r>
                      </m:sub>
                    </m:sSub>
                  </m:oMath>
                </a14:m>
                <a:r>
                  <a:rPr lang="en-US" sz="2800" dirty="0">
                    <a:solidFill>
                      <a:srgbClr val="7030A0"/>
                    </a:solidFill>
                    <a:latin typeface="Trade Gothic Next" panose="020F0502020204030204" pitchFamily="34" charset="0"/>
                    <a:ea typeface="Tahoma" panose="020B0604030504040204" pitchFamily="34" charset="0"/>
                    <a:cs typeface="Trade Gothic Next" panose="020F0502020204030204" pitchFamily="34" charset="0"/>
                  </a:rPr>
                  <a:t>)?</a:t>
                </a:r>
              </a:p>
            </p:txBody>
          </p:sp>
        </mc:Choice>
        <mc:Fallback xmlns="">
          <p:sp>
            <p:nvSpPr>
              <p:cNvPr id="4" name="TextBox 3">
                <a:extLst>
                  <a:ext uri="{FF2B5EF4-FFF2-40B4-BE49-F238E27FC236}">
                    <a16:creationId xmlns:a16="http://schemas.microsoft.com/office/drawing/2014/main" id="{52FA513F-7986-8B54-B878-729FE5361FD5}"/>
                  </a:ext>
                </a:extLst>
              </p:cNvPr>
              <p:cNvSpPr txBox="1">
                <a:spLocks noRot="1" noChangeAspect="1" noMove="1" noResize="1" noEditPoints="1" noAdjustHandles="1" noChangeArrowheads="1" noChangeShapeType="1" noTextEdit="1"/>
              </p:cNvSpPr>
              <p:nvPr/>
            </p:nvSpPr>
            <p:spPr>
              <a:xfrm>
                <a:off x="7698691" y="5314025"/>
                <a:ext cx="4314015" cy="954107"/>
              </a:xfrm>
              <a:prstGeom prst="rect">
                <a:avLst/>
              </a:prstGeom>
              <a:blipFill>
                <a:blip r:embed="rId3"/>
                <a:stretch>
                  <a:fillRect l="-2933" t="-6579" r="-880" b="-1710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A599F24-3BB5-CD20-B282-4DF385BD15B1}"/>
              </a:ext>
            </a:extLst>
          </p:cNvPr>
          <p:cNvSpPr txBox="1"/>
          <p:nvPr/>
        </p:nvSpPr>
        <p:spPr>
          <a:xfrm>
            <a:off x="806823" y="5344802"/>
            <a:ext cx="6096000" cy="923330"/>
          </a:xfrm>
          <a:prstGeom prst="rect">
            <a:avLst/>
          </a:prstGeom>
          <a:noFill/>
        </p:spPr>
        <p:txBody>
          <a:bodyPr wrap="square">
            <a:spAutoFit/>
          </a:bodyPr>
          <a:lstStyle/>
          <a:p>
            <a:pPr algn="l"/>
            <a:r>
              <a:rPr lang="en-US" b="1" i="0" u="none" strike="noStrike" dirty="0">
                <a:solidFill>
                  <a:srgbClr val="374151"/>
                </a:solidFill>
                <a:effectLst/>
                <a:latin typeface="Söhne"/>
              </a:rPr>
              <a:t>AND Gate:</a:t>
            </a:r>
            <a:r>
              <a:rPr lang="en-US" b="0" i="0" u="none" strike="noStrike" dirty="0">
                <a:solidFill>
                  <a:srgbClr val="374151"/>
                </a:solidFill>
                <a:effectLst/>
                <a:latin typeface="Söhne"/>
              </a:rPr>
              <a:t> The AND gate takes two or more input signals and produces an output signal that is high (1) only if all of its input signals are high.</a:t>
            </a:r>
          </a:p>
        </p:txBody>
      </p:sp>
      <p:sp>
        <p:nvSpPr>
          <p:cNvPr id="12" name="TextBox 11">
            <a:extLst>
              <a:ext uri="{FF2B5EF4-FFF2-40B4-BE49-F238E27FC236}">
                <a16:creationId xmlns:a16="http://schemas.microsoft.com/office/drawing/2014/main" id="{302279F4-1B7E-94EF-D422-3B48916E9897}"/>
              </a:ext>
            </a:extLst>
          </p:cNvPr>
          <p:cNvSpPr txBox="1"/>
          <p:nvPr/>
        </p:nvSpPr>
        <p:spPr>
          <a:xfrm>
            <a:off x="518847" y="1332692"/>
            <a:ext cx="3654612" cy="2862322"/>
          </a:xfrm>
          <a:prstGeom prst="rect">
            <a:avLst/>
          </a:prstGeom>
          <a:noFill/>
        </p:spPr>
        <p:txBody>
          <a:bodyPr wrap="square">
            <a:spAutoFit/>
          </a:bodyPr>
          <a:lstStyle/>
          <a:p>
            <a:pPr marL="457200" indent="-457200" algn="l">
              <a:buFont typeface="Arial" panose="020B0604020202020204" pitchFamily="34" charset="0"/>
              <a:buChar char="•"/>
            </a:pPr>
            <a:r>
              <a:rPr lang="en-US" sz="2000" b="0" i="0" u="none" strike="noStrike" dirty="0">
                <a:solidFill>
                  <a:srgbClr val="374151"/>
                </a:solidFill>
                <a:effectLst/>
                <a:latin typeface="Söhne"/>
              </a:rPr>
              <a:t>A logic gate is a fundamental building block of digital circuits .</a:t>
            </a:r>
          </a:p>
          <a:p>
            <a:pPr marL="457200" indent="-457200" algn="l">
              <a:buFont typeface="Arial" panose="020B0604020202020204" pitchFamily="34" charset="0"/>
              <a:buChar char="•"/>
            </a:pPr>
            <a:endParaRPr lang="en-US" sz="2000" b="0" i="0" u="none" strike="noStrike" dirty="0">
              <a:solidFill>
                <a:srgbClr val="374151"/>
              </a:solidFill>
              <a:effectLst/>
              <a:latin typeface="Söhne"/>
            </a:endParaRPr>
          </a:p>
          <a:p>
            <a:pPr marL="457200" indent="-457200" algn="l">
              <a:buFont typeface="Arial" panose="020B0604020202020204" pitchFamily="34" charset="0"/>
              <a:buChar char="•"/>
            </a:pPr>
            <a:r>
              <a:rPr lang="en-US" sz="2000" b="0" i="0" u="none" strike="noStrike" dirty="0">
                <a:solidFill>
                  <a:srgbClr val="374151"/>
                </a:solidFill>
                <a:effectLst/>
                <a:latin typeface="Söhne"/>
              </a:rPr>
              <a:t>Utilizes one or more binary (0 or 1) inputs to produce a single binary output. These gates implement the basic</a:t>
            </a:r>
            <a:br>
              <a:rPr lang="en-US" sz="2000" dirty="0"/>
            </a:br>
            <a:endParaRPr lang="en-US" sz="2000" dirty="0"/>
          </a:p>
        </p:txBody>
      </p:sp>
    </p:spTree>
    <p:extLst>
      <p:ext uri="{BB962C8B-B14F-4D97-AF65-F5344CB8AC3E}">
        <p14:creationId xmlns:p14="http://schemas.microsoft.com/office/powerpoint/2010/main" val="3732623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graph and a diagram of a graph&#10;&#10;Description automatically generated">
            <a:extLst>
              <a:ext uri="{FF2B5EF4-FFF2-40B4-BE49-F238E27FC236}">
                <a16:creationId xmlns:a16="http://schemas.microsoft.com/office/drawing/2014/main" id="{0CC5CD3C-EBF8-A7CC-44E6-78F2CABA1E62}"/>
              </a:ext>
            </a:extLst>
          </p:cNvPr>
          <p:cNvPicPr>
            <a:picLocks noChangeAspect="1"/>
          </p:cNvPicPr>
          <p:nvPr/>
        </p:nvPicPr>
        <p:blipFill>
          <a:blip r:embed="rId2"/>
          <a:stretch>
            <a:fillRect/>
          </a:stretch>
        </p:blipFill>
        <p:spPr>
          <a:xfrm>
            <a:off x="1422322" y="529171"/>
            <a:ext cx="7772400" cy="4723892"/>
          </a:xfrm>
          <a:prstGeom prst="rect">
            <a:avLst/>
          </a:prstGeom>
        </p:spPr>
      </p:pic>
      <p:sp>
        <p:nvSpPr>
          <p:cNvPr id="6" name="object 42">
            <a:extLst>
              <a:ext uri="{FF2B5EF4-FFF2-40B4-BE49-F238E27FC236}">
                <a16:creationId xmlns:a16="http://schemas.microsoft.com/office/drawing/2014/main" id="{6EF22362-8C5A-14CF-5072-A7BF2BFA31E7}"/>
              </a:ext>
            </a:extLst>
          </p:cNvPr>
          <p:cNvSpPr txBox="1"/>
          <p:nvPr/>
        </p:nvSpPr>
        <p:spPr>
          <a:xfrm>
            <a:off x="503995" y="6520740"/>
            <a:ext cx="2322195" cy="175895"/>
          </a:xfrm>
          <a:prstGeom prst="rect">
            <a:avLst/>
          </a:prstGeom>
        </p:spPr>
        <p:txBody>
          <a:bodyPr vert="horz" wrap="square" lIns="0" tIns="0" rIns="0" bIns="0" rtlCol="0">
            <a:spAutoFit/>
          </a:bodyPr>
          <a:lstStyle/>
          <a:p>
            <a:pPr marL="12700">
              <a:lnSpc>
                <a:spcPct val="100000"/>
              </a:lnSpc>
            </a:pPr>
            <a:r>
              <a:rPr sz="1050" dirty="0">
                <a:solidFill>
                  <a:srgbClr val="7F7F7F"/>
                </a:solidFill>
                <a:latin typeface="Calibri"/>
                <a:cs typeface="Calibri"/>
              </a:rPr>
              <a:t>Based on slide and example by Andrew</a:t>
            </a:r>
            <a:r>
              <a:rPr sz="1050" spc="-100" dirty="0">
                <a:solidFill>
                  <a:srgbClr val="7F7F7F"/>
                </a:solidFill>
                <a:latin typeface="Calibri"/>
                <a:cs typeface="Calibri"/>
              </a:rPr>
              <a:t> </a:t>
            </a:r>
            <a:r>
              <a:rPr sz="1050" dirty="0">
                <a:solidFill>
                  <a:srgbClr val="7F7F7F"/>
                </a:solidFill>
                <a:latin typeface="Calibri"/>
                <a:cs typeface="Calibri"/>
              </a:rPr>
              <a:t>Ng</a:t>
            </a:r>
            <a:endParaRPr sz="1050" dirty="0">
              <a:latin typeface="Calibri"/>
              <a:cs typeface="Calibri"/>
            </a:endParaRPr>
          </a:p>
        </p:txBody>
      </p:sp>
    </p:spTree>
    <p:extLst>
      <p:ext uri="{BB962C8B-B14F-4D97-AF65-F5344CB8AC3E}">
        <p14:creationId xmlns:p14="http://schemas.microsoft.com/office/powerpoint/2010/main" val="102994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F0B775-F3EE-C68A-E85D-AF8D6CF5C5CE}"/>
              </a:ext>
            </a:extLst>
          </p:cNvPr>
          <p:cNvSpPr>
            <a:spLocks noGrp="1"/>
          </p:cNvSpPr>
          <p:nvPr>
            <p:ph idx="1"/>
          </p:nvPr>
        </p:nvSpPr>
        <p:spPr/>
        <p:txBody>
          <a:bodyPr/>
          <a:lstStyle/>
          <a:p>
            <a:pPr marL="0" indent="0">
              <a:buNone/>
            </a:pPr>
            <a:r>
              <a:rPr lang="en-US" b="1" dirty="0">
                <a:solidFill>
                  <a:srgbClr val="002060"/>
                </a:solidFill>
              </a:rPr>
              <a:t>Good Thing! </a:t>
            </a:r>
            <a:r>
              <a:rPr lang="en-US" dirty="0"/>
              <a:t>In the real word,  </a:t>
            </a:r>
            <a:r>
              <a:rPr lang="en-US" dirty="0">
                <a:solidFill>
                  <a:srgbClr val="C00000"/>
                </a:solidFill>
              </a:rPr>
              <a:t>weights are not assigned manually. </a:t>
            </a:r>
          </a:p>
          <a:p>
            <a:pPr marL="0" indent="0">
              <a:buNone/>
            </a:pPr>
            <a:endParaRPr lang="en-US" dirty="0">
              <a:solidFill>
                <a:srgbClr val="7030A0"/>
              </a:solidFill>
            </a:endParaRPr>
          </a:p>
          <a:p>
            <a:pPr marL="0" indent="0">
              <a:buNone/>
            </a:pPr>
            <a:r>
              <a:rPr lang="en-US" dirty="0">
                <a:solidFill>
                  <a:srgbClr val="C00000"/>
                </a:solidFill>
              </a:rPr>
              <a:t>- </a:t>
            </a:r>
            <a:r>
              <a:rPr lang="en-US" dirty="0">
                <a:solidFill>
                  <a:srgbClr val="7030A0"/>
                </a:solidFill>
              </a:rPr>
              <a:t>They are initialized to some values and updated through a specialized algorithms called </a:t>
            </a:r>
            <a:r>
              <a:rPr lang="en-US" b="1" dirty="0">
                <a:solidFill>
                  <a:srgbClr val="C00000"/>
                </a:solidFill>
              </a:rPr>
              <a:t>Backpropagation</a:t>
            </a:r>
            <a:endParaRPr lang="en-US" dirty="0">
              <a:solidFill>
                <a:srgbClr val="002060"/>
              </a:solidFill>
            </a:endParaRPr>
          </a:p>
        </p:txBody>
      </p:sp>
    </p:spTree>
    <p:extLst>
      <p:ext uri="{BB962C8B-B14F-4D97-AF65-F5344CB8AC3E}">
        <p14:creationId xmlns:p14="http://schemas.microsoft.com/office/powerpoint/2010/main" val="1840892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78634A-B786-4F00-4339-7E812691B07A}"/>
              </a:ext>
            </a:extLst>
          </p:cNvPr>
          <p:cNvSpPr>
            <a:spLocks noGrp="1"/>
          </p:cNvSpPr>
          <p:nvPr>
            <p:ph idx="1"/>
          </p:nvPr>
        </p:nvSpPr>
        <p:spPr>
          <a:xfrm>
            <a:off x="497542" y="717176"/>
            <a:ext cx="5122128" cy="5934636"/>
          </a:xfrm>
        </p:spPr>
        <p:txBody>
          <a:bodyPr>
            <a:normAutofit fontScale="92500"/>
          </a:bodyPr>
          <a:lstStyle/>
          <a:p>
            <a:r>
              <a:rPr lang="en-US" b="0" i="0" u="none" strike="noStrike" dirty="0">
                <a:solidFill>
                  <a:srgbClr val="C00000"/>
                </a:solidFill>
                <a:effectLst/>
                <a:latin typeface="Lora" pitchFamily="2" charset="77"/>
                <a:ea typeface="Tahoma" panose="020B0604030504040204" pitchFamily="34" charset="0"/>
                <a:cs typeface="Tahoma" panose="020B0604030504040204" pitchFamily="34" charset="0"/>
              </a:rPr>
              <a:t>Multiple layers</a:t>
            </a:r>
            <a:r>
              <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rPr>
              <a:t> are needed in neural networks to enable them to </a:t>
            </a:r>
            <a:r>
              <a:rPr lang="en-US" b="0" i="0" u="none" strike="noStrike" dirty="0">
                <a:solidFill>
                  <a:srgbClr val="C00000"/>
                </a:solidFill>
                <a:effectLst/>
                <a:latin typeface="Lora" pitchFamily="2" charset="77"/>
                <a:ea typeface="Tahoma" panose="020B0604030504040204" pitchFamily="34" charset="0"/>
                <a:cs typeface="Tahoma" panose="020B0604030504040204" pitchFamily="34" charset="0"/>
              </a:rPr>
              <a:t>learn complex and hierarchical patterns in data. </a:t>
            </a:r>
            <a:endParaRPr lang="en-US" dirty="0">
              <a:solidFill>
                <a:srgbClr val="C00000"/>
              </a:solidFill>
              <a:latin typeface="Lora" pitchFamily="2" charset="77"/>
              <a:ea typeface="Tahoma" panose="020B0604030504040204" pitchFamily="34" charset="0"/>
              <a:cs typeface="Tahoma" panose="020B0604030504040204" pitchFamily="34" charset="0"/>
            </a:endParaRPr>
          </a:p>
          <a:p>
            <a:r>
              <a:rPr lang="en-US" b="0" i="0" u="none" strike="noStrike" dirty="0">
                <a:solidFill>
                  <a:srgbClr val="333333"/>
                </a:solidFill>
                <a:effectLst/>
                <a:latin typeface="Lora" pitchFamily="2" charset="77"/>
              </a:rPr>
              <a:t>The middle layer of nodes is called the </a:t>
            </a:r>
            <a:r>
              <a:rPr lang="en-US" b="1" i="0" u="none" strike="noStrike" dirty="0">
                <a:solidFill>
                  <a:srgbClr val="333333"/>
                </a:solidFill>
                <a:effectLst/>
                <a:latin typeface="Lora" pitchFamily="2" charset="77"/>
              </a:rPr>
              <a:t>hidden layer</a:t>
            </a:r>
            <a:r>
              <a:rPr lang="en-US" b="0" i="0" u="none" strike="noStrike" dirty="0">
                <a:solidFill>
                  <a:srgbClr val="333333"/>
                </a:solidFill>
                <a:effectLst/>
                <a:latin typeface="Lora" pitchFamily="2" charset="77"/>
              </a:rPr>
              <a:t>, because its values are not observed during the training.</a:t>
            </a:r>
            <a:endPar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endParaRPr>
          </a:p>
          <a:p>
            <a:r>
              <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rPr>
              <a:t>The concept of using </a:t>
            </a:r>
            <a:r>
              <a:rPr lang="en-US" b="1" i="0" u="none" strike="noStrike" dirty="0">
                <a:solidFill>
                  <a:srgbClr val="374151"/>
                </a:solidFill>
                <a:effectLst/>
                <a:latin typeface="Lora" pitchFamily="2" charset="77"/>
                <a:ea typeface="Tahoma" panose="020B0604030504040204" pitchFamily="34" charset="0"/>
                <a:cs typeface="Tahoma" panose="020B0604030504040204" pitchFamily="34" charset="0"/>
              </a:rPr>
              <a:t>multiple layers</a:t>
            </a:r>
            <a:r>
              <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rPr>
              <a:t> in a neural network is commonly referred to as </a:t>
            </a:r>
            <a:r>
              <a:rPr lang="en-US" b="0" i="0" u="none" strike="noStrike" dirty="0">
                <a:solidFill>
                  <a:srgbClr val="C00000"/>
                </a:solidFill>
                <a:effectLst/>
                <a:latin typeface="Lora" pitchFamily="2" charset="77"/>
                <a:ea typeface="Tahoma" panose="020B0604030504040204" pitchFamily="34" charset="0"/>
                <a:cs typeface="Tahoma" panose="020B0604030504040204" pitchFamily="34" charset="0"/>
              </a:rPr>
              <a:t>deep learning, </a:t>
            </a:r>
            <a:r>
              <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rPr>
              <a:t>and networks with more than </a:t>
            </a:r>
            <a:r>
              <a:rPr lang="en-US" b="0" i="0" u="none" strike="noStrike" dirty="0">
                <a:solidFill>
                  <a:srgbClr val="C00000"/>
                </a:solidFill>
                <a:effectLst/>
                <a:latin typeface="Lora" pitchFamily="2" charset="77"/>
                <a:ea typeface="Tahoma" panose="020B0604030504040204" pitchFamily="34" charset="0"/>
                <a:cs typeface="Tahoma" panose="020B0604030504040204" pitchFamily="34" charset="0"/>
              </a:rPr>
              <a:t>one hidden layer</a:t>
            </a:r>
            <a:r>
              <a:rPr lang="en-US" b="0" i="0" u="none" strike="noStrike" dirty="0">
                <a:solidFill>
                  <a:srgbClr val="374151"/>
                </a:solidFill>
                <a:effectLst/>
                <a:latin typeface="Lora" pitchFamily="2" charset="77"/>
                <a:ea typeface="Tahoma" panose="020B0604030504040204" pitchFamily="34" charset="0"/>
                <a:cs typeface="Tahoma" panose="020B0604030504040204" pitchFamily="34" charset="0"/>
              </a:rPr>
              <a:t> are called deep neural networks.</a:t>
            </a:r>
            <a:endParaRPr lang="en-US" dirty="0">
              <a:latin typeface="Lora" pitchFamily="2" charset="77"/>
              <a:ea typeface="Tahoma" panose="020B0604030504040204" pitchFamily="34" charset="0"/>
              <a:cs typeface="Tahoma" panose="020B0604030504040204" pitchFamily="34" charset="0"/>
            </a:endParaRPr>
          </a:p>
        </p:txBody>
      </p:sp>
      <p:pic>
        <p:nvPicPr>
          <p:cNvPr id="5" name="Picture 4" descr="A diagram of a network&#10;&#10;Description automatically generated">
            <a:extLst>
              <a:ext uri="{FF2B5EF4-FFF2-40B4-BE49-F238E27FC236}">
                <a16:creationId xmlns:a16="http://schemas.microsoft.com/office/drawing/2014/main" id="{BAC0A6C4-BB98-86CA-4A90-9C1F5EAE6A6D}"/>
              </a:ext>
            </a:extLst>
          </p:cNvPr>
          <p:cNvPicPr>
            <a:picLocks noChangeAspect="1"/>
          </p:cNvPicPr>
          <p:nvPr/>
        </p:nvPicPr>
        <p:blipFill>
          <a:blip r:embed="rId3"/>
          <a:stretch>
            <a:fillRect/>
          </a:stretch>
        </p:blipFill>
        <p:spPr>
          <a:xfrm>
            <a:off x="6291104" y="322965"/>
            <a:ext cx="4443982" cy="2648417"/>
          </a:xfrm>
          <a:prstGeom prst="rect">
            <a:avLst/>
          </a:prstGeom>
        </p:spPr>
      </p:pic>
      <p:sp>
        <p:nvSpPr>
          <p:cNvPr id="6" name="TextBox 5">
            <a:extLst>
              <a:ext uri="{FF2B5EF4-FFF2-40B4-BE49-F238E27FC236}">
                <a16:creationId xmlns:a16="http://schemas.microsoft.com/office/drawing/2014/main" id="{D789862B-09D6-AAED-C569-D68A22C89FB0}"/>
              </a:ext>
            </a:extLst>
          </p:cNvPr>
          <p:cNvSpPr txBox="1"/>
          <p:nvPr/>
        </p:nvSpPr>
        <p:spPr>
          <a:xfrm>
            <a:off x="8131238" y="6467146"/>
            <a:ext cx="1965153" cy="338554"/>
          </a:xfrm>
          <a:prstGeom prst="rect">
            <a:avLst/>
          </a:prstGeom>
          <a:noFill/>
        </p:spPr>
        <p:txBody>
          <a:bodyPr wrap="none" rtlCol="0">
            <a:spAutoFit/>
          </a:bodyPr>
          <a:lstStyle/>
          <a:p>
            <a:r>
              <a:rPr lang="en-US" sz="1600" dirty="0"/>
              <a:t>https://</a:t>
            </a:r>
            <a:r>
              <a:rPr lang="en-US" sz="1600" dirty="0" err="1"/>
              <a:t>vitalflux.com</a:t>
            </a:r>
            <a:r>
              <a:rPr lang="en-US" sz="1600" dirty="0"/>
              <a:t>/</a:t>
            </a:r>
          </a:p>
        </p:txBody>
      </p:sp>
      <p:pic>
        <p:nvPicPr>
          <p:cNvPr id="8" name="Picture 7" descr="A diagram of a neural network&#10;&#10;Description automatically generated">
            <a:extLst>
              <a:ext uri="{FF2B5EF4-FFF2-40B4-BE49-F238E27FC236}">
                <a16:creationId xmlns:a16="http://schemas.microsoft.com/office/drawing/2014/main" id="{F850E2AF-F183-ADB6-B427-D600F2111366}"/>
              </a:ext>
            </a:extLst>
          </p:cNvPr>
          <p:cNvPicPr>
            <a:picLocks noChangeAspect="1"/>
          </p:cNvPicPr>
          <p:nvPr/>
        </p:nvPicPr>
        <p:blipFill>
          <a:blip r:embed="rId4"/>
          <a:stretch>
            <a:fillRect/>
          </a:stretch>
        </p:blipFill>
        <p:spPr>
          <a:xfrm>
            <a:off x="6500718" y="3072186"/>
            <a:ext cx="3984503" cy="3294156"/>
          </a:xfrm>
          <a:prstGeom prst="rect">
            <a:avLst/>
          </a:prstGeom>
        </p:spPr>
      </p:pic>
      <p:sp>
        <p:nvSpPr>
          <p:cNvPr id="9" name="TextBox 8">
            <a:extLst>
              <a:ext uri="{FF2B5EF4-FFF2-40B4-BE49-F238E27FC236}">
                <a16:creationId xmlns:a16="http://schemas.microsoft.com/office/drawing/2014/main" id="{25F005A8-982F-3505-9883-FC61EDBB7C58}"/>
              </a:ext>
            </a:extLst>
          </p:cNvPr>
          <p:cNvSpPr txBox="1"/>
          <p:nvPr/>
        </p:nvSpPr>
        <p:spPr>
          <a:xfrm>
            <a:off x="10660162" y="1277841"/>
            <a:ext cx="1492716" cy="369332"/>
          </a:xfrm>
          <a:prstGeom prst="rect">
            <a:avLst/>
          </a:prstGeom>
          <a:noFill/>
        </p:spPr>
        <p:txBody>
          <a:bodyPr wrap="none" rtlCol="0">
            <a:spAutoFit/>
          </a:bodyPr>
          <a:lstStyle/>
          <a:p>
            <a:r>
              <a:rPr lang="en-US" b="1" dirty="0"/>
              <a:t>Single Output</a:t>
            </a:r>
          </a:p>
        </p:txBody>
      </p:sp>
      <p:sp>
        <p:nvSpPr>
          <p:cNvPr id="10" name="TextBox 9">
            <a:extLst>
              <a:ext uri="{FF2B5EF4-FFF2-40B4-BE49-F238E27FC236}">
                <a16:creationId xmlns:a16="http://schemas.microsoft.com/office/drawing/2014/main" id="{2C76882E-0C05-04A2-6615-73203865641B}"/>
              </a:ext>
            </a:extLst>
          </p:cNvPr>
          <p:cNvSpPr txBox="1"/>
          <p:nvPr/>
        </p:nvSpPr>
        <p:spPr>
          <a:xfrm>
            <a:off x="10610855" y="4209299"/>
            <a:ext cx="1083603" cy="646331"/>
          </a:xfrm>
          <a:prstGeom prst="rect">
            <a:avLst/>
          </a:prstGeom>
          <a:noFill/>
        </p:spPr>
        <p:txBody>
          <a:bodyPr wrap="square" rtlCol="0">
            <a:spAutoFit/>
          </a:bodyPr>
          <a:lstStyle/>
          <a:p>
            <a:r>
              <a:rPr lang="en-US" b="1" dirty="0"/>
              <a:t>multiple outputs</a:t>
            </a:r>
          </a:p>
        </p:txBody>
      </p:sp>
    </p:spTree>
    <p:extLst>
      <p:ext uri="{BB962C8B-B14F-4D97-AF65-F5344CB8AC3E}">
        <p14:creationId xmlns:p14="http://schemas.microsoft.com/office/powerpoint/2010/main" val="2152615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14E-3472-CFD3-CD4C-3F440B91BB62}"/>
              </a:ext>
            </a:extLst>
          </p:cNvPr>
          <p:cNvSpPr>
            <a:spLocks noGrp="1"/>
          </p:cNvSpPr>
          <p:nvPr>
            <p:ph type="title"/>
          </p:nvPr>
        </p:nvSpPr>
        <p:spPr/>
        <p:txBody>
          <a:bodyPr>
            <a:normAutofit/>
          </a:bodyPr>
          <a:lstStyle/>
          <a:p>
            <a:r>
              <a:rPr lang="en-US" sz="3600" dirty="0">
                <a:solidFill>
                  <a:srgbClr val="C00000"/>
                </a:solidFill>
                <a:latin typeface="Tahoma" panose="020B0604030504040204" pitchFamily="34" charset="0"/>
                <a:ea typeface="Tahoma" panose="020B0604030504040204" pitchFamily="34" charset="0"/>
                <a:cs typeface="Tahoma" panose="020B0604030504040204" pitchFamily="34" charset="0"/>
              </a:rPr>
              <a:t>Loss Function: </a:t>
            </a:r>
            <a:r>
              <a:rPr lang="en-US" sz="3600" dirty="0">
                <a:latin typeface="Tahoma" panose="020B0604030504040204" pitchFamily="34" charset="0"/>
                <a:ea typeface="Tahoma" panose="020B0604030504040204" pitchFamily="34" charset="0"/>
                <a:cs typeface="Tahoma" panose="020B0604030504040204" pitchFamily="34" charset="0"/>
              </a:rPr>
              <a:t>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3979D8-57E2-03AB-82C5-AA0707E1C12F}"/>
                  </a:ext>
                </a:extLst>
              </p:cNvPr>
              <p:cNvSpPr>
                <a:spLocks noGrp="1"/>
              </p:cNvSpPr>
              <p:nvPr>
                <p:ph idx="1"/>
              </p:nvPr>
            </p:nvSpPr>
            <p:spPr/>
            <p:txBody>
              <a:bodyPr>
                <a:normAutofit/>
              </a:bodyPr>
              <a:lstStyle/>
              <a:p>
                <a:pPr marL="0" indent="0">
                  <a:buNone/>
                </a:pPr>
                <a:r>
                  <a:rPr lang="en-US" b="1" i="0" u="none" strike="noStrike" dirty="0">
                    <a:effectLst/>
                    <a:latin typeface="Söhne"/>
                  </a:rPr>
                  <a:t>Binary Cross-Entropy Loss (Log Loss):</a:t>
                </a:r>
              </a:p>
              <a:p>
                <a:r>
                  <a:rPr lang="en-US" b="0" i="0" u="none" strike="noStrike" dirty="0">
                    <a:solidFill>
                      <a:srgbClr val="374151"/>
                    </a:solidFill>
                    <a:effectLst/>
                    <a:latin typeface="Söhne"/>
                  </a:rPr>
                  <a:t>Binary cross-entropy is widely used for binary classification problems where there are two classes (e.g., 0 and 1).</a:t>
                </a:r>
              </a:p>
              <a:p>
                <a:r>
                  <a:rPr lang="en-US" b="0" i="0" u="none" strike="noStrike" dirty="0">
                    <a:solidFill>
                      <a:srgbClr val="374151"/>
                    </a:solidFill>
                    <a:effectLst/>
                    <a:latin typeface="Söhne"/>
                  </a:rPr>
                  <a:t>It measures the dissimilarity between predicted probabilities and true binary labels.</a:t>
                </a:r>
                <a:endParaRPr lang="en-US" b="1" i="0" u="none" strike="noStrike" dirty="0">
                  <a:effectLst/>
                  <a:latin typeface="Söhne"/>
                </a:endParaRPr>
              </a:p>
              <a:p>
                <a:pPr marL="0" indent="0">
                  <a:buNone/>
                </a:pPr>
                <a:endParaRPr lang="en-US" b="1" dirty="0">
                  <a:latin typeface="Söhne"/>
                </a:endParaRPr>
              </a:p>
              <a:p>
                <a:pPr marL="0" indent="0">
                  <a:buNone/>
                </a:pPr>
                <a:endParaRPr lang="en-US" b="1" i="0" u="none" strike="noStrike" dirty="0">
                  <a:effectLst/>
                  <a:latin typeface="Söhne"/>
                </a:endParaRPr>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oMath>
                </a14:m>
                <a:r>
                  <a:rPr lang="en-US" b="0" i="0" dirty="0">
                    <a:effectLst/>
                    <a:latin typeface="KaTeX_Main"/>
                  </a:rPr>
                  <a:t>​</a:t>
                </a:r>
                <a:r>
                  <a:rPr lang="en-US" dirty="0">
                    <a:effectLst/>
                  </a:rPr>
                  <a:t> is the true binary label (0 or 1), </a:t>
                </a:r>
                <a14:m>
                  <m:oMath xmlns:m="http://schemas.openxmlformats.org/officeDocument/2006/math">
                    <m:sSub>
                      <m:sSubPr>
                        <m:ctrlPr>
                          <a:rPr lang="en-US" b="0" i="1" smtClean="0">
                            <a:effectLst/>
                            <a:latin typeface="Cambria Math" panose="02040503050406030204" pitchFamily="18" charset="0"/>
                          </a:rPr>
                        </m:ctrlPr>
                      </m:sSubPr>
                      <m:e>
                        <m:r>
                          <a:rPr lang="en-US" b="0" i="1" smtClean="0">
                            <a:effectLst/>
                            <a:latin typeface="Cambria Math" panose="02040503050406030204" pitchFamily="18" charset="0"/>
                          </a:rPr>
                          <m:t>𝑝</m:t>
                        </m:r>
                      </m:e>
                      <m:sub>
                        <m:r>
                          <a:rPr lang="en-US" b="0" i="1" smtClean="0">
                            <a:effectLst/>
                            <a:latin typeface="Cambria Math" panose="02040503050406030204" pitchFamily="18" charset="0"/>
                          </a:rPr>
                          <m:t>𝑖</m:t>
                        </m:r>
                      </m:sub>
                    </m:sSub>
                  </m:oMath>
                </a14:m>
                <a:r>
                  <a:rPr lang="en-US" b="0" i="0" dirty="0">
                    <a:effectLst/>
                    <a:latin typeface="KaTeX_Main"/>
                  </a:rPr>
                  <a:t>​</a:t>
                </a:r>
                <a:r>
                  <a:rPr lang="en-US" dirty="0">
                    <a:effectLst/>
                  </a:rPr>
                  <a:t> is the predicted probability of class 1 for the </a:t>
                </a:r>
                <a:r>
                  <a:rPr lang="en-US" dirty="0" err="1">
                    <a:latin typeface="KaTeX_Main"/>
                  </a:rPr>
                  <a:t>i’</a:t>
                </a:r>
                <a:r>
                  <a:rPr lang="en-US" dirty="0" err="1">
                    <a:effectLst/>
                  </a:rPr>
                  <a:t>th</a:t>
                </a:r>
                <a:r>
                  <a:rPr lang="en-US" dirty="0">
                    <a:effectLst/>
                  </a:rPr>
                  <a:t> example, and </a:t>
                </a:r>
                <a:r>
                  <a:rPr lang="en-US" b="0" i="0" dirty="0">
                    <a:effectLst/>
                    <a:latin typeface="KaTeX_Main"/>
                  </a:rPr>
                  <a:t>N</a:t>
                </a:r>
                <a:r>
                  <a:rPr lang="en-US" dirty="0">
                    <a:effectLst/>
                  </a:rPr>
                  <a:t> is the number of examples.</a:t>
                </a:r>
                <a:endParaRPr lang="en-US" b="1" i="0" u="none" strike="noStrike" dirty="0">
                  <a:effectLst/>
                  <a:latin typeface="Söhne"/>
                </a:endParaRPr>
              </a:p>
              <a:p>
                <a:pPr marL="0" indent="0">
                  <a:buNone/>
                </a:pPr>
                <a:endParaRPr lang="en-US" b="1" i="0" u="none" strike="noStrike" dirty="0">
                  <a:effectLst/>
                  <a:latin typeface="Söhne"/>
                </a:endParaRP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33979D8-57E2-03AB-82C5-AA0707E1C12F}"/>
                  </a:ext>
                </a:extLst>
              </p:cNvPr>
              <p:cNvSpPr>
                <a:spLocks noGrp="1" noRot="1" noChangeAspect="1" noMove="1" noResize="1" noEditPoints="1" noAdjustHandles="1" noChangeArrowheads="1" noChangeShapeType="1" noTextEdit="1"/>
              </p:cNvSpPr>
              <p:nvPr>
                <p:ph idx="1"/>
              </p:nvPr>
            </p:nvSpPr>
            <p:spPr>
              <a:blipFill>
                <a:blip r:embed="rId2"/>
                <a:stretch>
                  <a:fillRect l="-1206" t="-2326" r="-144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851B174-CF0C-5263-77ED-A4D07DE2B504}"/>
              </a:ext>
            </a:extLst>
          </p:cNvPr>
          <p:cNvPicPr>
            <a:picLocks noChangeAspect="1"/>
          </p:cNvPicPr>
          <p:nvPr/>
        </p:nvPicPr>
        <p:blipFill>
          <a:blip r:embed="rId3"/>
          <a:stretch>
            <a:fillRect/>
          </a:stretch>
        </p:blipFill>
        <p:spPr>
          <a:xfrm>
            <a:off x="210670" y="4271682"/>
            <a:ext cx="11331173" cy="587189"/>
          </a:xfrm>
          <a:prstGeom prst="rect">
            <a:avLst/>
          </a:prstGeom>
        </p:spPr>
      </p:pic>
    </p:spTree>
    <p:extLst>
      <p:ext uri="{BB962C8B-B14F-4D97-AF65-F5344CB8AC3E}">
        <p14:creationId xmlns:p14="http://schemas.microsoft.com/office/powerpoint/2010/main" val="1559062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DD1D-F69C-1644-00AF-B13013635972}"/>
              </a:ext>
            </a:extLst>
          </p:cNvPr>
          <p:cNvSpPr>
            <a:spLocks noGrp="1"/>
          </p:cNvSpPr>
          <p:nvPr>
            <p:ph type="title"/>
          </p:nvPr>
        </p:nvSpPr>
        <p:spPr>
          <a:xfrm>
            <a:off x="838200" y="365125"/>
            <a:ext cx="10515600" cy="5013699"/>
          </a:xfrm>
        </p:spPr>
        <p: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Neural Network</a:t>
            </a:r>
          </a:p>
        </p:txBody>
      </p:sp>
    </p:spTree>
    <p:extLst>
      <p:ext uri="{BB962C8B-B14F-4D97-AF65-F5344CB8AC3E}">
        <p14:creationId xmlns:p14="http://schemas.microsoft.com/office/powerpoint/2010/main" val="2222273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0E2DF9-2E34-F3AE-F378-E5A2764F1FC7}"/>
                  </a:ext>
                </a:extLst>
              </p:cNvPr>
              <p:cNvSpPr>
                <a:spLocks noGrp="1"/>
              </p:cNvSpPr>
              <p:nvPr>
                <p:ph idx="1"/>
              </p:nvPr>
            </p:nvSpPr>
            <p:spPr>
              <a:xfrm>
                <a:off x="650156" y="507532"/>
                <a:ext cx="11111429" cy="5839479"/>
              </a:xfrm>
            </p:spPr>
            <p:txBody>
              <a:bodyPr/>
              <a:lstStyle/>
              <a:p>
                <a:pPr marL="0" indent="0">
                  <a:buNone/>
                </a:pPr>
                <a:r>
                  <a:rPr lang="en-US" dirty="0"/>
                  <a:t>Actual labels (</a:t>
                </a:r>
                <a14:m>
                  <m:oMath xmlns:m="http://schemas.openxmlformats.org/officeDocument/2006/math">
                    <m:r>
                      <a:rPr lang="en-US" b="0" i="1" smtClean="0">
                        <a:latin typeface="Cambria Math" panose="02040503050406030204" pitchFamily="18" charset="0"/>
                      </a:rPr>
                      <m:t>𝑦</m:t>
                    </m:r>
                  </m:oMath>
                </a14:m>
                <a:r>
                  <a:rPr lang="en-US" dirty="0">
                    <a:effectLst/>
                  </a:rPr>
                  <a:t>): [1, 0 , 1,1, 0]</a:t>
                </a:r>
              </a:p>
              <a:p>
                <a:pPr marL="0" indent="0">
                  <a:buNone/>
                </a:pPr>
                <a:r>
                  <a:rPr lang="en-US" dirty="0"/>
                  <a:t>Predicted class probabilities (</a:t>
                </a:r>
                <a14:m>
                  <m:oMath xmlns:m="http://schemas.openxmlformats.org/officeDocument/2006/math">
                    <m:r>
                      <a:rPr lang="en-US" b="0" i="1" smtClean="0">
                        <a:latin typeface="Cambria Math" panose="02040503050406030204" pitchFamily="18" charset="0"/>
                      </a:rPr>
                      <m:t>𝑝</m:t>
                    </m:r>
                  </m:oMath>
                </a14:m>
                <a:r>
                  <a:rPr lang="en-US" dirty="0"/>
                  <a:t>): [0.9, 0.2,  0.8, 0.7, 0.3]</a:t>
                </a:r>
                <a:endParaRPr lang="en-US" dirty="0">
                  <a:effectLst/>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E70E2DF9-2E34-F3AE-F378-E5A2764F1FC7}"/>
                  </a:ext>
                </a:extLst>
              </p:cNvPr>
              <p:cNvSpPr>
                <a:spLocks noGrp="1" noRot="1" noChangeAspect="1" noMove="1" noResize="1" noEditPoints="1" noAdjustHandles="1" noChangeArrowheads="1" noChangeShapeType="1" noTextEdit="1"/>
              </p:cNvSpPr>
              <p:nvPr>
                <p:ph idx="1"/>
              </p:nvPr>
            </p:nvSpPr>
            <p:spPr>
              <a:xfrm>
                <a:off x="650156" y="507532"/>
                <a:ext cx="11111429" cy="5839479"/>
              </a:xfrm>
              <a:blipFill>
                <a:blip r:embed="rId2"/>
                <a:stretch>
                  <a:fillRect l="-1143" t="-173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237F6EA9-7130-68BD-4580-24B1400A14F2}"/>
              </a:ext>
            </a:extLst>
          </p:cNvPr>
          <p:cNvPicPr>
            <a:picLocks noChangeAspect="1"/>
          </p:cNvPicPr>
          <p:nvPr/>
        </p:nvPicPr>
        <p:blipFill>
          <a:blip r:embed="rId3"/>
          <a:stretch>
            <a:fillRect/>
          </a:stretch>
        </p:blipFill>
        <p:spPr>
          <a:xfrm>
            <a:off x="430413" y="1797423"/>
            <a:ext cx="11331173" cy="587189"/>
          </a:xfrm>
          <a:prstGeom prst="rect">
            <a:avLst/>
          </a:prstGeom>
        </p:spPr>
      </p:pic>
      <p:pic>
        <p:nvPicPr>
          <p:cNvPr id="6" name="Picture 5" descr="A screenshot of a math equation&#10;&#10;Description automatically generated">
            <a:extLst>
              <a:ext uri="{FF2B5EF4-FFF2-40B4-BE49-F238E27FC236}">
                <a16:creationId xmlns:a16="http://schemas.microsoft.com/office/drawing/2014/main" id="{39C32A8B-D7FC-C18F-63EE-970B6C9682ED}"/>
              </a:ext>
            </a:extLst>
          </p:cNvPr>
          <p:cNvPicPr>
            <a:picLocks noChangeAspect="1"/>
          </p:cNvPicPr>
          <p:nvPr/>
        </p:nvPicPr>
        <p:blipFill>
          <a:blip r:embed="rId4"/>
          <a:stretch>
            <a:fillRect/>
          </a:stretch>
        </p:blipFill>
        <p:spPr>
          <a:xfrm>
            <a:off x="2036109" y="2541694"/>
            <a:ext cx="8309162" cy="4148586"/>
          </a:xfrm>
          <a:prstGeom prst="rect">
            <a:avLst/>
          </a:prstGeom>
        </p:spPr>
      </p:pic>
    </p:spTree>
    <p:extLst>
      <p:ext uri="{BB962C8B-B14F-4D97-AF65-F5344CB8AC3E}">
        <p14:creationId xmlns:p14="http://schemas.microsoft.com/office/powerpoint/2010/main" val="917680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74EAA0-6A99-9C06-9092-DED5F10ADB69}"/>
              </a:ext>
            </a:extLst>
          </p:cNvPr>
          <p:cNvSpPr>
            <a:spLocks noGrp="1"/>
          </p:cNvSpPr>
          <p:nvPr>
            <p:ph idx="1"/>
          </p:nvPr>
        </p:nvSpPr>
        <p:spPr>
          <a:xfrm>
            <a:off x="419100" y="1139825"/>
            <a:ext cx="11353800" cy="5456918"/>
          </a:xfrm>
        </p:spPr>
        <p:txBody>
          <a:bodyPr>
            <a:normAutofit lnSpcReduction="10000"/>
          </a:bodyPr>
          <a:lstStyle/>
          <a:p>
            <a:pPr>
              <a:buFont typeface="+mj-lt"/>
              <a:buAutoNum type="arabicPeriod"/>
            </a:pPr>
            <a:r>
              <a:rPr lang="en-US" sz="2200" b="1" dirty="0">
                <a:solidFill>
                  <a:srgbClr val="C00000"/>
                </a:solidFill>
                <a:effectLst/>
              </a:rPr>
              <a:t>Forward Pass</a:t>
            </a:r>
            <a:r>
              <a:rPr lang="en-US" sz="2200" dirty="0">
                <a:solidFill>
                  <a:srgbClr val="C00000"/>
                </a:solidFill>
                <a:effectLst/>
              </a:rPr>
              <a:t>:</a:t>
            </a:r>
          </a:p>
          <a:p>
            <a:pPr marL="457200" lvl="1" indent="0">
              <a:buNone/>
            </a:pPr>
            <a:r>
              <a:rPr lang="en-US" sz="1800" dirty="0">
                <a:effectLst/>
              </a:rPr>
              <a:t>- The input data is fed forward through the neural network, layer by layer, to generate predictions or outputs.</a:t>
            </a:r>
          </a:p>
          <a:p>
            <a:pPr>
              <a:buFont typeface="+mj-lt"/>
              <a:buAutoNum type="arabicPeriod"/>
            </a:pPr>
            <a:r>
              <a:rPr lang="en-US" sz="2200" b="1" dirty="0">
                <a:solidFill>
                  <a:srgbClr val="C00000"/>
                </a:solidFill>
                <a:effectLst/>
              </a:rPr>
              <a:t>Loss Calculation:</a:t>
            </a:r>
          </a:p>
          <a:p>
            <a:pPr marL="457200" lvl="1" indent="0">
              <a:buNone/>
            </a:pPr>
            <a:r>
              <a:rPr lang="en-US" sz="2200" dirty="0">
                <a:effectLst/>
              </a:rPr>
              <a:t>- A loss function is used to measure how well the network's predictions match the actual target values (ground truth). Common loss functions include Mean Squared Error (MSE) for regression tasks and Cross-Entropy Loss for classification tasks.</a:t>
            </a:r>
          </a:p>
          <a:p>
            <a:pPr>
              <a:buFont typeface="+mj-lt"/>
              <a:buAutoNum type="arabicPeriod"/>
            </a:pPr>
            <a:r>
              <a:rPr lang="en-US" sz="2200" b="1" dirty="0">
                <a:effectLst/>
              </a:rPr>
              <a:t>Backpropagation</a:t>
            </a:r>
            <a:r>
              <a:rPr lang="en-US" sz="2200" dirty="0">
                <a:effectLst/>
              </a:rPr>
              <a:t>:</a:t>
            </a:r>
          </a:p>
          <a:p>
            <a:pPr marL="457200" lvl="1" indent="0">
              <a:buNone/>
            </a:pPr>
            <a:r>
              <a:rPr lang="en-US" sz="2200" dirty="0">
                <a:effectLst/>
              </a:rPr>
              <a:t>- The gradient of the loss with respect to the network's weights is computed through a process called </a:t>
            </a:r>
            <a:r>
              <a:rPr lang="en-US" sz="2200" b="1" dirty="0">
                <a:effectLst/>
              </a:rPr>
              <a:t>backpropagation</a:t>
            </a:r>
            <a:r>
              <a:rPr lang="en-US" sz="2200" dirty="0">
                <a:effectLst/>
              </a:rPr>
              <a:t>. This involves calculating the gradient of the loss function </a:t>
            </a:r>
            <a:r>
              <a:rPr lang="en-US" sz="2200" b="1" dirty="0">
                <a:solidFill>
                  <a:srgbClr val="7030A0"/>
                </a:solidFill>
                <a:effectLst/>
              </a:rPr>
              <a:t>with respect to the outputs of each neuron in the network.</a:t>
            </a:r>
          </a:p>
          <a:p>
            <a:pPr>
              <a:buFont typeface="+mj-lt"/>
              <a:buAutoNum type="arabicPeriod"/>
            </a:pPr>
            <a:r>
              <a:rPr lang="en-US" sz="2200" b="1" dirty="0">
                <a:effectLst/>
              </a:rPr>
              <a:t>Gradient Descent:</a:t>
            </a:r>
          </a:p>
          <a:p>
            <a:pPr marL="742950" lvl="1" indent="-285750">
              <a:buFont typeface="+mj-lt"/>
              <a:buAutoNum type="arabicPeriod"/>
            </a:pPr>
            <a:r>
              <a:rPr lang="en-US" sz="2200" dirty="0">
                <a:effectLst/>
              </a:rPr>
              <a:t>The gradients computed in the previous step are used to update the weights of the network. The goal is to </a:t>
            </a:r>
            <a:r>
              <a:rPr lang="en-US" sz="2200" dirty="0">
                <a:solidFill>
                  <a:srgbClr val="7030A0"/>
                </a:solidFill>
                <a:effectLst/>
              </a:rPr>
              <a:t>minimize the loss function</a:t>
            </a:r>
            <a:r>
              <a:rPr lang="en-US" sz="2200" dirty="0">
                <a:effectLst/>
              </a:rPr>
              <a:t>, so the weights are adjusted in the direction that reduces the loss.</a:t>
            </a:r>
          </a:p>
          <a:p>
            <a:pPr marL="742950" lvl="1" indent="-285750">
              <a:buFont typeface="+mj-lt"/>
              <a:buAutoNum type="arabicPeriod"/>
            </a:pPr>
            <a:r>
              <a:rPr lang="en-US" sz="2200" dirty="0">
                <a:effectLst/>
              </a:rPr>
              <a:t>The update rule for the weights in gradient descent is typically of the form:</a:t>
            </a:r>
          </a:p>
          <a:p>
            <a:pPr marL="914400" lvl="2" indent="0">
              <a:buNone/>
            </a:pPr>
            <a:r>
              <a:rPr lang="en-US" sz="2200" b="0" i="0" dirty="0">
                <a:effectLst/>
                <a:latin typeface="KaTeX_Main"/>
              </a:rPr>
              <a:t>new weight=old weight−</a:t>
            </a:r>
            <a:r>
              <a:rPr lang="en-US" sz="2200" b="1" i="0" dirty="0">
                <a:effectLst/>
                <a:latin typeface="KaTeX_Main"/>
              </a:rPr>
              <a:t>learning rate </a:t>
            </a:r>
            <a:r>
              <a:rPr lang="en-US" sz="2200" b="0" i="0" dirty="0">
                <a:effectLst/>
                <a:latin typeface="KaTeX_Main"/>
              </a:rPr>
              <a:t>×gradient</a:t>
            </a:r>
            <a:endParaRPr lang="en-US" sz="2200" b="1" dirty="0">
              <a:effectLst/>
            </a:endParaRPr>
          </a:p>
          <a:p>
            <a:endParaRPr lang="en-US" dirty="0"/>
          </a:p>
        </p:txBody>
      </p:sp>
      <p:sp>
        <p:nvSpPr>
          <p:cNvPr id="4" name="TextBox 3">
            <a:extLst>
              <a:ext uri="{FF2B5EF4-FFF2-40B4-BE49-F238E27FC236}">
                <a16:creationId xmlns:a16="http://schemas.microsoft.com/office/drawing/2014/main" id="{F53742B1-5774-CD95-D7A9-F16ECDD8DF22}"/>
              </a:ext>
            </a:extLst>
          </p:cNvPr>
          <p:cNvSpPr txBox="1"/>
          <p:nvPr/>
        </p:nvSpPr>
        <p:spPr>
          <a:xfrm>
            <a:off x="351158" y="440871"/>
            <a:ext cx="5696239" cy="461665"/>
          </a:xfrm>
          <a:prstGeom prst="rect">
            <a:avLst/>
          </a:prstGeom>
          <a:noFill/>
        </p:spPr>
        <p:txBody>
          <a:bodyPr wrap="none" rtlCol="0">
            <a:spAutoFit/>
          </a:bodyPr>
          <a:lstStyle/>
          <a:p>
            <a:r>
              <a:rPr lang="en-US" sz="2400" b="1" u="sng" dirty="0"/>
              <a:t>More Details regarding the training process</a:t>
            </a:r>
          </a:p>
        </p:txBody>
      </p:sp>
    </p:spTree>
    <p:extLst>
      <p:ext uri="{BB962C8B-B14F-4D97-AF65-F5344CB8AC3E}">
        <p14:creationId xmlns:p14="http://schemas.microsoft.com/office/powerpoint/2010/main" val="971485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AFDB0C-C4F9-9A93-0FA9-E45C9606BCC9}"/>
              </a:ext>
            </a:extLst>
          </p:cNvPr>
          <p:cNvSpPr>
            <a:spLocks noGrp="1"/>
          </p:cNvSpPr>
          <p:nvPr>
            <p:ph idx="1"/>
          </p:nvPr>
        </p:nvSpPr>
        <p:spPr>
          <a:xfrm>
            <a:off x="838200" y="1090838"/>
            <a:ext cx="10515600" cy="5244647"/>
          </a:xfrm>
        </p:spPr>
        <p:txBody>
          <a:bodyPr>
            <a:normAutofit fontScale="62500" lnSpcReduction="20000"/>
          </a:bodyPr>
          <a:lstStyle/>
          <a:p>
            <a:pPr marL="0" indent="0">
              <a:buNone/>
            </a:pPr>
            <a:r>
              <a:rPr lang="en-US" sz="3400" b="1" dirty="0">
                <a:solidFill>
                  <a:srgbClr val="C00000"/>
                </a:solidFill>
                <a:effectLst/>
              </a:rPr>
              <a:t>Repeat: </a:t>
            </a:r>
            <a:r>
              <a:rPr lang="en-US" sz="3200" dirty="0">
                <a:effectLst/>
              </a:rPr>
              <a:t>Steps 1-4 are repeated for multiple iterations or epochs. During each epoch, the network processes the training data, computes gradients, and updates the weights to iteratively improve its performance.</a:t>
            </a:r>
          </a:p>
          <a:p>
            <a:pPr marL="0" indent="0">
              <a:buNone/>
            </a:pPr>
            <a:endParaRPr lang="en-US" sz="3200" dirty="0"/>
          </a:p>
          <a:p>
            <a:pPr marL="0" indent="0">
              <a:buNone/>
            </a:pPr>
            <a:r>
              <a:rPr lang="en-US" sz="3200" dirty="0">
                <a:solidFill>
                  <a:srgbClr val="7030A0"/>
                </a:solidFill>
                <a:effectLst/>
              </a:rPr>
              <a:t>1 Epoch = 1 pass through the entire dataset (all samples)</a:t>
            </a:r>
          </a:p>
          <a:p>
            <a:pPr marL="0" indent="0">
              <a:buNone/>
            </a:pPr>
            <a:endParaRPr lang="en-US" sz="3200" u="none" strike="noStrike" dirty="0">
              <a:solidFill>
                <a:srgbClr val="7030A0"/>
              </a:solidFill>
              <a:effectLst/>
              <a:latin typeface="Söhne"/>
            </a:endParaRPr>
          </a:p>
          <a:p>
            <a:pPr marL="0" indent="0">
              <a:buNone/>
            </a:pPr>
            <a:r>
              <a:rPr lang="en-US" sz="3200" b="1" dirty="0">
                <a:solidFill>
                  <a:srgbClr val="7030A0"/>
                </a:solidFill>
                <a:effectLst/>
              </a:rPr>
              <a:t>Update occurs –</a:t>
            </a:r>
          </a:p>
          <a:p>
            <a:pPr marL="0" indent="0">
              <a:buNone/>
            </a:pPr>
            <a:r>
              <a:rPr lang="en-US" sz="3200" dirty="0">
                <a:effectLst/>
              </a:rPr>
              <a:t>1. Based on a single sample (feed one sample -&gt; compute loss -&gt; update weights)---  </a:t>
            </a:r>
            <a:r>
              <a:rPr lang="en-US" sz="3200" dirty="0">
                <a:solidFill>
                  <a:srgbClr val="FF0000"/>
                </a:solidFill>
                <a:effectLst/>
              </a:rPr>
              <a:t>Stochastic Gradient Descendent</a:t>
            </a:r>
          </a:p>
          <a:p>
            <a:pPr marL="0" indent="0">
              <a:buNone/>
            </a:pPr>
            <a:r>
              <a:rPr lang="en-US" sz="3200" dirty="0">
                <a:effectLst/>
              </a:rPr>
              <a:t>2. </a:t>
            </a:r>
            <a:r>
              <a:rPr lang="en-US" sz="3200" dirty="0"/>
              <a:t>B</a:t>
            </a:r>
            <a:r>
              <a:rPr lang="en-US" sz="3200" dirty="0">
                <a:effectLst/>
              </a:rPr>
              <a:t>ased on multiple samples (e.g., 4,8, 16,32) (</a:t>
            </a:r>
            <a:r>
              <a:rPr lang="en-US" sz="3200" dirty="0"/>
              <a:t>F</a:t>
            </a:r>
            <a:r>
              <a:rPr lang="en-US" sz="3200" dirty="0">
                <a:effectLst/>
              </a:rPr>
              <a:t>eed multiple samples -&gt; compute loss -&gt; compute overall loss -&gt; update weights)---  </a:t>
            </a:r>
            <a:r>
              <a:rPr lang="en-US" sz="3200" dirty="0">
                <a:solidFill>
                  <a:srgbClr val="FF0000"/>
                </a:solidFill>
                <a:effectLst/>
              </a:rPr>
              <a:t>Mini-batch Gradient Descendent</a:t>
            </a:r>
            <a:endParaRPr lang="en-US" sz="3200" dirty="0">
              <a:effectLst/>
            </a:endParaRPr>
          </a:p>
          <a:p>
            <a:pPr marL="0" indent="0">
              <a:buNone/>
            </a:pPr>
            <a:r>
              <a:rPr lang="en-US" sz="3200" i="0" u="none" strike="noStrike" dirty="0">
                <a:effectLst/>
                <a:latin typeface="Söhne"/>
              </a:rPr>
              <a:t>3</a:t>
            </a:r>
            <a:r>
              <a:rPr lang="en-US" sz="3200" b="1" i="0" u="none" strike="noStrike" dirty="0">
                <a:effectLst/>
                <a:latin typeface="Söhne"/>
              </a:rPr>
              <a:t>. </a:t>
            </a:r>
            <a:r>
              <a:rPr lang="en-US" sz="3200" dirty="0">
                <a:effectLst/>
              </a:rPr>
              <a:t> </a:t>
            </a:r>
            <a:r>
              <a:rPr lang="en-US" sz="3200" dirty="0"/>
              <a:t>B</a:t>
            </a:r>
            <a:r>
              <a:rPr lang="en-US" sz="3200" dirty="0">
                <a:effectLst/>
              </a:rPr>
              <a:t>ased on all samples in dataset (feed all samples -&gt; compute loss -&gt; compute overall loss -&gt; update weights)-----  </a:t>
            </a:r>
            <a:r>
              <a:rPr lang="en-US" sz="3200" dirty="0">
                <a:solidFill>
                  <a:srgbClr val="FF0000"/>
                </a:solidFill>
              </a:rPr>
              <a:t>B</a:t>
            </a:r>
            <a:r>
              <a:rPr lang="en-US" sz="3200" dirty="0">
                <a:solidFill>
                  <a:srgbClr val="FF0000"/>
                </a:solidFill>
                <a:effectLst/>
              </a:rPr>
              <a:t>atch Gradient Descendent</a:t>
            </a:r>
            <a:endParaRPr lang="en-US" sz="3200" dirty="0">
              <a:effectLst/>
            </a:endParaRPr>
          </a:p>
          <a:p>
            <a:pPr marL="0" indent="0">
              <a:buNone/>
            </a:pPr>
            <a:r>
              <a:rPr lang="en-US" sz="3200" b="1" i="0" u="none" strike="noStrike" dirty="0">
                <a:effectLst/>
                <a:latin typeface="Söhne"/>
              </a:rPr>
              <a:t>	</a:t>
            </a:r>
          </a:p>
          <a:p>
            <a:pPr marL="0" indent="0">
              <a:buNone/>
            </a:pPr>
            <a:r>
              <a:rPr lang="en-US" sz="3200" b="1" i="0" u="none" strike="noStrike" dirty="0">
                <a:effectLst/>
                <a:latin typeface="Söhne"/>
              </a:rPr>
              <a:t>Convergence</a:t>
            </a:r>
            <a:r>
              <a:rPr lang="en-US" sz="3200" b="0" i="0" u="none" strike="noStrike" dirty="0">
                <a:solidFill>
                  <a:srgbClr val="374151"/>
                </a:solidFill>
                <a:effectLst/>
                <a:latin typeface="Söhne"/>
              </a:rPr>
              <a:t>: Training continues until one or more stopping criteria are met. Common stopping criteria include a maximum number of epochs, achieving a certain level of accuracy, or when the loss stops decreasing significantly.</a:t>
            </a:r>
          </a:p>
          <a:p>
            <a:endParaRPr lang="en-US" dirty="0"/>
          </a:p>
        </p:txBody>
      </p:sp>
    </p:spTree>
    <p:extLst>
      <p:ext uri="{BB962C8B-B14F-4D97-AF65-F5344CB8AC3E}">
        <p14:creationId xmlns:p14="http://schemas.microsoft.com/office/powerpoint/2010/main" val="1337840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EF8830-5D11-1079-52F6-BBB4694CD0B0}"/>
              </a:ext>
            </a:extLst>
          </p:cNvPr>
          <p:cNvSpPr txBox="1"/>
          <p:nvPr/>
        </p:nvSpPr>
        <p:spPr>
          <a:xfrm>
            <a:off x="4797970" y="733659"/>
            <a:ext cx="3898247" cy="707886"/>
          </a:xfrm>
          <a:prstGeom prst="rect">
            <a:avLst/>
          </a:prstGeom>
          <a:noFill/>
        </p:spPr>
        <p:txBody>
          <a:bodyPr wrap="none" rtlCol="0">
            <a:spAutoFit/>
          </a:bodyPr>
          <a:lstStyle/>
          <a:p>
            <a:pPr algn="ctr"/>
            <a:r>
              <a:rPr lang="en-US" sz="4000" b="1" dirty="0"/>
              <a:t>Backpropagation </a:t>
            </a:r>
          </a:p>
        </p:txBody>
      </p:sp>
      <p:sp>
        <p:nvSpPr>
          <p:cNvPr id="5" name="TextBox 4">
            <a:extLst>
              <a:ext uri="{FF2B5EF4-FFF2-40B4-BE49-F238E27FC236}">
                <a16:creationId xmlns:a16="http://schemas.microsoft.com/office/drawing/2014/main" id="{E8273053-6A90-A25E-6910-298EDC5424EE}"/>
              </a:ext>
            </a:extLst>
          </p:cNvPr>
          <p:cNvSpPr txBox="1"/>
          <p:nvPr/>
        </p:nvSpPr>
        <p:spPr>
          <a:xfrm>
            <a:off x="2202287" y="3206839"/>
            <a:ext cx="184731" cy="369332"/>
          </a:xfrm>
          <a:prstGeom prst="rect">
            <a:avLst/>
          </a:prstGeom>
          <a:noFill/>
        </p:spPr>
        <p:txBody>
          <a:bodyPr wrap="none" rtlCol="0">
            <a:spAutoFit/>
          </a:bodyPr>
          <a:lstStyle/>
          <a:p>
            <a:endParaRPr lang="en-US" dirty="0"/>
          </a:p>
        </p:txBody>
      </p:sp>
      <p:pic>
        <p:nvPicPr>
          <p:cNvPr id="3" name="Picture 2" descr="A diagram of a neuron&#10;&#10;Description automatically generated">
            <a:extLst>
              <a:ext uri="{FF2B5EF4-FFF2-40B4-BE49-F238E27FC236}">
                <a16:creationId xmlns:a16="http://schemas.microsoft.com/office/drawing/2014/main" id="{4C40A048-D51D-66C1-E130-CECE0794D468}"/>
              </a:ext>
            </a:extLst>
          </p:cNvPr>
          <p:cNvPicPr>
            <a:picLocks noChangeAspect="1"/>
          </p:cNvPicPr>
          <p:nvPr/>
        </p:nvPicPr>
        <p:blipFill>
          <a:blip r:embed="rId2"/>
          <a:stretch>
            <a:fillRect/>
          </a:stretch>
        </p:blipFill>
        <p:spPr>
          <a:xfrm>
            <a:off x="2387017" y="368968"/>
            <a:ext cx="8051239" cy="6199692"/>
          </a:xfrm>
          <a:prstGeom prst="rect">
            <a:avLst/>
          </a:prstGeom>
        </p:spPr>
      </p:pic>
    </p:spTree>
    <p:extLst>
      <p:ext uri="{BB962C8B-B14F-4D97-AF65-F5344CB8AC3E}">
        <p14:creationId xmlns:p14="http://schemas.microsoft.com/office/powerpoint/2010/main" val="31132237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B26EC-9F88-DFBA-9421-059E58062985}"/>
              </a:ext>
            </a:extLst>
          </p:cNvPr>
          <p:cNvSpPr>
            <a:spLocks noGrp="1"/>
          </p:cNvSpPr>
          <p:nvPr>
            <p:ph type="title"/>
          </p:nvPr>
        </p:nvSpPr>
        <p:spPr>
          <a:xfrm>
            <a:off x="838200" y="365126"/>
            <a:ext cx="10515600" cy="943722"/>
          </a:xfrm>
        </p:spPr>
        <p:txBody>
          <a:bodyPr/>
          <a:lstStyle/>
          <a:p>
            <a:r>
              <a:rPr lang="en-US" dirty="0">
                <a:latin typeface="Lora" pitchFamily="2" charset="77"/>
              </a:rPr>
              <a:t>So far we know-</a:t>
            </a:r>
          </a:p>
        </p:txBody>
      </p:sp>
      <p:sp>
        <p:nvSpPr>
          <p:cNvPr id="3" name="Content Placeholder 2">
            <a:extLst>
              <a:ext uri="{FF2B5EF4-FFF2-40B4-BE49-F238E27FC236}">
                <a16:creationId xmlns:a16="http://schemas.microsoft.com/office/drawing/2014/main" id="{488DE25E-3885-5C6F-39CC-BD9CACCB33BF}"/>
              </a:ext>
            </a:extLst>
          </p:cNvPr>
          <p:cNvSpPr>
            <a:spLocks noGrp="1"/>
          </p:cNvSpPr>
          <p:nvPr>
            <p:ph idx="1"/>
          </p:nvPr>
        </p:nvSpPr>
        <p:spPr>
          <a:xfrm>
            <a:off x="838200" y="1606364"/>
            <a:ext cx="10515600" cy="4351338"/>
          </a:xfrm>
        </p:spPr>
        <p:txBody>
          <a:bodyPr/>
          <a:lstStyle/>
          <a:p>
            <a:r>
              <a:rPr lang="en-US" dirty="0"/>
              <a:t>What is Neural Network</a:t>
            </a:r>
          </a:p>
          <a:p>
            <a:r>
              <a:rPr lang="en-US" dirty="0"/>
              <a:t>Motivation behind Neural Network</a:t>
            </a:r>
          </a:p>
          <a:p>
            <a:r>
              <a:rPr lang="en-US" dirty="0"/>
              <a:t>How a simple feedforward neural network works (i.e., a single neuron feedforward neural network)</a:t>
            </a:r>
          </a:p>
          <a:p>
            <a:r>
              <a:rPr lang="en-US" dirty="0"/>
              <a:t>How incorporating multiple neurons and layers build the theoretical foundation for sophisticated </a:t>
            </a:r>
            <a:r>
              <a:rPr lang="en-US" b="1" dirty="0"/>
              <a:t>deep neural network  (DNN)</a:t>
            </a:r>
          </a:p>
          <a:p>
            <a:r>
              <a:rPr lang="en-US" b="1" dirty="0">
                <a:solidFill>
                  <a:srgbClr val="C00000"/>
                </a:solidFill>
              </a:rPr>
              <a:t>However, till now we haven’t learnt anything!!!</a:t>
            </a:r>
          </a:p>
          <a:p>
            <a:pPr marL="0" indent="0">
              <a:buNone/>
            </a:pPr>
            <a:r>
              <a:rPr lang="en-US" b="1" dirty="0"/>
              <a:t>	</a:t>
            </a:r>
            <a:r>
              <a:rPr lang="en-US" sz="3200" b="1" dirty="0">
                <a:solidFill>
                  <a:srgbClr val="FF0000"/>
                </a:solidFill>
              </a:rPr>
              <a:t> (learning requires feedback)</a:t>
            </a:r>
          </a:p>
          <a:p>
            <a:pPr marL="0" indent="0">
              <a:buNone/>
            </a:pPr>
            <a:endParaRPr lang="en-US" sz="3200" b="1" dirty="0">
              <a:solidFill>
                <a:srgbClr val="FF0000"/>
              </a:solidFill>
            </a:endParaRPr>
          </a:p>
          <a:p>
            <a:endParaRPr lang="en-US" dirty="0"/>
          </a:p>
        </p:txBody>
      </p:sp>
    </p:spTree>
    <p:extLst>
      <p:ext uri="{BB962C8B-B14F-4D97-AF65-F5344CB8AC3E}">
        <p14:creationId xmlns:p14="http://schemas.microsoft.com/office/powerpoint/2010/main" val="15178162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3A7A-BF09-59F7-9946-ED108E06FA64}"/>
              </a:ext>
            </a:extLst>
          </p:cNvPr>
          <p:cNvSpPr>
            <a:spLocks noGrp="1"/>
          </p:cNvSpPr>
          <p:nvPr>
            <p:ph type="title"/>
          </p:nvPr>
        </p:nvSpPr>
        <p:spPr/>
        <p:txBody>
          <a:bodyPr/>
          <a:lstStyle/>
          <a:p>
            <a:r>
              <a:rPr lang="en-US" b="1" dirty="0"/>
              <a:t>Generalization</a:t>
            </a:r>
          </a:p>
        </p:txBody>
      </p:sp>
      <p:sp>
        <p:nvSpPr>
          <p:cNvPr id="3" name="Content Placeholder 2">
            <a:extLst>
              <a:ext uri="{FF2B5EF4-FFF2-40B4-BE49-F238E27FC236}">
                <a16:creationId xmlns:a16="http://schemas.microsoft.com/office/drawing/2014/main" id="{4DDC0D42-2ABF-7F91-CAC1-124A97638C74}"/>
              </a:ext>
            </a:extLst>
          </p:cNvPr>
          <p:cNvSpPr>
            <a:spLocks noGrp="1"/>
          </p:cNvSpPr>
          <p:nvPr>
            <p:ph idx="1"/>
          </p:nvPr>
        </p:nvSpPr>
        <p:spPr/>
        <p:txBody>
          <a:bodyPr/>
          <a:lstStyle/>
          <a:p>
            <a:r>
              <a:rPr lang="en-US" b="1" i="0" u="none" strike="noStrike" dirty="0">
                <a:solidFill>
                  <a:srgbClr val="FF0000"/>
                </a:solidFill>
                <a:effectLst/>
                <a:latin typeface="Tahoma" panose="020B0604030504040204" pitchFamily="34" charset="0"/>
                <a:ea typeface="Tahoma" panose="020B0604030504040204" pitchFamily="34" charset="0"/>
                <a:cs typeface="Tahoma" panose="020B0604030504040204" pitchFamily="34" charset="0"/>
              </a:rPr>
              <a:t>Important: </a:t>
            </a:r>
            <a:r>
              <a:rPr lang="en-US" b="0" i="0" u="none" strike="noStrike" dirty="0">
                <a:solidFill>
                  <a:srgbClr val="374151"/>
                </a:solidFill>
                <a:effectLst/>
                <a:latin typeface="Söhne"/>
              </a:rPr>
              <a:t>How well a model learns from the given data and applies the learned  n information elsewhere.</a:t>
            </a:r>
            <a:endParaRPr lang="en-US" dirty="0"/>
          </a:p>
        </p:txBody>
      </p:sp>
      <p:pic>
        <p:nvPicPr>
          <p:cNvPr id="4" name="Content Placeholder 4" descr="A group of dogs lying down&#10;&#10;Description automatically generated">
            <a:extLst>
              <a:ext uri="{FF2B5EF4-FFF2-40B4-BE49-F238E27FC236}">
                <a16:creationId xmlns:a16="http://schemas.microsoft.com/office/drawing/2014/main" id="{955280E8-6601-1DA0-55A0-C5911E6DB6CD}"/>
              </a:ext>
            </a:extLst>
          </p:cNvPr>
          <p:cNvPicPr>
            <a:picLocks noChangeAspect="1"/>
          </p:cNvPicPr>
          <p:nvPr/>
        </p:nvPicPr>
        <p:blipFill>
          <a:blip r:embed="rId2"/>
          <a:stretch>
            <a:fillRect/>
          </a:stretch>
        </p:blipFill>
        <p:spPr>
          <a:xfrm>
            <a:off x="838200" y="2869047"/>
            <a:ext cx="6391940" cy="3243908"/>
          </a:xfrm>
          <a:prstGeom prst="rect">
            <a:avLst/>
          </a:prstGeom>
        </p:spPr>
      </p:pic>
      <p:pic>
        <p:nvPicPr>
          <p:cNvPr id="5" name="Content Placeholder 4" descr="A couple of dogs sitting and smiling&#10;&#10;Description automatically generated">
            <a:extLst>
              <a:ext uri="{FF2B5EF4-FFF2-40B4-BE49-F238E27FC236}">
                <a16:creationId xmlns:a16="http://schemas.microsoft.com/office/drawing/2014/main" id="{A37BD135-E767-DB30-88D2-0CC78B7B1068}"/>
              </a:ext>
            </a:extLst>
          </p:cNvPr>
          <p:cNvPicPr>
            <a:picLocks noChangeAspect="1"/>
          </p:cNvPicPr>
          <p:nvPr/>
        </p:nvPicPr>
        <p:blipFill>
          <a:blip r:embed="rId3"/>
          <a:stretch>
            <a:fillRect/>
          </a:stretch>
        </p:blipFill>
        <p:spPr>
          <a:xfrm>
            <a:off x="7947837" y="3154011"/>
            <a:ext cx="3405963" cy="2673980"/>
          </a:xfrm>
          <a:prstGeom prst="rect">
            <a:avLst/>
          </a:prstGeom>
        </p:spPr>
      </p:pic>
    </p:spTree>
    <p:extLst>
      <p:ext uri="{BB962C8B-B14F-4D97-AF65-F5344CB8AC3E}">
        <p14:creationId xmlns:p14="http://schemas.microsoft.com/office/powerpoint/2010/main" val="4002665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A66E3-E1CB-321E-6580-533E56B1E443}"/>
              </a:ext>
            </a:extLst>
          </p:cNvPr>
          <p:cNvSpPr>
            <a:spLocks noGrp="1"/>
          </p:cNvSpPr>
          <p:nvPr>
            <p:ph idx="1"/>
          </p:nvPr>
        </p:nvSpPr>
        <p:spPr/>
        <p:txBody>
          <a:bodyPr>
            <a:normAutofit/>
          </a:bodyPr>
          <a:lstStyle/>
          <a:p>
            <a:pPr>
              <a:buFont typeface="Courier New" panose="02070309020205020404" pitchFamily="49" charset="0"/>
              <a:buChar char="o"/>
            </a:pPr>
            <a:r>
              <a:rPr lang="en-US" i="0" u="none" strike="noStrike" dirty="0">
                <a:effectLst/>
                <a:latin typeface="Tahoma" panose="020B0604030504040204" pitchFamily="34" charset="0"/>
                <a:ea typeface="Tahoma" panose="020B0604030504040204" pitchFamily="34" charset="0"/>
                <a:cs typeface="Tahoma" panose="020B0604030504040204" pitchFamily="34" charset="0"/>
              </a:rPr>
              <a:t>Deep networks are prone to overfitting, where they perform well on the training data but poorly on unseen data. </a:t>
            </a:r>
          </a:p>
          <a:p>
            <a:pPr>
              <a:buFont typeface="Courier New" panose="02070309020205020404" pitchFamily="49" charset="0"/>
              <a:buChar char="o"/>
            </a:pPr>
            <a:endParaRPr lang="en-US"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i="0" u="none" strike="noStrike" dirty="0">
                <a:solidFill>
                  <a:srgbClr val="002060"/>
                </a:solidFill>
                <a:effectLst/>
                <a:latin typeface="Tahoma" panose="020B0604030504040204" pitchFamily="34" charset="0"/>
                <a:ea typeface="Tahoma" panose="020B0604030504040204" pitchFamily="34" charset="0"/>
                <a:cs typeface="Tahoma" panose="020B0604030504040204" pitchFamily="34" charset="0"/>
              </a:rPr>
              <a:t>Small dataset, too complex model, training model for too long. </a:t>
            </a:r>
          </a:p>
          <a:p>
            <a:pPr>
              <a:buFont typeface="Courier New" panose="02070309020205020404" pitchFamily="49" charset="0"/>
              <a:buChar char="o"/>
            </a:pPr>
            <a:endParaRPr lang="en-US" b="1" dirty="0">
              <a:solidFill>
                <a:srgbClr val="002060"/>
              </a:solidFill>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endParaRPr lang="en-US" b="1" i="0" u="none" strike="noStrike" dirty="0">
              <a:solidFill>
                <a:srgbClr val="002060"/>
              </a:solidFill>
              <a:effectLst/>
              <a:latin typeface="Tahoma" panose="020B0604030504040204" pitchFamily="34" charset="0"/>
              <a:ea typeface="Tahoma" panose="020B0604030504040204" pitchFamily="34" charset="0"/>
              <a:cs typeface="Tahoma" panose="020B0604030504040204" pitchFamily="34" charset="0"/>
            </a:endParaRPr>
          </a:p>
          <a:p>
            <a:pPr>
              <a:buFont typeface="Courier New" panose="02070309020205020404" pitchFamily="49" charset="0"/>
              <a:buChar char="o"/>
            </a:pP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Regularization techniques like </a:t>
            </a:r>
            <a:r>
              <a:rPr lang="en-US" b="1"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dropout, L1, and L2 regularization</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can help mitigate overfitting.</a:t>
            </a:r>
          </a:p>
          <a:p>
            <a:pPr marL="0" indent="0">
              <a:buNone/>
            </a:pPr>
            <a:endParaRPr lang="en-US" sz="3400"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endParaRPr>
          </a:p>
          <a:p>
            <a:endParaRPr lang="en-US" dirty="0"/>
          </a:p>
        </p:txBody>
      </p:sp>
      <p:sp>
        <p:nvSpPr>
          <p:cNvPr id="4" name="Title 1">
            <a:extLst>
              <a:ext uri="{FF2B5EF4-FFF2-40B4-BE49-F238E27FC236}">
                <a16:creationId xmlns:a16="http://schemas.microsoft.com/office/drawing/2014/main" id="{F717A0C5-0D9F-9147-8225-F63476CB3FFD}"/>
              </a:ext>
            </a:extLst>
          </p:cNvPr>
          <p:cNvSpPr txBox="1">
            <a:spLocks/>
          </p:cNvSpPr>
          <p:nvPr/>
        </p:nvSpPr>
        <p:spPr>
          <a:xfrm>
            <a:off x="838200" y="681037"/>
            <a:ext cx="10515600" cy="8268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solidFill>
                  <a:srgbClr val="FF0000"/>
                </a:solidFill>
              </a:rPr>
              <a:t>Overfitting:</a:t>
            </a:r>
          </a:p>
        </p:txBody>
      </p:sp>
    </p:spTree>
    <p:extLst>
      <p:ext uri="{BB962C8B-B14F-4D97-AF65-F5344CB8AC3E}">
        <p14:creationId xmlns:p14="http://schemas.microsoft.com/office/powerpoint/2010/main" val="29662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34F8-792C-3FBE-3C3E-27FAE76C3561}"/>
              </a:ext>
            </a:extLst>
          </p:cNvPr>
          <p:cNvSpPr>
            <a:spLocks noGrp="1"/>
          </p:cNvSpPr>
          <p:nvPr>
            <p:ph type="title"/>
          </p:nvPr>
        </p:nvSpPr>
        <p:spPr>
          <a:xfrm>
            <a:off x="838200" y="834189"/>
            <a:ext cx="10515600" cy="657727"/>
          </a:xfrm>
        </p:spPr>
        <p:txBody>
          <a:bodyPr>
            <a:normAutofit fontScale="90000"/>
          </a:bodyPr>
          <a:lstStyle/>
          <a:p>
            <a:r>
              <a:rPr lang="en-US" b="1" dirty="0">
                <a:solidFill>
                  <a:srgbClr val="FF0000"/>
                </a:solidFill>
              </a:rPr>
              <a:t>Preventing Overfitting</a:t>
            </a:r>
            <a:endParaRPr lang="en-US" dirty="0">
              <a:solidFill>
                <a:srgbClr val="FF0000"/>
              </a:solidFill>
            </a:endParaRPr>
          </a:p>
        </p:txBody>
      </p:sp>
      <p:sp>
        <p:nvSpPr>
          <p:cNvPr id="3" name="Content Placeholder 2">
            <a:extLst>
              <a:ext uri="{FF2B5EF4-FFF2-40B4-BE49-F238E27FC236}">
                <a16:creationId xmlns:a16="http://schemas.microsoft.com/office/drawing/2014/main" id="{BB02CD91-B2D9-C432-B9ED-E577E5204398}"/>
              </a:ext>
            </a:extLst>
          </p:cNvPr>
          <p:cNvSpPr>
            <a:spLocks noGrp="1"/>
          </p:cNvSpPr>
          <p:nvPr>
            <p:ph idx="1"/>
          </p:nvPr>
        </p:nvSpPr>
        <p:spPr/>
        <p:txBody>
          <a:bodyPr/>
          <a:lstStyle/>
          <a:p>
            <a:pPr marL="0" indent="0">
              <a:buNone/>
            </a:pPr>
            <a:r>
              <a:rPr lang="en-US" b="1" dirty="0"/>
              <a:t>Dropout: </a:t>
            </a:r>
            <a:r>
              <a:rPr lang="en-US" dirty="0"/>
              <a:t>randomly stops some neurons from firing/activation</a:t>
            </a:r>
          </a:p>
          <a:p>
            <a:pPr marL="0" indent="0">
              <a:buNone/>
            </a:pPr>
            <a:r>
              <a:rPr lang="en-US" dirty="0"/>
              <a:t>	- yields a more </a:t>
            </a:r>
            <a:r>
              <a:rPr lang="en-US" dirty="0">
                <a:solidFill>
                  <a:srgbClr val="FF0000"/>
                </a:solidFill>
              </a:rPr>
              <a:t>robust/generalizable </a:t>
            </a:r>
            <a:r>
              <a:rPr lang="en-US" dirty="0"/>
              <a:t>model</a:t>
            </a:r>
          </a:p>
          <a:p>
            <a:pPr marL="0" indent="0">
              <a:buNone/>
            </a:pPr>
            <a:r>
              <a:rPr lang="en-US" dirty="0"/>
              <a:t>	- less reliant on specific input feature(s) or neuron(s) </a:t>
            </a:r>
          </a:p>
        </p:txBody>
      </p:sp>
    </p:spTree>
    <p:extLst>
      <p:ext uri="{BB962C8B-B14F-4D97-AF65-F5344CB8AC3E}">
        <p14:creationId xmlns:p14="http://schemas.microsoft.com/office/powerpoint/2010/main" val="870394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C3FF5-87C3-E991-0CAD-84B4ACE5835E}"/>
              </a:ext>
            </a:extLst>
          </p:cNvPr>
          <p:cNvSpPr>
            <a:spLocks noGrp="1"/>
          </p:cNvSpPr>
          <p:nvPr>
            <p:ph type="title"/>
          </p:nvPr>
        </p:nvSpPr>
        <p:spPr>
          <a:xfrm>
            <a:off x="838200" y="511429"/>
            <a:ext cx="10515600" cy="860171"/>
          </a:xfrm>
        </p:spPr>
        <p:txBody>
          <a:bodyPr/>
          <a:lstStyle/>
          <a:p>
            <a:r>
              <a:rPr lang="en-US" b="1" dirty="0">
                <a:solidFill>
                  <a:srgbClr val="FF0000"/>
                </a:solidFill>
              </a:rPr>
              <a:t>Regularization</a:t>
            </a:r>
          </a:p>
        </p:txBody>
      </p:sp>
      <p:sp>
        <p:nvSpPr>
          <p:cNvPr id="3" name="Content Placeholder 2">
            <a:extLst>
              <a:ext uri="{FF2B5EF4-FFF2-40B4-BE49-F238E27FC236}">
                <a16:creationId xmlns:a16="http://schemas.microsoft.com/office/drawing/2014/main" id="{3B27F539-357D-47FB-67B3-D09AE077E6C9}"/>
              </a:ext>
            </a:extLst>
          </p:cNvPr>
          <p:cNvSpPr>
            <a:spLocks noGrp="1"/>
          </p:cNvSpPr>
          <p:nvPr>
            <p:ph idx="1"/>
          </p:nvPr>
        </p:nvSpPr>
        <p:spPr/>
        <p:txBody>
          <a:bodyPr>
            <a:normAutofit fontScale="92500" lnSpcReduction="20000"/>
          </a:bodyPr>
          <a:lstStyle/>
          <a:p>
            <a:pPr marL="0" indent="0">
              <a:buNone/>
            </a:pPr>
            <a:r>
              <a:rPr lang="en-US" b="1" dirty="0"/>
              <a:t>L1 regularization:</a:t>
            </a:r>
          </a:p>
          <a:p>
            <a:pPr marL="0" indent="0" algn="l">
              <a:buNone/>
            </a:pPr>
            <a:r>
              <a:rPr lang="en-US" b="0" i="0" u="none" strike="noStrike" dirty="0">
                <a:solidFill>
                  <a:srgbClr val="374151"/>
                </a:solidFill>
                <a:effectLst/>
                <a:latin typeface="Söhne"/>
              </a:rPr>
              <a:t>Loss (w) = Original Loss Function + </a:t>
            </a:r>
            <a:r>
              <a:rPr lang="el-GR" b="0" i="0" u="none" strike="noStrike" dirty="0">
                <a:solidFill>
                  <a:srgbClr val="374151"/>
                </a:solidFill>
                <a:effectLst/>
                <a:latin typeface="Söhne"/>
              </a:rPr>
              <a:t>λ * </a:t>
            </a:r>
            <a:r>
              <a:rPr lang="en-US" b="0" i="0" u="none" strike="noStrike" dirty="0">
                <a:solidFill>
                  <a:srgbClr val="374151"/>
                </a:solidFill>
                <a:effectLst/>
                <a:latin typeface="Söhne"/>
              </a:rPr>
              <a:t>L1 Regularization Term</a:t>
            </a:r>
            <a:endParaRPr lang="en-US" dirty="0">
              <a:solidFill>
                <a:srgbClr val="374151"/>
              </a:solidFill>
              <a:latin typeface="Söhne"/>
            </a:endParaRPr>
          </a:p>
          <a:p>
            <a:pPr marL="0" indent="0">
              <a:buNone/>
            </a:pPr>
            <a:r>
              <a:rPr lang="en-US" b="0" i="0" u="none" strike="noStrike" dirty="0">
                <a:solidFill>
                  <a:srgbClr val="374151"/>
                </a:solidFill>
                <a:effectLst/>
                <a:latin typeface="Söhne"/>
              </a:rPr>
              <a:t>L1(w) = </a:t>
            </a:r>
            <a:r>
              <a:rPr lang="el-GR" b="0" i="0" u="none" strike="noStrike" dirty="0">
                <a:solidFill>
                  <a:srgbClr val="374151"/>
                </a:solidFill>
                <a:effectLst/>
                <a:latin typeface="Söhne"/>
              </a:rPr>
              <a:t>λ * ||</a:t>
            </a:r>
            <a:r>
              <a:rPr lang="en-US" b="0" i="0" u="none" strike="noStrike" dirty="0">
                <a:solidFill>
                  <a:srgbClr val="374151"/>
                </a:solidFill>
                <a:effectLst/>
                <a:latin typeface="Söhne"/>
              </a:rPr>
              <a:t>w||</a:t>
            </a:r>
            <a:r>
              <a:rPr lang="en-US" b="0" i="0" u="none" strike="noStrike" baseline="-25000" dirty="0">
                <a:solidFill>
                  <a:srgbClr val="374151"/>
                </a:solidFill>
                <a:effectLst/>
                <a:latin typeface="Söhne"/>
              </a:rPr>
              <a:t>1</a:t>
            </a:r>
          </a:p>
          <a:p>
            <a:pPr marL="0" indent="0">
              <a:buNone/>
            </a:pPr>
            <a:r>
              <a:rPr lang="en-US" b="0" i="0" u="none" strike="noStrike" dirty="0">
                <a:solidFill>
                  <a:srgbClr val="374151"/>
                </a:solidFill>
                <a:effectLst/>
                <a:latin typeface="Söhne"/>
              </a:rPr>
              <a:t>||w||</a:t>
            </a:r>
            <a:r>
              <a:rPr lang="en-US" b="0" i="0" u="none" strike="noStrike" baseline="-25000" dirty="0">
                <a:solidFill>
                  <a:srgbClr val="374151"/>
                </a:solidFill>
                <a:effectLst/>
                <a:latin typeface="Söhne"/>
              </a:rPr>
              <a:t>1 </a:t>
            </a:r>
            <a:r>
              <a:rPr lang="en-US" b="0" i="0" u="none" strike="noStrike" dirty="0">
                <a:solidFill>
                  <a:srgbClr val="374151"/>
                </a:solidFill>
                <a:effectLst/>
                <a:latin typeface="Söhne"/>
              </a:rPr>
              <a:t>= |w₁| + |w₂| + ... + |</a:t>
            </a:r>
            <a:r>
              <a:rPr lang="en-US" b="0" i="0" u="none" strike="noStrike" dirty="0" err="1">
                <a:solidFill>
                  <a:srgbClr val="374151"/>
                </a:solidFill>
                <a:effectLst/>
                <a:latin typeface="Söhne"/>
              </a:rPr>
              <a:t>w</a:t>
            </a:r>
            <a:r>
              <a:rPr lang="en-US" b="0" i="0" u="none" strike="noStrike" baseline="-25000" dirty="0" err="1">
                <a:solidFill>
                  <a:srgbClr val="374151"/>
                </a:solidFill>
                <a:effectLst/>
                <a:latin typeface="Söhne"/>
              </a:rPr>
              <a:t>n</a:t>
            </a:r>
            <a:r>
              <a:rPr lang="en-US" b="0" i="0" u="none" strike="noStrike" dirty="0">
                <a:solidFill>
                  <a:srgbClr val="374151"/>
                </a:solidFill>
                <a:effectLst/>
                <a:latin typeface="Söhne"/>
              </a:rPr>
              <a:t>|</a:t>
            </a:r>
            <a:endParaRPr lang="en-US" dirty="0"/>
          </a:p>
          <a:p>
            <a:pPr marL="0" indent="0">
              <a:buNone/>
            </a:pPr>
            <a:endParaRPr lang="en-US" b="1" dirty="0"/>
          </a:p>
          <a:p>
            <a:pPr marL="0" indent="0">
              <a:buNone/>
            </a:pPr>
            <a:endParaRPr lang="en-US" dirty="0"/>
          </a:p>
          <a:p>
            <a:pPr marL="0" indent="0">
              <a:buNone/>
            </a:pPr>
            <a:r>
              <a:rPr lang="en-US" b="1" dirty="0"/>
              <a:t>L2 regularization:</a:t>
            </a:r>
          </a:p>
          <a:p>
            <a:pPr marL="0" indent="0">
              <a:buNone/>
            </a:pPr>
            <a:r>
              <a:rPr lang="en-US" b="0" i="0" u="none" strike="noStrike" dirty="0">
                <a:solidFill>
                  <a:srgbClr val="374151"/>
                </a:solidFill>
                <a:effectLst/>
                <a:latin typeface="Söhne"/>
              </a:rPr>
              <a:t>L2(w) = </a:t>
            </a:r>
            <a:r>
              <a:rPr lang="el-GR" b="0" i="0" u="none" strike="noStrike" dirty="0">
                <a:solidFill>
                  <a:srgbClr val="374151"/>
                </a:solidFill>
                <a:effectLst/>
                <a:latin typeface="Söhne"/>
              </a:rPr>
              <a:t>λ * ||</a:t>
            </a:r>
            <a:r>
              <a:rPr lang="en-US" b="0" i="0" u="none" strike="noStrike" dirty="0">
                <a:solidFill>
                  <a:srgbClr val="374151"/>
                </a:solidFill>
                <a:effectLst/>
                <a:latin typeface="Söhne"/>
              </a:rPr>
              <a:t>w||₂²</a:t>
            </a:r>
          </a:p>
          <a:p>
            <a:pPr marL="0" indent="0">
              <a:buNone/>
            </a:pPr>
            <a:r>
              <a:rPr lang="en-US" b="0" i="0" u="none" strike="noStrike" dirty="0">
                <a:solidFill>
                  <a:srgbClr val="374151"/>
                </a:solidFill>
                <a:effectLst/>
                <a:latin typeface="Söhne"/>
              </a:rPr>
              <a:t>L2(w) = </a:t>
            </a:r>
            <a:r>
              <a:rPr lang="el-GR" b="0" i="0" u="none" strike="noStrike" dirty="0">
                <a:solidFill>
                  <a:srgbClr val="374151"/>
                </a:solidFill>
                <a:effectLst/>
                <a:latin typeface="Söhne"/>
              </a:rPr>
              <a:t>λ * ||</a:t>
            </a:r>
            <a:r>
              <a:rPr lang="en-US" b="0" i="0" u="none" strike="noStrike" dirty="0">
                <a:solidFill>
                  <a:srgbClr val="374151"/>
                </a:solidFill>
                <a:effectLst/>
                <a:latin typeface="Söhne"/>
              </a:rPr>
              <a:t>w||</a:t>
            </a:r>
            <a:r>
              <a:rPr lang="en-US" baseline="-25000" dirty="0">
                <a:solidFill>
                  <a:srgbClr val="374151"/>
                </a:solidFill>
                <a:latin typeface="Söhne"/>
              </a:rPr>
              <a:t>2</a:t>
            </a:r>
            <a:endParaRPr lang="en-US" dirty="0">
              <a:solidFill>
                <a:srgbClr val="374151"/>
              </a:solidFill>
              <a:latin typeface="Söhne"/>
            </a:endParaRPr>
          </a:p>
          <a:p>
            <a:pPr marL="0" indent="0">
              <a:buNone/>
            </a:pPr>
            <a:r>
              <a:rPr lang="en-US" b="0" i="0" u="none" strike="noStrike" dirty="0">
                <a:solidFill>
                  <a:srgbClr val="374151"/>
                </a:solidFill>
                <a:effectLst/>
                <a:latin typeface="Söhne"/>
              </a:rPr>
              <a:t>||w||₂ = w₁² + w₂² + ... + w</a:t>
            </a:r>
            <a:r>
              <a:rPr lang="en-US" b="0" i="0" u="none" strike="noStrike" baseline="-25000" dirty="0">
                <a:solidFill>
                  <a:srgbClr val="374151"/>
                </a:solidFill>
                <a:effectLst/>
                <a:latin typeface="Söhne"/>
              </a:rPr>
              <a:t>n</a:t>
            </a:r>
            <a:r>
              <a:rPr lang="en-US" b="0" i="0" u="none" strike="noStrike" dirty="0">
                <a:solidFill>
                  <a:srgbClr val="374151"/>
                </a:solidFill>
                <a:effectLst/>
                <a:latin typeface="Söhne"/>
              </a:rPr>
              <a:t>²</a:t>
            </a:r>
          </a:p>
          <a:p>
            <a:pPr marL="0" indent="0">
              <a:buNone/>
            </a:pPr>
            <a:endParaRPr lang="en-US" b="1" dirty="0"/>
          </a:p>
        </p:txBody>
      </p:sp>
    </p:spTree>
    <p:extLst>
      <p:ext uri="{BB962C8B-B14F-4D97-AF65-F5344CB8AC3E}">
        <p14:creationId xmlns:p14="http://schemas.microsoft.com/office/powerpoint/2010/main" val="1254892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C401-A282-0EC9-7400-66A5CA69BB49}"/>
              </a:ext>
            </a:extLst>
          </p:cNvPr>
          <p:cNvSpPr>
            <a:spLocks noGrp="1"/>
          </p:cNvSpPr>
          <p:nvPr>
            <p:ph type="title"/>
          </p:nvPr>
        </p:nvSpPr>
        <p:spPr>
          <a:xfrm>
            <a:off x="1008184" y="712696"/>
            <a:ext cx="10175631" cy="957131"/>
          </a:xfrm>
        </p:spPr>
        <p:txBody>
          <a:bodyPr anchor="ctr">
            <a:normAutofit/>
          </a:bodyPr>
          <a:lstStyle/>
          <a:p>
            <a:pPr algn="ctr"/>
            <a:r>
              <a:rPr lang="en-US" sz="4000" b="1" u="sng" dirty="0">
                <a:solidFill>
                  <a:srgbClr val="7030A0"/>
                </a:solidFill>
              </a:rPr>
              <a:t>Data Augmentation</a:t>
            </a:r>
          </a:p>
        </p:txBody>
      </p:sp>
      <p:sp>
        <p:nvSpPr>
          <p:cNvPr id="3" name="Content Placeholder 2">
            <a:extLst>
              <a:ext uri="{FF2B5EF4-FFF2-40B4-BE49-F238E27FC236}">
                <a16:creationId xmlns:a16="http://schemas.microsoft.com/office/drawing/2014/main" id="{05D133B9-7FCA-5048-5510-B6D9EFC2FE39}"/>
              </a:ext>
            </a:extLst>
          </p:cNvPr>
          <p:cNvSpPr>
            <a:spLocks noGrp="1"/>
          </p:cNvSpPr>
          <p:nvPr>
            <p:ph idx="1"/>
          </p:nvPr>
        </p:nvSpPr>
        <p:spPr>
          <a:xfrm>
            <a:off x="1008184" y="1459907"/>
            <a:ext cx="10175630" cy="767904"/>
          </a:xfrm>
        </p:spPr>
        <p:txBody>
          <a:bodyPr anchor="ctr">
            <a:normAutofit fontScale="25000" lnSpcReduction="20000"/>
          </a:bodyPr>
          <a:lstStyle/>
          <a:p>
            <a:pPr algn="ctr"/>
            <a:endParaRPr lang="en-US" sz="500"/>
          </a:p>
          <a:p>
            <a:pPr algn="ctr"/>
            <a:endParaRPr lang="en-US" sz="500"/>
          </a:p>
          <a:p>
            <a:pPr algn="ctr"/>
            <a:endParaRPr lang="en-US" sz="500"/>
          </a:p>
          <a:p>
            <a:pPr algn="ctr"/>
            <a:endParaRPr lang="en-US" sz="500"/>
          </a:p>
          <a:p>
            <a:pPr algn="ctr"/>
            <a:endParaRPr lang="en-US" sz="500"/>
          </a:p>
          <a:p>
            <a:pPr algn="ctr"/>
            <a:endParaRPr lang="en-US" sz="500"/>
          </a:p>
          <a:p>
            <a:pPr algn="ctr"/>
            <a:endParaRPr lang="en-US" sz="500"/>
          </a:p>
          <a:p>
            <a:pPr marL="0" indent="0" algn="ctr">
              <a:buNone/>
            </a:pPr>
            <a:r>
              <a:rPr lang="en-US" sz="500"/>
              <a:t>https://www.baeldung.com/cs/ml-data-augmentation</a:t>
            </a:r>
          </a:p>
        </p:txBody>
      </p:sp>
      <p:pic>
        <p:nvPicPr>
          <p:cNvPr id="5" name="Picture 4" descr="A dog sitting in a row&#10;&#10;Description automatically generated">
            <a:extLst>
              <a:ext uri="{FF2B5EF4-FFF2-40B4-BE49-F238E27FC236}">
                <a16:creationId xmlns:a16="http://schemas.microsoft.com/office/drawing/2014/main" id="{4B5A2254-4927-CDB3-B288-C97AF7ABB74C}"/>
              </a:ext>
            </a:extLst>
          </p:cNvPr>
          <p:cNvPicPr>
            <a:picLocks noChangeAspect="1"/>
          </p:cNvPicPr>
          <p:nvPr/>
        </p:nvPicPr>
        <p:blipFill>
          <a:blip r:embed="rId2"/>
          <a:stretch>
            <a:fillRect/>
          </a:stretch>
        </p:blipFill>
        <p:spPr>
          <a:xfrm>
            <a:off x="836678" y="2227811"/>
            <a:ext cx="10515595" cy="2497453"/>
          </a:xfrm>
          <a:prstGeom prst="rect">
            <a:avLst/>
          </a:prstGeom>
        </p:spPr>
      </p:pic>
      <p:sp>
        <p:nvSpPr>
          <p:cNvPr id="6" name="TextBox 5">
            <a:extLst>
              <a:ext uri="{FF2B5EF4-FFF2-40B4-BE49-F238E27FC236}">
                <a16:creationId xmlns:a16="http://schemas.microsoft.com/office/drawing/2014/main" id="{3D39B19F-F2F8-A824-9955-1AE364959707}"/>
              </a:ext>
            </a:extLst>
          </p:cNvPr>
          <p:cNvSpPr txBox="1"/>
          <p:nvPr/>
        </p:nvSpPr>
        <p:spPr>
          <a:xfrm>
            <a:off x="2277979" y="6240379"/>
            <a:ext cx="5255862" cy="369332"/>
          </a:xfrm>
          <a:prstGeom prst="rect">
            <a:avLst/>
          </a:prstGeom>
          <a:noFill/>
        </p:spPr>
        <p:txBody>
          <a:bodyPr wrap="none" rtlCol="0">
            <a:spAutoFit/>
          </a:bodyPr>
          <a:lstStyle/>
          <a:p>
            <a:r>
              <a:rPr lang="en-US" dirty="0"/>
              <a:t>https://</a:t>
            </a:r>
            <a:r>
              <a:rPr lang="en-US" dirty="0" err="1"/>
              <a:t>www.baeldung.com</a:t>
            </a:r>
            <a:r>
              <a:rPr lang="en-US" dirty="0"/>
              <a:t>/cs/ml-data-augmentation</a:t>
            </a:r>
          </a:p>
        </p:txBody>
      </p:sp>
    </p:spTree>
    <p:extLst>
      <p:ext uri="{BB962C8B-B14F-4D97-AF65-F5344CB8AC3E}">
        <p14:creationId xmlns:p14="http://schemas.microsoft.com/office/powerpoint/2010/main" val="169929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A1D59-03C8-D878-EBB9-7E948D937804}"/>
              </a:ext>
            </a:extLst>
          </p:cNvPr>
          <p:cNvSpPr>
            <a:spLocks noGrp="1"/>
          </p:cNvSpPr>
          <p:nvPr>
            <p:ph type="title"/>
          </p:nvPr>
        </p:nvSpPr>
        <p:spPr>
          <a:xfrm>
            <a:off x="838200" y="95478"/>
            <a:ext cx="10515600" cy="897618"/>
          </a:xfrm>
        </p:spPr>
        <p:txBody>
          <a:bodyPr/>
          <a:lstStyle/>
          <a:p>
            <a:pPr algn="ctr"/>
            <a:r>
              <a:rPr lang="en-US" sz="4400" dirty="0">
                <a:effectLst/>
                <a:latin typeface="Calibri" panose="020F0502020204030204" pitchFamily="34" charset="0"/>
              </a:rPr>
              <a:t>Neural Networks </a:t>
            </a:r>
            <a:endParaRPr lang="en-US" dirty="0"/>
          </a:p>
        </p:txBody>
      </p:sp>
      <p:sp>
        <p:nvSpPr>
          <p:cNvPr id="3" name="Content Placeholder 2">
            <a:extLst>
              <a:ext uri="{FF2B5EF4-FFF2-40B4-BE49-F238E27FC236}">
                <a16:creationId xmlns:a16="http://schemas.microsoft.com/office/drawing/2014/main" id="{1D8BCCB8-7094-5F4A-229C-86E926DBE9AA}"/>
              </a:ext>
            </a:extLst>
          </p:cNvPr>
          <p:cNvSpPr>
            <a:spLocks noGrp="1"/>
          </p:cNvSpPr>
          <p:nvPr>
            <p:ph idx="1"/>
          </p:nvPr>
        </p:nvSpPr>
        <p:spPr>
          <a:xfrm>
            <a:off x="838199" y="993096"/>
            <a:ext cx="11019971" cy="5864904"/>
          </a:xfrm>
        </p:spPr>
        <p:txBody>
          <a:bodyPr>
            <a:normAutofit fontScale="25000" lnSpcReduction="20000"/>
          </a:bodyPr>
          <a:lstStyle/>
          <a:p>
            <a:pPr marL="0" indent="0">
              <a:buNone/>
            </a:pPr>
            <a:r>
              <a:rPr lang="en-US" sz="9600" b="1" dirty="0">
                <a:effectLst/>
                <a:latin typeface="Calibri" panose="020F0502020204030204" pitchFamily="34" charset="0"/>
                <a:cs typeface="Calibri" panose="020F0502020204030204" pitchFamily="34" charset="0"/>
              </a:rPr>
              <a:t>•  Origins: </a:t>
            </a:r>
            <a:r>
              <a:rPr lang="en-US" sz="9600" dirty="0">
                <a:effectLst/>
                <a:latin typeface="Calibri" panose="020F0502020204030204" pitchFamily="34" charset="0"/>
                <a:cs typeface="Calibri" panose="020F0502020204030204" pitchFamily="34" charset="0"/>
              </a:rPr>
              <a:t>Algorithms that try to mimic the brain. </a:t>
            </a:r>
          </a:p>
          <a:p>
            <a:pPr marL="0" indent="0">
              <a:buNone/>
            </a:pPr>
            <a:endParaRPr lang="en-US" sz="9600" dirty="0">
              <a:effectLst/>
              <a:latin typeface="Calibri" panose="020F0502020204030204" pitchFamily="34" charset="0"/>
              <a:cs typeface="Calibri" panose="020F0502020204030204" pitchFamily="34" charset="0"/>
            </a:endParaRPr>
          </a:p>
          <a:p>
            <a:pPr marL="0" indent="0">
              <a:buNone/>
            </a:pPr>
            <a:r>
              <a:rPr lang="en-US" sz="9600" dirty="0">
                <a:effectLst/>
                <a:latin typeface="Calibri" panose="020F0502020204030204" pitchFamily="34" charset="0"/>
                <a:cs typeface="Calibri" panose="020F0502020204030204" pitchFamily="34" charset="0"/>
              </a:rPr>
              <a:t>•  </a:t>
            </a:r>
            <a:r>
              <a:rPr lang="en-US" sz="9600" dirty="0">
                <a:latin typeface="Calibri" panose="020F0502020204030204" pitchFamily="34" charset="0"/>
                <a:cs typeface="Calibri" panose="020F0502020204030204" pitchFamily="34" charset="0"/>
              </a:rPr>
              <a:t>W</a:t>
            </a:r>
            <a:r>
              <a:rPr lang="en-US" sz="9600" dirty="0">
                <a:effectLst/>
                <a:latin typeface="Calibri" panose="020F0502020204030204" pitchFamily="34" charset="0"/>
                <a:cs typeface="Calibri" panose="020F0502020204030204" pitchFamily="34" charset="0"/>
              </a:rPr>
              <a:t>idely used in 80s and early 90s; popularity diminished in late 90s. </a:t>
            </a:r>
          </a:p>
          <a:p>
            <a:pPr lvl="1">
              <a:buFont typeface="Courier New" panose="02070309020205020404" pitchFamily="49" charset="0"/>
              <a:buChar char="o"/>
            </a:pPr>
            <a:r>
              <a:rPr lang="en-US" sz="9200" dirty="0">
                <a:effectLst/>
                <a:latin typeface="Calibri" panose="020F0502020204030204" pitchFamily="34" charset="0"/>
                <a:cs typeface="Calibri" panose="020F0502020204030204" pitchFamily="34" charset="0"/>
              </a:rPr>
              <a:t>C</a:t>
            </a:r>
            <a:r>
              <a:rPr lang="en-US" sz="9200" i="0" u="none" strike="noStrike" dirty="0">
                <a:effectLst/>
                <a:latin typeface="Calibri" panose="020F0502020204030204" pitchFamily="34" charset="0"/>
                <a:cs typeface="Calibri" panose="020F0502020204030204" pitchFamily="34" charset="0"/>
              </a:rPr>
              <a:t>omputational Power</a:t>
            </a:r>
            <a:endParaRPr lang="en-US" sz="9200" i="0" u="none" strike="noStrike" dirty="0">
              <a:solidFill>
                <a:srgbClr val="374151"/>
              </a:solidFill>
              <a:effectLst/>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9200" dirty="0">
                <a:solidFill>
                  <a:srgbClr val="374151"/>
                </a:solidFill>
                <a:latin typeface="Calibri" panose="020F0502020204030204" pitchFamily="34" charset="0"/>
                <a:cs typeface="Calibri" panose="020F0502020204030204" pitchFamily="34" charset="0"/>
              </a:rPr>
              <a:t>T</a:t>
            </a:r>
            <a:r>
              <a:rPr lang="en-US" sz="9200" i="0" u="none" strike="noStrike" dirty="0">
                <a:effectLst/>
                <a:latin typeface="Calibri" panose="020F0502020204030204" pitchFamily="34" charset="0"/>
                <a:cs typeface="Calibri" panose="020F0502020204030204" pitchFamily="34" charset="0"/>
              </a:rPr>
              <a:t>heoretical Challenges</a:t>
            </a:r>
            <a:endParaRPr lang="en-US" sz="9200" i="0" u="none" strike="noStrike" dirty="0">
              <a:solidFill>
                <a:srgbClr val="374151"/>
              </a:solidFill>
              <a:effectLst/>
              <a:latin typeface="Calibri" panose="020F0502020204030204" pitchFamily="34" charset="0"/>
              <a:cs typeface="Calibri" panose="020F0502020204030204" pitchFamily="34" charset="0"/>
            </a:endParaRPr>
          </a:p>
          <a:p>
            <a:pPr lvl="1">
              <a:buFont typeface="Courier New" panose="02070309020205020404" pitchFamily="49" charset="0"/>
              <a:buChar char="o"/>
            </a:pPr>
            <a:r>
              <a:rPr lang="en-US" sz="9200" dirty="0">
                <a:effectLst/>
                <a:latin typeface="Calibri" panose="020F0502020204030204" pitchFamily="34" charset="0"/>
                <a:cs typeface="Calibri" panose="020F0502020204030204" pitchFamily="34" charset="0"/>
              </a:rPr>
              <a:t>A</a:t>
            </a:r>
            <a:r>
              <a:rPr lang="en-US" sz="9200" i="0" u="none" strike="noStrike" dirty="0">
                <a:effectLst/>
                <a:latin typeface="Calibri" panose="020F0502020204030204" pitchFamily="34" charset="0"/>
                <a:cs typeface="Calibri" panose="020F0502020204030204" pitchFamily="34" charset="0"/>
              </a:rPr>
              <a:t>lternatives</a:t>
            </a:r>
          </a:p>
          <a:p>
            <a:pPr lvl="1">
              <a:buFont typeface="Courier New" panose="02070309020205020404" pitchFamily="49" charset="0"/>
              <a:buChar char="o"/>
            </a:pPr>
            <a:r>
              <a:rPr lang="en-US" sz="9200" dirty="0">
                <a:latin typeface="Calibri" panose="020F0502020204030204" pitchFamily="34" charset="0"/>
                <a:cs typeface="Calibri" panose="020F0502020204030204" pitchFamily="34" charset="0"/>
              </a:rPr>
              <a:t>Data and Dataset</a:t>
            </a:r>
            <a:endParaRPr lang="en-US" sz="9200" dirty="0">
              <a:effectLst/>
              <a:latin typeface="Calibri" panose="020F0502020204030204" pitchFamily="34" charset="0"/>
              <a:cs typeface="Calibri" panose="020F0502020204030204" pitchFamily="34" charset="0"/>
            </a:endParaRPr>
          </a:p>
          <a:p>
            <a:pPr marL="0" indent="0">
              <a:buNone/>
            </a:pPr>
            <a:r>
              <a:rPr lang="en-US" sz="9600" dirty="0">
                <a:effectLst/>
                <a:latin typeface="Calibri" panose="020F0502020204030204" pitchFamily="34" charset="0"/>
                <a:cs typeface="Calibri" panose="020F0502020204030204" pitchFamily="34" charset="0"/>
              </a:rPr>
              <a:t>• </a:t>
            </a:r>
            <a:r>
              <a:rPr lang="en-US" sz="9600" b="1" dirty="0">
                <a:effectLst/>
                <a:latin typeface="Calibri" panose="020F0502020204030204" pitchFamily="34" charset="0"/>
                <a:cs typeface="Calibri" panose="020F0502020204030204" pitchFamily="34" charset="0"/>
              </a:rPr>
              <a:t> Recent resurgence: </a:t>
            </a:r>
            <a:r>
              <a:rPr lang="en-US" sz="9600" dirty="0">
                <a:effectLst/>
                <a:latin typeface="Calibri" panose="020F0502020204030204" pitchFamily="34" charset="0"/>
                <a:cs typeface="Calibri" panose="020F0502020204030204" pitchFamily="34" charset="0"/>
              </a:rPr>
              <a:t>State-of-the-art technique for many applications</a:t>
            </a:r>
            <a:endParaRPr lang="en-US" sz="9600" dirty="0">
              <a:solidFill>
                <a:srgbClr val="374151"/>
              </a:solidFill>
              <a:latin typeface="Calibri" panose="020F0502020204030204" pitchFamily="34" charset="0"/>
              <a:cs typeface="Calibri" panose="020F0502020204030204" pitchFamily="34" charset="0"/>
            </a:endParaRPr>
          </a:p>
          <a:p>
            <a:pPr lvl="1">
              <a:buFont typeface="Wingdings" pitchFamily="2" charset="2"/>
              <a:buChar char="ü"/>
            </a:pPr>
            <a:r>
              <a:rPr lang="en-US" sz="9600" dirty="0">
                <a:solidFill>
                  <a:srgbClr val="374151"/>
                </a:solidFill>
                <a:latin typeface="Calibri" panose="020F0502020204030204" pitchFamily="34" charset="0"/>
                <a:cs typeface="Calibri" panose="020F0502020204030204" pitchFamily="34" charset="0"/>
              </a:rPr>
              <a:t> A</a:t>
            </a:r>
            <a:r>
              <a:rPr lang="en-US" sz="9600" b="0" i="0" u="none" strike="noStrike" dirty="0">
                <a:solidFill>
                  <a:srgbClr val="374151"/>
                </a:solidFill>
                <a:effectLst/>
                <a:latin typeface="Calibri" panose="020F0502020204030204" pitchFamily="34" charset="0"/>
                <a:cs typeface="Calibri" panose="020F0502020204030204" pitchFamily="34" charset="0"/>
              </a:rPr>
              <a:t>dvancements in computational power</a:t>
            </a:r>
          </a:p>
          <a:p>
            <a:pPr lvl="1">
              <a:buFont typeface="Wingdings" pitchFamily="2" charset="2"/>
              <a:buChar char="ü"/>
            </a:pPr>
            <a:r>
              <a:rPr lang="en-US" sz="9600" dirty="0">
                <a:solidFill>
                  <a:srgbClr val="374151"/>
                </a:solidFill>
                <a:latin typeface="Calibri" panose="020F0502020204030204" pitchFamily="34" charset="0"/>
                <a:cs typeface="Calibri" panose="020F0502020204030204" pitchFamily="34" charset="0"/>
              </a:rPr>
              <a:t> </a:t>
            </a:r>
            <a:r>
              <a:rPr lang="en-US" sz="9600" b="0" i="0" u="none" strike="noStrike" dirty="0">
                <a:solidFill>
                  <a:srgbClr val="374151"/>
                </a:solidFill>
                <a:effectLst/>
                <a:latin typeface="Calibri" panose="020F0502020204030204" pitchFamily="34" charset="0"/>
                <a:cs typeface="Calibri" panose="020F0502020204030204" pitchFamily="34" charset="0"/>
              </a:rPr>
              <a:t>the development of more efficient training algorithms (e.g., backpropagation with techniques like dropout), </a:t>
            </a:r>
          </a:p>
          <a:p>
            <a:pPr lvl="1">
              <a:buFont typeface="Wingdings" pitchFamily="2" charset="2"/>
              <a:buChar char="ü"/>
            </a:pPr>
            <a:r>
              <a:rPr lang="en-US" sz="9600" dirty="0">
                <a:solidFill>
                  <a:srgbClr val="374151"/>
                </a:solidFill>
                <a:latin typeface="Calibri" panose="020F0502020204030204" pitchFamily="34" charset="0"/>
                <a:cs typeface="Calibri" panose="020F0502020204030204" pitchFamily="34" charset="0"/>
              </a:rPr>
              <a:t> </a:t>
            </a:r>
            <a:r>
              <a:rPr lang="en-US" sz="9600" b="0" i="0" u="none" strike="noStrike" dirty="0">
                <a:solidFill>
                  <a:srgbClr val="374151"/>
                </a:solidFill>
                <a:effectLst/>
                <a:latin typeface="Calibri" panose="020F0502020204030204" pitchFamily="34" charset="0"/>
                <a:cs typeface="Calibri" panose="020F0502020204030204" pitchFamily="34" charset="0"/>
              </a:rPr>
              <a:t>the availability of large datasets</a:t>
            </a:r>
          </a:p>
          <a:p>
            <a:pPr lvl="1">
              <a:buFont typeface="Wingdings" pitchFamily="2" charset="2"/>
              <a:buChar char="ü"/>
            </a:pPr>
            <a:r>
              <a:rPr lang="en-US" sz="9600" b="0" i="0" u="none" strike="noStrike" dirty="0">
                <a:solidFill>
                  <a:srgbClr val="374151"/>
                </a:solidFill>
                <a:effectLst/>
                <a:latin typeface="Calibri" panose="020F0502020204030204" pitchFamily="34" charset="0"/>
                <a:cs typeface="Calibri" panose="020F0502020204030204" pitchFamily="34" charset="0"/>
              </a:rPr>
              <a:t>breakthroughs in understanding deep learning techniques</a:t>
            </a:r>
          </a:p>
          <a:p>
            <a:pPr lvl="1">
              <a:buFont typeface="Wingdings" pitchFamily="2" charset="2"/>
              <a:buChar char="ü"/>
            </a:pPr>
            <a:endParaRPr lang="en-US" sz="9600" dirty="0">
              <a:solidFill>
                <a:srgbClr val="C00000"/>
              </a:solidFill>
              <a:latin typeface="Calibri" panose="020F0502020204030204" pitchFamily="34" charset="0"/>
              <a:cs typeface="Calibri" panose="020F0502020204030204" pitchFamily="34" charset="0"/>
            </a:endParaRPr>
          </a:p>
          <a:p>
            <a:pPr marL="0" indent="0">
              <a:buNone/>
            </a:pPr>
            <a:r>
              <a:rPr lang="en-US" sz="9600" dirty="0">
                <a:solidFill>
                  <a:srgbClr val="C00000"/>
                </a:solidFill>
                <a:effectLst/>
                <a:latin typeface="Calibri" panose="020F0502020204030204" pitchFamily="34" charset="0"/>
                <a:cs typeface="Calibri" panose="020F0502020204030204" pitchFamily="34" charset="0"/>
              </a:rPr>
              <a:t>Artificial neural networks are still not nearly as complex or intricate as the actual brain structure </a:t>
            </a:r>
          </a:p>
          <a:p>
            <a:endParaRPr lang="en-US" dirty="0"/>
          </a:p>
        </p:txBody>
      </p:sp>
    </p:spTree>
    <p:extLst>
      <p:ext uri="{BB962C8B-B14F-4D97-AF65-F5344CB8AC3E}">
        <p14:creationId xmlns:p14="http://schemas.microsoft.com/office/powerpoint/2010/main" val="199305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1927C-6CF4-1ACB-A178-B1B98B7C0B98}"/>
              </a:ext>
            </a:extLst>
          </p:cNvPr>
          <p:cNvSpPr>
            <a:spLocks noGrp="1"/>
          </p:cNvSpPr>
          <p:nvPr>
            <p:ph idx="1"/>
          </p:nvPr>
        </p:nvSpPr>
        <p:spPr>
          <a:xfrm>
            <a:off x="428138" y="1252809"/>
            <a:ext cx="5127813" cy="5325036"/>
          </a:xfrm>
        </p:spPr>
        <p:txBody>
          <a:bodyPr anchor="t">
            <a:normAutofit/>
          </a:bodyPr>
          <a:lstStyle/>
          <a:p>
            <a:pPr>
              <a:buFont typeface="Arial" panose="020B0604020202020204" pitchFamily="34" charset="0"/>
              <a:buChar char="•"/>
            </a:pPr>
            <a:r>
              <a:rPr lang="en-US" sz="2400" dirty="0">
                <a:effectLst/>
                <a:latin typeface="Tahoma" panose="020B0604030504040204" pitchFamily="34" charset="0"/>
                <a:ea typeface="Tahoma" panose="020B0604030504040204" pitchFamily="34" charset="0"/>
                <a:cs typeface="Tahoma" panose="020B0604030504040204" pitchFamily="34" charset="0"/>
              </a:rPr>
              <a:t>Neural networks are made up of </a:t>
            </a:r>
            <a:r>
              <a:rPr lang="en-US" sz="2400" b="1" dirty="0">
                <a:effectLst/>
                <a:latin typeface="Tahoma" panose="020B0604030504040204" pitchFamily="34" charset="0"/>
                <a:ea typeface="Tahoma" panose="020B0604030504040204" pitchFamily="34" charset="0"/>
                <a:cs typeface="Tahoma" panose="020B0604030504040204" pitchFamily="34" charset="0"/>
              </a:rPr>
              <a:t>nodes </a:t>
            </a:r>
            <a:r>
              <a:rPr lang="en-US" sz="2400" dirty="0">
                <a:effectLst/>
                <a:latin typeface="Tahoma" panose="020B0604030504040204" pitchFamily="34" charset="0"/>
                <a:ea typeface="Tahoma" panose="020B0604030504040204" pitchFamily="34" charset="0"/>
                <a:cs typeface="Tahoma" panose="020B0604030504040204" pitchFamily="34" charset="0"/>
              </a:rPr>
              <a:t>or </a:t>
            </a:r>
            <a:r>
              <a:rPr lang="en-US" sz="2400" b="1" dirty="0">
                <a:effectLst/>
                <a:latin typeface="Tahoma" panose="020B0604030504040204" pitchFamily="34" charset="0"/>
                <a:ea typeface="Tahoma" panose="020B0604030504040204" pitchFamily="34" charset="0"/>
                <a:cs typeface="Tahoma" panose="020B0604030504040204" pitchFamily="34" charset="0"/>
              </a:rPr>
              <a:t>units</a:t>
            </a:r>
            <a:endParaRPr lang="en-US" sz="2400" b="1" dirty="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dirty="0">
                <a:latin typeface="Tahoma" panose="020B0604030504040204" pitchFamily="34" charset="0"/>
                <a:ea typeface="Tahoma" panose="020B0604030504040204" pitchFamily="34" charset="0"/>
                <a:cs typeface="Tahoma" panose="020B0604030504040204" pitchFamily="34" charset="0"/>
              </a:rPr>
              <a:t>C</a:t>
            </a:r>
            <a:r>
              <a:rPr lang="en-US" sz="2400" dirty="0">
                <a:effectLst/>
                <a:latin typeface="Tahoma" panose="020B0604030504040204" pitchFamily="34" charset="0"/>
                <a:ea typeface="Tahoma" panose="020B0604030504040204" pitchFamily="34" charset="0"/>
                <a:cs typeface="Tahoma" panose="020B0604030504040204" pitchFamily="34" charset="0"/>
              </a:rPr>
              <a:t>onnected by </a:t>
            </a:r>
            <a:r>
              <a:rPr lang="en-US" sz="2400" b="1" dirty="0">
                <a:effectLst/>
                <a:latin typeface="Tahoma" panose="020B0604030504040204" pitchFamily="34" charset="0"/>
                <a:ea typeface="Tahoma" panose="020B0604030504040204" pitchFamily="34" charset="0"/>
                <a:cs typeface="Tahoma" panose="020B0604030504040204" pitchFamily="34" charset="0"/>
              </a:rPr>
              <a:t>links </a:t>
            </a: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dirty="0">
                <a:effectLst/>
                <a:latin typeface="Tahoma" panose="020B0604030504040204" pitchFamily="34" charset="0"/>
                <a:ea typeface="Tahoma" panose="020B0604030504040204" pitchFamily="34" charset="0"/>
                <a:cs typeface="Tahoma" panose="020B0604030504040204" pitchFamily="34" charset="0"/>
              </a:rPr>
              <a:t>Each link has an associated </a:t>
            </a:r>
            <a:r>
              <a:rPr lang="en-US" sz="2400" b="1" dirty="0">
                <a:effectLst/>
                <a:latin typeface="Tahoma" panose="020B0604030504040204" pitchFamily="34" charset="0"/>
                <a:ea typeface="Tahoma" panose="020B0604030504040204" pitchFamily="34" charset="0"/>
                <a:cs typeface="Tahoma" panose="020B0604030504040204" pitchFamily="34" charset="0"/>
              </a:rPr>
              <a:t>weight </a:t>
            </a:r>
            <a:r>
              <a:rPr lang="en-US" sz="2400" dirty="0">
                <a:effectLst/>
                <a:latin typeface="Tahoma" panose="020B0604030504040204" pitchFamily="34" charset="0"/>
                <a:ea typeface="Tahoma" panose="020B0604030504040204" pitchFamily="34" charset="0"/>
                <a:cs typeface="Tahoma" panose="020B0604030504040204" pitchFamily="34" charset="0"/>
              </a:rPr>
              <a:t>and </a:t>
            </a:r>
            <a:r>
              <a:rPr lang="en-US" sz="2400" b="1" dirty="0">
                <a:effectLst/>
                <a:latin typeface="Tahoma" panose="020B0604030504040204" pitchFamily="34" charset="0"/>
                <a:ea typeface="Tahoma" panose="020B0604030504040204" pitchFamily="34" charset="0"/>
                <a:cs typeface="Tahoma" panose="020B0604030504040204" pitchFamily="34" charset="0"/>
              </a:rPr>
              <a:t>activation level </a:t>
            </a:r>
          </a:p>
          <a:p>
            <a:pPr>
              <a:buFont typeface="Arial" panose="020B0604020202020204" pitchFamily="34" charset="0"/>
              <a:buChar char="•"/>
            </a:pPr>
            <a:endParaRPr lang="en-US" sz="2400" dirty="0">
              <a:effectLst/>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dirty="0">
                <a:effectLst/>
                <a:latin typeface="Tahoma" panose="020B0604030504040204" pitchFamily="34" charset="0"/>
                <a:ea typeface="Tahoma" panose="020B0604030504040204" pitchFamily="34" charset="0"/>
                <a:cs typeface="Tahoma" panose="020B0604030504040204" pitchFamily="34" charset="0"/>
              </a:rPr>
              <a:t>Each node has an </a:t>
            </a:r>
            <a:r>
              <a:rPr lang="en-US" sz="2400" b="1" dirty="0">
                <a:solidFill>
                  <a:srgbClr val="7030A0"/>
                </a:solidFill>
                <a:effectLst/>
                <a:latin typeface="Tahoma" panose="020B0604030504040204" pitchFamily="34" charset="0"/>
                <a:ea typeface="Tahoma" panose="020B0604030504040204" pitchFamily="34" charset="0"/>
                <a:cs typeface="Tahoma" panose="020B0604030504040204" pitchFamily="34" charset="0"/>
              </a:rPr>
              <a:t>input function</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dirty="0">
                <a:effectLst/>
                <a:latin typeface="Tahoma" panose="020B0604030504040204" pitchFamily="34" charset="0"/>
                <a:ea typeface="Tahoma" panose="020B0604030504040204" pitchFamily="34" charset="0"/>
                <a:cs typeface="Tahoma" panose="020B0604030504040204" pitchFamily="34" charset="0"/>
              </a:rPr>
              <a:t>(typically summing over weighted inputs), a </a:t>
            </a:r>
            <a:r>
              <a:rPr lang="en-US" sz="2400" dirty="0">
                <a:solidFill>
                  <a:srgbClr val="C00000"/>
                </a:solidFill>
                <a:effectLst/>
                <a:latin typeface="Tahoma" panose="020B0604030504040204" pitchFamily="34" charset="0"/>
                <a:ea typeface="Tahoma" panose="020B0604030504040204" pitchFamily="34" charset="0"/>
                <a:cs typeface="Tahoma" panose="020B0604030504040204" pitchFamily="34" charset="0"/>
              </a:rPr>
              <a:t>step (activation) func</a:t>
            </a:r>
            <a:r>
              <a:rPr lang="en-US" sz="2400" dirty="0">
                <a:solidFill>
                  <a:srgbClr val="C00000"/>
                </a:solidFill>
                <a:latin typeface="Tahoma" panose="020B0604030504040204" pitchFamily="34" charset="0"/>
                <a:ea typeface="Tahoma" panose="020B0604030504040204" pitchFamily="34" charset="0"/>
                <a:cs typeface="Tahoma" panose="020B0604030504040204" pitchFamily="34" charset="0"/>
              </a:rPr>
              <a:t>ti</a:t>
            </a:r>
            <a:r>
              <a:rPr lang="en-US" sz="2400" dirty="0">
                <a:solidFill>
                  <a:srgbClr val="C00000"/>
                </a:solidFill>
                <a:effectLst/>
                <a:latin typeface="Tahoma" panose="020B0604030504040204" pitchFamily="34" charset="0"/>
                <a:ea typeface="Tahoma" panose="020B0604030504040204" pitchFamily="34" charset="0"/>
                <a:cs typeface="Tahoma" panose="020B0604030504040204" pitchFamily="34" charset="0"/>
              </a:rPr>
              <a:t>on</a:t>
            </a:r>
            <a:r>
              <a:rPr lang="en-US" sz="2400" dirty="0">
                <a:effectLst/>
                <a:latin typeface="Tahoma" panose="020B0604030504040204" pitchFamily="34" charset="0"/>
                <a:ea typeface="Tahoma" panose="020B0604030504040204" pitchFamily="34" charset="0"/>
                <a:cs typeface="Tahoma" panose="020B0604030504040204" pitchFamily="34" charset="0"/>
              </a:rPr>
              <a:t>, and an </a:t>
            </a:r>
            <a:r>
              <a:rPr lang="en-US" sz="2400" b="1" dirty="0">
                <a:solidFill>
                  <a:srgbClr val="0070C0"/>
                </a:solidFill>
                <a:effectLst/>
                <a:latin typeface="Tahoma" panose="020B0604030504040204" pitchFamily="34" charset="0"/>
                <a:ea typeface="Tahoma" panose="020B0604030504040204" pitchFamily="34" charset="0"/>
                <a:cs typeface="Tahoma" panose="020B0604030504040204" pitchFamily="34" charset="0"/>
              </a:rPr>
              <a:t>output</a:t>
            </a:r>
            <a:r>
              <a:rPr lang="en-US" sz="2400" b="1" dirty="0">
                <a:effectLst/>
                <a:latin typeface="Tahoma" panose="020B0604030504040204" pitchFamily="34" charset="0"/>
                <a:ea typeface="Tahoma" panose="020B0604030504040204" pitchFamily="34" charset="0"/>
                <a:cs typeface="Tahoma" panose="020B0604030504040204" pitchFamily="34" charset="0"/>
              </a:rPr>
              <a:t>. </a:t>
            </a:r>
          </a:p>
          <a:p>
            <a:r>
              <a:rPr lang="en-US" sz="2400" b="0" i="0" u="none" strike="noStrike" dirty="0">
                <a:solidFill>
                  <a:srgbClr val="51565E"/>
                </a:solidFill>
                <a:effectLst/>
                <a:latin typeface="Tahoma" panose="020B0604030504040204" pitchFamily="34" charset="0"/>
                <a:ea typeface="Tahoma" panose="020B0604030504040204" pitchFamily="34" charset="0"/>
                <a:cs typeface="Tahoma" panose="020B0604030504040204" pitchFamily="34" charset="0"/>
              </a:rPr>
              <a:t>Single layer: Single layer perceptron can learn only linearly separable patterns.</a:t>
            </a:r>
          </a:p>
          <a:p>
            <a:pPr>
              <a:buFont typeface="Arial" panose="020B0604020202020204" pitchFamily="34" charset="0"/>
              <a:buChar char="•"/>
            </a:pPr>
            <a:endParaRPr lang="en-US" dirty="0">
              <a:effectLst/>
              <a:latin typeface="Arial" panose="020B0604020202020204" pitchFamily="34" charset="0"/>
              <a:cs typeface="Arial" panose="020B0604020202020204" pitchFamily="34" charset="0"/>
            </a:endParaRPr>
          </a:p>
          <a:p>
            <a:endParaRPr lang="en-US" sz="1900" dirty="0"/>
          </a:p>
        </p:txBody>
      </p:sp>
      <p:sp>
        <p:nvSpPr>
          <p:cNvPr id="2" name="TextBox 1">
            <a:extLst>
              <a:ext uri="{FF2B5EF4-FFF2-40B4-BE49-F238E27FC236}">
                <a16:creationId xmlns:a16="http://schemas.microsoft.com/office/drawing/2014/main" id="{AA8BF3B2-9611-1288-3054-6E82F50C0636}"/>
              </a:ext>
            </a:extLst>
          </p:cNvPr>
          <p:cNvSpPr txBox="1"/>
          <p:nvPr/>
        </p:nvSpPr>
        <p:spPr>
          <a:xfrm>
            <a:off x="3393529" y="317422"/>
            <a:ext cx="5404941" cy="584775"/>
          </a:xfrm>
          <a:prstGeom prst="rect">
            <a:avLst/>
          </a:prstGeom>
          <a:noFill/>
        </p:spPr>
        <p:txBody>
          <a:bodyPr wrap="none" rtlCol="0">
            <a:spAutoFit/>
          </a:bodyPr>
          <a:lstStyle/>
          <a:p>
            <a:pPr algn="ctr"/>
            <a:r>
              <a:rPr lang="en-US" sz="3200" b="1" dirty="0">
                <a:solidFill>
                  <a:srgbClr val="C00000"/>
                </a:solidFill>
              </a:rPr>
              <a:t>Neural Network </a:t>
            </a:r>
            <a:r>
              <a:rPr lang="en-US" sz="2800" b="1" dirty="0"/>
              <a:t>in simplest form</a:t>
            </a:r>
          </a:p>
        </p:txBody>
      </p:sp>
      <p:pic>
        <p:nvPicPr>
          <p:cNvPr id="6" name="Picture 5" descr="A diagram of a function&#10;&#10;Description automatically generated">
            <a:extLst>
              <a:ext uri="{FF2B5EF4-FFF2-40B4-BE49-F238E27FC236}">
                <a16:creationId xmlns:a16="http://schemas.microsoft.com/office/drawing/2014/main" id="{4F45E650-48C6-E214-71C3-ED0F39B6BCE4}"/>
              </a:ext>
            </a:extLst>
          </p:cNvPr>
          <p:cNvPicPr>
            <a:picLocks noChangeAspect="1"/>
          </p:cNvPicPr>
          <p:nvPr/>
        </p:nvPicPr>
        <p:blipFill>
          <a:blip r:embed="rId2"/>
          <a:stretch>
            <a:fillRect/>
          </a:stretch>
        </p:blipFill>
        <p:spPr>
          <a:xfrm>
            <a:off x="6117458" y="1928876"/>
            <a:ext cx="4864100" cy="3263900"/>
          </a:xfrm>
          <a:prstGeom prst="rect">
            <a:avLst/>
          </a:prstGeom>
        </p:spPr>
      </p:pic>
      <p:sp>
        <p:nvSpPr>
          <p:cNvPr id="7" name="TextBox 6">
            <a:extLst>
              <a:ext uri="{FF2B5EF4-FFF2-40B4-BE49-F238E27FC236}">
                <a16:creationId xmlns:a16="http://schemas.microsoft.com/office/drawing/2014/main" id="{5AE44674-20E7-BEB2-C974-5FBA51182763}"/>
              </a:ext>
            </a:extLst>
          </p:cNvPr>
          <p:cNvSpPr txBox="1"/>
          <p:nvPr/>
        </p:nvSpPr>
        <p:spPr>
          <a:xfrm>
            <a:off x="6757261" y="5408908"/>
            <a:ext cx="769763" cy="369332"/>
          </a:xfrm>
          <a:prstGeom prst="rect">
            <a:avLst/>
          </a:prstGeom>
          <a:noFill/>
        </p:spPr>
        <p:txBody>
          <a:bodyPr wrap="none" rtlCol="0">
            <a:spAutoFit/>
          </a:bodyPr>
          <a:lstStyle/>
          <a:p>
            <a:r>
              <a:rPr lang="en-US" dirty="0">
                <a:solidFill>
                  <a:srgbClr val="C00000"/>
                </a:solidFill>
              </a:rPr>
              <a:t>inputs</a:t>
            </a:r>
          </a:p>
        </p:txBody>
      </p:sp>
      <p:sp>
        <p:nvSpPr>
          <p:cNvPr id="8" name="TextBox 7">
            <a:extLst>
              <a:ext uri="{FF2B5EF4-FFF2-40B4-BE49-F238E27FC236}">
                <a16:creationId xmlns:a16="http://schemas.microsoft.com/office/drawing/2014/main" id="{1F0588D3-D7E1-38AB-0422-46539E17173E}"/>
              </a:ext>
            </a:extLst>
          </p:cNvPr>
          <p:cNvSpPr txBox="1"/>
          <p:nvPr/>
        </p:nvSpPr>
        <p:spPr>
          <a:xfrm>
            <a:off x="7568367" y="4776526"/>
            <a:ext cx="911468" cy="369332"/>
          </a:xfrm>
          <a:prstGeom prst="rect">
            <a:avLst/>
          </a:prstGeom>
          <a:noFill/>
        </p:spPr>
        <p:txBody>
          <a:bodyPr wrap="none" rtlCol="0">
            <a:spAutoFit/>
          </a:bodyPr>
          <a:lstStyle/>
          <a:p>
            <a:r>
              <a:rPr lang="en-US" dirty="0">
                <a:solidFill>
                  <a:srgbClr val="C00000"/>
                </a:solidFill>
              </a:rPr>
              <a:t>weights</a:t>
            </a:r>
          </a:p>
        </p:txBody>
      </p:sp>
    </p:spTree>
    <p:extLst>
      <p:ext uri="{BB962C8B-B14F-4D97-AF65-F5344CB8AC3E}">
        <p14:creationId xmlns:p14="http://schemas.microsoft.com/office/powerpoint/2010/main" val="475750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21AF1-0005-CDA7-272D-E0F5C6B734EE}"/>
              </a:ext>
            </a:extLst>
          </p:cNvPr>
          <p:cNvSpPr>
            <a:spLocks noGrp="1"/>
          </p:cNvSpPr>
          <p:nvPr>
            <p:ph type="title"/>
          </p:nvPr>
        </p:nvSpPr>
        <p:spPr>
          <a:xfrm>
            <a:off x="838200" y="365126"/>
            <a:ext cx="10515600" cy="585133"/>
          </a:xfrm>
        </p:spPr>
        <p:txBody>
          <a:bodyPr>
            <a:normAutofit fontScale="90000"/>
          </a:bodyPr>
          <a:lstStyle/>
          <a:p>
            <a:pPr algn="ctr"/>
            <a:br>
              <a:rPr lang="en-US" b="1" i="0" u="none" strike="noStrike" dirty="0">
                <a:solidFill>
                  <a:srgbClr val="272F40"/>
                </a:solidFill>
                <a:effectLst/>
                <a:latin typeface="Inter"/>
              </a:rPr>
            </a:br>
            <a:r>
              <a:rPr lang="en-US" b="1" i="0" u="none" strike="noStrike" dirty="0">
                <a:solidFill>
                  <a:srgbClr val="272F40"/>
                </a:solidFill>
                <a:effectLst/>
                <a:latin typeface="Inter"/>
              </a:rPr>
              <a:t>Feedforward Neural Network</a:t>
            </a:r>
            <a:br>
              <a:rPr lang="en-US" b="0" i="0" u="none" strike="noStrike" dirty="0">
                <a:solidFill>
                  <a:srgbClr val="272F40"/>
                </a:solidFill>
                <a:effectLst/>
                <a:latin typeface="Inter"/>
              </a:rPr>
            </a:br>
            <a:endParaRPr lang="en-US" dirty="0"/>
          </a:p>
        </p:txBody>
      </p:sp>
      <p:sp>
        <p:nvSpPr>
          <p:cNvPr id="3" name="Content Placeholder 2">
            <a:extLst>
              <a:ext uri="{FF2B5EF4-FFF2-40B4-BE49-F238E27FC236}">
                <a16:creationId xmlns:a16="http://schemas.microsoft.com/office/drawing/2014/main" id="{4C21CF75-7D2C-DA19-06F3-7C7AB0951645}"/>
              </a:ext>
            </a:extLst>
          </p:cNvPr>
          <p:cNvSpPr>
            <a:spLocks noGrp="1"/>
          </p:cNvSpPr>
          <p:nvPr>
            <p:ph idx="1"/>
          </p:nvPr>
        </p:nvSpPr>
        <p:spPr>
          <a:xfrm>
            <a:off x="629022" y="1253331"/>
            <a:ext cx="9841753" cy="4351338"/>
          </a:xfrm>
        </p:spPr>
        <p:txBody>
          <a:bodyPr>
            <a:normAutofit/>
          </a:bodyPr>
          <a:lstStyle/>
          <a:p>
            <a:r>
              <a:rPr lang="en-US" dirty="0">
                <a:solidFill>
                  <a:srgbClr val="080A13"/>
                </a:solidFill>
                <a:latin typeface="Inter"/>
              </a:rPr>
              <a:t>T</a:t>
            </a:r>
            <a:r>
              <a:rPr lang="en-US" b="0" i="0" u="none" strike="noStrike" dirty="0">
                <a:solidFill>
                  <a:srgbClr val="080A13"/>
                </a:solidFill>
                <a:effectLst/>
                <a:latin typeface="Inter"/>
              </a:rPr>
              <a:t>he flow of information occurs in the forward direction. </a:t>
            </a:r>
          </a:p>
          <a:p>
            <a:r>
              <a:rPr lang="en-US" b="0" i="0" u="none" strike="noStrike" dirty="0">
                <a:solidFill>
                  <a:srgbClr val="080A13"/>
                </a:solidFill>
                <a:effectLst/>
                <a:latin typeface="Inter"/>
              </a:rPr>
              <a:t>The input is used to calculate one/multiple intermediate function (s), which is then used to calculate an output. </a:t>
            </a:r>
          </a:p>
          <a:p>
            <a:r>
              <a:rPr lang="en-US" b="0" i="0" u="none" strike="noStrike" dirty="0">
                <a:solidFill>
                  <a:srgbClr val="080A13"/>
                </a:solidFill>
                <a:effectLst/>
                <a:latin typeface="Inter"/>
              </a:rPr>
              <a:t>In the feedforward propagation, the A</a:t>
            </a:r>
            <a:r>
              <a:rPr lang="en-US" b="1" i="0" u="none" strike="noStrike" dirty="0">
                <a:solidFill>
                  <a:srgbClr val="080A13"/>
                </a:solidFill>
                <a:effectLst/>
                <a:latin typeface="Inter"/>
              </a:rPr>
              <a:t>ctivation Function </a:t>
            </a:r>
            <a:r>
              <a:rPr lang="en-US" b="0" i="0" u="none" strike="noStrike" dirty="0">
                <a:solidFill>
                  <a:srgbClr val="080A13"/>
                </a:solidFill>
                <a:effectLst/>
                <a:latin typeface="Inter"/>
              </a:rPr>
              <a:t>is a mathematical “gate” in between the input feeding the current neuron and its output going to the next layer.</a:t>
            </a:r>
          </a:p>
          <a:p>
            <a:endParaRPr lang="en-US" dirty="0">
              <a:solidFill>
                <a:srgbClr val="080A13"/>
              </a:solidFill>
              <a:latin typeface="Inter"/>
            </a:endParaRPr>
          </a:p>
          <a:p>
            <a:endParaRPr lang="en-US" dirty="0"/>
          </a:p>
        </p:txBody>
      </p:sp>
      <p:pic>
        <p:nvPicPr>
          <p:cNvPr id="7" name="Picture 6" descr="A diagram of a function&#10;&#10;Description automatically generated with medium confidence">
            <a:extLst>
              <a:ext uri="{FF2B5EF4-FFF2-40B4-BE49-F238E27FC236}">
                <a16:creationId xmlns:a16="http://schemas.microsoft.com/office/drawing/2014/main" id="{49F4ADB0-1713-E4B1-AF2E-DE59CD30C060}"/>
              </a:ext>
            </a:extLst>
          </p:cNvPr>
          <p:cNvPicPr>
            <a:picLocks noChangeAspect="1"/>
          </p:cNvPicPr>
          <p:nvPr/>
        </p:nvPicPr>
        <p:blipFill>
          <a:blip r:embed="rId2"/>
          <a:stretch>
            <a:fillRect/>
          </a:stretch>
        </p:blipFill>
        <p:spPr>
          <a:xfrm>
            <a:off x="2616199" y="4083622"/>
            <a:ext cx="6612467" cy="2732161"/>
          </a:xfrm>
          <a:prstGeom prst="rect">
            <a:avLst/>
          </a:prstGeom>
        </p:spPr>
      </p:pic>
    </p:spTree>
    <p:extLst>
      <p:ext uri="{BB962C8B-B14F-4D97-AF65-F5344CB8AC3E}">
        <p14:creationId xmlns:p14="http://schemas.microsoft.com/office/powerpoint/2010/main" val="208089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0C43-EF21-9E2B-AE73-65D8336CF663}"/>
              </a:ext>
            </a:extLst>
          </p:cNvPr>
          <p:cNvSpPr>
            <a:spLocks noGrp="1"/>
          </p:cNvSpPr>
          <p:nvPr>
            <p:ph type="title"/>
          </p:nvPr>
        </p:nvSpPr>
        <p:spPr>
          <a:xfrm>
            <a:off x="0" y="145662"/>
            <a:ext cx="12192000" cy="818216"/>
          </a:xfrm>
        </p:spPr>
        <p:txBody>
          <a:bodyPr>
            <a:normAutofit/>
          </a:bodyPr>
          <a:lstStyle/>
          <a:p>
            <a:pPr algn="ctr"/>
            <a:r>
              <a:rPr lang="en-US" sz="3600" dirty="0">
                <a:latin typeface="Tahoma" panose="020B0604030504040204" pitchFamily="34" charset="0"/>
                <a:ea typeface="Tahoma" panose="020B0604030504040204" pitchFamily="34" charset="0"/>
                <a:cs typeface="Tahoma" panose="020B0604030504040204" pitchFamily="34" charset="0"/>
              </a:rPr>
              <a:t>Input function in Neural network</a:t>
            </a:r>
          </a:p>
        </p:txBody>
      </p:sp>
      <p:pic>
        <p:nvPicPr>
          <p:cNvPr id="5" name="Content Placeholder 4" descr="A diagram of mathematical equations&#10;&#10;Description automatically generated">
            <a:extLst>
              <a:ext uri="{FF2B5EF4-FFF2-40B4-BE49-F238E27FC236}">
                <a16:creationId xmlns:a16="http://schemas.microsoft.com/office/drawing/2014/main" id="{BCD63FA1-F9C7-BEA2-432E-D6B8B867516B}"/>
              </a:ext>
            </a:extLst>
          </p:cNvPr>
          <p:cNvPicPr>
            <a:picLocks noGrp="1" noChangeAspect="1"/>
          </p:cNvPicPr>
          <p:nvPr>
            <p:ph idx="1"/>
          </p:nvPr>
        </p:nvPicPr>
        <p:blipFill>
          <a:blip r:embed="rId3"/>
          <a:stretch>
            <a:fillRect/>
          </a:stretch>
        </p:blipFill>
        <p:spPr>
          <a:xfrm>
            <a:off x="5934635" y="1203784"/>
            <a:ext cx="3810000" cy="3848100"/>
          </a:xfrm>
        </p:spPr>
      </p:pic>
      <p:pic>
        <p:nvPicPr>
          <p:cNvPr id="7" name="Picture 6" descr="A math equation with numbers and a square&#10;&#10;Description automatically generated with medium confidence">
            <a:extLst>
              <a:ext uri="{FF2B5EF4-FFF2-40B4-BE49-F238E27FC236}">
                <a16:creationId xmlns:a16="http://schemas.microsoft.com/office/drawing/2014/main" id="{130D77AE-CDC9-03C5-34CF-5957548FCED6}"/>
              </a:ext>
            </a:extLst>
          </p:cNvPr>
          <p:cNvPicPr>
            <a:picLocks noChangeAspect="1"/>
          </p:cNvPicPr>
          <p:nvPr/>
        </p:nvPicPr>
        <p:blipFill>
          <a:blip r:embed="rId4"/>
          <a:stretch>
            <a:fillRect/>
          </a:stretch>
        </p:blipFill>
        <p:spPr>
          <a:xfrm>
            <a:off x="440765" y="1860224"/>
            <a:ext cx="4318000" cy="21590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E11ED6-3EB2-B3C7-5ACD-85EBEA4B48AB}"/>
                  </a:ext>
                </a:extLst>
              </p:cNvPr>
              <p:cNvSpPr txBox="1"/>
              <p:nvPr/>
            </p:nvSpPr>
            <p:spPr>
              <a:xfrm>
                <a:off x="3103883" y="5887722"/>
                <a:ext cx="8892988" cy="461665"/>
              </a:xfrm>
              <a:prstGeom prst="rect">
                <a:avLst/>
              </a:prstGeom>
              <a:noFill/>
            </p:spPr>
            <p:txBody>
              <a:bodyPr wrap="square" rtlCol="0">
                <a:spAutoFit/>
              </a:bodyPr>
              <a:lstStyle/>
              <a:p>
                <a14:m>
                  <m:oMath xmlns:m="http://schemas.openxmlformats.org/officeDocument/2006/math">
                    <m:r>
                      <m:rPr>
                        <m:sty m:val="p"/>
                      </m:rPr>
                      <a:rPr lang="en-US" sz="2400" i="1" smtClean="0">
                        <a:latin typeface="Cambria Math" panose="02040503050406030204" pitchFamily="18" charset="0"/>
                      </a:rPr>
                      <m:t>I</m:t>
                    </m:r>
                    <m:r>
                      <a:rPr lang="en-US" sz="2400" b="0" i="1" smtClean="0">
                        <a:latin typeface="Cambria Math" panose="02040503050406030204" pitchFamily="18" charset="0"/>
                      </a:rPr>
                      <m:t>𝑛𝑝𝑢𝑡</m:t>
                    </m:r>
                    <m:r>
                      <a:rPr lang="en-US" sz="2400" b="0" i="1" smtClean="0">
                        <a:latin typeface="Cambria Math" panose="02040503050406030204" pitchFamily="18" charset="0"/>
                      </a:rPr>
                      <m:t> </m:t>
                    </m:r>
                    <m:r>
                      <a:rPr lang="en-US" sz="2400" b="0" i="1" smtClean="0">
                        <a:latin typeface="Cambria Math" panose="02040503050406030204" pitchFamily="18" charset="0"/>
                      </a:rPr>
                      <m:t>𝐹𝑢𝑛𝑐𝑡𝑖𝑜𝑛</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𝜃</m:t>
                    </m:r>
                    <m:r>
                      <a:rPr lang="en-US" sz="2400" b="0" i="1" baseline="30000" smtClean="0">
                        <a:latin typeface="Cambria Math" panose="02040503050406030204" pitchFamily="18" charset="0"/>
                        <a:ea typeface="Cambria Math" panose="02040503050406030204" pitchFamily="18" charset="0"/>
                      </a:rPr>
                      <m:t>𝑇</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 </m:t>
                    </m:r>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 +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𝜃</m:t>
                        </m:r>
                      </m:e>
                      <m:sub>
                        <m:r>
                          <a:rPr lang="en-US" sz="2400" b="0" i="1" smtClean="0">
                            <a:latin typeface="Cambria Math" panose="02040503050406030204" pitchFamily="18" charset="0"/>
                            <a:ea typeface="Cambria Math" panose="02040503050406030204" pitchFamily="18" charset="0"/>
                          </a:rPr>
                          <m:t>3</m:t>
                        </m:r>
                      </m:sub>
                    </m:sSub>
                  </m:oMath>
                </a14:m>
                <a:endParaRPr lang="en-US" sz="2400" dirty="0"/>
              </a:p>
            </p:txBody>
          </p:sp>
        </mc:Choice>
        <mc:Fallback xmlns="">
          <p:sp>
            <p:nvSpPr>
              <p:cNvPr id="8" name="TextBox 7">
                <a:extLst>
                  <a:ext uri="{FF2B5EF4-FFF2-40B4-BE49-F238E27FC236}">
                    <a16:creationId xmlns:a16="http://schemas.microsoft.com/office/drawing/2014/main" id="{3EE11ED6-3EB2-B3C7-5ACD-85EBEA4B48AB}"/>
                  </a:ext>
                </a:extLst>
              </p:cNvPr>
              <p:cNvSpPr txBox="1">
                <a:spLocks noRot="1" noChangeAspect="1" noMove="1" noResize="1" noEditPoints="1" noAdjustHandles="1" noChangeArrowheads="1" noChangeShapeType="1" noTextEdit="1"/>
              </p:cNvSpPr>
              <p:nvPr/>
            </p:nvSpPr>
            <p:spPr>
              <a:xfrm>
                <a:off x="3103883" y="5887722"/>
                <a:ext cx="8892988" cy="461665"/>
              </a:xfrm>
              <a:prstGeom prst="rect">
                <a:avLst/>
              </a:prstGeom>
              <a:blipFill>
                <a:blip r:embed="rId5"/>
                <a:stretch>
                  <a:fillRect l="-143" t="-7895" b="-26316"/>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32EC51E3-B085-26C1-22B0-05C6282315F7}"/>
              </a:ext>
            </a:extLst>
          </p:cNvPr>
          <p:cNvCxnSpPr>
            <a:cxnSpLocks/>
          </p:cNvCxnSpPr>
          <p:nvPr/>
        </p:nvCxnSpPr>
        <p:spPr>
          <a:xfrm flipH="1" flipV="1">
            <a:off x="8929220" y="4019224"/>
            <a:ext cx="394073" cy="1634992"/>
          </a:xfrm>
          <a:prstGeom prst="line">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CAE8678-D02B-E906-9134-E09BF9A1326A}"/>
              </a:ext>
            </a:extLst>
          </p:cNvPr>
          <p:cNvSpPr/>
          <p:nvPr/>
        </p:nvSpPr>
        <p:spPr>
          <a:xfrm>
            <a:off x="3357728" y="3959555"/>
            <a:ext cx="1538050" cy="584775"/>
          </a:xfrm>
          <a:prstGeom prst="rect">
            <a:avLst/>
          </a:prstGeom>
        </p:spPr>
        <p:txBody>
          <a:bodyPr wrap="none">
            <a:spAutoFit/>
          </a:bodyPr>
          <a:lstStyle/>
          <a:p>
            <a:r>
              <a:rPr lang="en-US" sz="3200" dirty="0">
                <a:solidFill>
                  <a:srgbClr val="C00000"/>
                </a:solidFill>
              </a:rPr>
              <a:t>Weights</a:t>
            </a:r>
          </a:p>
        </p:txBody>
      </p:sp>
      <p:sp>
        <p:nvSpPr>
          <p:cNvPr id="16" name="Rectangle 15">
            <a:extLst>
              <a:ext uri="{FF2B5EF4-FFF2-40B4-BE49-F238E27FC236}">
                <a16:creationId xmlns:a16="http://schemas.microsoft.com/office/drawing/2014/main" id="{AF717D28-FDE3-FC77-7247-B7372C2E3E08}"/>
              </a:ext>
            </a:extLst>
          </p:cNvPr>
          <p:cNvSpPr/>
          <p:nvPr/>
        </p:nvSpPr>
        <p:spPr>
          <a:xfrm>
            <a:off x="1212622" y="3959556"/>
            <a:ext cx="1236236" cy="584775"/>
          </a:xfrm>
          <a:prstGeom prst="rect">
            <a:avLst/>
          </a:prstGeom>
        </p:spPr>
        <p:txBody>
          <a:bodyPr wrap="none">
            <a:spAutoFit/>
          </a:bodyPr>
          <a:lstStyle/>
          <a:p>
            <a:r>
              <a:rPr lang="en-US" sz="3200" dirty="0">
                <a:solidFill>
                  <a:srgbClr val="C00000"/>
                </a:solidFill>
              </a:rPr>
              <a:t>Inputs</a:t>
            </a:r>
          </a:p>
        </p:txBody>
      </p:sp>
      <p:cxnSp>
        <p:nvCxnSpPr>
          <p:cNvPr id="4" name="Straight Arrow Connector 3">
            <a:extLst>
              <a:ext uri="{FF2B5EF4-FFF2-40B4-BE49-F238E27FC236}">
                <a16:creationId xmlns:a16="http://schemas.microsoft.com/office/drawing/2014/main" id="{EA578FB0-4FD9-2CB7-F45B-F6D8A71037EA}"/>
              </a:ext>
            </a:extLst>
          </p:cNvPr>
          <p:cNvCxnSpPr>
            <a:cxnSpLocks/>
          </p:cNvCxnSpPr>
          <p:nvPr/>
        </p:nvCxnSpPr>
        <p:spPr>
          <a:xfrm flipH="1">
            <a:off x="8929220" y="1566210"/>
            <a:ext cx="171918" cy="13228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F1711C7-1613-78F9-7A4B-8EFCDA21A026}"/>
              </a:ext>
            </a:extLst>
          </p:cNvPr>
          <p:cNvCxnSpPr>
            <a:cxnSpLocks/>
          </p:cNvCxnSpPr>
          <p:nvPr/>
        </p:nvCxnSpPr>
        <p:spPr>
          <a:xfrm flipH="1">
            <a:off x="9472705" y="1860224"/>
            <a:ext cx="804303" cy="107950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D5D4499-115E-6048-C129-02FAC1B6D34D}"/>
              </a:ext>
            </a:extLst>
          </p:cNvPr>
          <p:cNvSpPr/>
          <p:nvPr/>
        </p:nvSpPr>
        <p:spPr>
          <a:xfrm>
            <a:off x="8349877" y="1104545"/>
            <a:ext cx="1963999" cy="461665"/>
          </a:xfrm>
          <a:prstGeom prst="rect">
            <a:avLst/>
          </a:prstGeom>
        </p:spPr>
        <p:txBody>
          <a:bodyPr wrap="none">
            <a:spAutoFit/>
          </a:bodyPr>
          <a:lstStyle/>
          <a:p>
            <a:r>
              <a:rPr lang="en-US" sz="2400" dirty="0">
                <a:solidFill>
                  <a:srgbClr val="7030A0"/>
                </a:solidFill>
              </a:rPr>
              <a:t>Input function</a:t>
            </a:r>
          </a:p>
        </p:txBody>
      </p:sp>
      <p:sp>
        <p:nvSpPr>
          <p:cNvPr id="14" name="Rectangle 13">
            <a:extLst>
              <a:ext uri="{FF2B5EF4-FFF2-40B4-BE49-F238E27FC236}">
                <a16:creationId xmlns:a16="http://schemas.microsoft.com/office/drawing/2014/main" id="{AD213B15-B894-2EDF-F350-3FEC61E11E23}"/>
              </a:ext>
            </a:extLst>
          </p:cNvPr>
          <p:cNvSpPr/>
          <p:nvPr/>
        </p:nvSpPr>
        <p:spPr>
          <a:xfrm>
            <a:off x="9472705" y="1509322"/>
            <a:ext cx="2525691" cy="461665"/>
          </a:xfrm>
          <a:prstGeom prst="rect">
            <a:avLst/>
          </a:prstGeom>
        </p:spPr>
        <p:txBody>
          <a:bodyPr wrap="none">
            <a:spAutoFit/>
          </a:bodyPr>
          <a:lstStyle/>
          <a:p>
            <a:r>
              <a:rPr lang="en-US" sz="2400" dirty="0">
                <a:solidFill>
                  <a:srgbClr val="7030A0"/>
                </a:solidFill>
              </a:rPr>
              <a:t>activation function</a:t>
            </a:r>
          </a:p>
        </p:txBody>
      </p:sp>
      <p:sp>
        <p:nvSpPr>
          <p:cNvPr id="3" name="Rectangle 2">
            <a:extLst>
              <a:ext uri="{FF2B5EF4-FFF2-40B4-BE49-F238E27FC236}">
                <a16:creationId xmlns:a16="http://schemas.microsoft.com/office/drawing/2014/main" id="{5B328273-77BA-818F-BBA2-634B38E7F913}"/>
              </a:ext>
            </a:extLst>
          </p:cNvPr>
          <p:cNvSpPr/>
          <p:nvPr/>
        </p:nvSpPr>
        <p:spPr>
          <a:xfrm>
            <a:off x="4126753" y="805136"/>
            <a:ext cx="2607509" cy="461665"/>
          </a:xfrm>
          <a:prstGeom prst="rect">
            <a:avLst/>
          </a:prstGeom>
        </p:spPr>
        <p:txBody>
          <a:bodyPr wrap="none">
            <a:spAutoFit/>
          </a:bodyPr>
          <a:lstStyle/>
          <a:p>
            <a:r>
              <a:rPr lang="en-US" sz="2400" dirty="0">
                <a:solidFill>
                  <a:srgbClr val="7030A0"/>
                </a:solidFill>
              </a:rPr>
              <a:t>constant input/bias</a:t>
            </a:r>
          </a:p>
        </p:txBody>
      </p:sp>
    </p:spTree>
    <p:extLst>
      <p:ext uri="{BB962C8B-B14F-4D97-AF65-F5344CB8AC3E}">
        <p14:creationId xmlns:p14="http://schemas.microsoft.com/office/powerpoint/2010/main" val="14703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3" grpId="0"/>
      <p:bldP spid="1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7EBF-259D-B72B-42FB-A6AE54EC2D63}"/>
              </a:ext>
            </a:extLst>
          </p:cNvPr>
          <p:cNvSpPr>
            <a:spLocks noGrp="1"/>
          </p:cNvSpPr>
          <p:nvPr>
            <p:ph type="title"/>
          </p:nvPr>
        </p:nvSpPr>
        <p:spPr>
          <a:xfrm>
            <a:off x="838200" y="365126"/>
            <a:ext cx="10515600" cy="656569"/>
          </a:xfrm>
        </p:spPr>
        <p:txBody>
          <a:bodyPr>
            <a:normAutofit/>
          </a:bodyPr>
          <a:lstStyle/>
          <a:p>
            <a:pPr algn="ctr"/>
            <a:r>
              <a:rPr lang="en-US" sz="3200" b="1" dirty="0"/>
              <a:t>Activation Function</a:t>
            </a:r>
          </a:p>
        </p:txBody>
      </p:sp>
      <p:sp>
        <p:nvSpPr>
          <p:cNvPr id="3" name="Content Placeholder 2">
            <a:extLst>
              <a:ext uri="{FF2B5EF4-FFF2-40B4-BE49-F238E27FC236}">
                <a16:creationId xmlns:a16="http://schemas.microsoft.com/office/drawing/2014/main" id="{A9DDB706-A108-BC28-5184-3D4308DA9BE8}"/>
              </a:ext>
            </a:extLst>
          </p:cNvPr>
          <p:cNvSpPr>
            <a:spLocks noGrp="1"/>
          </p:cNvSpPr>
          <p:nvPr>
            <p:ph idx="1"/>
          </p:nvPr>
        </p:nvSpPr>
        <p:spPr>
          <a:xfrm>
            <a:off x="623047" y="1484968"/>
            <a:ext cx="10515600" cy="3987146"/>
          </a:xfrm>
        </p:spPr>
        <p:txBody>
          <a:bodyPr>
            <a:noAutofit/>
          </a:bodyPr>
          <a:lstStyle/>
          <a:p>
            <a:r>
              <a:rPr lang="en-US" sz="2000" b="1"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An Activation Function</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decides whether a neuron should be </a:t>
            </a:r>
            <a:r>
              <a:rPr lang="en-US" sz="2000" b="0" i="0" u="none" strike="noStrike" dirty="0">
                <a:solidFill>
                  <a:srgbClr val="00B050"/>
                </a:solidFill>
                <a:effectLst/>
                <a:latin typeface="Tahoma" panose="020B0604030504040204" pitchFamily="34" charset="0"/>
                <a:ea typeface="Tahoma" panose="020B0604030504040204" pitchFamily="34" charset="0"/>
                <a:cs typeface="Tahoma" panose="020B0604030504040204" pitchFamily="34" charset="0"/>
              </a:rPr>
              <a:t>activated</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or </a:t>
            </a:r>
            <a:r>
              <a:rPr lang="en-US" sz="2000" b="0" i="0" u="none" strike="noStrike" dirty="0">
                <a:solidFill>
                  <a:srgbClr val="FF0000"/>
                </a:solidFill>
                <a:effectLst/>
                <a:latin typeface="Tahoma" panose="020B0604030504040204" pitchFamily="34" charset="0"/>
                <a:ea typeface="Tahoma" panose="020B0604030504040204" pitchFamily="34" charset="0"/>
                <a:cs typeface="Tahoma" panose="020B0604030504040204" pitchFamily="34" charset="0"/>
              </a:rPr>
              <a:t>not</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a:t>
            </a:r>
            <a:b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br>
            <a:endPar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000" dirty="0">
                <a:solidFill>
                  <a:srgbClr val="080A13"/>
                </a:solidFill>
                <a:latin typeface="Tahoma" panose="020B0604030504040204" pitchFamily="34" charset="0"/>
                <a:ea typeface="Tahoma" panose="020B0604030504040204" pitchFamily="34" charset="0"/>
                <a:cs typeface="Tahoma" panose="020B0604030504040204" pitchFamily="34" charset="0"/>
              </a:rPr>
              <a:t>A</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node (in neural network) is a replica of a neuron (brain) that receives a set of input signals—external stimuli. </a:t>
            </a:r>
          </a:p>
          <a:p>
            <a:pPr algn="l"/>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Depending on the nature and intensity of these input signals, the brain processes them and decides whether the neuron should be activated (“fired”) or not. </a:t>
            </a:r>
          </a:p>
          <a:p>
            <a:pPr algn="l"/>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In </a:t>
            </a:r>
            <a:r>
              <a:rPr lang="en-US" sz="2000" b="0" i="0" u="none" strike="noStrike" dirty="0">
                <a:solidFill>
                  <a:srgbClr val="1064FE"/>
                </a:solidFill>
                <a:effectLst/>
                <a:latin typeface="Tahoma" panose="020B0604030504040204" pitchFamily="34" charset="0"/>
                <a:ea typeface="Tahoma" panose="020B0604030504040204" pitchFamily="34" charset="0"/>
                <a:cs typeface="Tahoma" panose="020B0604030504040204" pitchFamily="34" charset="0"/>
              </a:rPr>
              <a:t>deep learning</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this is also the role of the Activation Function—that’s why it’s often referred to as a </a:t>
            </a:r>
            <a:r>
              <a:rPr lang="en-US" sz="2000" b="1" i="1"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Transfer Function</a:t>
            </a:r>
            <a:r>
              <a:rPr lang="en-US" sz="2000" b="1"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 </a:t>
            </a:r>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in Artificial Neural Network.  </a:t>
            </a:r>
            <a:b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br>
            <a:endPar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endParaRPr>
          </a:p>
          <a:p>
            <a:pPr algn="l"/>
            <a:r>
              <a:rPr lang="en-US" sz="2000" b="0" i="0" u="none" strike="noStrike" dirty="0">
                <a:solidFill>
                  <a:srgbClr val="080A13"/>
                </a:solidFill>
                <a:effectLst/>
                <a:latin typeface="Tahoma" panose="020B0604030504040204" pitchFamily="34" charset="0"/>
                <a:ea typeface="Tahoma" panose="020B0604030504040204" pitchFamily="34" charset="0"/>
                <a:cs typeface="Tahoma" panose="020B0604030504040204" pitchFamily="34" charset="0"/>
              </a:rPr>
              <a:t>The primary role of the Activation Function is to transform the summed weighted input from the node into an output value to be fed to the next hidden layer or as output.</a:t>
            </a:r>
          </a:p>
        </p:txBody>
      </p:sp>
    </p:spTree>
    <p:extLst>
      <p:ext uri="{BB962C8B-B14F-4D97-AF65-F5344CB8AC3E}">
        <p14:creationId xmlns:p14="http://schemas.microsoft.com/office/powerpoint/2010/main" val="420197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9E5D-E006-E0B9-3C7D-5E894BA9B7D3}"/>
              </a:ext>
            </a:extLst>
          </p:cNvPr>
          <p:cNvSpPr>
            <a:spLocks noGrp="1"/>
          </p:cNvSpPr>
          <p:nvPr>
            <p:ph type="title"/>
          </p:nvPr>
        </p:nvSpPr>
        <p:spPr>
          <a:xfrm>
            <a:off x="491066" y="523875"/>
            <a:ext cx="11565467" cy="650875"/>
          </a:xfrm>
        </p:spPr>
        <p:txBody>
          <a:bodyPr>
            <a:noAutofit/>
          </a:bodyPr>
          <a:lstStyle/>
          <a:p>
            <a:r>
              <a:rPr lang="en-US" sz="3200" b="1" dirty="0">
                <a:effectLst/>
                <a:latin typeface="Tahoma" panose="020B0604030504040204" pitchFamily="34" charset="0"/>
                <a:ea typeface="Tahoma" panose="020B0604030504040204" pitchFamily="34" charset="0"/>
                <a:cs typeface="Tahoma" panose="020B0604030504040204" pitchFamily="34" charset="0"/>
              </a:rPr>
              <a:t>Perceptron</a:t>
            </a:r>
            <a:r>
              <a:rPr lang="en-US" sz="3200" b="1" dirty="0">
                <a:latin typeface="Tahoma" panose="020B0604030504040204" pitchFamily="34" charset="0"/>
                <a:ea typeface="Tahoma" panose="020B0604030504040204" pitchFamily="34" charset="0"/>
                <a:cs typeface="Tahoma" panose="020B0604030504040204" pitchFamily="34" charset="0"/>
              </a:rPr>
              <a:t> </a:t>
            </a:r>
            <a:r>
              <a:rPr lang="en-US" sz="3200" dirty="0">
                <a:effectLst/>
                <a:latin typeface="Tahoma" panose="020B0604030504040204" pitchFamily="34" charset="0"/>
                <a:ea typeface="Tahoma" panose="020B0604030504040204" pitchFamily="34" charset="0"/>
                <a:cs typeface="Tahoma" panose="020B0604030504040204" pitchFamily="34" charset="0"/>
              </a:rPr>
              <a:t>(a special type of single feedforward network) </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5AAAD7D7-3F25-FE16-54E1-2F0A8B8632AA}"/>
              </a:ext>
            </a:extLst>
          </p:cNvPr>
          <p:cNvSpPr>
            <a:spLocks noGrp="1"/>
          </p:cNvSpPr>
          <p:nvPr>
            <p:ph idx="1"/>
          </p:nvPr>
        </p:nvSpPr>
        <p:spPr>
          <a:xfrm>
            <a:off x="838200" y="1659467"/>
            <a:ext cx="10515600" cy="4517496"/>
          </a:xfrm>
        </p:spPr>
        <p:txBody>
          <a:bodyPr/>
          <a:lstStyle/>
          <a:p>
            <a:pPr marL="0" indent="0">
              <a:buNone/>
            </a:pPr>
            <a:r>
              <a:rPr lang="en-US" sz="2000" dirty="0">
                <a:effectLst/>
                <a:latin typeface="Tahoma" panose="020B0604030504040204" pitchFamily="34" charset="0"/>
                <a:ea typeface="Tahoma" panose="020B0604030504040204" pitchFamily="34" charset="0"/>
                <a:cs typeface="Tahoma" panose="020B0604030504040204" pitchFamily="34" charset="0"/>
              </a:rPr>
              <a:t>− </a:t>
            </a:r>
            <a:r>
              <a:rPr lang="en-US" sz="2000" dirty="0">
                <a:solidFill>
                  <a:srgbClr val="051114"/>
                </a:solidFill>
                <a:effectLst/>
                <a:latin typeface="Tahoma" panose="020B0604030504040204" pitchFamily="34" charset="0"/>
                <a:ea typeface="Tahoma" panose="020B0604030504040204" pitchFamily="34" charset="0"/>
                <a:cs typeface="Tahoma" panose="020B0604030504040204" pitchFamily="34" charset="0"/>
              </a:rPr>
              <a:t>The perceptron was first proposed by </a:t>
            </a:r>
            <a:r>
              <a:rPr lang="en-US" sz="2000" dirty="0">
                <a:solidFill>
                  <a:srgbClr val="E26B07"/>
                </a:solidFill>
                <a:effectLst/>
                <a:latin typeface="Tahoma" panose="020B0604030504040204" pitchFamily="34" charset="0"/>
                <a:ea typeface="Tahoma" panose="020B0604030504040204" pitchFamily="34" charset="0"/>
                <a:cs typeface="Tahoma" panose="020B0604030504040204" pitchFamily="34" charset="0"/>
              </a:rPr>
              <a:t>Rosenblatt (1958) </a:t>
            </a:r>
            <a:r>
              <a:rPr lang="en-US" sz="2000" dirty="0">
                <a:solidFill>
                  <a:srgbClr val="051114"/>
                </a:solidFill>
                <a:effectLst/>
                <a:latin typeface="Tahoma" panose="020B0604030504040204" pitchFamily="34" charset="0"/>
                <a:ea typeface="Tahoma" panose="020B0604030504040204" pitchFamily="34" charset="0"/>
                <a:cs typeface="Tahoma" panose="020B0604030504040204" pitchFamily="34" charset="0"/>
              </a:rPr>
              <a:t>is a </a:t>
            </a:r>
            <a:r>
              <a:rPr lang="en-US" sz="2000" dirty="0">
                <a:solidFill>
                  <a:srgbClr val="006DBF"/>
                </a:solidFill>
                <a:effectLst/>
                <a:latin typeface="Tahoma" panose="020B0604030504040204" pitchFamily="34" charset="0"/>
                <a:ea typeface="Tahoma" panose="020B0604030504040204" pitchFamily="34" charset="0"/>
                <a:cs typeface="Tahoma" panose="020B0604030504040204" pitchFamily="34" charset="0"/>
              </a:rPr>
              <a:t>simple neuron that is used to classify its input into one of two categories</a:t>
            </a:r>
            <a:r>
              <a:rPr lang="en-US" sz="2000" dirty="0">
                <a:solidFill>
                  <a:srgbClr val="051114"/>
                </a:solidFill>
                <a:effectLst/>
                <a:latin typeface="Tahoma" panose="020B0604030504040204" pitchFamily="34" charset="0"/>
                <a:ea typeface="Tahoma" panose="020B0604030504040204" pitchFamily="34" charset="0"/>
                <a:cs typeface="Tahoma" panose="020B0604030504040204" pitchFamily="34" charset="0"/>
              </a:rPr>
              <a:t>. </a:t>
            </a:r>
            <a:endParaRPr lang="en-US" sz="2000" dirty="0">
              <a:effectLst/>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000" dirty="0">
                <a:effectLst/>
                <a:latin typeface="Tahoma" panose="020B0604030504040204" pitchFamily="34" charset="0"/>
                <a:ea typeface="Tahoma" panose="020B0604030504040204" pitchFamily="34" charset="0"/>
                <a:cs typeface="Tahoma" panose="020B0604030504040204" pitchFamily="34" charset="0"/>
              </a:rPr>
              <a:t>− </a:t>
            </a:r>
            <a:r>
              <a:rPr lang="en-US" sz="2000" dirty="0">
                <a:solidFill>
                  <a:srgbClr val="051114"/>
                </a:solidFill>
                <a:effectLst/>
                <a:latin typeface="Tahoma" panose="020B0604030504040204" pitchFamily="34" charset="0"/>
                <a:ea typeface="Tahoma" panose="020B0604030504040204" pitchFamily="34" charset="0"/>
                <a:cs typeface="Tahoma" panose="020B0604030504040204" pitchFamily="34" charset="0"/>
              </a:rPr>
              <a:t>A perceptron </a:t>
            </a:r>
            <a:r>
              <a:rPr lang="en-US" sz="2000" dirty="0">
                <a:solidFill>
                  <a:srgbClr val="4C7FBC"/>
                </a:solidFill>
                <a:effectLst/>
                <a:latin typeface="Tahoma" panose="020B0604030504040204" pitchFamily="34" charset="0"/>
                <a:ea typeface="Tahoma" panose="020B0604030504040204" pitchFamily="34" charset="0"/>
                <a:cs typeface="Tahoma" panose="020B0604030504040204" pitchFamily="34" charset="0"/>
              </a:rPr>
              <a:t>uses the </a:t>
            </a:r>
            <a:r>
              <a:rPr lang="en-US" sz="2000" b="1" dirty="0">
                <a:solidFill>
                  <a:srgbClr val="4C7FBC"/>
                </a:solidFill>
                <a:effectLst/>
                <a:latin typeface="Tahoma" panose="020B0604030504040204" pitchFamily="34" charset="0"/>
                <a:ea typeface="Tahoma" panose="020B0604030504040204" pitchFamily="34" charset="0"/>
                <a:cs typeface="Tahoma" panose="020B0604030504040204" pitchFamily="34" charset="0"/>
              </a:rPr>
              <a:t>step function as </a:t>
            </a:r>
            <a:r>
              <a:rPr lang="en-US" sz="2000" b="1" dirty="0">
                <a:solidFill>
                  <a:srgbClr val="4C7FBC"/>
                </a:solidFill>
                <a:latin typeface="Tahoma" panose="020B0604030504040204" pitchFamily="34" charset="0"/>
                <a:ea typeface="Tahoma" panose="020B0604030504040204" pitchFamily="34" charset="0"/>
                <a:cs typeface="Tahoma" panose="020B0604030504040204" pitchFamily="34" charset="0"/>
              </a:rPr>
              <a:t>a</a:t>
            </a:r>
            <a:r>
              <a:rPr lang="en-US" sz="2000" b="1" dirty="0">
                <a:solidFill>
                  <a:srgbClr val="4C7FBC"/>
                </a:solidFill>
                <a:effectLst/>
                <a:latin typeface="Tahoma" panose="020B0604030504040204" pitchFamily="34" charset="0"/>
                <a:ea typeface="Tahoma" panose="020B0604030504040204" pitchFamily="34" charset="0"/>
                <a:cs typeface="Tahoma" panose="020B0604030504040204" pitchFamily="34" charset="0"/>
              </a:rPr>
              <a:t> activation function</a:t>
            </a:r>
          </a:p>
          <a:p>
            <a:pPr marL="0" indent="0">
              <a:buNone/>
            </a:pPr>
            <a:endParaRPr lang="en-US" sz="1800" b="1" dirty="0">
              <a:solidFill>
                <a:srgbClr val="4C7FBC"/>
              </a:solidFill>
              <a:latin typeface="Arial" panose="020B0604020202020204" pitchFamily="34" charset="0"/>
            </a:endParaRPr>
          </a:p>
          <a:p>
            <a:pPr marL="0" indent="0">
              <a:buNone/>
            </a:pPr>
            <a:endParaRPr lang="en-US" sz="1800" b="1" dirty="0">
              <a:solidFill>
                <a:srgbClr val="4C7FBC"/>
              </a:solidFill>
              <a:effectLst/>
              <a:latin typeface="Arial" panose="020B0604020202020204" pitchFamily="34" charset="0"/>
            </a:endParaRPr>
          </a:p>
          <a:p>
            <a:pPr marL="0" indent="0">
              <a:buNone/>
            </a:pPr>
            <a:endParaRPr lang="en-US" sz="1800" b="1" dirty="0">
              <a:solidFill>
                <a:srgbClr val="4C7FBC"/>
              </a:solidFill>
              <a:effectLst/>
              <a:latin typeface="Arial" panose="020B0604020202020204" pitchFamily="34" charset="0"/>
            </a:endParaRPr>
          </a:p>
          <a:p>
            <a:pPr marL="0" indent="0">
              <a:buNone/>
            </a:pPr>
            <a:endParaRPr lang="en-US" sz="1800" b="1" dirty="0">
              <a:solidFill>
                <a:srgbClr val="4C7FBC"/>
              </a:solidFill>
              <a:latin typeface="Arial" panose="020B0604020202020204" pitchFamily="34" charset="0"/>
            </a:endParaRPr>
          </a:p>
          <a:p>
            <a:pPr marL="0" indent="0">
              <a:buNone/>
            </a:pPr>
            <a:endParaRPr lang="en-US" dirty="0"/>
          </a:p>
        </p:txBody>
      </p:sp>
      <p:pic>
        <p:nvPicPr>
          <p:cNvPr id="2051" name="Picture 3">
            <a:extLst>
              <a:ext uri="{FF2B5EF4-FFF2-40B4-BE49-F238E27FC236}">
                <a16:creationId xmlns:a16="http://schemas.microsoft.com/office/drawing/2014/main" id="{41B043A8-8B24-E9A7-D8CB-84C882CA62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336925"/>
            <a:ext cx="6096000" cy="299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071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707E6B-A3BE-3E5C-AC30-0F1B22B8318D}"/>
              </a:ext>
            </a:extLst>
          </p:cNvPr>
          <p:cNvSpPr txBox="1">
            <a:spLocks/>
          </p:cNvSpPr>
          <p:nvPr/>
        </p:nvSpPr>
        <p:spPr>
          <a:xfrm>
            <a:off x="990600" y="517525"/>
            <a:ext cx="10515600" cy="8271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Tahoma" panose="020B0604030504040204" pitchFamily="34" charset="0"/>
                <a:ea typeface="Tahoma" panose="020B0604030504040204" pitchFamily="34" charset="0"/>
                <a:cs typeface="Tahoma" panose="020B0604030504040204" pitchFamily="34" charset="0"/>
              </a:rPr>
              <a:t>Linear and Non-Linear Functions</a:t>
            </a:r>
          </a:p>
        </p:txBody>
      </p:sp>
      <p:sp>
        <p:nvSpPr>
          <p:cNvPr id="5" name="Content Placeholder 2">
            <a:extLst>
              <a:ext uri="{FF2B5EF4-FFF2-40B4-BE49-F238E27FC236}">
                <a16:creationId xmlns:a16="http://schemas.microsoft.com/office/drawing/2014/main" id="{7CD3B580-C900-3CBE-B0B8-AEB6976BEADC}"/>
              </a:ext>
            </a:extLst>
          </p:cNvPr>
          <p:cNvSpPr txBox="1">
            <a:spLocks/>
          </p:cNvSpPr>
          <p:nvPr/>
        </p:nvSpPr>
        <p:spPr>
          <a:xfrm>
            <a:off x="990600" y="1789485"/>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7030A0"/>
                </a:solidFill>
                <a:latin typeface="Tahoma" panose="020B0604030504040204" pitchFamily="34" charset="0"/>
                <a:ea typeface="Tahoma" panose="020B0604030504040204" pitchFamily="34" charset="0"/>
                <a:cs typeface="Tahoma" panose="020B0604030504040204" pitchFamily="34" charset="0"/>
              </a:rPr>
              <a:t>Linearity:</a:t>
            </a:r>
          </a:p>
          <a:p>
            <a:pPr marL="0" indent="0">
              <a:buFont typeface="Arial" panose="020B0604020202020204" pitchFamily="34" charset="0"/>
              <a:buNone/>
            </a:pP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T</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he relationship between the input and output variables can be expressed as a straight line (</a:t>
            </a:r>
            <a:r>
              <a:rPr lang="en-US" b="0" i="0" u="none" strike="noStrike" dirty="0">
                <a:solidFill>
                  <a:srgbClr val="C00000"/>
                </a:solidFill>
                <a:effectLst/>
                <a:latin typeface="Tahoma" panose="020B0604030504040204" pitchFamily="34" charset="0"/>
                <a:ea typeface="Tahoma" panose="020B0604030504040204" pitchFamily="34" charset="0"/>
                <a:cs typeface="Tahoma" panose="020B0604030504040204" pitchFamily="34" charset="0"/>
              </a:rPr>
              <a:t>y = mx + b</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 when graphed on a coordinate plane. </a:t>
            </a:r>
            <a:r>
              <a:rPr lang="en-US" dirty="0">
                <a:solidFill>
                  <a:srgbClr val="202124"/>
                </a:solidFill>
                <a:latin typeface="Tahoma" panose="020B0604030504040204" pitchFamily="34" charset="0"/>
                <a:ea typeface="Tahoma" panose="020B0604030504040204" pitchFamily="34" charset="0"/>
                <a:cs typeface="Tahoma" panose="020B0604030504040204" pitchFamily="34" charset="0"/>
              </a:rPr>
              <a:t>	</a:t>
            </a:r>
          </a:p>
          <a:p>
            <a:pPr marL="0" indent="0">
              <a:buFont typeface="Arial" panose="020B0604020202020204" pitchFamily="34" charset="0"/>
              <a:buNone/>
            </a:pPr>
            <a:r>
              <a:rPr lang="en-US" dirty="0">
                <a:solidFill>
                  <a:srgbClr val="202124"/>
                </a:solidFill>
                <a:latin typeface="Tahoma" panose="020B0604030504040204" pitchFamily="34" charset="0"/>
                <a:ea typeface="Tahoma" panose="020B0604030504040204" pitchFamily="34" charset="0"/>
                <a:cs typeface="Tahoma" panose="020B0604030504040204" pitchFamily="34" charset="0"/>
              </a:rPr>
              <a:t>-&gt; output is </a:t>
            </a:r>
            <a:r>
              <a:rPr lang="en-US" b="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directly proportional </a:t>
            </a:r>
            <a:r>
              <a:rPr lang="en-US" dirty="0">
                <a:solidFill>
                  <a:srgbClr val="202124"/>
                </a:solidFill>
                <a:latin typeface="Tahoma" panose="020B0604030504040204" pitchFamily="34" charset="0"/>
                <a:ea typeface="Tahoma" panose="020B0604030504040204" pitchFamily="34" charset="0"/>
                <a:cs typeface="Tahoma" panose="020B0604030504040204" pitchFamily="34" charset="0"/>
              </a:rPr>
              <a:t>to the input (e.g.,  weighted combination )</a:t>
            </a:r>
          </a:p>
          <a:p>
            <a:pPr marL="0" indent="0">
              <a:buFont typeface="Arial" panose="020B0604020202020204" pitchFamily="34" charset="0"/>
              <a:buNone/>
            </a:pPr>
            <a:endParaRPr lang="en-US" dirty="0">
              <a:solidFill>
                <a:srgbClr val="202124"/>
              </a:solidFill>
              <a:latin typeface="Tahoma" panose="020B0604030504040204" pitchFamily="34" charset="0"/>
              <a:ea typeface="Tahoma" panose="020B0604030504040204" pitchFamily="34" charset="0"/>
              <a:cs typeface="Tahoma" panose="020B0604030504040204" pitchFamily="34" charset="0"/>
            </a:endParaRPr>
          </a:p>
          <a:p>
            <a:pPr marL="0" indent="0">
              <a:buNone/>
            </a:pPr>
            <a:r>
              <a:rPr lang="en-US" b="1" dirty="0">
                <a:solidFill>
                  <a:srgbClr val="7030A0"/>
                </a:solidFill>
                <a:latin typeface="Tahoma" panose="020B0604030504040204" pitchFamily="34" charset="0"/>
                <a:ea typeface="Tahoma" panose="020B0604030504040204" pitchFamily="34" charset="0"/>
                <a:cs typeface="Tahoma" panose="020B0604030504040204" pitchFamily="34" charset="0"/>
              </a:rPr>
              <a:t>Nonlinearity: </a:t>
            </a:r>
          </a:p>
          <a:p>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T</a:t>
            </a:r>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he rate of change of the output variable with respect to the input variable can vary in a non-constant manner.</a:t>
            </a:r>
          </a:p>
          <a:p>
            <a:r>
              <a:rPr lang="en-US" b="0" i="0" u="none" strike="noStrike" dirty="0">
                <a:solidFill>
                  <a:srgbClr val="374151"/>
                </a:solidFill>
                <a:effectLst/>
                <a:latin typeface="Tahoma" panose="020B0604030504040204" pitchFamily="34" charset="0"/>
                <a:ea typeface="Tahoma" panose="020B0604030504040204" pitchFamily="34" charset="0"/>
                <a:cs typeface="Tahoma" panose="020B0604030504040204" pitchFamily="34" charset="0"/>
              </a:rPr>
              <a:t>Non-linear functions can take on various shapes and forms, such as curves, exponential growth, or oscillating patterns.</a:t>
            </a:r>
          </a:p>
          <a:p>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E.g., y = x</a:t>
            </a:r>
            <a:r>
              <a:rPr lang="en-US" baseline="30000" dirty="0">
                <a:solidFill>
                  <a:srgbClr val="374151"/>
                </a:solidFill>
                <a:latin typeface="Tahoma" panose="020B0604030504040204" pitchFamily="34" charset="0"/>
                <a:ea typeface="Tahoma" panose="020B0604030504040204" pitchFamily="34" charset="0"/>
                <a:cs typeface="Tahoma" panose="020B0604030504040204" pitchFamily="34" charset="0"/>
              </a:rPr>
              <a:t>2, </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y = e</a:t>
            </a:r>
            <a:r>
              <a:rPr lang="en-US" baseline="30000" dirty="0">
                <a:solidFill>
                  <a:srgbClr val="374151"/>
                </a:solidFill>
                <a:latin typeface="Tahoma" panose="020B0604030504040204" pitchFamily="34" charset="0"/>
                <a:ea typeface="Tahoma" panose="020B0604030504040204" pitchFamily="34" charset="0"/>
                <a:cs typeface="Tahoma" panose="020B0604030504040204" pitchFamily="34" charset="0"/>
              </a:rPr>
              <a:t>x</a:t>
            </a:r>
            <a:r>
              <a:rPr lang="en-US" dirty="0">
                <a:solidFill>
                  <a:srgbClr val="374151"/>
                </a:solidFill>
                <a:latin typeface="Tahoma" panose="020B0604030504040204" pitchFamily="34" charset="0"/>
                <a:ea typeface="Tahoma" panose="020B0604030504040204" pitchFamily="34" charset="0"/>
                <a:cs typeface="Tahoma" panose="020B0604030504040204" pitchFamily="34" charset="0"/>
              </a:rPr>
              <a:t> </a:t>
            </a:r>
            <a:endParaRPr lang="en-US" baseline="30000" dirty="0">
              <a:solidFill>
                <a:srgbClr val="202124"/>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44724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1463</TotalTime>
  <Words>1869</Words>
  <Application>Microsoft Macintosh PowerPoint</Application>
  <PresentationFormat>Widescreen</PresentationFormat>
  <Paragraphs>203</Paragraphs>
  <Slides>29</Slides>
  <Notes>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29</vt:i4>
      </vt:variant>
    </vt:vector>
  </HeadingPairs>
  <TitlesOfParts>
    <vt:vector size="43" baseType="lpstr">
      <vt:lpstr>Arial</vt:lpstr>
      <vt:lpstr>Calibri</vt:lpstr>
      <vt:lpstr>Calibri Light</vt:lpstr>
      <vt:lpstr>Cambria Math</vt:lpstr>
      <vt:lpstr>Courier New</vt:lpstr>
      <vt:lpstr>Helvetica</vt:lpstr>
      <vt:lpstr>Inter</vt:lpstr>
      <vt:lpstr>KaTeX_Main</vt:lpstr>
      <vt:lpstr>Lora</vt:lpstr>
      <vt:lpstr>Söhne</vt:lpstr>
      <vt:lpstr>Tahoma</vt:lpstr>
      <vt:lpstr>Trade Gothic Next</vt:lpstr>
      <vt:lpstr>Wingdings</vt:lpstr>
      <vt:lpstr>Office Theme</vt:lpstr>
      <vt:lpstr>CS7/8745 : Machine Learning   Instructor: Salim Sazzed Department of Computer Science University of Memphis   </vt:lpstr>
      <vt:lpstr>Neural Network</vt:lpstr>
      <vt:lpstr>Neural Networks </vt:lpstr>
      <vt:lpstr>PowerPoint Presentation</vt:lpstr>
      <vt:lpstr> Feedforward Neural Network </vt:lpstr>
      <vt:lpstr>Input function in Neural network</vt:lpstr>
      <vt:lpstr>Activation Function</vt:lpstr>
      <vt:lpstr>Perceptron (a special type of single feedforward network) </vt:lpstr>
      <vt:lpstr>PowerPoint Presentation</vt:lpstr>
      <vt:lpstr>Why Activation Function?</vt:lpstr>
      <vt:lpstr>Activation Function - sigmoid</vt:lpstr>
      <vt:lpstr>Activation - hyperbolic tangent (tanh) </vt:lpstr>
      <vt:lpstr>Activation - rectified linear(relu) </vt:lpstr>
      <vt:lpstr>PowerPoint Presentation</vt:lpstr>
      <vt:lpstr>PowerPoint Presentation</vt:lpstr>
      <vt:lpstr>PowerPoint Presentation</vt:lpstr>
      <vt:lpstr>PowerPoint Presentation</vt:lpstr>
      <vt:lpstr>PowerPoint Presentation</vt:lpstr>
      <vt:lpstr>Loss Function: Classification</vt:lpstr>
      <vt:lpstr>PowerPoint Presentation</vt:lpstr>
      <vt:lpstr>PowerPoint Presentation</vt:lpstr>
      <vt:lpstr>PowerPoint Presentation</vt:lpstr>
      <vt:lpstr>PowerPoint Presentation</vt:lpstr>
      <vt:lpstr>So far we know-</vt:lpstr>
      <vt:lpstr>Generalization</vt:lpstr>
      <vt:lpstr>PowerPoint Presentation</vt:lpstr>
      <vt:lpstr>Preventing Overfitting</vt:lpstr>
      <vt:lpstr>Regularization</vt:lpstr>
      <vt:lpstr>Data Augmentation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134</cp:revision>
  <dcterms:created xsi:type="dcterms:W3CDTF">2023-09-27T19:52:28Z</dcterms:created>
  <dcterms:modified xsi:type="dcterms:W3CDTF">2023-11-18T18:16:56Z</dcterms:modified>
</cp:coreProperties>
</file>