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84" r:id="rId2"/>
    <p:sldId id="923" r:id="rId3"/>
    <p:sldId id="918" r:id="rId4"/>
    <p:sldId id="919" r:id="rId5"/>
    <p:sldId id="935" r:id="rId6"/>
    <p:sldId id="285" r:id="rId7"/>
    <p:sldId id="926" r:id="rId8"/>
    <p:sldId id="933" r:id="rId9"/>
    <p:sldId id="936" r:id="rId10"/>
    <p:sldId id="928" r:id="rId11"/>
    <p:sldId id="937" r:id="rId12"/>
    <p:sldId id="938" r:id="rId13"/>
    <p:sldId id="256" r:id="rId14"/>
    <p:sldId id="280" r:id="rId15"/>
    <p:sldId id="281" r:id="rId16"/>
    <p:sldId id="282" r:id="rId17"/>
    <p:sldId id="283" r:id="rId18"/>
    <p:sldId id="947" r:id="rId19"/>
    <p:sldId id="940" r:id="rId20"/>
    <p:sldId id="941" r:id="rId21"/>
    <p:sldId id="945" r:id="rId22"/>
    <p:sldId id="942" r:id="rId23"/>
    <p:sldId id="946" r:id="rId24"/>
    <p:sldId id="943" r:id="rId25"/>
    <p:sldId id="944" r:id="rId26"/>
    <p:sldId id="93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63"/>
    <p:restoredTop sz="95304"/>
  </p:normalViewPr>
  <p:slideViewPr>
    <p:cSldViewPr snapToGrid="0">
      <p:cViewPr varScale="1">
        <p:scale>
          <a:sx n="80" d="100"/>
          <a:sy n="80" d="100"/>
        </p:scale>
        <p:origin x="3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FEE03-DE8E-D840-AB02-2DED9B701166}" type="datetimeFigureOut">
              <a:rPr lang="en-US" smtClean="0"/>
              <a:t>9/19/23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B253A-BF36-5845-AE74-2F2362A75D26}" type="slidenum">
              <a:rPr lang="en-US" smtClean="0"/>
              <a:t>‹#›</a:t>
            </a:fld>
            <a:endParaRPr lang="en-US"/>
          </a:p>
        </p:txBody>
      </p:sp>
    </p:spTree>
    <p:extLst>
      <p:ext uri="{BB962C8B-B14F-4D97-AF65-F5344CB8AC3E}">
        <p14:creationId xmlns:p14="http://schemas.microsoft.com/office/powerpoint/2010/main" val="41494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81A0-9DF2-46CA-AA91-891ADE0AC5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DF775E-E112-0031-9798-E52957A47C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ABDD70-E17B-7210-8428-EFB315E96572}"/>
              </a:ext>
            </a:extLst>
          </p:cNvPr>
          <p:cNvSpPr>
            <a:spLocks noGrp="1"/>
          </p:cNvSpPr>
          <p:nvPr>
            <p:ph type="dt" sz="half" idx="10"/>
          </p:nvPr>
        </p:nvSpPr>
        <p:spPr/>
        <p:txBody>
          <a:bodyPr/>
          <a:lstStyle/>
          <a:p>
            <a:fld id="{C53A9F2C-87B3-D84B-A680-7818F4BC22B8}" type="datetimeFigureOut">
              <a:rPr lang="en-US" smtClean="0"/>
              <a:t>9/19/23</a:t>
            </a:fld>
            <a:endParaRPr lang="en-US"/>
          </a:p>
        </p:txBody>
      </p:sp>
      <p:sp>
        <p:nvSpPr>
          <p:cNvPr id="5" name="Footer Placeholder 4">
            <a:extLst>
              <a:ext uri="{FF2B5EF4-FFF2-40B4-BE49-F238E27FC236}">
                <a16:creationId xmlns:a16="http://schemas.microsoft.com/office/drawing/2014/main" id="{6B606D25-E40C-FD65-0A92-1DF1BA386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BFF13-8F58-8E61-110F-D9B0FD6400B8}"/>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32550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56A1-F642-D288-30B7-5365DD6E9F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1EA4A4-A1D2-F422-1660-71EAA95C5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9047A-128E-4DDF-5B58-4DADFE309FAE}"/>
              </a:ext>
            </a:extLst>
          </p:cNvPr>
          <p:cNvSpPr>
            <a:spLocks noGrp="1"/>
          </p:cNvSpPr>
          <p:nvPr>
            <p:ph type="dt" sz="half" idx="10"/>
          </p:nvPr>
        </p:nvSpPr>
        <p:spPr/>
        <p:txBody>
          <a:bodyPr/>
          <a:lstStyle/>
          <a:p>
            <a:fld id="{C53A9F2C-87B3-D84B-A680-7818F4BC22B8}" type="datetimeFigureOut">
              <a:rPr lang="en-US" smtClean="0"/>
              <a:t>9/19/23</a:t>
            </a:fld>
            <a:endParaRPr lang="en-US"/>
          </a:p>
        </p:txBody>
      </p:sp>
      <p:sp>
        <p:nvSpPr>
          <p:cNvPr id="5" name="Footer Placeholder 4">
            <a:extLst>
              <a:ext uri="{FF2B5EF4-FFF2-40B4-BE49-F238E27FC236}">
                <a16:creationId xmlns:a16="http://schemas.microsoft.com/office/drawing/2014/main" id="{FE8B2A14-C64D-C78C-3D19-D33033765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49DB1-9457-052C-B6FA-693E50C1FA1D}"/>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57862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85DF85-D629-3DAC-CF33-6C8F680861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949309-7052-1BF1-56B3-57A69FC81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E5E15-ED49-3FAC-C5B1-70ED96A2EA94}"/>
              </a:ext>
            </a:extLst>
          </p:cNvPr>
          <p:cNvSpPr>
            <a:spLocks noGrp="1"/>
          </p:cNvSpPr>
          <p:nvPr>
            <p:ph type="dt" sz="half" idx="10"/>
          </p:nvPr>
        </p:nvSpPr>
        <p:spPr/>
        <p:txBody>
          <a:bodyPr/>
          <a:lstStyle/>
          <a:p>
            <a:fld id="{C53A9F2C-87B3-D84B-A680-7818F4BC22B8}" type="datetimeFigureOut">
              <a:rPr lang="en-US" smtClean="0"/>
              <a:t>9/19/23</a:t>
            </a:fld>
            <a:endParaRPr lang="en-US"/>
          </a:p>
        </p:txBody>
      </p:sp>
      <p:sp>
        <p:nvSpPr>
          <p:cNvPr id="5" name="Footer Placeholder 4">
            <a:extLst>
              <a:ext uri="{FF2B5EF4-FFF2-40B4-BE49-F238E27FC236}">
                <a16:creationId xmlns:a16="http://schemas.microsoft.com/office/drawing/2014/main" id="{E67674C8-4D3D-8AC1-AB6E-471C3296C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D0523-637D-5292-3B7B-4E97FE69EA0F}"/>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353728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FB83-33F9-2E48-4E7D-4FD6587EA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2BF9A-5DE1-838B-51B2-873042A30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47AC8-DA5D-3A8A-685F-CE85D4443C06}"/>
              </a:ext>
            </a:extLst>
          </p:cNvPr>
          <p:cNvSpPr>
            <a:spLocks noGrp="1"/>
          </p:cNvSpPr>
          <p:nvPr>
            <p:ph type="dt" sz="half" idx="10"/>
          </p:nvPr>
        </p:nvSpPr>
        <p:spPr/>
        <p:txBody>
          <a:bodyPr/>
          <a:lstStyle/>
          <a:p>
            <a:fld id="{C53A9F2C-87B3-D84B-A680-7818F4BC22B8}" type="datetimeFigureOut">
              <a:rPr lang="en-US" smtClean="0"/>
              <a:t>9/19/23</a:t>
            </a:fld>
            <a:endParaRPr lang="en-US"/>
          </a:p>
        </p:txBody>
      </p:sp>
      <p:sp>
        <p:nvSpPr>
          <p:cNvPr id="5" name="Footer Placeholder 4">
            <a:extLst>
              <a:ext uri="{FF2B5EF4-FFF2-40B4-BE49-F238E27FC236}">
                <a16:creationId xmlns:a16="http://schemas.microsoft.com/office/drawing/2014/main" id="{BBDB2E42-4F62-2B4B-FBCE-2683E7949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8A295-B0C9-D0A5-DEC7-2228A0F76CC7}"/>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275387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0101-6313-7135-150D-549399BB79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4C1333-FC12-81C5-4B7A-2937E35D6F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250F07-A2CC-6681-7079-DA886A903B3E}"/>
              </a:ext>
            </a:extLst>
          </p:cNvPr>
          <p:cNvSpPr>
            <a:spLocks noGrp="1"/>
          </p:cNvSpPr>
          <p:nvPr>
            <p:ph type="dt" sz="half" idx="10"/>
          </p:nvPr>
        </p:nvSpPr>
        <p:spPr/>
        <p:txBody>
          <a:bodyPr/>
          <a:lstStyle/>
          <a:p>
            <a:fld id="{C53A9F2C-87B3-D84B-A680-7818F4BC22B8}" type="datetimeFigureOut">
              <a:rPr lang="en-US" smtClean="0"/>
              <a:t>9/19/23</a:t>
            </a:fld>
            <a:endParaRPr lang="en-US"/>
          </a:p>
        </p:txBody>
      </p:sp>
      <p:sp>
        <p:nvSpPr>
          <p:cNvPr id="5" name="Footer Placeholder 4">
            <a:extLst>
              <a:ext uri="{FF2B5EF4-FFF2-40B4-BE49-F238E27FC236}">
                <a16:creationId xmlns:a16="http://schemas.microsoft.com/office/drawing/2014/main" id="{76D2CF0A-EEA7-B74F-B6EE-FEB489CF4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0E0D9-B224-9A50-4C8C-B0DDCE1D140B}"/>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4118793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226A-6AEE-0C08-4C4C-F2C934C005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1CC963-DA16-9414-539E-969FB8C96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38393C-A83F-E9CB-3A31-4982EF140C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FFDAAD-4044-8F27-1DF0-0EEED426B671}"/>
              </a:ext>
            </a:extLst>
          </p:cNvPr>
          <p:cNvSpPr>
            <a:spLocks noGrp="1"/>
          </p:cNvSpPr>
          <p:nvPr>
            <p:ph type="dt" sz="half" idx="10"/>
          </p:nvPr>
        </p:nvSpPr>
        <p:spPr/>
        <p:txBody>
          <a:bodyPr/>
          <a:lstStyle/>
          <a:p>
            <a:fld id="{C53A9F2C-87B3-D84B-A680-7818F4BC22B8}" type="datetimeFigureOut">
              <a:rPr lang="en-US" smtClean="0"/>
              <a:t>9/19/23</a:t>
            </a:fld>
            <a:endParaRPr lang="en-US"/>
          </a:p>
        </p:txBody>
      </p:sp>
      <p:sp>
        <p:nvSpPr>
          <p:cNvPr id="6" name="Footer Placeholder 5">
            <a:extLst>
              <a:ext uri="{FF2B5EF4-FFF2-40B4-BE49-F238E27FC236}">
                <a16:creationId xmlns:a16="http://schemas.microsoft.com/office/drawing/2014/main" id="{D7588A31-C8D5-926A-EB05-40812AB94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062E4-1FB1-4852-25BC-2149DED0E36E}"/>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93350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D01A-2F3B-4316-C935-E8E008F892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CAEE7A-C5CC-4327-8A55-19BC65329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B84B84-F788-B3C4-DCFC-A521CCC537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FF0290-F1CB-30DB-E3A6-29EE649D1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D82DE-E5C0-6F89-903E-FCDF4CC077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A73898-B491-CC98-48E5-6BCB51499007}"/>
              </a:ext>
            </a:extLst>
          </p:cNvPr>
          <p:cNvSpPr>
            <a:spLocks noGrp="1"/>
          </p:cNvSpPr>
          <p:nvPr>
            <p:ph type="dt" sz="half" idx="10"/>
          </p:nvPr>
        </p:nvSpPr>
        <p:spPr/>
        <p:txBody>
          <a:bodyPr/>
          <a:lstStyle/>
          <a:p>
            <a:fld id="{C53A9F2C-87B3-D84B-A680-7818F4BC22B8}" type="datetimeFigureOut">
              <a:rPr lang="en-US" smtClean="0"/>
              <a:t>9/19/23</a:t>
            </a:fld>
            <a:endParaRPr lang="en-US"/>
          </a:p>
        </p:txBody>
      </p:sp>
      <p:sp>
        <p:nvSpPr>
          <p:cNvPr id="8" name="Footer Placeholder 7">
            <a:extLst>
              <a:ext uri="{FF2B5EF4-FFF2-40B4-BE49-F238E27FC236}">
                <a16:creationId xmlns:a16="http://schemas.microsoft.com/office/drawing/2014/main" id="{C3773613-5688-A852-3D18-DDAC98B150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9B3F85-51A4-1D09-855C-A60F5DBB4F01}"/>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216666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7791-0FDC-9D54-B662-669383DEC4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60B281-65A5-C5BD-AB43-1A940DDCCA5A}"/>
              </a:ext>
            </a:extLst>
          </p:cNvPr>
          <p:cNvSpPr>
            <a:spLocks noGrp="1"/>
          </p:cNvSpPr>
          <p:nvPr>
            <p:ph type="dt" sz="half" idx="10"/>
          </p:nvPr>
        </p:nvSpPr>
        <p:spPr/>
        <p:txBody>
          <a:bodyPr/>
          <a:lstStyle/>
          <a:p>
            <a:fld id="{C53A9F2C-87B3-D84B-A680-7818F4BC22B8}" type="datetimeFigureOut">
              <a:rPr lang="en-US" smtClean="0"/>
              <a:t>9/19/23</a:t>
            </a:fld>
            <a:endParaRPr lang="en-US"/>
          </a:p>
        </p:txBody>
      </p:sp>
      <p:sp>
        <p:nvSpPr>
          <p:cNvPr id="4" name="Footer Placeholder 3">
            <a:extLst>
              <a:ext uri="{FF2B5EF4-FFF2-40B4-BE49-F238E27FC236}">
                <a16:creationId xmlns:a16="http://schemas.microsoft.com/office/drawing/2014/main" id="{FF4A8C2C-1BD1-CBC7-5BBC-CB9CC5E99E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981885-BB35-8EEB-F869-6250AC721B08}"/>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1204331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F6C65-D6C3-0560-BACE-4BAC72DD187D}"/>
              </a:ext>
            </a:extLst>
          </p:cNvPr>
          <p:cNvSpPr>
            <a:spLocks noGrp="1"/>
          </p:cNvSpPr>
          <p:nvPr>
            <p:ph type="dt" sz="half" idx="10"/>
          </p:nvPr>
        </p:nvSpPr>
        <p:spPr/>
        <p:txBody>
          <a:bodyPr/>
          <a:lstStyle/>
          <a:p>
            <a:fld id="{C53A9F2C-87B3-D84B-A680-7818F4BC22B8}" type="datetimeFigureOut">
              <a:rPr lang="en-US" smtClean="0"/>
              <a:t>9/19/23</a:t>
            </a:fld>
            <a:endParaRPr lang="en-US"/>
          </a:p>
        </p:txBody>
      </p:sp>
      <p:sp>
        <p:nvSpPr>
          <p:cNvPr id="3" name="Footer Placeholder 2">
            <a:extLst>
              <a:ext uri="{FF2B5EF4-FFF2-40B4-BE49-F238E27FC236}">
                <a16:creationId xmlns:a16="http://schemas.microsoft.com/office/drawing/2014/main" id="{7849CF50-F32C-DAB8-9819-A0869A5F1B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A49EE3-4C45-7A1F-E372-02AA05EAA890}"/>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425984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3E6C-6BAE-4C42-7FE5-97AE71EA4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E42294-0325-5930-8ABE-FBB37DD0D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156182-2A39-DB02-2A8C-BECA5E1D9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B847CF-A7F7-5BF5-6337-C74E6358DBA6}"/>
              </a:ext>
            </a:extLst>
          </p:cNvPr>
          <p:cNvSpPr>
            <a:spLocks noGrp="1"/>
          </p:cNvSpPr>
          <p:nvPr>
            <p:ph type="dt" sz="half" idx="10"/>
          </p:nvPr>
        </p:nvSpPr>
        <p:spPr/>
        <p:txBody>
          <a:bodyPr/>
          <a:lstStyle/>
          <a:p>
            <a:fld id="{C53A9F2C-87B3-D84B-A680-7818F4BC22B8}" type="datetimeFigureOut">
              <a:rPr lang="en-US" smtClean="0"/>
              <a:t>9/19/23</a:t>
            </a:fld>
            <a:endParaRPr lang="en-US"/>
          </a:p>
        </p:txBody>
      </p:sp>
      <p:sp>
        <p:nvSpPr>
          <p:cNvPr id="6" name="Footer Placeholder 5">
            <a:extLst>
              <a:ext uri="{FF2B5EF4-FFF2-40B4-BE49-F238E27FC236}">
                <a16:creationId xmlns:a16="http://schemas.microsoft.com/office/drawing/2014/main" id="{E4595828-BC30-74C8-7FC6-38CFA715A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CD790-B30D-C024-2C76-4D98DB93DF63}"/>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225830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2037-E21D-2D27-30B7-9713CE966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5E95B2-077D-FBD2-BBE5-1EE05E0D9D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21D095-BA30-E0A7-AF60-DE0300812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73FAC-4B94-44FD-A885-EF170235689C}"/>
              </a:ext>
            </a:extLst>
          </p:cNvPr>
          <p:cNvSpPr>
            <a:spLocks noGrp="1"/>
          </p:cNvSpPr>
          <p:nvPr>
            <p:ph type="dt" sz="half" idx="10"/>
          </p:nvPr>
        </p:nvSpPr>
        <p:spPr/>
        <p:txBody>
          <a:bodyPr/>
          <a:lstStyle/>
          <a:p>
            <a:fld id="{C53A9F2C-87B3-D84B-A680-7818F4BC22B8}" type="datetimeFigureOut">
              <a:rPr lang="en-US" smtClean="0"/>
              <a:t>9/19/23</a:t>
            </a:fld>
            <a:endParaRPr lang="en-US"/>
          </a:p>
        </p:txBody>
      </p:sp>
      <p:sp>
        <p:nvSpPr>
          <p:cNvPr id="6" name="Footer Placeholder 5">
            <a:extLst>
              <a:ext uri="{FF2B5EF4-FFF2-40B4-BE49-F238E27FC236}">
                <a16:creationId xmlns:a16="http://schemas.microsoft.com/office/drawing/2014/main" id="{0AB9487C-C3FB-D398-F411-6FD4C1BF5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FFF98-6716-B12F-532D-F58BED2CAD5E}"/>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494523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BCAC1-84D9-F83B-9F7C-FA8B60BD92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61AF59-79FC-6666-128D-2AF375E4F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26BD2-7D4C-B0BD-6952-FBE5884D9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A9F2C-87B3-D84B-A680-7818F4BC22B8}" type="datetimeFigureOut">
              <a:rPr lang="en-US" smtClean="0"/>
              <a:t>9/19/23</a:t>
            </a:fld>
            <a:endParaRPr lang="en-US"/>
          </a:p>
        </p:txBody>
      </p:sp>
      <p:sp>
        <p:nvSpPr>
          <p:cNvPr id="5" name="Footer Placeholder 4">
            <a:extLst>
              <a:ext uri="{FF2B5EF4-FFF2-40B4-BE49-F238E27FC236}">
                <a16:creationId xmlns:a16="http://schemas.microsoft.com/office/drawing/2014/main" id="{EF8B819E-1110-7B4B-10FE-D9C2AEDECA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7A0996-FBD6-0579-2BAE-FF3D88D2F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FDC31-E7EC-3E40-B7AF-9E7A630C76BC}" type="slidenum">
              <a:rPr lang="en-US" smtClean="0"/>
              <a:t>‹#›</a:t>
            </a:fld>
            <a:endParaRPr lang="en-US"/>
          </a:p>
        </p:txBody>
      </p:sp>
    </p:spTree>
    <p:extLst>
      <p:ext uri="{BB962C8B-B14F-4D97-AF65-F5344CB8AC3E}">
        <p14:creationId xmlns:p14="http://schemas.microsoft.com/office/powerpoint/2010/main" val="27579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10.png"/><Relationship Id="rId13"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890.png"/><Relationship Id="rId12"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11" Type="http://schemas.openxmlformats.org/officeDocument/2006/relationships/image" Target="../media/image8.png"/><Relationship Id="rId10" Type="http://schemas.openxmlformats.org/officeDocument/2006/relationships/image" Target="../media/image930.png"/><Relationship Id="rId4" Type="http://schemas.openxmlformats.org/officeDocument/2006/relationships/image" Target="../media/image7.png"/><Relationship Id="rId9" Type="http://schemas.openxmlformats.org/officeDocument/2006/relationships/image" Target="../media/image920.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A84B-CA0D-A3F1-6174-7D2D1E8F09C6}"/>
              </a:ext>
            </a:extLst>
          </p:cNvPr>
          <p:cNvSpPr>
            <a:spLocks noGrp="1"/>
          </p:cNvSpPr>
          <p:nvPr>
            <p:ph type="ctrTitle"/>
          </p:nvPr>
        </p:nvSpPr>
        <p:spPr>
          <a:xfrm>
            <a:off x="1343696" y="1648495"/>
            <a:ext cx="9075313" cy="3052293"/>
          </a:xfrm>
        </p:spPr>
        <p:txBody>
          <a:bodyPr>
            <a:normAutofit/>
          </a:bodyPr>
          <a:lstStyle/>
          <a:p>
            <a:r>
              <a:rPr lang="en-US" sz="3600" b="1" dirty="0">
                <a:solidFill>
                  <a:srgbClr val="7030A0"/>
                </a:solidFill>
                <a:effectLst/>
                <a:latin typeface="Helvetica" pitchFamily="2" charset="0"/>
                <a:cs typeface="Calibri" panose="020F0502020204030204" pitchFamily="34" charset="0"/>
              </a:rPr>
              <a:t>CS7/8745 : Machine Learning </a:t>
            </a:r>
            <a:br>
              <a:rPr lang="en-US" sz="3200" b="1" dirty="0">
                <a:effectLst/>
                <a:latin typeface="Helvetica" pitchFamily="2" charset="0"/>
                <a:cs typeface="Calibri" panose="020F0502020204030204" pitchFamily="34" charset="0"/>
              </a:rPr>
            </a:br>
            <a:br>
              <a:rPr lang="en-US" sz="3200" dirty="0">
                <a:effectLst/>
                <a:latin typeface="Helvetica" pitchFamily="2" charset="0"/>
                <a:cs typeface="Calibri" panose="020F0502020204030204" pitchFamily="34" charset="0"/>
              </a:rPr>
            </a:br>
            <a:r>
              <a:rPr lang="en-US" sz="3200" b="1" dirty="0">
                <a:effectLst/>
                <a:latin typeface="Helvetica" pitchFamily="2" charset="0"/>
                <a:cs typeface="Calibri" panose="020F0502020204030204" pitchFamily="34" charset="0"/>
              </a:rPr>
              <a:t>Instructor: </a:t>
            </a:r>
            <a:r>
              <a:rPr lang="en-US" sz="3200" dirty="0">
                <a:effectLst/>
                <a:latin typeface="Helvetica" pitchFamily="2" charset="0"/>
                <a:cs typeface="Calibri" panose="020F0502020204030204" pitchFamily="34" charset="0"/>
              </a:rPr>
              <a:t>Salim </a:t>
            </a:r>
            <a:r>
              <a:rPr lang="en-US" sz="3200" dirty="0" err="1">
                <a:effectLst/>
                <a:latin typeface="Helvetica" pitchFamily="2" charset="0"/>
                <a:cs typeface="Calibri" panose="020F0502020204030204" pitchFamily="34" charset="0"/>
              </a:rPr>
              <a:t>Sazzed</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Department of Computer Science</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University of Memphis  </a:t>
            </a:r>
            <a:br>
              <a:rPr lang="en-US" sz="3200" dirty="0">
                <a:effectLst/>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291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Preprocessing for Deep Learning: From covariance matrix to image whitening">
            <a:extLst>
              <a:ext uri="{FF2B5EF4-FFF2-40B4-BE49-F238E27FC236}">
                <a16:creationId xmlns:a16="http://schemas.microsoft.com/office/drawing/2014/main" id="{679F4151-B03A-69D9-6C6A-2A96C832116A}"/>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920693" y="4912558"/>
            <a:ext cx="3096276" cy="149395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7D89D1EA-CD7A-14C2-3334-052DD416211C}"/>
              </a:ext>
            </a:extLst>
          </p:cNvPr>
          <p:cNvGrpSpPr/>
          <p:nvPr/>
        </p:nvGrpSpPr>
        <p:grpSpPr>
          <a:xfrm>
            <a:off x="1175031" y="4365299"/>
            <a:ext cx="6048671" cy="2258249"/>
            <a:chOff x="132657" y="5295742"/>
            <a:chExt cx="6048671" cy="2258249"/>
          </a:xfrm>
        </p:grpSpPr>
        <p:grpSp>
          <p:nvGrpSpPr>
            <p:cNvPr id="7" name="Group 6">
              <a:extLst>
                <a:ext uri="{FF2B5EF4-FFF2-40B4-BE49-F238E27FC236}">
                  <a16:creationId xmlns:a16="http://schemas.microsoft.com/office/drawing/2014/main" id="{5AD6974A-6A5C-37FC-F034-2BBE24DEB18B}"/>
                </a:ext>
              </a:extLst>
            </p:cNvPr>
            <p:cNvGrpSpPr/>
            <p:nvPr/>
          </p:nvGrpSpPr>
          <p:grpSpPr>
            <a:xfrm>
              <a:off x="132657" y="5295742"/>
              <a:ext cx="6048671" cy="2258249"/>
              <a:chOff x="1541434" y="5465009"/>
              <a:chExt cx="6048671" cy="2258249"/>
            </a:xfrm>
          </p:grpSpPr>
          <p:pic>
            <p:nvPicPr>
              <p:cNvPr id="10" name="Picture 9">
                <a:extLst>
                  <a:ext uri="{FF2B5EF4-FFF2-40B4-BE49-F238E27FC236}">
                    <a16:creationId xmlns:a16="http://schemas.microsoft.com/office/drawing/2014/main" id="{4A5E70D4-3E74-6EAC-CECD-4CC595D22830}"/>
                  </a:ext>
                </a:extLst>
              </p:cNvPr>
              <p:cNvPicPr>
                <a:picLocks noChangeAspect="1"/>
              </p:cNvPicPr>
              <p:nvPr/>
            </p:nvPicPr>
            <p:blipFill rotWithShape="1">
              <a:blip r:embed="rId4"/>
              <a:srcRect l="6730" r="7669"/>
              <a:stretch/>
            </p:blipFill>
            <p:spPr>
              <a:xfrm>
                <a:off x="1541434" y="5538766"/>
                <a:ext cx="5976664" cy="218449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C6BDB98-75D5-0DB3-05BA-9B022041514C}"/>
                      </a:ext>
                    </a:extLst>
                  </p:cNvPr>
                  <p:cNvSpPr txBox="1"/>
                  <p:nvPr/>
                </p:nvSpPr>
                <p:spPr>
                  <a:xfrm>
                    <a:off x="3832844" y="7167667"/>
                    <a:ext cx="57606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𝑋</m:t>
                          </m:r>
                        </m:oMath>
                      </m:oMathPara>
                    </a14:m>
                    <a:endParaRPr lang="en-US"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3832844" y="7167667"/>
                    <a:ext cx="576064"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D2F8A70-90B0-413D-493F-5EB7F21A6BC0}"/>
                      </a:ext>
                    </a:extLst>
                  </p:cNvPr>
                  <p:cNvSpPr txBox="1"/>
                  <p:nvPr/>
                </p:nvSpPr>
                <p:spPr>
                  <a:xfrm>
                    <a:off x="7014041" y="7167667"/>
                    <a:ext cx="57606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𝑋</m:t>
                          </m:r>
                        </m:oMath>
                      </m:oMathPara>
                    </a14:m>
                    <a:endParaRPr lang="en-US"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7014041" y="7167667"/>
                    <a:ext cx="576064"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8E9DD5-E1DF-0013-77F2-E62EAB34148D}"/>
                      </a:ext>
                    </a:extLst>
                  </p:cNvPr>
                  <p:cNvSpPr txBox="1"/>
                  <p:nvPr/>
                </p:nvSpPr>
                <p:spPr>
                  <a:xfrm>
                    <a:off x="1693677" y="5465009"/>
                    <a:ext cx="57606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𝑌</m:t>
                          </m:r>
                        </m:oMath>
                      </m:oMathPara>
                    </a14:m>
                    <a:endParaRPr lang="en-US" sz="1600" dirty="0"/>
                  </a:p>
                </p:txBody>
              </p:sp>
            </mc:Choice>
            <mc:Fallback xmlns="">
              <p:sp>
                <p:nvSpPr>
                  <p:cNvPr id="7" name="TextBox 6"/>
                  <p:cNvSpPr txBox="1">
                    <a:spLocks noRot="1" noChangeAspect="1" noMove="1" noResize="1" noEditPoints="1" noAdjustHandles="1" noChangeArrowheads="1" noChangeShapeType="1" noTextEdit="1"/>
                  </p:cNvSpPr>
                  <p:nvPr/>
                </p:nvSpPr>
                <p:spPr>
                  <a:xfrm>
                    <a:off x="1693677" y="5465009"/>
                    <a:ext cx="576064"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E52CAED-B66A-59D3-9B10-A676FB75C145}"/>
                      </a:ext>
                    </a:extLst>
                  </p:cNvPr>
                  <p:cNvSpPr txBox="1"/>
                  <p:nvPr/>
                </p:nvSpPr>
                <p:spPr>
                  <a:xfrm>
                    <a:off x="4873606" y="5480568"/>
                    <a:ext cx="57606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𝑌</m:t>
                          </m:r>
                        </m:oMath>
                      </m:oMathPara>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4873606" y="5480568"/>
                    <a:ext cx="576064" cy="338554"/>
                  </a:xfrm>
                  <a:prstGeom prst="rect">
                    <a:avLst/>
                  </a:prstGeom>
                  <a:blipFill>
                    <a:blip r:embed="rId10"/>
                    <a:stretch>
                      <a:fillRect/>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6BA22C83-FEC2-D4FE-73AA-8AFA1ACBBD2F}"/>
                </a:ext>
              </a:extLst>
            </p:cNvPr>
            <p:cNvSpPr txBox="1"/>
            <p:nvPr/>
          </p:nvSpPr>
          <p:spPr>
            <a:xfrm>
              <a:off x="1701901" y="5369499"/>
              <a:ext cx="1532787" cy="338554"/>
            </a:xfrm>
            <a:prstGeom prst="rect">
              <a:avLst/>
            </a:prstGeom>
            <a:noFill/>
          </p:spPr>
          <p:txBody>
            <a:bodyPr wrap="square" rtlCol="0">
              <a:spAutoFit/>
            </a:bodyPr>
            <a:lstStyle/>
            <a:p>
              <a:r>
                <a:rPr lang="en-US" sz="1600" dirty="0">
                  <a:solidFill>
                    <a:schemeClr val="tx2">
                      <a:lumMod val="60000"/>
                      <a:lumOff val="40000"/>
                    </a:schemeClr>
                  </a:solidFill>
                </a:rPr>
                <a:t>No covariance</a:t>
              </a:r>
            </a:p>
          </p:txBody>
        </p:sp>
        <p:sp>
          <p:nvSpPr>
            <p:cNvPr id="9" name="TextBox 8">
              <a:extLst>
                <a:ext uri="{FF2B5EF4-FFF2-40B4-BE49-F238E27FC236}">
                  <a16:creationId xmlns:a16="http://schemas.microsoft.com/office/drawing/2014/main" id="{FB1C640B-8857-C6A7-DDD0-ED63BE8FA96B}"/>
                </a:ext>
              </a:extLst>
            </p:cNvPr>
            <p:cNvSpPr txBox="1"/>
            <p:nvPr/>
          </p:nvSpPr>
          <p:spPr>
            <a:xfrm>
              <a:off x="3805064" y="5365332"/>
              <a:ext cx="1532787" cy="338554"/>
            </a:xfrm>
            <a:prstGeom prst="rect">
              <a:avLst/>
            </a:prstGeom>
            <a:noFill/>
          </p:spPr>
          <p:txBody>
            <a:bodyPr wrap="square" rtlCol="0">
              <a:spAutoFit/>
            </a:bodyPr>
            <a:lstStyle/>
            <a:p>
              <a:r>
                <a:rPr lang="en-US" sz="1600" dirty="0">
                  <a:solidFill>
                    <a:schemeClr val="tx2">
                      <a:lumMod val="60000"/>
                      <a:lumOff val="40000"/>
                    </a:schemeClr>
                  </a:solidFill>
                </a:rPr>
                <a:t>High covariance</a:t>
              </a:r>
            </a:p>
          </p:txBody>
        </p:sp>
      </p:grpSp>
      <p:sp>
        <p:nvSpPr>
          <p:cNvPr id="16" name="TextBox 15">
            <a:extLst>
              <a:ext uri="{FF2B5EF4-FFF2-40B4-BE49-F238E27FC236}">
                <a16:creationId xmlns:a16="http://schemas.microsoft.com/office/drawing/2014/main" id="{EED37635-55E4-BE06-7D91-2AABB99A0F9D}"/>
              </a:ext>
            </a:extLst>
          </p:cNvPr>
          <p:cNvSpPr txBox="1"/>
          <p:nvPr/>
        </p:nvSpPr>
        <p:spPr>
          <a:xfrm>
            <a:off x="291165" y="217272"/>
            <a:ext cx="4389101" cy="3508653"/>
          </a:xfrm>
          <a:prstGeom prst="rect">
            <a:avLst/>
          </a:prstGeom>
          <a:noFill/>
        </p:spPr>
        <p:txBody>
          <a:bodyPr wrap="square">
            <a:spAutoFit/>
          </a:bodyPr>
          <a:lstStyle/>
          <a:p>
            <a:pPr marL="342900" indent="-342900">
              <a:buFont typeface="Arial" panose="020B0604020202020204" pitchFamily="34" charset="0"/>
              <a:buChar char="•"/>
            </a:pPr>
            <a:r>
              <a:rPr lang="en-US" sz="2000" b="1" i="0" u="none" strike="noStrike" dirty="0">
                <a:solidFill>
                  <a:srgbClr val="7030A0"/>
                </a:solidFill>
                <a:effectLst/>
                <a:latin typeface="Tahoma" panose="020B0604030504040204" pitchFamily="34" charset="0"/>
                <a:ea typeface="Tahoma" panose="020B0604030504040204" pitchFamily="34" charset="0"/>
                <a:cs typeface="Tahoma" panose="020B0604030504040204" pitchFamily="34" charset="0"/>
              </a:rPr>
              <a:t>Covariance </a:t>
            </a:r>
            <a:r>
              <a:rPr lang="en-US" sz="20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quantifies the degree to which two random variables change together. </a:t>
            </a:r>
          </a:p>
          <a:p>
            <a:pPr marL="342900" indent="-342900">
              <a:buFont typeface="Arial" panose="020B0604020202020204" pitchFamily="34" charset="0"/>
              <a:buChar char="•"/>
            </a:pPr>
            <a:endPar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sz="2000" b="0" i="0" u="none" strike="noStrike" dirty="0">
                <a:solidFill>
                  <a:srgbClr val="242424"/>
                </a:solidFill>
                <a:effectLst/>
                <a:latin typeface="Tahoma" panose="020B0604030504040204" pitchFamily="34" charset="0"/>
                <a:ea typeface="Tahoma" panose="020B0604030504040204" pitchFamily="34" charset="0"/>
                <a:cs typeface="Tahoma" panose="020B0604030504040204" pitchFamily="34" charset="0"/>
              </a:rPr>
              <a:t>In covariance only sign matters. A positive value shows that both variables vary in the same direction and negative value shows that they vary in the opposite direction.</a:t>
            </a:r>
          </a:p>
          <a:p>
            <a:pPr marL="342900" indent="-342900">
              <a:buFont typeface="Arial" panose="020B0604020202020204" pitchFamily="34" charset="0"/>
              <a:buChar char="•"/>
            </a:pPr>
            <a:endParaRPr lang="en-US" sz="2200" dirty="0">
              <a:solidFill>
                <a:srgbClr val="374151"/>
              </a:solidFill>
              <a:latin typeface="Söhne"/>
            </a:endParaRPr>
          </a:p>
        </p:txBody>
      </p:sp>
      <p:pic>
        <p:nvPicPr>
          <p:cNvPr id="18" name="Picture 17" descr="A screenshot of a math test&#10;&#10;Description automatically generated">
            <a:extLst>
              <a:ext uri="{FF2B5EF4-FFF2-40B4-BE49-F238E27FC236}">
                <a16:creationId xmlns:a16="http://schemas.microsoft.com/office/drawing/2014/main" id="{E3599E48-E0EE-8B12-CCE2-445FE4F2402E}"/>
              </a:ext>
            </a:extLst>
          </p:cNvPr>
          <p:cNvPicPr>
            <a:picLocks noChangeAspect="1"/>
          </p:cNvPicPr>
          <p:nvPr/>
        </p:nvPicPr>
        <p:blipFill>
          <a:blip r:embed="rId11"/>
          <a:stretch>
            <a:fillRect/>
          </a:stretch>
        </p:blipFill>
        <p:spPr>
          <a:xfrm>
            <a:off x="5423835" y="1270939"/>
            <a:ext cx="6477000" cy="234950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83BEC4D-46C1-1A00-3258-A2C63E3EC942}"/>
                  </a:ext>
                </a:extLst>
              </p:cNvPr>
              <p:cNvSpPr txBox="1"/>
              <p:nvPr/>
            </p:nvSpPr>
            <p:spPr>
              <a:xfrm>
                <a:off x="5731851" y="440214"/>
                <a:ext cx="2274533" cy="369332"/>
              </a:xfrm>
              <a:prstGeom prst="rect">
                <a:avLst/>
              </a:prstGeom>
              <a:noFill/>
            </p:spPr>
            <p:txBody>
              <a:bodyPr wrap="none" rtlCol="0">
                <a:spAutoFit/>
              </a:bodyPr>
              <a:lstStyle/>
              <a:p>
                <a:r>
                  <a:rPr lang="en-US" b="0" dirty="0"/>
                  <a:t>Let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r>
                      <a:rPr lang="en-US" b="0" i="1" smtClean="0">
                        <a:latin typeface="Cambria Math" panose="02040503050406030204" pitchFamily="18" charset="0"/>
                      </a:rPr>
                      <m:t> </m:t>
                    </m:r>
                  </m:oMath>
                </a14:m>
                <a:endParaRPr lang="en-US" dirty="0"/>
              </a:p>
            </p:txBody>
          </p:sp>
        </mc:Choice>
        <mc:Fallback xmlns="">
          <p:sp>
            <p:nvSpPr>
              <p:cNvPr id="2" name="TextBox 1">
                <a:extLst>
                  <a:ext uri="{FF2B5EF4-FFF2-40B4-BE49-F238E27FC236}">
                    <a16:creationId xmlns:a16="http://schemas.microsoft.com/office/drawing/2014/main" id="{783BEC4D-46C1-1A00-3258-A2C63E3EC942}"/>
                  </a:ext>
                </a:extLst>
              </p:cNvPr>
              <p:cNvSpPr txBox="1">
                <a:spLocks noRot="1" noChangeAspect="1" noMove="1" noResize="1" noEditPoints="1" noAdjustHandles="1" noChangeArrowheads="1" noChangeShapeType="1" noTextEdit="1"/>
              </p:cNvSpPr>
              <p:nvPr/>
            </p:nvSpPr>
            <p:spPr>
              <a:xfrm>
                <a:off x="5731851" y="440214"/>
                <a:ext cx="2274533" cy="369332"/>
              </a:xfrm>
              <a:prstGeom prst="rect">
                <a:avLst/>
              </a:prstGeom>
              <a:blipFill>
                <a:blip r:embed="rId12"/>
                <a:stretch>
                  <a:fillRect l="-2222"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BD3B450-471A-C3BE-3765-CA2C8879509B}"/>
                  </a:ext>
                </a:extLst>
              </p:cNvPr>
              <p:cNvSpPr txBox="1"/>
              <p:nvPr/>
            </p:nvSpPr>
            <p:spPr>
              <a:xfrm>
                <a:off x="5731851" y="860880"/>
                <a:ext cx="2212529" cy="369332"/>
              </a:xfrm>
              <a:prstGeom prst="rect">
                <a:avLst/>
              </a:prstGeom>
              <a:noFill/>
            </p:spPr>
            <p:txBody>
              <a:bodyPr wrap="none" rtlCol="0">
                <a:spAutoFit/>
              </a:bodyPr>
              <a:lstStyle/>
              <a:p>
                <a:r>
                  <a:rPr lang="en-US" b="0" dirty="0"/>
                  <a:t>Let Y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𝑛</m:t>
                            </m:r>
                          </m:sub>
                        </m:sSub>
                      </m:e>
                    </m:d>
                    <m:r>
                      <a:rPr lang="en-US" b="0" i="1" smtClean="0">
                        <a:latin typeface="Cambria Math" panose="02040503050406030204" pitchFamily="18" charset="0"/>
                      </a:rPr>
                      <m:t> </m:t>
                    </m:r>
                  </m:oMath>
                </a14:m>
                <a:endParaRPr lang="en-US" dirty="0"/>
              </a:p>
            </p:txBody>
          </p:sp>
        </mc:Choice>
        <mc:Fallback xmlns="">
          <p:sp>
            <p:nvSpPr>
              <p:cNvPr id="3" name="TextBox 2">
                <a:extLst>
                  <a:ext uri="{FF2B5EF4-FFF2-40B4-BE49-F238E27FC236}">
                    <a16:creationId xmlns:a16="http://schemas.microsoft.com/office/drawing/2014/main" id="{BBD3B450-471A-C3BE-3765-CA2C8879509B}"/>
                  </a:ext>
                </a:extLst>
              </p:cNvPr>
              <p:cNvSpPr txBox="1">
                <a:spLocks noRot="1" noChangeAspect="1" noMove="1" noResize="1" noEditPoints="1" noAdjustHandles="1" noChangeArrowheads="1" noChangeShapeType="1" noTextEdit="1"/>
              </p:cNvSpPr>
              <p:nvPr/>
            </p:nvSpPr>
            <p:spPr>
              <a:xfrm>
                <a:off x="5731851" y="860880"/>
                <a:ext cx="2212529" cy="369332"/>
              </a:xfrm>
              <a:prstGeom prst="rect">
                <a:avLst/>
              </a:prstGeom>
              <a:blipFill>
                <a:blip r:embed="rId13"/>
                <a:stretch>
                  <a:fillRect l="-2286"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396904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B3BA8-4D2C-FF96-B5FB-F09B92EC0B85}"/>
              </a:ext>
            </a:extLst>
          </p:cNvPr>
          <p:cNvSpPr>
            <a:spLocks noGrp="1"/>
          </p:cNvSpPr>
          <p:nvPr>
            <p:ph idx="1"/>
          </p:nvPr>
        </p:nvSpPr>
        <p:spPr>
          <a:xfrm>
            <a:off x="838200" y="1253331"/>
            <a:ext cx="10515600" cy="4351338"/>
          </a:xfrm>
        </p:spPr>
        <p:txBody>
          <a:bodyPr/>
          <a:lstStyle/>
          <a:p>
            <a:pPr marL="0" indent="0">
              <a:buNone/>
            </a:pPr>
            <a:r>
              <a:rPr lang="en-US" b="0" i="0" u="none" strike="noStrike" dirty="0">
                <a:solidFill>
                  <a:srgbClr val="374151"/>
                </a:solidFill>
                <a:effectLst/>
                <a:latin typeface="Söhne"/>
              </a:rPr>
              <a:t>Given two datasets, X = [2, 4, 6, 8, 10] and Y = [1, 3, 5, 7, 9], calculate the covariance between X and Y.</a:t>
            </a:r>
          </a:p>
          <a:p>
            <a:pPr marL="0" indent="0">
              <a:buNone/>
            </a:pPr>
            <a:endParaRPr lang="en-US" dirty="0">
              <a:solidFill>
                <a:srgbClr val="374151"/>
              </a:solidFill>
              <a:latin typeface="Söhne"/>
            </a:endParaRPr>
          </a:p>
          <a:p>
            <a:pPr marL="0" indent="0">
              <a:buNone/>
            </a:pPr>
            <a:r>
              <a:rPr lang="en-US" b="0" i="0" u="none" strike="noStrike" dirty="0">
                <a:solidFill>
                  <a:srgbClr val="374151"/>
                </a:solidFill>
                <a:effectLst/>
                <a:latin typeface="Söhne"/>
              </a:rPr>
              <a:t>1. Compute mean of X and Y</a:t>
            </a:r>
          </a:p>
          <a:p>
            <a:pPr marL="0" indent="0">
              <a:buNone/>
            </a:pPr>
            <a:r>
              <a:rPr lang="en-US" dirty="0">
                <a:solidFill>
                  <a:srgbClr val="374151"/>
                </a:solidFill>
                <a:latin typeface="Söhne"/>
              </a:rPr>
              <a:t>2. Use the following formula-</a:t>
            </a:r>
            <a:endParaRPr lang="en-US" b="0" i="0" u="none" strike="noStrike" dirty="0">
              <a:solidFill>
                <a:srgbClr val="374151"/>
              </a:solidFill>
              <a:effectLst/>
              <a:latin typeface="Söhne"/>
            </a:endParaRPr>
          </a:p>
          <a:p>
            <a:pPr marL="0" indent="0">
              <a:buNone/>
            </a:pPr>
            <a:endParaRPr lang="en-US" dirty="0">
              <a:solidFill>
                <a:srgbClr val="374151"/>
              </a:solidFill>
              <a:latin typeface="Söhne"/>
            </a:endParaRPr>
          </a:p>
          <a:p>
            <a:pPr marL="0" indent="0">
              <a:buNone/>
            </a:pPr>
            <a:endParaRPr lang="en-US" dirty="0"/>
          </a:p>
        </p:txBody>
      </p:sp>
      <p:pic>
        <p:nvPicPr>
          <p:cNvPr id="4" name="Picture 3" descr="A screenshot of a math test&#10;&#10;Description automatically generated">
            <a:extLst>
              <a:ext uri="{FF2B5EF4-FFF2-40B4-BE49-F238E27FC236}">
                <a16:creationId xmlns:a16="http://schemas.microsoft.com/office/drawing/2014/main" id="{2E1AED52-D2F3-4584-55D2-651A53E91D49}"/>
              </a:ext>
            </a:extLst>
          </p:cNvPr>
          <p:cNvPicPr>
            <a:picLocks noChangeAspect="1"/>
          </p:cNvPicPr>
          <p:nvPr/>
        </p:nvPicPr>
        <p:blipFill>
          <a:blip r:embed="rId2"/>
          <a:stretch>
            <a:fillRect/>
          </a:stretch>
        </p:blipFill>
        <p:spPr>
          <a:xfrm>
            <a:off x="3258151" y="4082215"/>
            <a:ext cx="6477000" cy="2349500"/>
          </a:xfrm>
          <a:prstGeom prst="rect">
            <a:avLst/>
          </a:prstGeom>
        </p:spPr>
      </p:pic>
    </p:spTree>
    <p:extLst>
      <p:ext uri="{BB962C8B-B14F-4D97-AF65-F5344CB8AC3E}">
        <p14:creationId xmlns:p14="http://schemas.microsoft.com/office/powerpoint/2010/main" val="891640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th problem with numbers and equations&#10;&#10;Description automatically generated">
            <a:extLst>
              <a:ext uri="{FF2B5EF4-FFF2-40B4-BE49-F238E27FC236}">
                <a16:creationId xmlns:a16="http://schemas.microsoft.com/office/drawing/2014/main" id="{C5866D81-1CC2-E4D2-DCF2-971E2138F2BA}"/>
              </a:ext>
            </a:extLst>
          </p:cNvPr>
          <p:cNvPicPr>
            <a:picLocks noChangeAspect="1"/>
          </p:cNvPicPr>
          <p:nvPr/>
        </p:nvPicPr>
        <p:blipFill>
          <a:blip r:embed="rId2"/>
          <a:stretch>
            <a:fillRect/>
          </a:stretch>
        </p:blipFill>
        <p:spPr>
          <a:xfrm>
            <a:off x="1585017" y="643467"/>
            <a:ext cx="9021966"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738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020735-3E67-8752-37CF-7BD708544211}"/>
                  </a:ext>
                </a:extLst>
              </p:cNvPr>
              <p:cNvSpPr txBox="1"/>
              <p:nvPr/>
            </p:nvSpPr>
            <p:spPr>
              <a:xfrm>
                <a:off x="552927" y="620934"/>
                <a:ext cx="10820245" cy="6341480"/>
              </a:xfrm>
              <a:prstGeom prst="rect">
                <a:avLst/>
              </a:prstGeom>
              <a:noFill/>
            </p:spPr>
            <p:txBody>
              <a:bodyPr wrap="square" rtlCol="0">
                <a:spAutoFit/>
              </a:bodyPr>
              <a:lstStyle/>
              <a:p>
                <a:r>
                  <a:rPr lang="en-US" sz="2800" b="1" u="sng" dirty="0">
                    <a:solidFill>
                      <a:srgbClr val="C00000"/>
                    </a:solidFill>
                    <a:latin typeface="Tahoma" panose="020B0604030504040204" pitchFamily="34" charset="0"/>
                    <a:ea typeface="Tahoma" panose="020B0604030504040204" pitchFamily="34" charset="0"/>
                    <a:cs typeface="Tahoma" panose="020B0604030504040204" pitchFamily="34" charset="0"/>
                  </a:rPr>
                  <a:t>Correlation</a:t>
                </a:r>
              </a:p>
              <a:p>
                <a:endParaRPr lang="en-US"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r>
                  <a:rPr lang="en-US" sz="20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Correlation refers to the degree and direction of the relationship between two variables, </a:t>
                </a:r>
                <a14:m>
                  <m:oMath xmlns:m="http://schemas.openxmlformats.org/officeDocument/2006/math">
                    <m:r>
                      <a:rPr lang="en-US" sz="2000" b="0" i="1" u="none" strike="noStrike" smtClean="0">
                        <a:solidFill>
                          <a:srgbClr val="374151"/>
                        </a:solidFill>
                        <a:effectLst/>
                        <a:latin typeface="Cambria Math" panose="02040503050406030204" pitchFamily="18" charset="0"/>
                      </a:rPr>
                      <m:t>𝑋</m:t>
                    </m:r>
                    <m:r>
                      <a:rPr lang="en-US" sz="2000" b="0" i="1" u="none" strike="noStrike" smtClean="0">
                        <a:solidFill>
                          <a:srgbClr val="374151"/>
                        </a:solidFill>
                        <a:effectLst/>
                        <a:latin typeface="Cambria Math" panose="02040503050406030204" pitchFamily="18" charset="0"/>
                      </a:rPr>
                      <m:t> </m:t>
                    </m:r>
                    <m:r>
                      <a:rPr lang="en-US" sz="2000" b="0" i="1" u="none" strike="noStrike" smtClean="0">
                        <a:solidFill>
                          <a:srgbClr val="374151"/>
                        </a:solidFill>
                        <a:effectLst/>
                        <a:latin typeface="Cambria Math" panose="02040503050406030204" pitchFamily="18" charset="0"/>
                      </a:rPr>
                      <m:t>𝑎𝑛𝑑</m:t>
                    </m:r>
                    <m:r>
                      <a:rPr lang="en-US" sz="2000" b="0" i="1" u="none" strike="noStrike" smtClean="0">
                        <a:solidFill>
                          <a:srgbClr val="374151"/>
                        </a:solidFill>
                        <a:effectLst/>
                        <a:latin typeface="Cambria Math" panose="02040503050406030204" pitchFamily="18" charset="0"/>
                      </a:rPr>
                      <m:t> </m:t>
                    </m:r>
                    <m:r>
                      <a:rPr lang="en-US" sz="2000" b="0" i="1" u="none" strike="noStrike" smtClean="0">
                        <a:solidFill>
                          <a:srgbClr val="374151"/>
                        </a:solidFill>
                        <a:effectLst/>
                        <a:latin typeface="Cambria Math" panose="02040503050406030204" pitchFamily="18" charset="0"/>
                      </a:rPr>
                      <m:t>𝑌</m:t>
                    </m:r>
                  </m:oMath>
                </a14:m>
                <a:r>
                  <a:rPr lang="en-US" sz="20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a:t>
                </a:r>
              </a:p>
              <a:p>
                <a:endPar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r>
                  <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rPr>
                  <a:t>((x</a:t>
                </a:r>
                <a:r>
                  <a:rPr lang="en-US" sz="2000" baseline="-25000" dirty="0">
                    <a:solidFill>
                      <a:srgbClr val="374151"/>
                    </a:solidFill>
                    <a:latin typeface="Tahoma" panose="020B0604030504040204" pitchFamily="34" charset="0"/>
                    <a:ea typeface="Tahoma" panose="020B0604030504040204" pitchFamily="34" charset="0"/>
                    <a:cs typeface="Tahoma" panose="020B0604030504040204" pitchFamily="34" charset="0"/>
                  </a:rPr>
                  <a:t>1</a:t>
                </a:r>
                <a:r>
                  <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rPr>
                  <a:t>, y</a:t>
                </a:r>
                <a:r>
                  <a:rPr lang="en-US" sz="2000" baseline="-25000" dirty="0">
                    <a:solidFill>
                      <a:srgbClr val="374151"/>
                    </a:solidFill>
                    <a:latin typeface="Tahoma" panose="020B0604030504040204" pitchFamily="34" charset="0"/>
                    <a:ea typeface="Tahoma" panose="020B0604030504040204" pitchFamily="34" charset="0"/>
                    <a:cs typeface="Tahoma" panose="020B0604030504040204" pitchFamily="34" charset="0"/>
                  </a:rPr>
                  <a:t>1</a:t>
                </a:r>
                <a:r>
                  <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rPr>
                  <a:t>), (x</a:t>
                </a:r>
                <a:r>
                  <a:rPr lang="en-US" sz="2000" baseline="-25000" dirty="0">
                    <a:solidFill>
                      <a:srgbClr val="374151"/>
                    </a:solidFill>
                    <a:latin typeface="Tahoma" panose="020B0604030504040204" pitchFamily="34" charset="0"/>
                    <a:ea typeface="Tahoma" panose="020B0604030504040204" pitchFamily="34" charset="0"/>
                    <a:cs typeface="Tahoma" panose="020B0604030504040204" pitchFamily="34" charset="0"/>
                  </a:rPr>
                  <a:t>2</a:t>
                </a:r>
                <a:r>
                  <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rPr>
                  <a:t>,y</a:t>
                </a:r>
                <a:r>
                  <a:rPr lang="en-US" sz="2000" baseline="-25000" dirty="0">
                    <a:solidFill>
                      <a:srgbClr val="374151"/>
                    </a:solidFill>
                    <a:latin typeface="Tahoma" panose="020B0604030504040204" pitchFamily="34" charset="0"/>
                    <a:ea typeface="Tahoma" panose="020B0604030504040204" pitchFamily="34" charset="0"/>
                    <a:cs typeface="Tahoma" panose="020B0604030504040204" pitchFamily="34" charset="0"/>
                  </a:rPr>
                  <a:t>2</a:t>
                </a:r>
                <a:r>
                  <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rPr>
                  <a:t>), ……. (</a:t>
                </a:r>
                <a:r>
                  <a:rPr lang="en-US" sz="2000" dirty="0" err="1">
                    <a:solidFill>
                      <a:srgbClr val="374151"/>
                    </a:solidFill>
                    <a:latin typeface="Tahoma" panose="020B0604030504040204" pitchFamily="34" charset="0"/>
                    <a:ea typeface="Tahoma" panose="020B0604030504040204" pitchFamily="34" charset="0"/>
                    <a:cs typeface="Tahoma" panose="020B0604030504040204" pitchFamily="34" charset="0"/>
                  </a:rPr>
                  <a:t>x</a:t>
                </a:r>
                <a:r>
                  <a:rPr lang="en-US" sz="2000" baseline="-25000" dirty="0" err="1">
                    <a:solidFill>
                      <a:srgbClr val="374151"/>
                    </a:solidFill>
                    <a:latin typeface="Tahoma" panose="020B0604030504040204" pitchFamily="34" charset="0"/>
                    <a:ea typeface="Tahoma" panose="020B0604030504040204" pitchFamily="34" charset="0"/>
                    <a:cs typeface="Tahoma" panose="020B0604030504040204" pitchFamily="34" charset="0"/>
                  </a:rPr>
                  <a:t>n</a:t>
                </a:r>
                <a:r>
                  <a:rPr lang="en-US" sz="2000" dirty="0" err="1">
                    <a:solidFill>
                      <a:srgbClr val="374151"/>
                    </a:solidFill>
                    <a:latin typeface="Tahoma" panose="020B0604030504040204" pitchFamily="34" charset="0"/>
                    <a:ea typeface="Tahoma" panose="020B0604030504040204" pitchFamily="34" charset="0"/>
                    <a:cs typeface="Tahoma" panose="020B0604030504040204" pitchFamily="34" charset="0"/>
                  </a:rPr>
                  <a:t>,y</a:t>
                </a:r>
                <a:r>
                  <a:rPr lang="en-US" sz="2000" baseline="-25000" dirty="0" err="1">
                    <a:solidFill>
                      <a:srgbClr val="374151"/>
                    </a:solidFill>
                    <a:latin typeface="Tahoma" panose="020B0604030504040204" pitchFamily="34" charset="0"/>
                    <a:ea typeface="Tahoma" panose="020B0604030504040204" pitchFamily="34" charset="0"/>
                    <a:cs typeface="Tahoma" panose="020B0604030504040204" pitchFamily="34" charset="0"/>
                  </a:rPr>
                  <a:t>n</a:t>
                </a:r>
                <a:r>
                  <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rPr>
                  <a:t>)), where </a:t>
                </a:r>
                <a14:m>
                  <m:oMath xmlns:m="http://schemas.openxmlformats.org/officeDocument/2006/math">
                    <m:sSub>
                      <m:sSubPr>
                        <m:ctrlPr>
                          <a:rPr lang="en-US" sz="2000" b="0" i="1" u="none" strike="noStrike" smtClean="0">
                            <a:solidFill>
                              <a:srgbClr val="374151"/>
                            </a:solidFill>
                            <a:effectLst/>
                            <a:latin typeface="Cambria Math" panose="02040503050406030204" pitchFamily="18" charset="0"/>
                          </a:rPr>
                        </m:ctrlPr>
                      </m:sSubPr>
                      <m:e>
                        <m:r>
                          <a:rPr lang="en-US" sz="2000" b="0" i="1" u="none" strike="noStrike" smtClean="0">
                            <a:solidFill>
                              <a:srgbClr val="374151"/>
                            </a:solidFill>
                            <a:effectLst/>
                            <a:latin typeface="Cambria Math" panose="02040503050406030204" pitchFamily="18" charset="0"/>
                          </a:rPr>
                          <m:t>𝑥</m:t>
                        </m:r>
                      </m:e>
                      <m:sub>
                        <m:r>
                          <a:rPr lang="en-US" sz="2000" b="0" i="1" u="none" strike="noStrike" smtClean="0">
                            <a:solidFill>
                              <a:srgbClr val="374151"/>
                            </a:solidFill>
                            <a:effectLst/>
                            <a:latin typeface="Cambria Math" panose="02040503050406030204" pitchFamily="18" charset="0"/>
                          </a:rPr>
                          <m:t>𝑖</m:t>
                        </m:r>
                      </m:sub>
                    </m:sSub>
                    <m:r>
                      <a:rPr lang="en-US" sz="2000" b="0" i="1" u="none" strike="noStrike" smtClean="0">
                        <a:solidFill>
                          <a:srgbClr val="374151"/>
                        </a:solidFill>
                        <a:effectLst/>
                        <a:latin typeface="Cambria Math" panose="02040503050406030204" pitchFamily="18" charset="0"/>
                        <a:ea typeface="Cambria Math" panose="02040503050406030204" pitchFamily="18" charset="0"/>
                      </a:rPr>
                      <m:t>∈</m:t>
                    </m:r>
                    <m:r>
                      <a:rPr lang="en-US" sz="2000" b="0" i="1" u="none" strike="noStrike" smtClean="0">
                        <a:solidFill>
                          <a:srgbClr val="374151"/>
                        </a:solidFill>
                        <a:effectLst/>
                        <a:latin typeface="Cambria Math" panose="02040503050406030204" pitchFamily="18" charset="0"/>
                        <a:ea typeface="Cambria Math" panose="02040503050406030204" pitchFamily="18" charset="0"/>
                      </a:rPr>
                      <m:t>𝑋</m:t>
                    </m:r>
                    <m:r>
                      <a:rPr lang="en-US" sz="2000" b="0" i="1" u="none" strike="noStrike" smtClean="0">
                        <a:solidFill>
                          <a:srgbClr val="374151"/>
                        </a:solidFill>
                        <a:effectLst/>
                        <a:latin typeface="Cambria Math" panose="02040503050406030204" pitchFamily="18" charset="0"/>
                        <a:ea typeface="Cambria Math" panose="02040503050406030204" pitchFamily="18" charset="0"/>
                      </a:rPr>
                      <m:t> </m:t>
                    </m:r>
                    <m:r>
                      <a:rPr lang="en-US" sz="2000" b="0" i="1" u="none" strike="noStrike" smtClean="0">
                        <a:solidFill>
                          <a:srgbClr val="374151"/>
                        </a:solidFill>
                        <a:effectLst/>
                        <a:latin typeface="Cambria Math" panose="02040503050406030204" pitchFamily="18" charset="0"/>
                        <a:ea typeface="Cambria Math" panose="02040503050406030204" pitchFamily="18" charset="0"/>
                      </a:rPr>
                      <m:t>𝑎𝑛𝑑</m:t>
                    </m:r>
                    <m:r>
                      <a:rPr lang="en-US" sz="2000" b="0" i="1" u="none" strike="noStrike" smtClean="0">
                        <a:solidFill>
                          <a:srgbClr val="374151"/>
                        </a:solidFill>
                        <a:effectLst/>
                        <a:latin typeface="Cambria Math" panose="02040503050406030204" pitchFamily="18" charset="0"/>
                        <a:ea typeface="Cambria Math" panose="02040503050406030204" pitchFamily="18" charset="0"/>
                      </a:rPr>
                      <m:t> </m:t>
                    </m:r>
                    <m:sSub>
                      <m:sSubPr>
                        <m:ctrlPr>
                          <a:rPr lang="en-US" sz="2000" b="0" i="1" u="none" strike="noStrike" smtClean="0">
                            <a:solidFill>
                              <a:srgbClr val="374151"/>
                            </a:solidFill>
                            <a:effectLst/>
                            <a:latin typeface="Cambria Math" panose="02040503050406030204" pitchFamily="18" charset="0"/>
                            <a:ea typeface="Cambria Math" panose="02040503050406030204" pitchFamily="18" charset="0"/>
                          </a:rPr>
                        </m:ctrlPr>
                      </m:sSubPr>
                      <m:e>
                        <m:r>
                          <a:rPr lang="en-US" sz="2000" b="0" i="1" u="none" strike="noStrike" smtClean="0">
                            <a:solidFill>
                              <a:srgbClr val="374151"/>
                            </a:solidFill>
                            <a:effectLst/>
                            <a:latin typeface="Cambria Math" panose="02040503050406030204" pitchFamily="18" charset="0"/>
                            <a:ea typeface="Cambria Math" panose="02040503050406030204" pitchFamily="18" charset="0"/>
                          </a:rPr>
                          <m:t>𝑦</m:t>
                        </m:r>
                      </m:e>
                      <m:sub>
                        <m:r>
                          <a:rPr lang="en-US" sz="2000" b="0" i="1" u="none" strike="noStrike" smtClean="0">
                            <a:solidFill>
                              <a:srgbClr val="374151"/>
                            </a:solidFill>
                            <a:effectLst/>
                            <a:latin typeface="Cambria Math" panose="02040503050406030204" pitchFamily="18" charset="0"/>
                            <a:ea typeface="Cambria Math" panose="02040503050406030204" pitchFamily="18" charset="0"/>
                          </a:rPr>
                          <m:t>𝑖</m:t>
                        </m:r>
                      </m:sub>
                    </m:sSub>
                    <m:r>
                      <a:rPr lang="en-US" sz="2000" b="0" i="1" u="none" strike="noStrike" smtClean="0">
                        <a:solidFill>
                          <a:srgbClr val="374151"/>
                        </a:solidFill>
                        <a:effectLst/>
                        <a:latin typeface="Cambria Math" panose="02040503050406030204" pitchFamily="18" charset="0"/>
                        <a:ea typeface="Cambria Math" panose="02040503050406030204" pitchFamily="18" charset="0"/>
                      </a:rPr>
                      <m:t>∈</m:t>
                    </m:r>
                    <m:r>
                      <a:rPr lang="en-US" sz="2000" b="0" i="1" u="none" strike="noStrike" smtClean="0">
                        <a:solidFill>
                          <a:srgbClr val="374151"/>
                        </a:solidFill>
                        <a:effectLst/>
                        <a:latin typeface="Cambria Math" panose="02040503050406030204" pitchFamily="18" charset="0"/>
                        <a:ea typeface="Cambria Math" panose="02040503050406030204" pitchFamily="18" charset="0"/>
                      </a:rPr>
                      <m:t>𝑌</m:t>
                    </m:r>
                  </m:oMath>
                </a14:m>
                <a:r>
                  <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rPr>
                  <a:t>. </a:t>
                </a:r>
              </a:p>
              <a:p>
                <a:endPar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endPar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endPar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r>
                  <a:rPr lang="en-US" sz="2000" b="1" i="1" dirty="0">
                    <a:solidFill>
                      <a:srgbClr val="0070C0"/>
                    </a:solidFill>
                    <a:latin typeface="Tahoma" panose="020B0604030504040204" pitchFamily="34" charset="0"/>
                    <a:ea typeface="Tahoma" panose="020B0604030504040204" pitchFamily="34" charset="0"/>
                    <a:cs typeface="Tahoma" panose="020B0604030504040204" pitchFamily="34" charset="0"/>
                  </a:rPr>
                  <a:t>Correlation coefficient </a:t>
                </a:r>
                <a:r>
                  <a:rPr lang="en-US" sz="2000" dirty="0">
                    <a:latin typeface="Tahoma" panose="020B0604030504040204" pitchFamily="34" charset="0"/>
                    <a:ea typeface="Tahoma" panose="020B0604030504040204" pitchFamily="34" charset="0"/>
                    <a:cs typeface="Tahoma" panose="020B0604030504040204" pitchFamily="34" charset="0"/>
                  </a:rPr>
                  <a:t>is the </a:t>
                </a:r>
                <a:r>
                  <a:rPr lang="en-US" sz="2000" b="1" dirty="0">
                    <a:solidFill>
                      <a:srgbClr val="7030A0"/>
                    </a:solidFill>
                    <a:latin typeface="Tahoma" panose="020B0604030504040204" pitchFamily="34" charset="0"/>
                    <a:ea typeface="Tahoma" panose="020B0604030504040204" pitchFamily="34" charset="0"/>
                    <a:cs typeface="Tahoma" panose="020B0604030504040204" pitchFamily="34" charset="0"/>
                  </a:rPr>
                  <a:t>covariance normalized</a:t>
                </a:r>
                <a:r>
                  <a:rPr lang="en-US" sz="2000" dirty="0">
                    <a:latin typeface="Tahoma" panose="020B0604030504040204" pitchFamily="34" charset="0"/>
                    <a:ea typeface="Tahoma" panose="020B0604030504040204" pitchFamily="34" charset="0"/>
                    <a:cs typeface="Tahoma" panose="020B0604030504040204" pitchFamily="34" charset="0"/>
                  </a:rPr>
                  <a:t> by the </a:t>
                </a:r>
                <a:r>
                  <a:rPr lang="en-US" sz="2000" dirty="0">
                    <a:solidFill>
                      <a:srgbClr val="7030A0"/>
                    </a:solidFill>
                    <a:latin typeface="Tahoma" panose="020B0604030504040204" pitchFamily="34" charset="0"/>
                    <a:ea typeface="Tahoma" panose="020B0604030504040204" pitchFamily="34" charset="0"/>
                    <a:cs typeface="Tahoma" panose="020B0604030504040204" pitchFamily="34" charset="0"/>
                  </a:rPr>
                  <a:t>standard deviations</a:t>
                </a:r>
                <a:r>
                  <a:rPr lang="en-US" sz="2000" dirty="0">
                    <a:latin typeface="Tahoma" panose="020B0604030504040204" pitchFamily="34" charset="0"/>
                    <a:ea typeface="Tahoma" panose="020B0604030504040204" pitchFamily="34" charset="0"/>
                    <a:cs typeface="Tahoma" panose="020B0604030504040204" pitchFamily="34" charset="0"/>
                  </a:rPr>
                  <a:t> of the two variables</a:t>
                </a:r>
              </a:p>
              <a:p>
                <a:pPr marL="0" indent="0">
                  <a:buNone/>
                </a:pPr>
                <a14:m>
                  <m:oMathPara xmlns:m="http://schemas.openxmlformats.org/officeDocument/2006/math">
                    <m:oMathParaPr>
                      <m:jc m:val="centerGroup"/>
                    </m:oMathParaPr>
                    <m:oMath xmlns:m="http://schemas.openxmlformats.org/officeDocument/2006/math">
                      <m:r>
                        <m:rPr>
                          <m:sty m:val="p"/>
                        </m:rPr>
                        <a:rPr lang="en-US" sz="2000">
                          <a:latin typeface="Cambria Math" panose="02040503050406030204" pitchFamily="18" charset="0"/>
                          <a:ea typeface="Cambria Math" panose="02040503050406030204" pitchFamily="18" charset="0"/>
                        </a:rPr>
                        <m:t>co</m:t>
                      </m:r>
                      <m:r>
                        <m:rPr>
                          <m:sty m:val="p"/>
                        </m:rPr>
                        <a:rPr lang="en-US" sz="2000" b="0" i="0" smtClean="0">
                          <a:latin typeface="Cambria Math" panose="02040503050406030204" pitchFamily="18" charset="0"/>
                          <a:ea typeface="Cambria Math" panose="02040503050406030204" pitchFamily="18" charset="0"/>
                        </a:rPr>
                        <m:t>rr</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i="1">
                          <a:latin typeface="Cambria Math" panose="02040503050406030204" pitchFamily="18" charset="0"/>
                          <a:ea typeface="Cambria Math" panose="02040503050406030204" pitchFamily="18" charset="0"/>
                        </a:rPr>
                        <m:t>=</m:t>
                      </m:r>
                      <m:f>
                        <m:fPr>
                          <m:ctrlPr>
                            <a:rPr lang="en-US" sz="200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C</m:t>
                          </m:r>
                          <m:r>
                            <m:rPr>
                              <m:sty m:val="p"/>
                            </m:rPr>
                            <a:rPr lang="en-US" sz="2000">
                              <a:latin typeface="Cambria Math" panose="02040503050406030204" pitchFamily="18" charset="0"/>
                              <a:ea typeface="Cambria Math" panose="02040503050406030204" pitchFamily="18" charset="0"/>
                            </a:rPr>
                            <m:t>o</m:t>
                          </m:r>
                          <m:r>
                            <m:rPr>
                              <m:sty m:val="p"/>
                            </m:rPr>
                            <a:rPr lang="en-US" sz="2000" b="0" i="0" smtClean="0">
                              <a:latin typeface="Cambria Math" panose="02040503050406030204" pitchFamily="18" charset="0"/>
                              <a:ea typeface="Cambria Math" panose="02040503050406030204" pitchFamily="18" charset="0"/>
                            </a:rPr>
                            <m:t>v</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num>
                        <m:den>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rPr>
                                <m:t>𝑋</m:t>
                              </m:r>
                            </m:sub>
                          </m:sSub>
                          <m:r>
                            <a:rPr lang="en-US" sz="200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rPr>
                                <m:t>𝑌</m:t>
                              </m:r>
                            </m:sub>
                          </m:sSub>
                        </m:den>
                      </m:f>
                    </m:oMath>
                  </m:oMathPara>
                </a14:m>
                <a:endPar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0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Correlation can be positive (both variables increase or decrease together), negative (one variable increases while the other decreases), or zero (no systematic relationship). </a:t>
                </a:r>
              </a:p>
              <a:p>
                <a:pPr marL="285750" indent="-285750">
                  <a:buFont typeface="Arial" panose="020B0604020202020204" pitchFamily="34" charset="0"/>
                  <a:buChar char="•"/>
                </a:pPr>
                <a:endPar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0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Typically, -1 to +1.</a:t>
                </a:r>
              </a:p>
              <a:p>
                <a:pPr marL="285750" indent="-285750">
                  <a:buFont typeface="Arial" panose="020B0604020202020204" pitchFamily="34" charset="0"/>
                  <a:buChar char="•"/>
                </a:pPr>
                <a:endPar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b="1"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7" name="TextBox 6">
                <a:extLst>
                  <a:ext uri="{FF2B5EF4-FFF2-40B4-BE49-F238E27FC236}">
                    <a16:creationId xmlns:a16="http://schemas.microsoft.com/office/drawing/2014/main" id="{A1020735-3E67-8752-37CF-7BD708544211}"/>
                  </a:ext>
                </a:extLst>
              </p:cNvPr>
              <p:cNvSpPr txBox="1">
                <a:spLocks noRot="1" noChangeAspect="1" noMove="1" noResize="1" noEditPoints="1" noAdjustHandles="1" noChangeArrowheads="1" noChangeShapeType="1" noTextEdit="1"/>
              </p:cNvSpPr>
              <p:nvPr/>
            </p:nvSpPr>
            <p:spPr>
              <a:xfrm>
                <a:off x="552927" y="620934"/>
                <a:ext cx="10820245" cy="6341480"/>
              </a:xfrm>
              <a:prstGeom prst="rect">
                <a:avLst/>
              </a:prstGeom>
              <a:blipFill>
                <a:blip r:embed="rId2"/>
                <a:stretch>
                  <a:fillRect l="-1172" t="-998"/>
                </a:stretch>
              </a:blipFill>
            </p:spPr>
            <p:txBody>
              <a:bodyPr/>
              <a:lstStyle/>
              <a:p>
                <a:r>
                  <a:rPr lang="en-US">
                    <a:noFill/>
                  </a:rPr>
                  <a:t> </a:t>
                </a:r>
              </a:p>
            </p:txBody>
          </p:sp>
        </mc:Fallback>
      </mc:AlternateContent>
    </p:spTree>
    <p:extLst>
      <p:ext uri="{BB962C8B-B14F-4D97-AF65-F5344CB8AC3E}">
        <p14:creationId xmlns:p14="http://schemas.microsoft.com/office/powerpoint/2010/main" val="64226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9D2AA9-D4DC-DB7C-DADC-38A4B5A9342B}"/>
              </a:ext>
            </a:extLst>
          </p:cNvPr>
          <p:cNvPicPr>
            <a:picLocks noChangeAspect="1"/>
          </p:cNvPicPr>
          <p:nvPr/>
        </p:nvPicPr>
        <p:blipFill>
          <a:blip r:embed="rId2"/>
          <a:stretch>
            <a:fillRect/>
          </a:stretch>
        </p:blipFill>
        <p:spPr>
          <a:xfrm>
            <a:off x="2209800" y="679278"/>
            <a:ext cx="7772400" cy="5499444"/>
          </a:xfrm>
          <a:prstGeom prst="rect">
            <a:avLst/>
          </a:prstGeom>
        </p:spPr>
      </p:pic>
      <p:sp>
        <p:nvSpPr>
          <p:cNvPr id="2" name="TextBox 1">
            <a:extLst>
              <a:ext uri="{FF2B5EF4-FFF2-40B4-BE49-F238E27FC236}">
                <a16:creationId xmlns:a16="http://schemas.microsoft.com/office/drawing/2014/main" id="{4389818D-C8B0-F328-0974-33B0F9C7D336}"/>
              </a:ext>
            </a:extLst>
          </p:cNvPr>
          <p:cNvSpPr txBox="1"/>
          <p:nvPr/>
        </p:nvSpPr>
        <p:spPr>
          <a:xfrm>
            <a:off x="8570259" y="1410128"/>
            <a:ext cx="301686" cy="369332"/>
          </a:xfrm>
          <a:prstGeom prst="rect">
            <a:avLst/>
          </a:prstGeom>
          <a:noFill/>
        </p:spPr>
        <p:txBody>
          <a:bodyPr wrap="square" rtlCol="0">
            <a:spAutoFit/>
          </a:bodyPr>
          <a:lstStyle/>
          <a:p>
            <a:r>
              <a:rPr lang="en-US" b="1" dirty="0"/>
              <a:t>C</a:t>
            </a:r>
          </a:p>
        </p:txBody>
      </p:sp>
      <p:sp>
        <p:nvSpPr>
          <p:cNvPr id="3" name="TextBox 2">
            <a:extLst>
              <a:ext uri="{FF2B5EF4-FFF2-40B4-BE49-F238E27FC236}">
                <a16:creationId xmlns:a16="http://schemas.microsoft.com/office/drawing/2014/main" id="{080DBD2A-8EC6-883E-447B-ABBA460FA161}"/>
              </a:ext>
            </a:extLst>
          </p:cNvPr>
          <p:cNvSpPr txBox="1"/>
          <p:nvPr/>
        </p:nvSpPr>
        <p:spPr>
          <a:xfrm>
            <a:off x="5945157" y="1464806"/>
            <a:ext cx="301686" cy="369332"/>
          </a:xfrm>
          <a:prstGeom prst="rect">
            <a:avLst/>
          </a:prstGeom>
          <a:noFill/>
        </p:spPr>
        <p:txBody>
          <a:bodyPr wrap="square" rtlCol="0">
            <a:spAutoFit/>
          </a:bodyPr>
          <a:lstStyle/>
          <a:p>
            <a:r>
              <a:rPr lang="en-US" b="1" dirty="0"/>
              <a:t>B</a:t>
            </a:r>
          </a:p>
        </p:txBody>
      </p:sp>
      <p:sp>
        <p:nvSpPr>
          <p:cNvPr id="5" name="TextBox 4">
            <a:extLst>
              <a:ext uri="{FF2B5EF4-FFF2-40B4-BE49-F238E27FC236}">
                <a16:creationId xmlns:a16="http://schemas.microsoft.com/office/drawing/2014/main" id="{2EB75DDE-EE74-2B68-EE06-FA26AC86FE84}"/>
              </a:ext>
            </a:extLst>
          </p:cNvPr>
          <p:cNvSpPr txBox="1"/>
          <p:nvPr/>
        </p:nvSpPr>
        <p:spPr>
          <a:xfrm>
            <a:off x="3332552" y="1464806"/>
            <a:ext cx="301686" cy="369332"/>
          </a:xfrm>
          <a:prstGeom prst="rect">
            <a:avLst/>
          </a:prstGeom>
          <a:noFill/>
        </p:spPr>
        <p:txBody>
          <a:bodyPr wrap="square" rtlCol="0">
            <a:spAutoFit/>
          </a:bodyPr>
          <a:lstStyle/>
          <a:p>
            <a:r>
              <a:rPr lang="en-US" b="1" dirty="0"/>
              <a:t>A</a:t>
            </a:r>
          </a:p>
        </p:txBody>
      </p:sp>
      <p:sp>
        <p:nvSpPr>
          <p:cNvPr id="7" name="TextBox 6">
            <a:extLst>
              <a:ext uri="{FF2B5EF4-FFF2-40B4-BE49-F238E27FC236}">
                <a16:creationId xmlns:a16="http://schemas.microsoft.com/office/drawing/2014/main" id="{EC97EC0E-8D93-A243-37F3-0C2F17354B58}"/>
              </a:ext>
            </a:extLst>
          </p:cNvPr>
          <p:cNvSpPr txBox="1"/>
          <p:nvPr/>
        </p:nvSpPr>
        <p:spPr>
          <a:xfrm>
            <a:off x="3181709" y="6317094"/>
            <a:ext cx="301686" cy="369332"/>
          </a:xfrm>
          <a:prstGeom prst="rect">
            <a:avLst/>
          </a:prstGeom>
          <a:noFill/>
        </p:spPr>
        <p:txBody>
          <a:bodyPr wrap="square" rtlCol="0">
            <a:spAutoFit/>
          </a:bodyPr>
          <a:lstStyle/>
          <a:p>
            <a:r>
              <a:rPr lang="en-US" b="1" dirty="0"/>
              <a:t>D</a:t>
            </a:r>
          </a:p>
        </p:txBody>
      </p:sp>
      <p:sp>
        <p:nvSpPr>
          <p:cNvPr id="8" name="TextBox 7">
            <a:extLst>
              <a:ext uri="{FF2B5EF4-FFF2-40B4-BE49-F238E27FC236}">
                <a16:creationId xmlns:a16="http://schemas.microsoft.com/office/drawing/2014/main" id="{45E9BF3D-908A-D482-FAC8-24374CBA35DA}"/>
              </a:ext>
            </a:extLst>
          </p:cNvPr>
          <p:cNvSpPr txBox="1"/>
          <p:nvPr/>
        </p:nvSpPr>
        <p:spPr>
          <a:xfrm>
            <a:off x="6096000" y="6239296"/>
            <a:ext cx="301686" cy="369332"/>
          </a:xfrm>
          <a:prstGeom prst="rect">
            <a:avLst/>
          </a:prstGeom>
          <a:noFill/>
        </p:spPr>
        <p:txBody>
          <a:bodyPr wrap="square" rtlCol="0">
            <a:spAutoFit/>
          </a:bodyPr>
          <a:lstStyle/>
          <a:p>
            <a:r>
              <a:rPr lang="en-US" b="1" dirty="0"/>
              <a:t>E</a:t>
            </a:r>
          </a:p>
        </p:txBody>
      </p:sp>
      <p:sp>
        <p:nvSpPr>
          <p:cNvPr id="9" name="TextBox 8">
            <a:extLst>
              <a:ext uri="{FF2B5EF4-FFF2-40B4-BE49-F238E27FC236}">
                <a16:creationId xmlns:a16="http://schemas.microsoft.com/office/drawing/2014/main" id="{8DE5EC8C-3062-5A66-E7E2-B747A12ED23D}"/>
              </a:ext>
            </a:extLst>
          </p:cNvPr>
          <p:cNvSpPr txBox="1"/>
          <p:nvPr/>
        </p:nvSpPr>
        <p:spPr>
          <a:xfrm>
            <a:off x="8570259" y="6189095"/>
            <a:ext cx="301686" cy="369332"/>
          </a:xfrm>
          <a:prstGeom prst="rect">
            <a:avLst/>
          </a:prstGeom>
          <a:noFill/>
        </p:spPr>
        <p:txBody>
          <a:bodyPr wrap="square" rtlCol="0">
            <a:spAutoFit/>
          </a:bodyPr>
          <a:lstStyle/>
          <a:p>
            <a:r>
              <a:rPr lang="en-US" b="1" dirty="0"/>
              <a:t>F</a:t>
            </a:r>
          </a:p>
        </p:txBody>
      </p:sp>
    </p:spTree>
    <p:extLst>
      <p:ext uri="{BB962C8B-B14F-4D97-AF65-F5344CB8AC3E}">
        <p14:creationId xmlns:p14="http://schemas.microsoft.com/office/powerpoint/2010/main" val="180066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B292D4-AA6B-0D3F-1399-8B0F161ECE99}"/>
              </a:ext>
            </a:extLst>
          </p:cNvPr>
          <p:cNvPicPr>
            <a:picLocks noChangeAspect="1"/>
          </p:cNvPicPr>
          <p:nvPr/>
        </p:nvPicPr>
        <p:blipFill>
          <a:blip r:embed="rId2"/>
          <a:stretch>
            <a:fillRect/>
          </a:stretch>
        </p:blipFill>
        <p:spPr>
          <a:xfrm>
            <a:off x="2209800" y="666587"/>
            <a:ext cx="7772400" cy="5524825"/>
          </a:xfrm>
          <a:prstGeom prst="rect">
            <a:avLst/>
          </a:prstGeom>
        </p:spPr>
      </p:pic>
    </p:spTree>
    <p:extLst>
      <p:ext uri="{BB962C8B-B14F-4D97-AF65-F5344CB8AC3E}">
        <p14:creationId xmlns:p14="http://schemas.microsoft.com/office/powerpoint/2010/main" val="169990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63ABC9-BD98-6A46-21D2-02272738747F}"/>
              </a:ext>
            </a:extLst>
          </p:cNvPr>
          <p:cNvPicPr>
            <a:picLocks noChangeAspect="1"/>
          </p:cNvPicPr>
          <p:nvPr/>
        </p:nvPicPr>
        <p:blipFill>
          <a:blip r:embed="rId2"/>
          <a:stretch>
            <a:fillRect/>
          </a:stretch>
        </p:blipFill>
        <p:spPr>
          <a:xfrm>
            <a:off x="2209800" y="549500"/>
            <a:ext cx="7772400" cy="5758999"/>
          </a:xfrm>
          <a:prstGeom prst="rect">
            <a:avLst/>
          </a:prstGeom>
        </p:spPr>
      </p:pic>
    </p:spTree>
    <p:extLst>
      <p:ext uri="{BB962C8B-B14F-4D97-AF65-F5344CB8AC3E}">
        <p14:creationId xmlns:p14="http://schemas.microsoft.com/office/powerpoint/2010/main" val="1750082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465BDB-155A-2469-872A-05BD7BE9AFED}"/>
              </a:ext>
            </a:extLst>
          </p:cNvPr>
          <p:cNvPicPr>
            <a:picLocks noChangeAspect="1"/>
          </p:cNvPicPr>
          <p:nvPr/>
        </p:nvPicPr>
        <p:blipFill>
          <a:blip r:embed="rId2"/>
          <a:stretch>
            <a:fillRect/>
          </a:stretch>
        </p:blipFill>
        <p:spPr>
          <a:xfrm>
            <a:off x="2209800" y="582456"/>
            <a:ext cx="7772400" cy="5693088"/>
          </a:xfrm>
          <a:prstGeom prst="rect">
            <a:avLst/>
          </a:prstGeom>
        </p:spPr>
      </p:pic>
    </p:spTree>
    <p:extLst>
      <p:ext uri="{BB962C8B-B14F-4D97-AF65-F5344CB8AC3E}">
        <p14:creationId xmlns:p14="http://schemas.microsoft.com/office/powerpoint/2010/main" val="182542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46C1-6919-51A8-850A-F928BD6037AF}"/>
              </a:ext>
            </a:extLst>
          </p:cNvPr>
          <p:cNvSpPr>
            <a:spLocks noGrp="1"/>
          </p:cNvSpPr>
          <p:nvPr>
            <p:ph type="title"/>
          </p:nvPr>
        </p:nvSpPr>
        <p:spPr>
          <a:xfrm>
            <a:off x="2827422" y="2829175"/>
            <a:ext cx="6990347" cy="904625"/>
          </a:xfrm>
        </p:spPr>
        <p:txBody>
          <a:bodyPr/>
          <a:lstStyle/>
          <a:p>
            <a:pPr algn="ctr"/>
            <a:r>
              <a:rPr lang="en-US" sz="4400" b="1" dirty="0">
                <a:solidFill>
                  <a:srgbClr val="7030A0"/>
                </a:solidFill>
              </a:rPr>
              <a:t>Data for machine learning</a:t>
            </a:r>
            <a:endParaRPr lang="en-US" b="1" dirty="0">
              <a:solidFill>
                <a:srgbClr val="7030A0"/>
              </a:solidFill>
            </a:endParaRPr>
          </a:p>
        </p:txBody>
      </p:sp>
    </p:spTree>
    <p:extLst>
      <p:ext uri="{BB962C8B-B14F-4D97-AF65-F5344CB8AC3E}">
        <p14:creationId xmlns:p14="http://schemas.microsoft.com/office/powerpoint/2010/main" val="2915930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5B55-D9F6-D8A1-3671-71BF07437E10}"/>
              </a:ext>
            </a:extLst>
          </p:cNvPr>
          <p:cNvSpPr>
            <a:spLocks noGrp="1"/>
          </p:cNvSpPr>
          <p:nvPr>
            <p:ph type="title"/>
          </p:nvPr>
        </p:nvSpPr>
        <p:spPr/>
        <p:txBody>
          <a:bodyPr/>
          <a:lstStyle/>
          <a:p>
            <a:r>
              <a:rPr lang="en-US" u="sng" dirty="0">
                <a:solidFill>
                  <a:srgbClr val="7030A0"/>
                </a:solidFill>
              </a:rPr>
              <a:t>Data Modalities</a:t>
            </a:r>
          </a:p>
        </p:txBody>
      </p:sp>
      <p:sp>
        <p:nvSpPr>
          <p:cNvPr id="3" name="Content Placeholder 2">
            <a:extLst>
              <a:ext uri="{FF2B5EF4-FFF2-40B4-BE49-F238E27FC236}">
                <a16:creationId xmlns:a16="http://schemas.microsoft.com/office/drawing/2014/main" id="{16CC5664-F70B-703F-019A-87A69AAEBEBA}"/>
              </a:ext>
            </a:extLst>
          </p:cNvPr>
          <p:cNvSpPr>
            <a:spLocks noGrp="1"/>
          </p:cNvSpPr>
          <p:nvPr>
            <p:ph idx="1"/>
          </p:nvPr>
        </p:nvSpPr>
        <p:spPr/>
        <p:txBody>
          <a:bodyPr/>
          <a:lstStyle/>
          <a:p>
            <a:r>
              <a:rPr lang="en-US" b="0" i="0" u="none" strike="noStrike" dirty="0">
                <a:solidFill>
                  <a:srgbClr val="374151"/>
                </a:solidFill>
                <a:effectLst/>
                <a:latin typeface="Söhne"/>
              </a:rPr>
              <a:t>In machine learning, "modalities" refer to different types or modes of data, each representing a distinct aspect of information. </a:t>
            </a:r>
          </a:p>
          <a:p>
            <a:endParaRPr lang="en-US" dirty="0">
              <a:solidFill>
                <a:srgbClr val="374151"/>
              </a:solidFill>
              <a:latin typeface="Söhne"/>
            </a:endParaRPr>
          </a:p>
        </p:txBody>
      </p:sp>
    </p:spTree>
    <p:extLst>
      <p:ext uri="{BB962C8B-B14F-4D97-AF65-F5344CB8AC3E}">
        <p14:creationId xmlns:p14="http://schemas.microsoft.com/office/powerpoint/2010/main" val="99060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6215A-2C60-C4BD-835E-82022DC1874E}"/>
              </a:ext>
            </a:extLst>
          </p:cNvPr>
          <p:cNvSpPr>
            <a:spLocks noGrp="1"/>
          </p:cNvSpPr>
          <p:nvPr>
            <p:ph idx="1"/>
          </p:nvPr>
        </p:nvSpPr>
        <p:spPr>
          <a:xfrm>
            <a:off x="838200" y="2133601"/>
            <a:ext cx="10515600" cy="4043362"/>
          </a:xfrm>
        </p:spPr>
        <p:txBody>
          <a:bodyPr>
            <a:normAutofit/>
          </a:bodyPr>
          <a:lstStyle/>
          <a:p>
            <a:pPr marL="0" indent="0" algn="ctr">
              <a:buNone/>
            </a:pPr>
            <a:r>
              <a:rPr lang="en-US" sz="4400" b="1" dirty="0">
                <a:solidFill>
                  <a:srgbClr val="C00000"/>
                </a:solidFill>
              </a:rPr>
              <a:t>Recap</a:t>
            </a:r>
          </a:p>
        </p:txBody>
      </p:sp>
    </p:spTree>
    <p:extLst>
      <p:ext uri="{BB962C8B-B14F-4D97-AF65-F5344CB8AC3E}">
        <p14:creationId xmlns:p14="http://schemas.microsoft.com/office/powerpoint/2010/main" val="303646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9174-77E1-2A68-CC5C-B04DC9856E31}"/>
              </a:ext>
            </a:extLst>
          </p:cNvPr>
          <p:cNvSpPr>
            <a:spLocks noGrp="1"/>
          </p:cNvSpPr>
          <p:nvPr>
            <p:ph type="title"/>
          </p:nvPr>
        </p:nvSpPr>
        <p:spPr>
          <a:xfrm>
            <a:off x="838200" y="365126"/>
            <a:ext cx="10515600" cy="773864"/>
          </a:xfrm>
        </p:spPr>
        <p:txBody>
          <a:bodyPr/>
          <a:lstStyle/>
          <a:p>
            <a:r>
              <a:rPr lang="en-US" b="1" i="0" u="none" strike="noStrike" dirty="0">
                <a:solidFill>
                  <a:srgbClr val="7030A0"/>
                </a:solidFill>
                <a:effectLst/>
                <a:latin typeface="Söhne"/>
              </a:rPr>
              <a:t>Text Modality</a:t>
            </a:r>
            <a:endParaRPr lang="en-US" dirty="0">
              <a:solidFill>
                <a:srgbClr val="7030A0"/>
              </a:solidFill>
            </a:endParaRPr>
          </a:p>
        </p:txBody>
      </p:sp>
      <p:sp>
        <p:nvSpPr>
          <p:cNvPr id="3" name="Content Placeholder 2">
            <a:extLst>
              <a:ext uri="{FF2B5EF4-FFF2-40B4-BE49-F238E27FC236}">
                <a16:creationId xmlns:a16="http://schemas.microsoft.com/office/drawing/2014/main" id="{74FE0525-B964-4B44-DAB1-C1155405127F}"/>
              </a:ext>
            </a:extLst>
          </p:cNvPr>
          <p:cNvSpPr>
            <a:spLocks noGrp="1"/>
          </p:cNvSpPr>
          <p:nvPr>
            <p:ph idx="1"/>
          </p:nvPr>
        </p:nvSpPr>
        <p:spPr/>
        <p:txBody>
          <a:bodyPr>
            <a:normAutofit/>
          </a:bodyPr>
          <a:lstStyle/>
          <a:p>
            <a:r>
              <a:rPr lang="en-US" b="0" i="0" u="none" strike="noStrike" dirty="0">
                <a:solidFill>
                  <a:srgbClr val="374151"/>
                </a:solidFill>
                <a:effectLst/>
                <a:latin typeface="Söhne"/>
              </a:rPr>
              <a:t>Text data includes natural language text in the form of </a:t>
            </a:r>
            <a:r>
              <a:rPr lang="en-US" b="1" i="0" u="none" strike="noStrike" dirty="0">
                <a:solidFill>
                  <a:srgbClr val="374151"/>
                </a:solidFill>
                <a:effectLst/>
                <a:latin typeface="Söhne"/>
              </a:rPr>
              <a:t>documents</a:t>
            </a:r>
            <a:r>
              <a:rPr lang="en-US" b="0" i="0" u="none" strike="noStrike" dirty="0">
                <a:solidFill>
                  <a:srgbClr val="374151"/>
                </a:solidFill>
                <a:effectLst/>
                <a:latin typeface="Söhne"/>
              </a:rPr>
              <a:t>, articles, reviews, and more.</a:t>
            </a:r>
            <a:endParaRPr lang="en-US" dirty="0">
              <a:solidFill>
                <a:srgbClr val="374151"/>
              </a:solidFill>
              <a:latin typeface="Söhne"/>
            </a:endParaRPr>
          </a:p>
          <a:p>
            <a:r>
              <a:rPr lang="en-US" b="0" i="0" u="none" strike="noStrike" dirty="0">
                <a:solidFill>
                  <a:srgbClr val="374151"/>
                </a:solidFill>
                <a:effectLst/>
                <a:latin typeface="Söhne"/>
              </a:rPr>
              <a:t>Text data is characterized by its </a:t>
            </a:r>
            <a:r>
              <a:rPr lang="en-US" b="0" i="0" u="none" strike="noStrike" dirty="0">
                <a:solidFill>
                  <a:srgbClr val="7030A0"/>
                </a:solidFill>
                <a:effectLst/>
                <a:latin typeface="Söhne"/>
              </a:rPr>
              <a:t>unstructured</a:t>
            </a:r>
            <a:r>
              <a:rPr lang="en-US" b="0" i="0" u="none" strike="noStrike" dirty="0">
                <a:solidFill>
                  <a:srgbClr val="374151"/>
                </a:solidFill>
                <a:effectLst/>
                <a:latin typeface="Söhne"/>
              </a:rPr>
              <a:t> nature, meaning that it lacks a </a:t>
            </a:r>
            <a:r>
              <a:rPr lang="en-US" b="0" i="0" u="none" strike="noStrike" dirty="0">
                <a:solidFill>
                  <a:srgbClr val="7030A0"/>
                </a:solidFill>
                <a:effectLst/>
                <a:latin typeface="Söhne"/>
              </a:rPr>
              <a:t>predefined data model or organized structure </a:t>
            </a:r>
            <a:r>
              <a:rPr lang="en-US" b="0" i="0" u="none" strike="noStrike" dirty="0">
                <a:solidFill>
                  <a:srgbClr val="374151"/>
                </a:solidFill>
                <a:effectLst/>
                <a:latin typeface="Söhne"/>
              </a:rPr>
              <a:t>like that found in numerical or tabular data.</a:t>
            </a:r>
          </a:p>
          <a:p>
            <a:r>
              <a:rPr lang="en-US" b="0" i="0" u="none" strike="noStrike" dirty="0">
                <a:solidFill>
                  <a:srgbClr val="374151"/>
                </a:solidFill>
                <a:effectLst/>
                <a:latin typeface="Söhne"/>
              </a:rPr>
              <a:t>Natural Language Processing (NLP) techniques are used to process and analyze text data.</a:t>
            </a:r>
          </a:p>
          <a:p>
            <a:pPr marL="0" indent="0">
              <a:buNone/>
            </a:pPr>
            <a:endParaRPr lang="en-US" b="0" i="0" u="none" strike="noStrike" dirty="0">
              <a:solidFill>
                <a:srgbClr val="374151"/>
              </a:solidFill>
              <a:effectLst/>
              <a:latin typeface="Söhne"/>
            </a:endParaRPr>
          </a:p>
          <a:p>
            <a:endParaRPr lang="en-US" b="0" i="0" u="none" strike="noStrike" dirty="0">
              <a:solidFill>
                <a:srgbClr val="374151"/>
              </a:solidFill>
              <a:effectLst/>
              <a:latin typeface="Söhne"/>
            </a:endParaRPr>
          </a:p>
          <a:p>
            <a:endParaRPr lang="en-US" dirty="0"/>
          </a:p>
        </p:txBody>
      </p:sp>
    </p:spTree>
    <p:extLst>
      <p:ext uri="{BB962C8B-B14F-4D97-AF65-F5344CB8AC3E}">
        <p14:creationId xmlns:p14="http://schemas.microsoft.com/office/powerpoint/2010/main" val="3122453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7080-BCA1-E497-3397-CCEB400EA693}"/>
              </a:ext>
            </a:extLst>
          </p:cNvPr>
          <p:cNvSpPr>
            <a:spLocks noGrp="1"/>
          </p:cNvSpPr>
          <p:nvPr>
            <p:ph type="title"/>
          </p:nvPr>
        </p:nvSpPr>
        <p:spPr>
          <a:xfrm>
            <a:off x="838200" y="497305"/>
            <a:ext cx="10515600" cy="786063"/>
          </a:xfrm>
        </p:spPr>
        <p:txBody>
          <a:bodyPr/>
          <a:lstStyle/>
          <a:p>
            <a:r>
              <a:rPr lang="en-US" b="1" dirty="0">
                <a:solidFill>
                  <a:srgbClr val="7030A0"/>
                </a:solidFill>
              </a:rPr>
              <a:t>Examples: </a:t>
            </a:r>
          </a:p>
        </p:txBody>
      </p:sp>
      <p:sp>
        <p:nvSpPr>
          <p:cNvPr id="3" name="Content Placeholder 2">
            <a:extLst>
              <a:ext uri="{FF2B5EF4-FFF2-40B4-BE49-F238E27FC236}">
                <a16:creationId xmlns:a16="http://schemas.microsoft.com/office/drawing/2014/main" id="{581C77E0-FF07-2069-D5EC-283FA8B83953}"/>
              </a:ext>
            </a:extLst>
          </p:cNvPr>
          <p:cNvSpPr>
            <a:spLocks noGrp="1"/>
          </p:cNvSpPr>
          <p:nvPr>
            <p:ph idx="1"/>
          </p:nvPr>
        </p:nvSpPr>
        <p:spPr/>
        <p:txBody>
          <a:bodyPr>
            <a:normAutofit fontScale="70000" lnSpcReduction="20000"/>
          </a:bodyPr>
          <a:lstStyle/>
          <a:p>
            <a:pPr algn="l">
              <a:buFont typeface="+mj-lt"/>
              <a:buAutoNum type="arabicPeriod"/>
            </a:pPr>
            <a:r>
              <a:rPr lang="en-US"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Documents:</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This can include articles, books, reports, emails, chat logs, and more.</a:t>
            </a:r>
          </a:p>
          <a:p>
            <a:pPr algn="l">
              <a:buFont typeface="+mj-lt"/>
              <a:buAutoNum type="arabicPeriod"/>
            </a:pPr>
            <a:r>
              <a:rPr lang="en-US"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Social Media Posts:</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Tweets, Facebook posts, comments, and other forms of social media content.</a:t>
            </a:r>
          </a:p>
          <a:p>
            <a:pPr algn="l">
              <a:buFont typeface="+mj-lt"/>
              <a:buAutoNum type="arabicPeriod"/>
            </a:pPr>
            <a:r>
              <a:rPr lang="en-US"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Web Pages:</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Content from websites, including articles, blog posts, and forum threads.</a:t>
            </a:r>
          </a:p>
          <a:p>
            <a:pPr algn="l">
              <a:buFont typeface="+mj-lt"/>
              <a:buAutoNum type="arabicPeriod"/>
            </a:pPr>
            <a:r>
              <a:rPr lang="en-US"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Emails:</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Both individual emails and email threads.</a:t>
            </a:r>
          </a:p>
          <a:p>
            <a:pPr algn="l">
              <a:buFont typeface="+mj-lt"/>
              <a:buAutoNum type="arabicPeriod"/>
            </a:pPr>
            <a:r>
              <a:rPr lang="en-US"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Reviews:</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Customer reviews of products or services, found on websites like Amazon, Yelp, or TripAdvisor.</a:t>
            </a:r>
          </a:p>
          <a:p>
            <a:pPr algn="l">
              <a:buFont typeface="+mj-lt"/>
              <a:buAutoNum type="arabicPeriod"/>
            </a:pPr>
            <a:r>
              <a:rPr lang="en-US"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News Articles:</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Articles from newspapers, online news outlets, and magazines.</a:t>
            </a:r>
          </a:p>
          <a:p>
            <a:pPr algn="l">
              <a:buFont typeface="+mj-lt"/>
              <a:buAutoNum type="arabicPeriod"/>
            </a:pPr>
            <a:r>
              <a:rPr lang="en-US"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Medical Records:</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Patient records, clinical notes, and medical reports.</a:t>
            </a:r>
          </a:p>
          <a:p>
            <a:pPr algn="l">
              <a:buFont typeface="+mj-lt"/>
              <a:buAutoNum type="arabicPeriod"/>
            </a:pPr>
            <a:r>
              <a:rPr lang="en-US"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Legal Documents:</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Contracts, court transcripts, and legal briefs.</a:t>
            </a:r>
          </a:p>
          <a:p>
            <a:pPr algn="l">
              <a:buFont typeface="+mj-lt"/>
              <a:buAutoNum type="arabicPeriod"/>
            </a:pPr>
            <a:r>
              <a:rPr lang="en-US"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Sentiment Analysis Data:</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Data labeled with sentiments (positive, negative, neutral) for tasks like sentiment analysis.</a:t>
            </a:r>
          </a:p>
          <a:p>
            <a:pPr algn="l">
              <a:buFont typeface="+mj-lt"/>
              <a:buAutoNum type="arabicPeriod"/>
            </a:pPr>
            <a:r>
              <a:rPr lang="en-US"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Chat Logs:</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Conversations between individuals in messaging platforms or chat applications.</a:t>
            </a:r>
          </a:p>
          <a:p>
            <a:endParaRPr lang="en-US" dirty="0"/>
          </a:p>
        </p:txBody>
      </p:sp>
    </p:spTree>
    <p:extLst>
      <p:ext uri="{BB962C8B-B14F-4D97-AF65-F5344CB8AC3E}">
        <p14:creationId xmlns:p14="http://schemas.microsoft.com/office/powerpoint/2010/main" val="2789801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BB76-D1E3-955B-222A-7AE6A6EF5659}"/>
              </a:ext>
            </a:extLst>
          </p:cNvPr>
          <p:cNvSpPr>
            <a:spLocks noGrp="1"/>
          </p:cNvSpPr>
          <p:nvPr>
            <p:ph type="title"/>
          </p:nvPr>
        </p:nvSpPr>
        <p:spPr/>
        <p:txBody>
          <a:bodyPr/>
          <a:lstStyle/>
          <a:p>
            <a:r>
              <a:rPr lang="en-US" b="1" i="0" u="none" strike="noStrike" dirty="0">
                <a:solidFill>
                  <a:srgbClr val="374151"/>
                </a:solidFill>
                <a:effectLst/>
                <a:latin typeface="Söhne"/>
              </a:rPr>
              <a:t>Image Modality</a:t>
            </a:r>
            <a:endParaRPr lang="en-US" dirty="0"/>
          </a:p>
        </p:txBody>
      </p:sp>
      <p:sp>
        <p:nvSpPr>
          <p:cNvPr id="3" name="Content Placeholder 2">
            <a:extLst>
              <a:ext uri="{FF2B5EF4-FFF2-40B4-BE49-F238E27FC236}">
                <a16:creationId xmlns:a16="http://schemas.microsoft.com/office/drawing/2014/main" id="{3E7CB91B-38CC-C10A-65D7-D6D37574AB1C}"/>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374151"/>
                </a:solidFill>
                <a:effectLst/>
                <a:latin typeface="Söhne"/>
              </a:rPr>
              <a:t>Image data consists of visual information, typically in the form of 2D or 3D arrays of pixels.</a:t>
            </a:r>
          </a:p>
          <a:p>
            <a:pPr algn="l">
              <a:buFont typeface="Arial" panose="020B0604020202020204" pitchFamily="34" charset="0"/>
              <a:buChar char="•"/>
            </a:pPr>
            <a:r>
              <a:rPr lang="en-US" b="0" i="0" u="none" strike="noStrike" dirty="0">
                <a:solidFill>
                  <a:srgbClr val="374151"/>
                </a:solidFill>
                <a:effectLst/>
                <a:latin typeface="Söhne"/>
              </a:rPr>
              <a:t>Convolutional Neural Networks (CNNs) are commonly used to analyze and extract features from image data.</a:t>
            </a:r>
          </a:p>
          <a:p>
            <a:endParaRPr lang="en-US" dirty="0"/>
          </a:p>
        </p:txBody>
      </p:sp>
    </p:spTree>
    <p:extLst>
      <p:ext uri="{BB962C8B-B14F-4D97-AF65-F5344CB8AC3E}">
        <p14:creationId xmlns:p14="http://schemas.microsoft.com/office/powerpoint/2010/main" val="1059594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C7A9-81D7-D287-F5C8-B0F9506A5C96}"/>
              </a:ext>
            </a:extLst>
          </p:cNvPr>
          <p:cNvSpPr>
            <a:spLocks noGrp="1"/>
          </p:cNvSpPr>
          <p:nvPr>
            <p:ph type="title"/>
          </p:nvPr>
        </p:nvSpPr>
        <p:spPr>
          <a:xfrm>
            <a:off x="406562" y="440406"/>
            <a:ext cx="10515600" cy="570248"/>
          </a:xfrm>
        </p:spPr>
        <p:txBody>
          <a:bodyPr>
            <a:normAutofit fontScale="90000"/>
          </a:bodyPr>
          <a:lstStyle/>
          <a:p>
            <a:r>
              <a:rPr lang="en-US" b="1" dirty="0">
                <a:solidFill>
                  <a:srgbClr val="7030A0"/>
                </a:solidFill>
              </a:rPr>
              <a:t>Some examples:</a:t>
            </a:r>
          </a:p>
        </p:txBody>
      </p:sp>
      <p:pic>
        <p:nvPicPr>
          <p:cNvPr id="5" name="Content Placeholder 4" descr="A close-up of a brain tumor&#10;&#10;Description automatically generated">
            <a:extLst>
              <a:ext uri="{FF2B5EF4-FFF2-40B4-BE49-F238E27FC236}">
                <a16:creationId xmlns:a16="http://schemas.microsoft.com/office/drawing/2014/main" id="{3D92EDA7-5A2A-19A2-7E05-100A8959D340}"/>
              </a:ext>
            </a:extLst>
          </p:cNvPr>
          <p:cNvPicPr>
            <a:picLocks noGrp="1" noChangeAspect="1"/>
          </p:cNvPicPr>
          <p:nvPr>
            <p:ph idx="1"/>
          </p:nvPr>
        </p:nvPicPr>
        <p:blipFill>
          <a:blip r:embed="rId2"/>
          <a:stretch>
            <a:fillRect/>
          </a:stretch>
        </p:blipFill>
        <p:spPr>
          <a:xfrm>
            <a:off x="9240252" y="2154157"/>
            <a:ext cx="2545186" cy="2545186"/>
          </a:xfrm>
        </p:spPr>
      </p:pic>
      <p:pic>
        <p:nvPicPr>
          <p:cNvPr id="7" name="Picture 6" descr="A close-up of a white object&#10;&#10;Description automatically generated">
            <a:extLst>
              <a:ext uri="{FF2B5EF4-FFF2-40B4-BE49-F238E27FC236}">
                <a16:creationId xmlns:a16="http://schemas.microsoft.com/office/drawing/2014/main" id="{57744326-2E27-8AD0-1B64-5CFD779213CC}"/>
              </a:ext>
            </a:extLst>
          </p:cNvPr>
          <p:cNvPicPr>
            <a:picLocks noChangeAspect="1"/>
          </p:cNvPicPr>
          <p:nvPr/>
        </p:nvPicPr>
        <p:blipFill>
          <a:blip r:embed="rId3"/>
          <a:stretch>
            <a:fillRect/>
          </a:stretch>
        </p:blipFill>
        <p:spPr>
          <a:xfrm>
            <a:off x="406562" y="1951381"/>
            <a:ext cx="2545186" cy="2747962"/>
          </a:xfrm>
          <a:prstGeom prst="rect">
            <a:avLst/>
          </a:prstGeom>
        </p:spPr>
      </p:pic>
      <p:pic>
        <p:nvPicPr>
          <p:cNvPr id="9" name="Picture 8" descr="A collage of different maps&#10;&#10;Description automatically generated">
            <a:extLst>
              <a:ext uri="{FF2B5EF4-FFF2-40B4-BE49-F238E27FC236}">
                <a16:creationId xmlns:a16="http://schemas.microsoft.com/office/drawing/2014/main" id="{20DC0F37-8B41-4F96-32ED-34B443AB542F}"/>
              </a:ext>
            </a:extLst>
          </p:cNvPr>
          <p:cNvPicPr>
            <a:picLocks noChangeAspect="1"/>
          </p:cNvPicPr>
          <p:nvPr/>
        </p:nvPicPr>
        <p:blipFill>
          <a:blip r:embed="rId4"/>
          <a:stretch>
            <a:fillRect/>
          </a:stretch>
        </p:blipFill>
        <p:spPr>
          <a:xfrm>
            <a:off x="3386233" y="958926"/>
            <a:ext cx="5270500" cy="1905000"/>
          </a:xfrm>
          <a:prstGeom prst="rect">
            <a:avLst/>
          </a:prstGeom>
        </p:spPr>
      </p:pic>
      <p:sp>
        <p:nvSpPr>
          <p:cNvPr id="10" name="TextBox 9">
            <a:extLst>
              <a:ext uri="{FF2B5EF4-FFF2-40B4-BE49-F238E27FC236}">
                <a16:creationId xmlns:a16="http://schemas.microsoft.com/office/drawing/2014/main" id="{F6D2F2BD-38EB-FF5C-8FC0-4A2E1953DA43}"/>
              </a:ext>
            </a:extLst>
          </p:cNvPr>
          <p:cNvSpPr txBox="1"/>
          <p:nvPr/>
        </p:nvSpPr>
        <p:spPr>
          <a:xfrm>
            <a:off x="904968" y="4940968"/>
            <a:ext cx="1583190" cy="369332"/>
          </a:xfrm>
          <a:prstGeom prst="rect">
            <a:avLst/>
          </a:prstGeom>
          <a:noFill/>
        </p:spPr>
        <p:txBody>
          <a:bodyPr wrap="none" rtlCol="0">
            <a:spAutoFit/>
          </a:bodyPr>
          <a:lstStyle/>
          <a:p>
            <a:r>
              <a:rPr lang="en-US" b="1" dirty="0"/>
              <a:t>Biological data</a:t>
            </a:r>
          </a:p>
        </p:txBody>
      </p:sp>
      <p:sp>
        <p:nvSpPr>
          <p:cNvPr id="11" name="TextBox 10">
            <a:extLst>
              <a:ext uri="{FF2B5EF4-FFF2-40B4-BE49-F238E27FC236}">
                <a16:creationId xmlns:a16="http://schemas.microsoft.com/office/drawing/2014/main" id="{74F87965-A6FF-CE30-C6CD-241A9FC609D2}"/>
              </a:ext>
            </a:extLst>
          </p:cNvPr>
          <p:cNvSpPr txBox="1"/>
          <p:nvPr/>
        </p:nvSpPr>
        <p:spPr>
          <a:xfrm>
            <a:off x="4577846" y="375854"/>
            <a:ext cx="2173031" cy="369332"/>
          </a:xfrm>
          <a:prstGeom prst="rect">
            <a:avLst/>
          </a:prstGeom>
          <a:noFill/>
        </p:spPr>
        <p:txBody>
          <a:bodyPr wrap="none" rtlCol="0">
            <a:spAutoFit/>
          </a:bodyPr>
          <a:lstStyle/>
          <a:p>
            <a:r>
              <a:rPr lang="en-US" b="1" dirty="0"/>
              <a:t>Remote sensing data</a:t>
            </a:r>
          </a:p>
        </p:txBody>
      </p:sp>
      <p:sp>
        <p:nvSpPr>
          <p:cNvPr id="12" name="TextBox 11">
            <a:extLst>
              <a:ext uri="{FF2B5EF4-FFF2-40B4-BE49-F238E27FC236}">
                <a16:creationId xmlns:a16="http://schemas.microsoft.com/office/drawing/2014/main" id="{1C4B47FD-3B32-B18B-E0BD-ED8139779209}"/>
              </a:ext>
            </a:extLst>
          </p:cNvPr>
          <p:cNvSpPr txBox="1"/>
          <p:nvPr/>
        </p:nvSpPr>
        <p:spPr>
          <a:xfrm>
            <a:off x="9426329" y="4939974"/>
            <a:ext cx="2219582" cy="369332"/>
          </a:xfrm>
          <a:prstGeom prst="rect">
            <a:avLst/>
          </a:prstGeom>
          <a:noFill/>
        </p:spPr>
        <p:txBody>
          <a:bodyPr wrap="none" rtlCol="0">
            <a:spAutoFit/>
          </a:bodyPr>
          <a:lstStyle/>
          <a:p>
            <a:r>
              <a:rPr lang="en-US" b="1" dirty="0"/>
              <a:t>medical imaging data</a:t>
            </a:r>
          </a:p>
        </p:txBody>
      </p:sp>
      <p:pic>
        <p:nvPicPr>
          <p:cNvPr id="15" name="Picture 14" descr="A collage of various household appliances&#10;&#10;Description automatically generated">
            <a:extLst>
              <a:ext uri="{FF2B5EF4-FFF2-40B4-BE49-F238E27FC236}">
                <a16:creationId xmlns:a16="http://schemas.microsoft.com/office/drawing/2014/main" id="{B1FB1C23-46D5-31DD-60D6-1EE94A621725}"/>
              </a:ext>
            </a:extLst>
          </p:cNvPr>
          <p:cNvPicPr>
            <a:picLocks noChangeAspect="1"/>
          </p:cNvPicPr>
          <p:nvPr/>
        </p:nvPicPr>
        <p:blipFill>
          <a:blip r:embed="rId5"/>
          <a:stretch>
            <a:fillRect/>
          </a:stretch>
        </p:blipFill>
        <p:spPr>
          <a:xfrm>
            <a:off x="4246988" y="3660738"/>
            <a:ext cx="3548990" cy="2558471"/>
          </a:xfrm>
          <a:prstGeom prst="rect">
            <a:avLst/>
          </a:prstGeom>
        </p:spPr>
      </p:pic>
      <p:sp>
        <p:nvSpPr>
          <p:cNvPr id="17" name="TextBox 16">
            <a:extLst>
              <a:ext uri="{FF2B5EF4-FFF2-40B4-BE49-F238E27FC236}">
                <a16:creationId xmlns:a16="http://schemas.microsoft.com/office/drawing/2014/main" id="{B1D1913E-9CFA-4C64-F194-27EA7E6A2DCC}"/>
              </a:ext>
            </a:extLst>
          </p:cNvPr>
          <p:cNvSpPr txBox="1"/>
          <p:nvPr/>
        </p:nvSpPr>
        <p:spPr>
          <a:xfrm>
            <a:off x="4734111" y="3256904"/>
            <a:ext cx="2574744" cy="369332"/>
          </a:xfrm>
          <a:prstGeom prst="rect">
            <a:avLst/>
          </a:prstGeom>
          <a:noFill/>
        </p:spPr>
        <p:txBody>
          <a:bodyPr wrap="none" rtlCol="0">
            <a:spAutoFit/>
          </a:bodyPr>
          <a:lstStyle/>
          <a:p>
            <a:r>
              <a:rPr lang="en-US" b="1" dirty="0"/>
              <a:t>Ecommerce product data</a:t>
            </a:r>
          </a:p>
        </p:txBody>
      </p:sp>
    </p:spTree>
    <p:extLst>
      <p:ext uri="{BB962C8B-B14F-4D97-AF65-F5344CB8AC3E}">
        <p14:creationId xmlns:p14="http://schemas.microsoft.com/office/powerpoint/2010/main" val="993882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F0E1B-4ADC-31AC-8D54-F36738595F6C}"/>
              </a:ext>
            </a:extLst>
          </p:cNvPr>
          <p:cNvSpPr>
            <a:spLocks noGrp="1"/>
          </p:cNvSpPr>
          <p:nvPr>
            <p:ph type="title"/>
          </p:nvPr>
        </p:nvSpPr>
        <p:spPr>
          <a:xfrm>
            <a:off x="630936" y="639520"/>
            <a:ext cx="3429000" cy="1719072"/>
          </a:xfrm>
        </p:spPr>
        <p:txBody>
          <a:bodyPr anchor="b">
            <a:normAutofit/>
          </a:bodyPr>
          <a:lstStyle/>
          <a:p>
            <a:r>
              <a:rPr lang="en-US" sz="4200" b="1" i="0" u="none" strike="noStrike">
                <a:effectLst/>
                <a:latin typeface="Söhne"/>
              </a:rPr>
              <a:t>Audio/Speech Modality</a:t>
            </a:r>
            <a:endParaRPr lang="en-US" sz="4200"/>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43728-7908-CE89-31C3-CE833318D1E5}"/>
              </a:ext>
            </a:extLst>
          </p:cNvPr>
          <p:cNvSpPr>
            <a:spLocks noGrp="1"/>
          </p:cNvSpPr>
          <p:nvPr>
            <p:ph idx="1"/>
          </p:nvPr>
        </p:nvSpPr>
        <p:spPr>
          <a:xfrm>
            <a:off x="630936" y="2807208"/>
            <a:ext cx="3429000" cy="3410712"/>
          </a:xfrm>
        </p:spPr>
        <p:txBody>
          <a:bodyPr anchor="t">
            <a:normAutofit/>
          </a:bodyPr>
          <a:lstStyle/>
          <a:p>
            <a:r>
              <a:rPr lang="en-US" sz="2200" b="0" i="0" u="none" strike="noStrike">
                <a:effectLst/>
                <a:latin typeface="Söhne"/>
              </a:rPr>
              <a:t>Audio data represents sound information, often recorded as waveforms.</a:t>
            </a:r>
          </a:p>
          <a:p>
            <a:r>
              <a:rPr lang="en-US" sz="2200" b="0" i="0" u="none" strike="noStrike">
                <a:effectLst/>
                <a:latin typeface="Söhne"/>
              </a:rPr>
              <a:t>Techniques such as spectrogram analysis and audio processing are used for feature extraction and analysis.</a:t>
            </a:r>
          </a:p>
          <a:p>
            <a:endParaRPr lang="en-US" sz="2200"/>
          </a:p>
        </p:txBody>
      </p:sp>
      <p:pic>
        <p:nvPicPr>
          <p:cNvPr id="4" name="Content Placeholder 4" descr="A blue sound wave on a black background&#10;&#10;Description automatically generated">
            <a:extLst>
              <a:ext uri="{FF2B5EF4-FFF2-40B4-BE49-F238E27FC236}">
                <a16:creationId xmlns:a16="http://schemas.microsoft.com/office/drawing/2014/main" id="{618690EE-E47D-5E96-8D9A-93DE34445DDD}"/>
              </a:ext>
            </a:extLst>
          </p:cNvPr>
          <p:cNvPicPr>
            <a:picLocks noChangeAspect="1"/>
          </p:cNvPicPr>
          <p:nvPr/>
        </p:nvPicPr>
        <p:blipFill>
          <a:blip r:embed="rId2"/>
          <a:stretch>
            <a:fillRect/>
          </a:stretch>
        </p:blipFill>
        <p:spPr>
          <a:xfrm>
            <a:off x="4654296" y="1270018"/>
            <a:ext cx="6903720" cy="4317963"/>
          </a:xfrm>
          <a:prstGeom prst="rect">
            <a:avLst/>
          </a:prstGeom>
        </p:spPr>
      </p:pic>
    </p:spTree>
    <p:extLst>
      <p:ext uri="{BB962C8B-B14F-4D97-AF65-F5344CB8AC3E}">
        <p14:creationId xmlns:p14="http://schemas.microsoft.com/office/powerpoint/2010/main" val="393742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780F5-06E8-AB60-FA01-23EDCD9DDC0D}"/>
              </a:ext>
            </a:extLst>
          </p:cNvPr>
          <p:cNvSpPr>
            <a:spLocks noGrp="1"/>
          </p:cNvSpPr>
          <p:nvPr>
            <p:ph type="title"/>
          </p:nvPr>
        </p:nvSpPr>
        <p:spPr/>
        <p:txBody>
          <a:bodyPr/>
          <a:lstStyle/>
          <a:p>
            <a:r>
              <a:rPr lang="en-US" b="1" dirty="0"/>
              <a:t>Time Series Modality:</a:t>
            </a:r>
          </a:p>
        </p:txBody>
      </p:sp>
      <p:sp>
        <p:nvSpPr>
          <p:cNvPr id="3" name="Content Placeholder 2">
            <a:extLst>
              <a:ext uri="{FF2B5EF4-FFF2-40B4-BE49-F238E27FC236}">
                <a16:creationId xmlns:a16="http://schemas.microsoft.com/office/drawing/2014/main" id="{420E1D27-A42A-DB96-D347-9E242A0E700F}"/>
              </a:ext>
            </a:extLst>
          </p:cNvPr>
          <p:cNvSpPr>
            <a:spLocks noGrp="1"/>
          </p:cNvSpPr>
          <p:nvPr>
            <p:ph idx="1"/>
          </p:nvPr>
        </p:nvSpPr>
        <p:spPr/>
        <p:txBody>
          <a:bodyPr>
            <a:normAutofit/>
          </a:bodyPr>
          <a:lstStyle/>
          <a:p>
            <a:r>
              <a:rPr lang="en-US" dirty="0"/>
              <a:t>Time series data is collected or recorded over time at regular intervals.</a:t>
            </a:r>
          </a:p>
          <a:p>
            <a:r>
              <a:rPr lang="en-US" dirty="0"/>
              <a:t>Each data point in a time series is associated with a specific timestamp or time period, making it a sequence of data points ordered chronologically.</a:t>
            </a:r>
          </a:p>
          <a:p>
            <a:r>
              <a:rPr lang="en-US" b="0" i="0" u="none" strike="noStrike" dirty="0">
                <a:solidFill>
                  <a:srgbClr val="374151"/>
                </a:solidFill>
                <a:effectLst/>
                <a:latin typeface="Söhne"/>
              </a:rPr>
              <a:t>Time series data is widely used in various fields, including finance, economics, environmental science, engineering, and more, to analyze and make predictions based on temporal patterns and trends.</a:t>
            </a:r>
          </a:p>
          <a:p>
            <a:endParaRPr lang="en-US" dirty="0"/>
          </a:p>
          <a:p>
            <a:pPr marL="0" indent="0">
              <a:buNone/>
            </a:pPr>
            <a:endParaRPr lang="en-US" dirty="0"/>
          </a:p>
        </p:txBody>
      </p:sp>
    </p:spTree>
    <p:extLst>
      <p:ext uri="{BB962C8B-B14F-4D97-AF65-F5344CB8AC3E}">
        <p14:creationId xmlns:p14="http://schemas.microsoft.com/office/powerpoint/2010/main" val="3911738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DF5B-D59C-070E-1E99-F0DF51D15172}"/>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916D6A86-9E34-F949-0445-3600CF6E626E}"/>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1" i="0" u="none" strike="noStrike" dirty="0">
                <a:solidFill>
                  <a:srgbClr val="374151"/>
                </a:solidFill>
                <a:effectLst/>
                <a:latin typeface="Söhne"/>
              </a:rPr>
              <a:t>Financial Forecasting:</a:t>
            </a:r>
            <a:r>
              <a:rPr lang="en-US" b="0" i="0" u="none" strike="noStrike" dirty="0">
                <a:solidFill>
                  <a:srgbClr val="374151"/>
                </a:solidFill>
                <a:effectLst/>
                <a:latin typeface="Söhne"/>
              </a:rPr>
              <a:t> Predicting stock prices, currency exchange rates, and economic indicators.</a:t>
            </a:r>
          </a:p>
          <a:p>
            <a:pPr algn="l">
              <a:buFont typeface="Arial" panose="020B0604020202020204" pitchFamily="34" charset="0"/>
              <a:buChar char="•"/>
            </a:pPr>
            <a:r>
              <a:rPr lang="en-US" b="1" i="0" u="none" strike="noStrike" dirty="0">
                <a:solidFill>
                  <a:srgbClr val="374151"/>
                </a:solidFill>
                <a:effectLst/>
                <a:latin typeface="Söhne"/>
              </a:rPr>
              <a:t>Demand Forecasting:</a:t>
            </a:r>
            <a:r>
              <a:rPr lang="en-US" b="0" i="0" u="none" strike="noStrike" dirty="0">
                <a:solidFill>
                  <a:srgbClr val="374151"/>
                </a:solidFill>
                <a:effectLst/>
                <a:latin typeface="Söhne"/>
              </a:rPr>
              <a:t> Forecasting product demand for inventory management.</a:t>
            </a:r>
          </a:p>
          <a:p>
            <a:pPr algn="l">
              <a:buFont typeface="Arial" panose="020B0604020202020204" pitchFamily="34" charset="0"/>
              <a:buChar char="•"/>
            </a:pPr>
            <a:r>
              <a:rPr lang="en-US" b="1" i="0" u="none" strike="noStrike" dirty="0">
                <a:solidFill>
                  <a:srgbClr val="374151"/>
                </a:solidFill>
                <a:effectLst/>
                <a:latin typeface="Söhne"/>
              </a:rPr>
              <a:t>Environmental Monitoring:</a:t>
            </a:r>
            <a:r>
              <a:rPr lang="en-US" b="0" i="0" u="none" strike="noStrike" dirty="0">
                <a:solidFill>
                  <a:srgbClr val="374151"/>
                </a:solidFill>
                <a:effectLst/>
                <a:latin typeface="Söhne"/>
              </a:rPr>
              <a:t> Analyzing temperature, humidity, pollution levels, and weather patterns over time.</a:t>
            </a:r>
          </a:p>
          <a:p>
            <a:pPr algn="l">
              <a:buFont typeface="Arial" panose="020B0604020202020204" pitchFamily="34" charset="0"/>
              <a:buChar char="•"/>
            </a:pPr>
            <a:r>
              <a:rPr lang="en-US" b="1" i="0" u="none" strike="noStrike" dirty="0">
                <a:solidFill>
                  <a:srgbClr val="374151"/>
                </a:solidFill>
                <a:effectLst/>
                <a:latin typeface="Söhne"/>
              </a:rPr>
              <a:t>Energy Consumption:</a:t>
            </a:r>
            <a:r>
              <a:rPr lang="en-US" b="0" i="0" u="none" strike="noStrike" dirty="0">
                <a:solidFill>
                  <a:srgbClr val="374151"/>
                </a:solidFill>
                <a:effectLst/>
                <a:latin typeface="Söhne"/>
              </a:rPr>
              <a:t> Modeling and predicting electricity and energy usage.</a:t>
            </a:r>
          </a:p>
          <a:p>
            <a:pPr algn="l">
              <a:buFont typeface="Arial" panose="020B0604020202020204" pitchFamily="34" charset="0"/>
              <a:buChar char="•"/>
            </a:pPr>
            <a:r>
              <a:rPr lang="en-US" b="1" i="0" u="none" strike="noStrike" dirty="0">
                <a:solidFill>
                  <a:srgbClr val="374151"/>
                </a:solidFill>
                <a:effectLst/>
                <a:latin typeface="Söhne"/>
              </a:rPr>
              <a:t>Healthcare:</a:t>
            </a:r>
            <a:r>
              <a:rPr lang="en-US" b="0" i="0" u="none" strike="noStrike" dirty="0">
                <a:solidFill>
                  <a:srgbClr val="374151"/>
                </a:solidFill>
                <a:effectLst/>
                <a:latin typeface="Söhne"/>
              </a:rPr>
              <a:t> Monitoring patient vital signs and disease progression.</a:t>
            </a:r>
          </a:p>
          <a:p>
            <a:pPr algn="l">
              <a:buFont typeface="Arial" panose="020B0604020202020204" pitchFamily="34" charset="0"/>
              <a:buChar char="•"/>
            </a:pPr>
            <a:r>
              <a:rPr lang="en-US" b="1" i="0" u="none" strike="noStrike" dirty="0">
                <a:solidFill>
                  <a:srgbClr val="374151"/>
                </a:solidFill>
                <a:effectLst/>
                <a:latin typeface="Söhne"/>
              </a:rPr>
              <a:t>Industrial Processes:</a:t>
            </a:r>
            <a:r>
              <a:rPr lang="en-US" b="0" i="0" u="none" strike="noStrike" dirty="0">
                <a:solidFill>
                  <a:srgbClr val="374151"/>
                </a:solidFill>
                <a:effectLst/>
                <a:latin typeface="Söhne"/>
              </a:rPr>
              <a:t> Monitoring and optimizing manufacturing processes.</a:t>
            </a:r>
          </a:p>
          <a:p>
            <a:pPr algn="l">
              <a:buFont typeface="Arial" panose="020B0604020202020204" pitchFamily="34" charset="0"/>
              <a:buChar char="•"/>
            </a:pPr>
            <a:r>
              <a:rPr lang="en-US" b="1" i="0" u="none" strike="noStrike" dirty="0">
                <a:solidFill>
                  <a:srgbClr val="374151"/>
                </a:solidFill>
                <a:effectLst/>
                <a:latin typeface="Söhne"/>
              </a:rPr>
              <a:t>Traffic and Transportation:</a:t>
            </a:r>
            <a:r>
              <a:rPr lang="en-US" b="0" i="0" u="none" strike="noStrike" dirty="0">
                <a:solidFill>
                  <a:srgbClr val="374151"/>
                </a:solidFill>
                <a:effectLst/>
                <a:latin typeface="Söhne"/>
              </a:rPr>
              <a:t> </a:t>
            </a:r>
          </a:p>
          <a:p>
            <a:pPr algn="l">
              <a:buFont typeface="Arial" panose="020B0604020202020204" pitchFamily="34" charset="0"/>
              <a:buChar char="•"/>
            </a:pPr>
            <a:endParaRPr lang="en-US" b="0" i="0" u="none" strike="noStrike" dirty="0">
              <a:solidFill>
                <a:srgbClr val="374151"/>
              </a:solidFill>
              <a:effectLst/>
              <a:latin typeface="Söhne"/>
            </a:endParaRPr>
          </a:p>
          <a:p>
            <a:r>
              <a:rPr lang="en-US" dirty="0"/>
              <a:t>https://</a:t>
            </a:r>
            <a:r>
              <a:rPr lang="en-US" dirty="0" err="1"/>
              <a:t>www.youtube.com</a:t>
            </a:r>
            <a:r>
              <a:rPr lang="en-US" dirty="0"/>
              <a:t>/</a:t>
            </a:r>
            <a:r>
              <a:rPr lang="en-US" dirty="0" err="1"/>
              <a:t>watch?v</a:t>
            </a:r>
            <a:r>
              <a:rPr lang="en-US" dirty="0"/>
              <a:t>=_oj4uCIvOeQ</a:t>
            </a:r>
          </a:p>
        </p:txBody>
      </p:sp>
    </p:spTree>
    <p:extLst>
      <p:ext uri="{BB962C8B-B14F-4D97-AF65-F5344CB8AC3E}">
        <p14:creationId xmlns:p14="http://schemas.microsoft.com/office/powerpoint/2010/main" val="21238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5694FA-9C15-1E03-F558-EA23ED30A22A}"/>
              </a:ext>
            </a:extLst>
          </p:cNvPr>
          <p:cNvSpPr>
            <a:spLocks noGrp="1"/>
          </p:cNvSpPr>
          <p:nvPr>
            <p:ph idx="1"/>
          </p:nvPr>
        </p:nvSpPr>
        <p:spPr>
          <a:xfrm>
            <a:off x="838200" y="1253331"/>
            <a:ext cx="10515600" cy="4351338"/>
          </a:xfrm>
        </p:spPr>
        <p:txBody>
          <a:bodyPr>
            <a:normAutofit fontScale="85000" lnSpcReduction="20000"/>
          </a:bodyPr>
          <a:lstStyle/>
          <a:p>
            <a:pPr marL="0" indent="0">
              <a:buNone/>
            </a:pPr>
            <a:r>
              <a:rPr lang="en-US" sz="2800" b="1" u="sng" dirty="0">
                <a:solidFill>
                  <a:srgbClr val="C00000"/>
                </a:solidFill>
                <a:latin typeface="Tahoma" panose="020B0604030504040204" pitchFamily="34" charset="0"/>
                <a:ea typeface="Tahoma" panose="020B0604030504040204" pitchFamily="34" charset="0"/>
                <a:cs typeface="Tahoma" panose="020B0604030504040204" pitchFamily="34" charset="0"/>
              </a:rPr>
              <a:t>Probability:</a:t>
            </a:r>
          </a:p>
          <a:p>
            <a:pPr marL="0" indent="0">
              <a:buNone/>
            </a:pPr>
            <a:endParaRPr lang="en-US" b="0" i="0" u="sng"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r>
              <a:rPr lang="en-US" b="0" i="0" u="none" strike="noStrike" dirty="0">
                <a:solidFill>
                  <a:srgbClr val="374151"/>
                </a:solidFill>
                <a:effectLst/>
                <a:latin typeface="Söhne"/>
              </a:rPr>
              <a:t>Probability is a fundamental concept in mathematics and statistics that measures the </a:t>
            </a:r>
            <a:r>
              <a:rPr lang="en-US" b="0" i="0" u="none" strike="noStrike" dirty="0">
                <a:solidFill>
                  <a:srgbClr val="C00000"/>
                </a:solidFill>
                <a:effectLst/>
                <a:latin typeface="Söhne"/>
              </a:rPr>
              <a:t>likelihood of an event occurring</a:t>
            </a:r>
            <a:r>
              <a:rPr lang="en-US" b="0" i="0" u="none" strike="noStrike" dirty="0">
                <a:solidFill>
                  <a:srgbClr val="374151"/>
                </a:solidFill>
                <a:effectLst/>
                <a:latin typeface="Söhne"/>
              </a:rPr>
              <a:t>. </a:t>
            </a:r>
          </a:p>
          <a:p>
            <a:r>
              <a:rPr lang="en-US" b="0" i="0" u="none" strike="noStrike" dirty="0">
                <a:solidFill>
                  <a:srgbClr val="374151"/>
                </a:solidFill>
                <a:effectLst/>
                <a:latin typeface="Söhne"/>
              </a:rPr>
              <a:t>In simpler terms, probability answers the question: "</a:t>
            </a:r>
            <a:r>
              <a:rPr lang="en-US" b="0" i="0" u="none" strike="noStrike" dirty="0">
                <a:solidFill>
                  <a:srgbClr val="C00000"/>
                </a:solidFill>
                <a:effectLst/>
                <a:latin typeface="Söhne"/>
              </a:rPr>
              <a:t>How likely is it that something will happen?”</a:t>
            </a:r>
          </a:p>
          <a:p>
            <a:endParaRPr lang="en-US" dirty="0">
              <a:solidFill>
                <a:srgbClr val="C00000"/>
              </a:solidFill>
              <a:latin typeface="Söhne"/>
            </a:endParaRPr>
          </a:p>
          <a:p>
            <a:pPr marL="0" indent="0">
              <a:buNone/>
            </a:pPr>
            <a:r>
              <a:rPr lang="en-US" b="0" i="0" u="none" strike="noStrike" dirty="0">
                <a:solidFill>
                  <a:srgbClr val="7030A0"/>
                </a:solidFill>
                <a:effectLst/>
                <a:latin typeface="Söhne"/>
              </a:rPr>
              <a:t>Probability = Chance of an event </a:t>
            </a:r>
          </a:p>
          <a:p>
            <a:pPr marL="0" indent="0">
              <a:buNone/>
            </a:pPr>
            <a:r>
              <a:rPr lang="en-US" b="0" i="0" u="none" strike="noStrike" dirty="0">
                <a:solidFill>
                  <a:srgbClr val="374151"/>
                </a:solidFill>
                <a:effectLst/>
                <a:latin typeface="Söhne"/>
              </a:rPr>
              <a:t>Values between 0 and 1 represent the degree of uncertainty.</a:t>
            </a:r>
          </a:p>
          <a:p>
            <a:pPr marL="0" indent="0">
              <a:buNone/>
            </a:pPr>
            <a:endParaRPr lang="en-US" b="0" i="0" u="none" strike="noStrike" dirty="0">
              <a:solidFill>
                <a:srgbClr val="374151"/>
              </a:solidFill>
              <a:effectLst/>
              <a:latin typeface="Söhne"/>
            </a:endParaRPr>
          </a:p>
          <a:p>
            <a:pPr marL="0" indent="0">
              <a:buNone/>
            </a:pPr>
            <a:r>
              <a:rPr lang="en-US" b="0" i="0" u="none" strike="noStrike" dirty="0">
                <a:solidFill>
                  <a:srgbClr val="374151"/>
                </a:solidFill>
                <a:effectLst/>
                <a:latin typeface="Söhne"/>
              </a:rPr>
              <a:t>A probability of 0.5 means that an event has a 50% chance of occurring, while a probability of 0.25 indicates a 25% chance, and so on.</a:t>
            </a:r>
            <a:endParaRPr lang="en-US" b="0" i="0" u="none" strike="noStrike" dirty="0">
              <a:solidFill>
                <a:srgbClr val="7030A0"/>
              </a:solidFill>
              <a:effectLst/>
              <a:latin typeface="Söhne"/>
            </a:endParaRPr>
          </a:p>
          <a:p>
            <a:endParaRPr lang="en-US" dirty="0">
              <a:solidFill>
                <a:srgbClr val="374151"/>
              </a:solidFill>
              <a:latin typeface="Söhne"/>
            </a:endParaRPr>
          </a:p>
          <a:p>
            <a:endParaRPr lang="en-US" dirty="0"/>
          </a:p>
        </p:txBody>
      </p:sp>
    </p:spTree>
    <p:extLst>
      <p:ext uri="{BB962C8B-B14F-4D97-AF65-F5344CB8AC3E}">
        <p14:creationId xmlns:p14="http://schemas.microsoft.com/office/powerpoint/2010/main" val="191722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863E1-A893-8A71-CDE0-A3376BCAF758}"/>
              </a:ext>
            </a:extLst>
          </p:cNvPr>
          <p:cNvSpPr>
            <a:spLocks noGrp="1"/>
          </p:cNvSpPr>
          <p:nvPr>
            <p:ph idx="1"/>
          </p:nvPr>
        </p:nvSpPr>
        <p:spPr>
          <a:xfrm>
            <a:off x="838200" y="1030514"/>
            <a:ext cx="10515600" cy="5146449"/>
          </a:xfrm>
        </p:spPr>
        <p:txBody>
          <a:bodyPr>
            <a:normAutofit lnSpcReduction="10000"/>
          </a:bodyPr>
          <a:lstStyle/>
          <a:p>
            <a:r>
              <a:rPr lang="en-US" sz="2100" b="1" i="0" u="none" strike="noStrike" dirty="0">
                <a:solidFill>
                  <a:srgbClr val="C00000"/>
                </a:solidFill>
                <a:effectLst/>
                <a:latin typeface="Tahoma" panose="020B0604030504040204" pitchFamily="34" charset="0"/>
                <a:ea typeface="Tahoma" panose="020B0604030504040204" pitchFamily="34" charset="0"/>
                <a:cs typeface="Tahoma" panose="020B0604030504040204" pitchFamily="34" charset="0"/>
              </a:rPr>
              <a:t>Sample Space: </a:t>
            </a:r>
            <a:r>
              <a:rPr lang="en-US" sz="1800" b="0" i="0" u="none" strike="noStrike" dirty="0">
                <a:solidFill>
                  <a:srgbClr val="7030A0"/>
                </a:solidFill>
                <a:effectLst/>
                <a:latin typeface="Tahoma" panose="020B0604030504040204" pitchFamily="34" charset="0"/>
                <a:ea typeface="Tahoma" panose="020B0604030504040204" pitchFamily="34" charset="0"/>
                <a:cs typeface="Tahoma" panose="020B0604030504040204" pitchFamily="34" charset="0"/>
              </a:rPr>
              <a:t>It represents the complete set of potential results that can occur when an experiment is performed. </a:t>
            </a:r>
            <a:r>
              <a:rPr lang="en-US" sz="18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For example, when rolling a six-sided die, the sample space consists of the </a:t>
            </a:r>
            <a:r>
              <a:rPr lang="en-US" sz="18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numbers 1 through 6.</a:t>
            </a:r>
          </a:p>
          <a:p>
            <a:pPr algn="l"/>
            <a:endParaRPr lang="en-US" sz="1800" b="1" i="0" u="none" strike="noStrike" dirty="0">
              <a:solidFill>
                <a:srgbClr val="7030A0"/>
              </a:solidFill>
              <a:effectLst/>
              <a:latin typeface="Tahoma" panose="020B0604030504040204" pitchFamily="34" charset="0"/>
              <a:ea typeface="Tahoma" panose="020B0604030504040204" pitchFamily="34" charset="0"/>
              <a:cs typeface="Tahoma" panose="020B0604030504040204" pitchFamily="34" charset="0"/>
            </a:endParaRPr>
          </a:p>
          <a:p>
            <a:pPr algn="l"/>
            <a:r>
              <a:rPr lang="en-US" sz="2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Event</a:t>
            </a:r>
            <a:r>
              <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An event is a </a:t>
            </a:r>
            <a:r>
              <a:rPr lang="en-US" sz="2100" b="0" i="0" u="none" strike="noStrike" dirty="0">
                <a:solidFill>
                  <a:srgbClr val="7030A0"/>
                </a:solidFill>
                <a:effectLst/>
                <a:latin typeface="Tahoma" panose="020B0604030504040204" pitchFamily="34" charset="0"/>
                <a:ea typeface="Tahoma" panose="020B0604030504040204" pitchFamily="34" charset="0"/>
                <a:cs typeface="Tahoma" panose="020B0604030504040204" pitchFamily="34" charset="0"/>
              </a:rPr>
              <a:t>specific outcome or a collection of outcomes from the sample space. Like getting 4 after </a:t>
            </a:r>
            <a:r>
              <a:rPr lang="en-US" sz="2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rolling a die. </a:t>
            </a:r>
          </a:p>
          <a:p>
            <a:pPr algn="l"/>
            <a:endParaRPr lang="en-US" sz="2100" b="1" dirty="0">
              <a:solidFill>
                <a:srgbClr val="374151"/>
              </a:solidFill>
              <a:latin typeface="Tahoma" panose="020B0604030504040204" pitchFamily="34" charset="0"/>
              <a:ea typeface="Tahoma" panose="020B0604030504040204" pitchFamily="34" charset="0"/>
              <a:cs typeface="Tahoma" panose="020B0604030504040204" pitchFamily="34" charset="0"/>
            </a:endParaRPr>
          </a:p>
          <a:p>
            <a:pPr algn="l"/>
            <a:r>
              <a:rPr lang="en-US" sz="20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Probability Calculation</a:t>
            </a:r>
            <a:r>
              <a:rPr lang="en-US" sz="20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The probability of an event A, denoted as P(A), is calculated as the ratio of the number of favorable outcomes (those in event A) to the total number of possible outcomes in the sample space. </a:t>
            </a:r>
          </a:p>
          <a:p>
            <a:pPr algn="l"/>
            <a:endPar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pPr marL="457200" lvl="1" indent="0">
              <a:buNone/>
            </a:pPr>
            <a:r>
              <a:rPr lang="en-US" sz="20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P(A) = Number of Favorable Outcomes / Total Number of Possible Outcomes</a:t>
            </a:r>
          </a:p>
          <a:p>
            <a:pPr marL="0" indent="0" algn="l">
              <a:buNone/>
            </a:pPr>
            <a:endPar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pPr algn="l"/>
            <a:r>
              <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Probabilities are typically expressed as numbers between 0 and 1</a:t>
            </a:r>
            <a:r>
              <a:rPr lang="en-US" sz="2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where 0 indicates that an event is impossible</a:t>
            </a:r>
            <a:r>
              <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a:t>
            </a:r>
            <a:r>
              <a:rPr lang="en-US" sz="2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1 indicates that an event is certai</a:t>
            </a:r>
            <a:r>
              <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n, and values </a:t>
            </a:r>
            <a:r>
              <a:rPr lang="en-US" sz="2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in between represent varying degrees of likelihood</a:t>
            </a:r>
            <a:r>
              <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a:t>
            </a:r>
          </a:p>
          <a:p>
            <a:endParaRPr lang="en-US" dirty="0"/>
          </a:p>
        </p:txBody>
      </p:sp>
    </p:spTree>
    <p:extLst>
      <p:ext uri="{BB962C8B-B14F-4D97-AF65-F5344CB8AC3E}">
        <p14:creationId xmlns:p14="http://schemas.microsoft.com/office/powerpoint/2010/main" val="2440805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DA968-B4BA-A205-464C-8F55788C6650}"/>
              </a:ext>
            </a:extLst>
          </p:cNvPr>
          <p:cNvSpPr>
            <a:spLocks noGrp="1"/>
          </p:cNvSpPr>
          <p:nvPr>
            <p:ph idx="1"/>
          </p:nvPr>
        </p:nvSpPr>
        <p:spPr>
          <a:xfrm>
            <a:off x="838200" y="911225"/>
            <a:ext cx="10515600" cy="4351338"/>
          </a:xfrm>
        </p:spPr>
        <p:txBody>
          <a:bodyPr/>
          <a:lstStyle/>
          <a:p>
            <a:pPr marL="457200" indent="-457200" algn="l">
              <a:buAutoNum type="arabicPeriod"/>
            </a:pPr>
            <a:r>
              <a:rPr lang="en-US" sz="2200" b="1" i="0" u="none" strike="noStrike" dirty="0">
                <a:solidFill>
                  <a:srgbClr val="C00000"/>
                </a:solidFill>
                <a:effectLst/>
                <a:latin typeface="Söhne"/>
              </a:rPr>
              <a:t>Rolling a Fair Six-Sided Die:</a:t>
            </a:r>
          </a:p>
          <a:p>
            <a:pPr lvl="1"/>
            <a:r>
              <a:rPr lang="en-US" sz="1800" b="0" i="0" u="none" strike="noStrike" dirty="0">
                <a:solidFill>
                  <a:srgbClr val="374151"/>
                </a:solidFill>
                <a:effectLst/>
                <a:latin typeface="Söhne"/>
              </a:rPr>
              <a:t>Sample Space: {1, 2, 3, 4, 5, 6}.</a:t>
            </a:r>
            <a:endParaRPr lang="en-US" sz="1800" b="0" i="0" u="none" strike="noStrike" dirty="0">
              <a:solidFill>
                <a:srgbClr val="C00000"/>
              </a:solidFill>
              <a:effectLst/>
              <a:latin typeface="Söhne"/>
            </a:endParaRPr>
          </a:p>
          <a:p>
            <a:pPr lvl="1"/>
            <a:r>
              <a:rPr lang="en-US" sz="2200" b="1" i="0" u="none" strike="noStrike" dirty="0">
                <a:solidFill>
                  <a:srgbClr val="374151"/>
                </a:solidFill>
                <a:effectLst/>
                <a:latin typeface="Söhne"/>
              </a:rPr>
              <a:t>Event</a:t>
            </a:r>
            <a:r>
              <a:rPr lang="en-US" sz="2200" b="0" i="0" u="none" strike="noStrike" dirty="0">
                <a:solidFill>
                  <a:srgbClr val="374151"/>
                </a:solidFill>
                <a:effectLst/>
                <a:latin typeface="Söhne"/>
              </a:rPr>
              <a:t>: Rolling an </a:t>
            </a:r>
            <a:r>
              <a:rPr lang="en-US" sz="2200" b="1" i="0" u="none" strike="noStrike" dirty="0">
                <a:solidFill>
                  <a:srgbClr val="374151"/>
                </a:solidFill>
                <a:effectLst/>
                <a:latin typeface="Söhne"/>
              </a:rPr>
              <a:t>even</a:t>
            </a:r>
            <a:r>
              <a:rPr lang="en-US" sz="2200" b="0" i="0" u="none" strike="noStrike" dirty="0">
                <a:solidFill>
                  <a:srgbClr val="374151"/>
                </a:solidFill>
                <a:effectLst/>
                <a:latin typeface="Söhne"/>
              </a:rPr>
              <a:t> number (2, 4, or 6).</a:t>
            </a:r>
          </a:p>
          <a:p>
            <a:pPr lvl="1"/>
            <a:r>
              <a:rPr lang="en-US" sz="2200" b="0" i="0" u="none" strike="noStrike" dirty="0">
                <a:solidFill>
                  <a:srgbClr val="374151"/>
                </a:solidFill>
                <a:effectLst/>
                <a:latin typeface="Söhne"/>
              </a:rPr>
              <a:t>Number of Favorable Outcomes to event : </a:t>
            </a:r>
            <a:r>
              <a:rPr lang="en-US" sz="2200" b="1" i="0" u="none" strike="noStrike" dirty="0">
                <a:solidFill>
                  <a:srgbClr val="374151"/>
                </a:solidFill>
                <a:effectLst/>
                <a:latin typeface="Söhne"/>
              </a:rPr>
              <a:t>3</a:t>
            </a:r>
            <a:r>
              <a:rPr lang="en-US" sz="2200" b="0" i="0" u="none" strike="noStrike" dirty="0">
                <a:solidFill>
                  <a:srgbClr val="374151"/>
                </a:solidFill>
                <a:effectLst/>
                <a:latin typeface="Söhne"/>
              </a:rPr>
              <a:t> ( when we get 2, 4, or 6).</a:t>
            </a:r>
          </a:p>
          <a:p>
            <a:pPr lvl="1"/>
            <a:r>
              <a:rPr lang="en-US" sz="2200" b="0" i="0" u="none" strike="noStrike" dirty="0">
                <a:solidFill>
                  <a:srgbClr val="374151"/>
                </a:solidFill>
                <a:effectLst/>
                <a:latin typeface="Söhne"/>
              </a:rPr>
              <a:t>Total Number of Possible Outcomes: </a:t>
            </a:r>
            <a:r>
              <a:rPr lang="en-US" sz="2200" b="1" i="0" u="none" strike="noStrike" dirty="0">
                <a:solidFill>
                  <a:srgbClr val="374151"/>
                </a:solidFill>
                <a:effectLst/>
                <a:latin typeface="Söhne"/>
              </a:rPr>
              <a:t>6</a:t>
            </a:r>
          </a:p>
          <a:p>
            <a:pPr lvl="1"/>
            <a:r>
              <a:rPr lang="en-US" sz="2200" b="0" i="0" u="none" strike="noStrike" dirty="0">
                <a:solidFill>
                  <a:srgbClr val="374151"/>
                </a:solidFill>
                <a:effectLst/>
                <a:latin typeface="Söhne"/>
              </a:rPr>
              <a:t>Probability: P(Even number) = 3/6 = 1/2 = 0.5 (50%).</a:t>
            </a:r>
          </a:p>
          <a:p>
            <a:endParaRPr lang="en-US" dirty="0"/>
          </a:p>
        </p:txBody>
      </p:sp>
    </p:spTree>
    <p:extLst>
      <p:ext uri="{BB962C8B-B14F-4D97-AF65-F5344CB8AC3E}">
        <p14:creationId xmlns:p14="http://schemas.microsoft.com/office/powerpoint/2010/main" val="1356476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13D5-53C4-4841-E389-A3ADE7E17079}"/>
              </a:ext>
            </a:extLst>
          </p:cNvPr>
          <p:cNvSpPr>
            <a:spLocks noGrp="1"/>
          </p:cNvSpPr>
          <p:nvPr>
            <p:ph type="title"/>
          </p:nvPr>
        </p:nvSpPr>
        <p:spPr>
          <a:xfrm>
            <a:off x="838200" y="148050"/>
            <a:ext cx="10515600" cy="804769"/>
          </a:xfrm>
        </p:spPr>
        <p:txBody>
          <a:bodyPr>
            <a:normAutofit/>
          </a:bodyPr>
          <a:lstStyle/>
          <a:p>
            <a:pPr algn="ctr"/>
            <a:r>
              <a:rPr lang="en-US" sz="2800" b="1" u="sng" dirty="0">
                <a:latin typeface="Tahoma" panose="020B0604030504040204" pitchFamily="34" charset="0"/>
                <a:ea typeface="Tahoma" panose="020B0604030504040204" pitchFamily="34" charset="0"/>
                <a:cs typeface="Tahoma" panose="020B0604030504040204" pitchFamily="34" charset="0"/>
              </a:rPr>
              <a:t>Bayesian Statistics</a:t>
            </a:r>
          </a:p>
        </p:txBody>
      </p:sp>
      <p:sp>
        <p:nvSpPr>
          <p:cNvPr id="6" name="Content Placeholder 5">
            <a:extLst>
              <a:ext uri="{FF2B5EF4-FFF2-40B4-BE49-F238E27FC236}">
                <a16:creationId xmlns:a16="http://schemas.microsoft.com/office/drawing/2014/main" id="{F7EE591B-7A92-010E-49C8-EFF6A57A6264}"/>
              </a:ext>
            </a:extLst>
          </p:cNvPr>
          <p:cNvSpPr>
            <a:spLocks noGrp="1"/>
          </p:cNvSpPr>
          <p:nvPr>
            <p:ph idx="1"/>
          </p:nvPr>
        </p:nvSpPr>
        <p:spPr>
          <a:xfrm>
            <a:off x="694324" y="863267"/>
            <a:ext cx="10515600" cy="1086177"/>
          </a:xfrm>
        </p:spPr>
        <p:txBody>
          <a:bodyPr>
            <a:normAutofit/>
          </a:bodyPr>
          <a:lstStyle/>
          <a:p>
            <a:r>
              <a:rPr lang="en-US" dirty="0">
                <a:effectLst/>
              </a:rPr>
              <a:t>Lets consider two events </a:t>
            </a:r>
            <a:r>
              <a:rPr lang="en-US" b="1" dirty="0">
                <a:effectLst/>
              </a:rPr>
              <a:t>A</a:t>
            </a:r>
            <a:r>
              <a:rPr lang="en-US" dirty="0">
                <a:effectLst/>
              </a:rPr>
              <a:t> and </a:t>
            </a:r>
            <a:r>
              <a:rPr lang="en-US" b="1" dirty="0">
                <a:effectLst/>
              </a:rPr>
              <a:t>B</a:t>
            </a:r>
            <a:r>
              <a:rPr lang="en-US" dirty="0">
                <a:effectLst/>
              </a:rPr>
              <a:t>.</a:t>
            </a:r>
          </a:p>
          <a:p>
            <a:endParaRPr lang="en-US" dirty="0"/>
          </a:p>
        </p:txBody>
      </p:sp>
      <p:pic>
        <p:nvPicPr>
          <p:cNvPr id="7" name="Picture 6">
            <a:extLst>
              <a:ext uri="{FF2B5EF4-FFF2-40B4-BE49-F238E27FC236}">
                <a16:creationId xmlns:a16="http://schemas.microsoft.com/office/drawing/2014/main" id="{8AFEE362-1CDF-007C-8FE5-0B7C8603E618}"/>
              </a:ext>
            </a:extLst>
          </p:cNvPr>
          <p:cNvPicPr>
            <a:picLocks noChangeAspect="1"/>
          </p:cNvPicPr>
          <p:nvPr/>
        </p:nvPicPr>
        <p:blipFill>
          <a:blip r:embed="rId2"/>
          <a:stretch>
            <a:fillRect/>
          </a:stretch>
        </p:blipFill>
        <p:spPr>
          <a:xfrm>
            <a:off x="174677" y="1862278"/>
            <a:ext cx="5525849" cy="4446085"/>
          </a:xfrm>
          <a:prstGeom prst="rect">
            <a:avLst/>
          </a:prstGeom>
        </p:spPr>
      </p:pic>
      <p:pic>
        <p:nvPicPr>
          <p:cNvPr id="9" name="Picture 8">
            <a:extLst>
              <a:ext uri="{FF2B5EF4-FFF2-40B4-BE49-F238E27FC236}">
                <a16:creationId xmlns:a16="http://schemas.microsoft.com/office/drawing/2014/main" id="{73CA9B79-F94C-A91B-ACD5-37AC57AB5CB3}"/>
              </a:ext>
            </a:extLst>
          </p:cNvPr>
          <p:cNvPicPr>
            <a:picLocks noChangeAspect="1"/>
          </p:cNvPicPr>
          <p:nvPr/>
        </p:nvPicPr>
        <p:blipFill>
          <a:blip r:embed="rId3"/>
          <a:stretch>
            <a:fillRect/>
          </a:stretch>
        </p:blipFill>
        <p:spPr>
          <a:xfrm>
            <a:off x="5923225" y="1179280"/>
            <a:ext cx="5921323" cy="2326341"/>
          </a:xfrm>
          <a:prstGeom prst="rect">
            <a:avLst/>
          </a:prstGeom>
        </p:spPr>
      </p:pic>
      <p:sp>
        <p:nvSpPr>
          <p:cNvPr id="11" name="TextBox 10">
            <a:extLst>
              <a:ext uri="{FF2B5EF4-FFF2-40B4-BE49-F238E27FC236}">
                <a16:creationId xmlns:a16="http://schemas.microsoft.com/office/drawing/2014/main" id="{3EBE997D-F3D9-8182-3290-88C3FBEF8843}"/>
              </a:ext>
            </a:extLst>
          </p:cNvPr>
          <p:cNvSpPr txBox="1"/>
          <p:nvPr/>
        </p:nvSpPr>
        <p:spPr>
          <a:xfrm>
            <a:off x="889102" y="4876019"/>
            <a:ext cx="5034123" cy="646331"/>
          </a:xfrm>
          <a:prstGeom prst="rect">
            <a:avLst/>
          </a:prstGeom>
          <a:noFill/>
        </p:spPr>
        <p:txBody>
          <a:bodyPr wrap="square">
            <a:spAutoFit/>
          </a:bodyPr>
          <a:lstStyle/>
          <a:p>
            <a:r>
              <a:rPr lang="en-US" b="1" i="1" u="none" strike="noStrike" dirty="0">
                <a:solidFill>
                  <a:srgbClr val="7030A0"/>
                </a:solidFill>
                <a:effectLst/>
                <a:latin typeface="KaTeX_Math"/>
              </a:rPr>
              <a:t>Conditional Probability: </a:t>
            </a:r>
            <a:r>
              <a:rPr lang="en-US" b="0" i="1" u="none" strike="noStrike" dirty="0">
                <a:solidFill>
                  <a:srgbClr val="7030A0"/>
                </a:solidFill>
                <a:effectLst/>
                <a:latin typeface="KaTeX_Math"/>
              </a:rPr>
              <a:t>P</a:t>
            </a:r>
            <a:r>
              <a:rPr lang="en-US" b="0" i="0" u="none" strike="noStrike" dirty="0">
                <a:solidFill>
                  <a:srgbClr val="7030A0"/>
                </a:solidFill>
                <a:effectLst/>
                <a:latin typeface="KaTeX_Main"/>
              </a:rPr>
              <a:t>(</a:t>
            </a:r>
            <a:r>
              <a:rPr lang="en-US" b="0" i="1" u="none" strike="noStrike" dirty="0">
                <a:solidFill>
                  <a:srgbClr val="7030A0"/>
                </a:solidFill>
                <a:effectLst/>
                <a:latin typeface="KaTeX_Math"/>
              </a:rPr>
              <a:t>A</a:t>
            </a:r>
            <a:r>
              <a:rPr lang="en-US" b="0" i="0" u="none" strike="noStrike" dirty="0">
                <a:solidFill>
                  <a:srgbClr val="7030A0"/>
                </a:solidFill>
                <a:effectLst/>
                <a:latin typeface="KaTeX_Main"/>
              </a:rPr>
              <a:t>∣</a:t>
            </a:r>
            <a:r>
              <a:rPr lang="en-US" b="0" i="1" u="none" strike="noStrike" dirty="0">
                <a:solidFill>
                  <a:srgbClr val="7030A0"/>
                </a:solidFill>
                <a:effectLst/>
                <a:latin typeface="KaTeX_Math"/>
              </a:rPr>
              <a:t>B</a:t>
            </a:r>
            <a:r>
              <a:rPr lang="en-US" b="0" i="0" u="none" strike="noStrike" dirty="0">
                <a:solidFill>
                  <a:srgbClr val="7030A0"/>
                </a:solidFill>
                <a:effectLst/>
                <a:latin typeface="KaTeX_Main"/>
              </a:rPr>
              <a:t>)</a:t>
            </a:r>
            <a:r>
              <a:rPr lang="en-US" b="0" i="0" u="none" strike="noStrike" dirty="0">
                <a:solidFill>
                  <a:srgbClr val="7030A0"/>
                </a:solidFill>
                <a:effectLst/>
                <a:latin typeface="Söhne"/>
              </a:rPr>
              <a:t> is the probability of event A given event B.</a:t>
            </a:r>
            <a:endParaRPr lang="en-US" dirty="0">
              <a:solidFill>
                <a:srgbClr val="7030A0"/>
              </a:solidFill>
            </a:endParaRPr>
          </a:p>
        </p:txBody>
      </p:sp>
      <p:pic>
        <p:nvPicPr>
          <p:cNvPr id="3" name="Picture 2" descr="A diagram of a mathematical equation&#10;&#10;Description automatically generated">
            <a:extLst>
              <a:ext uri="{FF2B5EF4-FFF2-40B4-BE49-F238E27FC236}">
                <a16:creationId xmlns:a16="http://schemas.microsoft.com/office/drawing/2014/main" id="{D8D62270-F5A8-05FD-445A-5029AF273B4E}"/>
              </a:ext>
            </a:extLst>
          </p:cNvPr>
          <p:cNvPicPr>
            <a:picLocks noChangeAspect="1"/>
          </p:cNvPicPr>
          <p:nvPr/>
        </p:nvPicPr>
        <p:blipFill>
          <a:blip r:embed="rId4"/>
          <a:stretch>
            <a:fillRect/>
          </a:stretch>
        </p:blipFill>
        <p:spPr>
          <a:xfrm>
            <a:off x="6833018" y="3536280"/>
            <a:ext cx="4319108" cy="3106600"/>
          </a:xfrm>
          <a:prstGeom prst="rect">
            <a:avLst/>
          </a:prstGeom>
        </p:spPr>
      </p:pic>
    </p:spTree>
    <p:extLst>
      <p:ext uri="{BB962C8B-B14F-4D97-AF65-F5344CB8AC3E}">
        <p14:creationId xmlns:p14="http://schemas.microsoft.com/office/powerpoint/2010/main" val="6535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ABA51A5-93D1-60BE-EC52-6A918A795FC2}"/>
                  </a:ext>
                </a:extLst>
              </p:cNvPr>
              <p:cNvSpPr txBox="1"/>
              <p:nvPr/>
            </p:nvSpPr>
            <p:spPr>
              <a:xfrm>
                <a:off x="1395663" y="1171074"/>
                <a:ext cx="9545053" cy="4401205"/>
              </a:xfrm>
              <a:prstGeom prst="rect">
                <a:avLst/>
              </a:prstGeom>
              <a:noFill/>
            </p:spPr>
            <p:txBody>
              <a:bodyPr wrap="square">
                <a:spAutoFit/>
              </a:bodyPr>
              <a:lstStyle/>
              <a:p>
                <a:r>
                  <a:rPr lang="en-US" sz="2800" dirty="0"/>
                  <a:t>Two random variables/event </a:t>
                </a:r>
                <a14:m>
                  <m:oMath xmlns:m="http://schemas.openxmlformats.org/officeDocument/2006/math">
                    <m:r>
                      <a:rPr lang="en-US" sz="2800" i="1" dirty="0">
                        <a:latin typeface="Cambria Math" panose="02040503050406030204" pitchFamily="18" charset="0"/>
                      </a:rPr>
                      <m:t>𝑋</m:t>
                    </m:r>
                  </m:oMath>
                </a14:m>
                <a:r>
                  <a:rPr lang="en-US" sz="2800" dirty="0"/>
                  <a:t> and </a:t>
                </a:r>
                <a14:m>
                  <m:oMath xmlns:m="http://schemas.openxmlformats.org/officeDocument/2006/math">
                    <m:r>
                      <a:rPr lang="en-US" sz="2800" i="1" dirty="0">
                        <a:latin typeface="Cambria Math" panose="02040503050406030204" pitchFamily="18" charset="0"/>
                        <a:ea typeface="Cambria Math" panose="02040503050406030204" pitchFamily="18" charset="0"/>
                      </a:rPr>
                      <m:t>𝑌</m:t>
                    </m:r>
                  </m:oMath>
                </a14:m>
                <a:r>
                  <a:rPr lang="en-US" sz="2800" dirty="0"/>
                  <a:t> are </a:t>
                </a:r>
                <a:r>
                  <a:rPr lang="en-US" sz="2800" b="1" i="1" dirty="0">
                    <a:solidFill>
                      <a:srgbClr val="0070C0"/>
                    </a:solidFill>
                  </a:rPr>
                  <a:t>independent</a:t>
                </a:r>
                <a:r>
                  <a:rPr lang="en-US" sz="2800" dirty="0"/>
                  <a:t> if the occurrence of </a:t>
                </a:r>
                <a14:m>
                  <m:oMath xmlns:m="http://schemas.openxmlformats.org/officeDocument/2006/math">
                    <m:r>
                      <a:rPr lang="en-US" sz="2800" i="1" dirty="0">
                        <a:latin typeface="Cambria Math" panose="02040503050406030204" pitchFamily="18" charset="0"/>
                      </a:rPr>
                      <m:t>𝑌</m:t>
                    </m:r>
                  </m:oMath>
                </a14:m>
                <a:r>
                  <a:rPr lang="en-US" sz="2800" dirty="0"/>
                  <a:t> does not reveal any information about the occurrence of </a:t>
                </a:r>
                <a14:m>
                  <m:oMath xmlns:m="http://schemas.openxmlformats.org/officeDocument/2006/math">
                    <m:r>
                      <a:rPr lang="en-US" sz="2800" i="1" dirty="0">
                        <a:latin typeface="Cambria Math" panose="02040503050406030204" pitchFamily="18" charset="0"/>
                      </a:rPr>
                      <m:t>𝑋</m:t>
                    </m:r>
                  </m:oMath>
                </a14:m>
                <a:endParaRPr lang="en-US" sz="2800" i="1" dirty="0"/>
              </a:p>
              <a:p>
                <a:endParaRPr lang="en-US" sz="2800" i="1" dirty="0"/>
              </a:p>
              <a:p>
                <a:r>
                  <a:rPr lang="en-US" sz="2800" dirty="0"/>
                  <a:t>E.g., Two successive rolls of a die are independent</a:t>
                </a:r>
              </a:p>
              <a:p>
                <a:endParaRPr lang="en-US" sz="2800" dirty="0"/>
              </a:p>
              <a:p>
                <a:r>
                  <a:rPr lang="en-US" sz="2800" dirty="0"/>
                  <a:t>The random variables are </a:t>
                </a:r>
                <a:r>
                  <a:rPr lang="en-US" sz="2800" b="1" i="1" dirty="0">
                    <a:solidFill>
                      <a:srgbClr val="0070C0"/>
                    </a:solidFill>
                  </a:rPr>
                  <a:t>dependent</a:t>
                </a:r>
              </a:p>
              <a:p>
                <a:endParaRPr lang="en-US" sz="2800" b="1" i="1" dirty="0">
                  <a:solidFill>
                    <a:srgbClr val="0070C0"/>
                  </a:solidFill>
                </a:endParaRPr>
              </a:p>
              <a:p>
                <a:r>
                  <a:rPr lang="en-US" sz="2800" b="1" i="1" dirty="0">
                    <a:solidFill>
                      <a:srgbClr val="0070C0"/>
                    </a:solidFill>
                  </a:rPr>
                  <a:t>E.g., </a:t>
                </a:r>
                <a:r>
                  <a:rPr lang="en-US" sz="2800" dirty="0"/>
                  <a:t>Two successive draw in a car of deck are dependent (if the card taken from the first draw are not put back)</a:t>
                </a:r>
                <a:endParaRPr lang="en-US" sz="2800" b="1" i="1" dirty="0">
                  <a:solidFill>
                    <a:srgbClr val="0070C0"/>
                  </a:solidFill>
                </a:endParaRPr>
              </a:p>
            </p:txBody>
          </p:sp>
        </mc:Choice>
        <mc:Fallback xmlns="">
          <p:sp>
            <p:nvSpPr>
              <p:cNvPr id="6" name="TextBox 5">
                <a:extLst>
                  <a:ext uri="{FF2B5EF4-FFF2-40B4-BE49-F238E27FC236}">
                    <a16:creationId xmlns:a16="http://schemas.microsoft.com/office/drawing/2014/main" id="{7ABA51A5-93D1-60BE-EC52-6A918A795FC2}"/>
                  </a:ext>
                </a:extLst>
              </p:cNvPr>
              <p:cNvSpPr txBox="1">
                <a:spLocks noRot="1" noChangeAspect="1" noMove="1" noResize="1" noEditPoints="1" noAdjustHandles="1" noChangeArrowheads="1" noChangeShapeType="1" noTextEdit="1"/>
              </p:cNvSpPr>
              <p:nvPr/>
            </p:nvSpPr>
            <p:spPr>
              <a:xfrm>
                <a:off x="1395663" y="1171074"/>
                <a:ext cx="9545053" cy="4401205"/>
              </a:xfrm>
              <a:prstGeom prst="rect">
                <a:avLst/>
              </a:prstGeom>
              <a:blipFill>
                <a:blip r:embed="rId2"/>
                <a:stretch>
                  <a:fillRect l="-1328" t="-1729" b="-317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C27E9C5-20CA-26A8-DC4C-2CCD2252EB58}"/>
              </a:ext>
            </a:extLst>
          </p:cNvPr>
          <p:cNvSpPr txBox="1"/>
          <p:nvPr/>
        </p:nvSpPr>
        <p:spPr>
          <a:xfrm>
            <a:off x="2410885" y="6640746"/>
            <a:ext cx="7687913" cy="228076"/>
          </a:xfrm>
          <a:prstGeom prst="rect">
            <a:avLst/>
          </a:prstGeom>
          <a:noFill/>
        </p:spPr>
        <p:txBody>
          <a:bodyPr wrap="square" rtlCol="0">
            <a:spAutoFit/>
          </a:bodyPr>
          <a:lstStyle/>
          <a:p>
            <a:pPr algn="ctr"/>
            <a:r>
              <a:rPr lang="en-US" sz="882" dirty="0"/>
              <a:t>Slide credit: Jeff </a:t>
            </a:r>
            <a:r>
              <a:rPr lang="en-US" sz="882" dirty="0" err="1"/>
              <a:t>Howbert</a:t>
            </a:r>
            <a:r>
              <a:rPr lang="en-US" sz="882" dirty="0"/>
              <a:t> — Machine Learning Math Essentials </a:t>
            </a:r>
          </a:p>
        </p:txBody>
      </p:sp>
    </p:spTree>
    <p:extLst>
      <p:ext uri="{BB962C8B-B14F-4D97-AF65-F5344CB8AC3E}">
        <p14:creationId xmlns:p14="http://schemas.microsoft.com/office/powerpoint/2010/main" val="248608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D8C5E9-4F80-C014-80E1-4C04D91F8D2D}"/>
              </a:ext>
            </a:extLst>
          </p:cNvPr>
          <p:cNvSpPr txBox="1"/>
          <p:nvPr/>
        </p:nvSpPr>
        <p:spPr>
          <a:xfrm>
            <a:off x="1305426" y="487726"/>
            <a:ext cx="9581147" cy="3046988"/>
          </a:xfrm>
          <a:prstGeom prst="rect">
            <a:avLst/>
          </a:prstGeom>
          <a:noFill/>
        </p:spPr>
        <p:txBody>
          <a:bodyPr wrap="square">
            <a:spAutoFit/>
          </a:bodyPr>
          <a:lstStyle/>
          <a:p>
            <a:r>
              <a:rPr lang="en-US" sz="2400" dirty="0">
                <a:effectLst/>
                <a:latin typeface="Tahoma" panose="020B0604030504040204" pitchFamily="34" charset="0"/>
                <a:ea typeface="Tahoma" panose="020B0604030504040204" pitchFamily="34" charset="0"/>
                <a:cs typeface="Tahoma" panose="020B0604030504040204" pitchFamily="34" charset="0"/>
              </a:rPr>
              <a:t>Here's how you calculate the variance of a dataset:</a:t>
            </a:r>
          </a:p>
          <a:p>
            <a:pPr lvl="1">
              <a:buFont typeface="+mj-lt"/>
              <a:buAutoNum type="arabicPeriod"/>
            </a:pPr>
            <a:r>
              <a:rPr lang="en-US" sz="2400" dirty="0">
                <a:effectLst/>
                <a:latin typeface="Tahoma" panose="020B0604030504040204" pitchFamily="34" charset="0"/>
                <a:ea typeface="Tahoma" panose="020B0604030504040204" pitchFamily="34" charset="0"/>
                <a:cs typeface="Tahoma" panose="020B0604030504040204" pitchFamily="34" charset="0"/>
              </a:rPr>
              <a:t>Calculate the mean (average) of the dataset.</a:t>
            </a:r>
          </a:p>
          <a:p>
            <a:pPr lvl="1">
              <a:buFont typeface="+mj-lt"/>
              <a:buAutoNum type="arabicPeriod"/>
            </a:pPr>
            <a:r>
              <a:rPr lang="en-US" sz="2400" dirty="0">
                <a:effectLst/>
                <a:latin typeface="Tahoma" panose="020B0604030504040204" pitchFamily="34" charset="0"/>
                <a:ea typeface="Tahoma" panose="020B0604030504040204" pitchFamily="34" charset="0"/>
                <a:cs typeface="Tahoma" panose="020B0604030504040204" pitchFamily="34" charset="0"/>
              </a:rPr>
              <a:t>For each data point, subtract the mean from that data point.</a:t>
            </a:r>
          </a:p>
          <a:p>
            <a:pPr lvl="1">
              <a:buFont typeface="+mj-lt"/>
              <a:buAutoNum type="arabicPeriod"/>
            </a:pPr>
            <a:r>
              <a:rPr lang="en-US" sz="2400" dirty="0">
                <a:effectLst/>
                <a:latin typeface="Tahoma" panose="020B0604030504040204" pitchFamily="34" charset="0"/>
                <a:ea typeface="Tahoma" panose="020B0604030504040204" pitchFamily="34" charset="0"/>
                <a:cs typeface="Tahoma" panose="020B0604030504040204" pitchFamily="34" charset="0"/>
              </a:rPr>
              <a:t>Square the result of each subtraction.</a:t>
            </a:r>
          </a:p>
          <a:p>
            <a:pPr lvl="1">
              <a:buFont typeface="+mj-lt"/>
              <a:buAutoNum type="arabicPeriod"/>
            </a:pPr>
            <a:r>
              <a:rPr lang="en-US" sz="2400" dirty="0">
                <a:effectLst/>
                <a:latin typeface="Tahoma" panose="020B0604030504040204" pitchFamily="34" charset="0"/>
                <a:ea typeface="Tahoma" panose="020B0604030504040204" pitchFamily="34" charset="0"/>
                <a:cs typeface="Tahoma" panose="020B0604030504040204" pitchFamily="34" charset="0"/>
              </a:rPr>
              <a:t>Calculate the average of these squared differences.</a:t>
            </a:r>
          </a:p>
          <a:p>
            <a:pPr lvl="1">
              <a:buFont typeface="+mj-lt"/>
              <a:buAutoNum type="arabicPeriod"/>
            </a:pPr>
            <a:endParaRPr lang="en-US" sz="2400" dirty="0">
              <a:effectLst/>
              <a:latin typeface="Tahoma" panose="020B0604030504040204" pitchFamily="34" charset="0"/>
              <a:ea typeface="Tahoma" panose="020B0604030504040204" pitchFamily="34" charset="0"/>
              <a:cs typeface="Tahoma" panose="020B0604030504040204" pitchFamily="34" charset="0"/>
            </a:endParaRPr>
          </a:p>
          <a:p>
            <a:r>
              <a:rPr lang="en-US" sz="2400" dirty="0">
                <a:effectLst/>
                <a:latin typeface="Tahoma" panose="020B0604030504040204" pitchFamily="34" charset="0"/>
                <a:ea typeface="Tahoma" panose="020B0604030504040204" pitchFamily="34" charset="0"/>
                <a:cs typeface="Tahoma" panose="020B0604030504040204" pitchFamily="34" charset="0"/>
              </a:rPr>
              <a:t>Mathematically, the formula for variance (denoted as Var) is as</a:t>
            </a:r>
          </a:p>
          <a:p>
            <a:endParaRPr lang="en-US" sz="24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7" name="Picture 6" descr="A math equations and formulas&#10;&#10;Description automatically generated">
            <a:extLst>
              <a:ext uri="{FF2B5EF4-FFF2-40B4-BE49-F238E27FC236}">
                <a16:creationId xmlns:a16="http://schemas.microsoft.com/office/drawing/2014/main" id="{8A862F97-08F9-4644-0776-A22A1DA17039}"/>
              </a:ext>
            </a:extLst>
          </p:cNvPr>
          <p:cNvPicPr>
            <a:picLocks noChangeAspect="1"/>
          </p:cNvPicPr>
          <p:nvPr/>
        </p:nvPicPr>
        <p:blipFill>
          <a:blip r:embed="rId2"/>
          <a:stretch>
            <a:fillRect/>
          </a:stretch>
        </p:blipFill>
        <p:spPr>
          <a:xfrm>
            <a:off x="1305426" y="3668963"/>
            <a:ext cx="5448300" cy="2921000"/>
          </a:xfrm>
          <a:prstGeom prst="rect">
            <a:avLst/>
          </a:prstGeom>
        </p:spPr>
      </p:pic>
      <p:sp>
        <p:nvSpPr>
          <p:cNvPr id="9" name="TextBox 8">
            <a:extLst>
              <a:ext uri="{FF2B5EF4-FFF2-40B4-BE49-F238E27FC236}">
                <a16:creationId xmlns:a16="http://schemas.microsoft.com/office/drawing/2014/main" id="{BA71075C-0C0E-4831-4126-1DD9AA259036}"/>
              </a:ext>
            </a:extLst>
          </p:cNvPr>
          <p:cNvSpPr txBox="1"/>
          <p:nvPr/>
        </p:nvSpPr>
        <p:spPr>
          <a:xfrm>
            <a:off x="7838573" y="4660536"/>
            <a:ext cx="2396290" cy="369332"/>
          </a:xfrm>
          <a:prstGeom prst="rect">
            <a:avLst/>
          </a:prstGeom>
          <a:noFill/>
        </p:spPr>
        <p:txBody>
          <a:bodyPr wrap="square">
            <a:spAutoFit/>
          </a:bodyPr>
          <a:lstStyle/>
          <a:p>
            <a:r>
              <a:rPr lang="en-US" b="0" i="1" u="none" strike="noStrike" dirty="0">
                <a:solidFill>
                  <a:srgbClr val="374151"/>
                </a:solidFill>
                <a:effectLst/>
                <a:latin typeface="KaTeX_Math"/>
              </a:rPr>
              <a:t>X</a:t>
            </a:r>
            <a:r>
              <a:rPr lang="en-US" b="0" i="0" u="none" strike="noStrike" dirty="0">
                <a:solidFill>
                  <a:srgbClr val="374151"/>
                </a:solidFill>
                <a:effectLst/>
                <a:latin typeface="KaTeX_Main"/>
              </a:rPr>
              <a:t>={85,90,88,92,78}</a:t>
            </a:r>
            <a:endParaRPr lang="en-US" dirty="0"/>
          </a:p>
        </p:txBody>
      </p:sp>
    </p:spTree>
    <p:extLst>
      <p:ext uri="{BB962C8B-B14F-4D97-AF65-F5344CB8AC3E}">
        <p14:creationId xmlns:p14="http://schemas.microsoft.com/office/powerpoint/2010/main" val="185655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FD9-E5FE-0350-A29C-4B9C13CA5A7F}"/>
              </a:ext>
            </a:extLst>
          </p:cNvPr>
          <p:cNvSpPr>
            <a:spLocks noGrp="1"/>
          </p:cNvSpPr>
          <p:nvPr>
            <p:ph type="title"/>
          </p:nvPr>
        </p:nvSpPr>
        <p:spPr>
          <a:xfrm>
            <a:off x="838200" y="681037"/>
            <a:ext cx="10515600" cy="1009651"/>
          </a:xfrm>
        </p:spPr>
        <p:txBody>
          <a:bodyPr/>
          <a:lstStyle/>
          <a:p>
            <a:r>
              <a:rPr lang="en-US" b="1" dirty="0">
                <a:solidFill>
                  <a:srgbClr val="7030A0"/>
                </a:solidFill>
              </a:rPr>
              <a:t>New Topics </a:t>
            </a:r>
          </a:p>
        </p:txBody>
      </p:sp>
    </p:spTree>
    <p:extLst>
      <p:ext uri="{BB962C8B-B14F-4D97-AF65-F5344CB8AC3E}">
        <p14:creationId xmlns:p14="http://schemas.microsoft.com/office/powerpoint/2010/main" val="182235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2369</TotalTime>
  <Words>1261</Words>
  <Application>Microsoft Macintosh PowerPoint</Application>
  <PresentationFormat>Widescreen</PresentationFormat>
  <Paragraphs>125</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Cambria Math</vt:lpstr>
      <vt:lpstr>Helvetica</vt:lpstr>
      <vt:lpstr>KaTeX_Main</vt:lpstr>
      <vt:lpstr>KaTeX_Math</vt:lpstr>
      <vt:lpstr>Söhne</vt:lpstr>
      <vt:lpstr>Tahoma</vt:lpstr>
      <vt:lpstr>Office Theme</vt:lpstr>
      <vt:lpstr>CS7/8745 : Machine Learning   Instructor: Salim Sazzed Department of Computer Science University of Memphis   </vt:lpstr>
      <vt:lpstr>PowerPoint Presentation</vt:lpstr>
      <vt:lpstr>PowerPoint Presentation</vt:lpstr>
      <vt:lpstr>PowerPoint Presentation</vt:lpstr>
      <vt:lpstr>PowerPoint Presentation</vt:lpstr>
      <vt:lpstr>Bayesian Statistics</vt:lpstr>
      <vt:lpstr>PowerPoint Presentation</vt:lpstr>
      <vt:lpstr>PowerPoint Presentation</vt:lpstr>
      <vt:lpstr>New Topics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for machine learning</vt:lpstr>
      <vt:lpstr>Data Modalities</vt:lpstr>
      <vt:lpstr>Text Modality</vt:lpstr>
      <vt:lpstr>Examples: </vt:lpstr>
      <vt:lpstr>Image Modality</vt:lpstr>
      <vt:lpstr>Some examples:</vt:lpstr>
      <vt:lpstr>Audio/Speech Modality</vt:lpstr>
      <vt:lpstr>Time Series Modality:</vt:lpstr>
      <vt:lpstr>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Sazzed, Salim</dc:creator>
  <cp:lastModifiedBy>SAZZED, SALIM</cp:lastModifiedBy>
  <cp:revision>239</cp:revision>
  <dcterms:created xsi:type="dcterms:W3CDTF">2023-08-20T01:31:53Z</dcterms:created>
  <dcterms:modified xsi:type="dcterms:W3CDTF">2023-09-20T00:24:46Z</dcterms:modified>
</cp:coreProperties>
</file>