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84" r:id="rId2"/>
    <p:sldId id="923" r:id="rId3"/>
    <p:sldId id="928" r:id="rId4"/>
    <p:sldId id="937" r:id="rId5"/>
    <p:sldId id="938" r:id="rId6"/>
    <p:sldId id="256" r:id="rId7"/>
    <p:sldId id="280" r:id="rId8"/>
    <p:sldId id="947" r:id="rId9"/>
    <p:sldId id="940" r:id="rId10"/>
    <p:sldId id="941" r:id="rId11"/>
    <p:sldId id="942" r:id="rId12"/>
    <p:sldId id="943" r:id="rId13"/>
    <p:sldId id="94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63"/>
    <p:restoredTop sz="95304"/>
  </p:normalViewPr>
  <p:slideViewPr>
    <p:cSldViewPr snapToGrid="0">
      <p:cViewPr varScale="1">
        <p:scale>
          <a:sx n="80" d="100"/>
          <a:sy n="80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FEE03-DE8E-D840-AB02-2DED9B70116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B253A-BF36-5845-AE74-2F2362A7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81A0-9DF2-46CA-AA91-891ADE0AC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F775E-E112-0031-9798-E52957A47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BDD70-E17B-7210-8428-EFB315E96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06D25-E40C-FD65-0A92-1DF1BA38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BFF13-8F58-8E61-110F-D9B0FD64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56A1-F642-D288-30B7-5365DD6E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EA4A4-A1D2-F422-1660-71EAA95C5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9047A-128E-4DDF-5B58-4DADFE30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B2A14-C64D-C78C-3D19-D3303376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49DB1-9457-052C-B6FA-693E50C1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2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5DF85-D629-3DAC-CF33-6C8F68086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49309-7052-1BF1-56B3-57A69FC81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E5E15-ED49-3FAC-C5B1-70ED96A2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674C8-4D3D-8AC1-AB6E-471C3296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D0523-637D-5292-3B7B-4E97FE69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8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FB83-33F9-2E48-4E7D-4FD6587E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2BF9A-5DE1-838B-51B2-873042A3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47AC8-DA5D-3A8A-685F-CE85D444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B2E42-4F62-2B4B-FBCE-2683E794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8A295-B0C9-D0A5-DEC7-2228A0F7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7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0101-6313-7135-150D-549399BB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C1333-FC12-81C5-4B7A-2937E35D6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50F07-A2CC-6681-7079-DA886A90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2CF0A-EEA7-B74F-B6EE-FEB489CF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0E0D9-B224-9A50-4C8C-B0DDCE1D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9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226A-6AEE-0C08-4C4C-F2C934C0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CC963-DA16-9414-539E-969FB8C96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8393C-A83F-E9CB-3A31-4982EF140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FDAAD-4044-8F27-1DF0-0EEED426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88A31-C8D5-926A-EB05-40812AB9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062E4-1FB1-4852-25BC-2149DED0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0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5D01A-2F3B-4316-C935-E8E008F89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AEE7A-C5CC-4327-8A55-19BC65329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4B84-F788-B3C4-DCFC-A521CCC53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F0290-F1CB-30DB-E3A6-29EE649D1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D82DE-E5C0-6F89-903E-FCDF4CC07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73898-B491-CC98-48E5-6BCB5149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73613-5688-A852-3D18-DDAC98B1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B3F85-51A4-1D09-855C-A60F5DBB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6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7791-0FDC-9D54-B662-669383DE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0B281-65A5-C5BD-AB43-1A940DDC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A8C2C-1BD1-CBC7-5BBC-CB9CC5E9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81885-BB35-8EEB-F869-6250AC72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3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F6C65-D6C3-0560-BACE-4BAC72DD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9CF50-F32C-DAB8-9819-A0869A5F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49EE3-4C45-7A1F-E372-02AA05EA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4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3E6C-6BAE-4C42-7FE5-97AE71EA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42294-0325-5930-8ABE-FBB37DD0D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56182-2A39-DB02-2A8C-BECA5E1D9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847CF-A7F7-5BF5-6337-C74E6358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95828-BC30-74C8-7FC6-38CFA715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CD790-B30D-C024-2C76-4D98DB93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0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2037-E21D-2D27-30B7-9713CE96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5E95B2-077D-FBD2-BBE5-1EE05E0D9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1D095-BA30-E0A7-AF60-DE0300812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73FAC-4B94-44FD-A885-EF170235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9487C-C3FB-D398-F411-6FD4C1BF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FFF98-6716-B12F-532D-F58BED2C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BCAC1-84D9-F83B-9F7C-FA8B60BD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1AF59-79FC-6666-128D-2AF375E4F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26BD2-7D4C-B0BD-6952-FBE5884D9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A9F2C-87B3-D84B-A680-7818F4BC22B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B819E-1110-7B4B-10FE-D9C2AEDEC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A0996-FBD6-0579-2BAE-FF3D88D2F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890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.png"/><Relationship Id="rId10" Type="http://schemas.openxmlformats.org/officeDocument/2006/relationships/image" Target="../media/image930.png"/><Relationship Id="rId4" Type="http://schemas.openxmlformats.org/officeDocument/2006/relationships/image" Target="../media/image2.png"/><Relationship Id="rId9" Type="http://schemas.openxmlformats.org/officeDocument/2006/relationships/image" Target="../media/image9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A84B-CA0D-A3F1-6174-7D2D1E8F0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696" y="1648495"/>
            <a:ext cx="9075313" cy="305229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  <a:effectLst/>
                <a:latin typeface="Helvetica" pitchFamily="2" charset="0"/>
                <a:cs typeface="Calibri" panose="020F0502020204030204" pitchFamily="34" charset="0"/>
              </a:rPr>
              <a:t>CS7/8745 : Machine Learning </a:t>
            </a:r>
            <a:br>
              <a:rPr lang="en-US" sz="3200" b="1" dirty="0">
                <a:effectLst/>
                <a:latin typeface="Helvetica" pitchFamily="2" charset="0"/>
                <a:cs typeface="Calibri" panose="020F0502020204030204" pitchFamily="34" charset="0"/>
              </a:rPr>
            </a:br>
            <a:b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</a:br>
            <a:r>
              <a:rPr lang="en-US" sz="3200" b="1" dirty="0">
                <a:effectLst/>
                <a:latin typeface="Helvetica" pitchFamily="2" charset="0"/>
                <a:cs typeface="Calibri" panose="020F0502020204030204" pitchFamily="34" charset="0"/>
              </a:rPr>
              <a:t>Instructor: </a:t>
            </a:r>
            <a: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  <a:t>Salim </a:t>
            </a:r>
            <a:r>
              <a:rPr lang="en-US" sz="3200" dirty="0" err="1">
                <a:effectLst/>
                <a:latin typeface="Helvetica" pitchFamily="2" charset="0"/>
                <a:cs typeface="Calibri" panose="020F0502020204030204" pitchFamily="34" charset="0"/>
              </a:rPr>
              <a:t>Sazzed</a:t>
            </a:r>
            <a:b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  <a:t>Department of Computer Science</a:t>
            </a:r>
            <a:b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  <a:t>University of Memphis  </a:t>
            </a:r>
            <a:br>
              <a:rPr 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91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174-77E1-2A68-CC5C-B04DC985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4"/>
          </a:xfrm>
        </p:spPr>
        <p:txBody>
          <a:bodyPr/>
          <a:lstStyle/>
          <a:p>
            <a:r>
              <a:rPr lang="en-US" b="1" i="0" u="none" strike="noStrike" dirty="0">
                <a:solidFill>
                  <a:srgbClr val="7030A0"/>
                </a:solidFill>
                <a:effectLst/>
                <a:latin typeface="Söhne"/>
              </a:rPr>
              <a:t>Text Modality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E0525-B964-4B44-DAB1-C11554051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Text data includes natural language text in the form of 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documents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, articles, reviews, and more.</a:t>
            </a:r>
          </a:p>
          <a:p>
            <a:pPr lvl="2"/>
            <a:r>
              <a:rPr lang="en-US" sz="1600" b="1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Documents:</a:t>
            </a:r>
            <a:endParaRPr lang="en-US" sz="1600" b="0" i="0" u="none" strike="noStrike" dirty="0">
              <a:solidFill>
                <a:srgbClr val="37415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1600" b="1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Social Media Posts:</a:t>
            </a: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2"/>
            <a:r>
              <a:rPr lang="en-US" sz="1600" b="1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Pages:</a:t>
            </a: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2"/>
            <a:r>
              <a:rPr lang="en-US" sz="16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Emails:</a:t>
            </a: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2"/>
            <a:r>
              <a:rPr lang="en-US" sz="1600" b="1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Reviews:</a:t>
            </a:r>
            <a:endParaRPr lang="en-US" sz="1600" b="0" i="0" u="none" strike="noStrike" dirty="0">
              <a:solidFill>
                <a:srgbClr val="37415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1600" b="1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News Articles:</a:t>
            </a: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2"/>
            <a:r>
              <a:rPr lang="en-US" sz="1600" b="1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Medical Records:</a:t>
            </a: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2"/>
            <a:r>
              <a:rPr lang="en-US" sz="1600" b="1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Legal Documents:</a:t>
            </a: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2"/>
            <a:r>
              <a:rPr lang="en-US" sz="1600" b="1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Chat Logs</a:t>
            </a:r>
            <a:endParaRPr lang="en-US" sz="1600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Natural Language Processing (NLP) techniques are used to process and analyze text data.</a:t>
            </a:r>
          </a:p>
          <a:p>
            <a:pPr marL="0" indent="0">
              <a:buNone/>
            </a:pP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5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BB76-D1E3-955B-222A-7AE6A6EF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Image Modality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CB91B-38CC-C10A-65D7-D6D37574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5905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Image data consists of visual information, typically in the form of 2D or 3D arrays of pixels.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Convolutional Neural Networks (CNNs) are commonly used to analyze and extract features from image data.</a:t>
            </a:r>
          </a:p>
          <a:p>
            <a:endParaRPr lang="en-US" dirty="0"/>
          </a:p>
        </p:txBody>
      </p:sp>
      <p:pic>
        <p:nvPicPr>
          <p:cNvPr id="4" name="Content Placeholder 4" descr="A close-up of a brain tumor&#10;&#10;Description automatically generated">
            <a:extLst>
              <a:ext uri="{FF2B5EF4-FFF2-40B4-BE49-F238E27FC236}">
                <a16:creationId xmlns:a16="http://schemas.microsoft.com/office/drawing/2014/main" id="{2DFBB10E-18BC-1597-05F1-F929CF2A7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460832" y="3748153"/>
            <a:ext cx="1892968" cy="1892968"/>
          </a:xfrm>
          <a:prstGeom prst="rect">
            <a:avLst/>
          </a:prstGeom>
        </p:spPr>
      </p:pic>
      <p:pic>
        <p:nvPicPr>
          <p:cNvPr id="5" name="Picture 4" descr="A close-up of a white object&#10;&#10;Description automatically generated">
            <a:extLst>
              <a:ext uri="{FF2B5EF4-FFF2-40B4-BE49-F238E27FC236}">
                <a16:creationId xmlns:a16="http://schemas.microsoft.com/office/drawing/2014/main" id="{F9716CF3-52BC-AD5B-51F9-519F4DE7A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99032" y="1406900"/>
            <a:ext cx="1892968" cy="2043782"/>
          </a:xfrm>
          <a:prstGeom prst="rect">
            <a:avLst/>
          </a:prstGeom>
        </p:spPr>
      </p:pic>
      <p:pic>
        <p:nvPicPr>
          <p:cNvPr id="6" name="Picture 5" descr="A collage of different maps&#10;&#10;Description automatically generated">
            <a:extLst>
              <a:ext uri="{FF2B5EF4-FFF2-40B4-BE49-F238E27FC236}">
                <a16:creationId xmlns:a16="http://schemas.microsoft.com/office/drawing/2014/main" id="{C43E8624-222B-6D40-E344-4909498B9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832957" y="1397465"/>
            <a:ext cx="3919905" cy="14168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DE5928-CF86-C9B0-CA83-1C4881D6D28E}"/>
              </a:ext>
            </a:extLst>
          </p:cNvPr>
          <p:cNvSpPr txBox="1"/>
          <p:nvPr/>
        </p:nvSpPr>
        <p:spPr>
          <a:xfrm flipH="1">
            <a:off x="5813126" y="570760"/>
            <a:ext cx="1177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Biological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8ED0F-29F7-25F3-5F7E-AD91D22A136E}"/>
              </a:ext>
            </a:extLst>
          </p:cNvPr>
          <p:cNvSpPr txBox="1"/>
          <p:nvPr/>
        </p:nvSpPr>
        <p:spPr>
          <a:xfrm flipH="1">
            <a:off x="8652742" y="478041"/>
            <a:ext cx="1616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Remote sensing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6DDDB4-AC2C-2016-2CC4-54DF608F517D}"/>
              </a:ext>
            </a:extLst>
          </p:cNvPr>
          <p:cNvSpPr txBox="1"/>
          <p:nvPr/>
        </p:nvSpPr>
        <p:spPr>
          <a:xfrm flipH="1">
            <a:off x="9702998" y="6056315"/>
            <a:ext cx="1650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medical imaging data</a:t>
            </a:r>
          </a:p>
        </p:txBody>
      </p:sp>
      <p:pic>
        <p:nvPicPr>
          <p:cNvPr id="10" name="Picture 9" descr="A collage of various household appliances&#10;&#10;Description automatically generated">
            <a:extLst>
              <a:ext uri="{FF2B5EF4-FFF2-40B4-BE49-F238E27FC236}">
                <a16:creationId xmlns:a16="http://schemas.microsoft.com/office/drawing/2014/main" id="{1266683D-D12C-72CB-A91C-2347BDC96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172229" y="4476632"/>
            <a:ext cx="2639542" cy="19028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8E3740-71B0-05E9-76BB-9A6CB513C819}"/>
              </a:ext>
            </a:extLst>
          </p:cNvPr>
          <p:cNvSpPr txBox="1"/>
          <p:nvPr/>
        </p:nvSpPr>
        <p:spPr>
          <a:xfrm flipH="1">
            <a:off x="6401871" y="3748375"/>
            <a:ext cx="191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Ecommerce product data</a:t>
            </a:r>
          </a:p>
        </p:txBody>
      </p:sp>
    </p:spTree>
    <p:extLst>
      <p:ext uri="{BB962C8B-B14F-4D97-AF65-F5344CB8AC3E}">
        <p14:creationId xmlns:p14="http://schemas.microsoft.com/office/powerpoint/2010/main" val="105959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F0E1B-4ADC-31AC-8D54-F3673859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 b="1" i="0" u="none" strike="noStrike">
                <a:effectLst/>
                <a:latin typeface="Söhne"/>
              </a:rPr>
              <a:t>Audio/Speech Modality</a:t>
            </a:r>
            <a:endParaRPr lang="en-US" sz="42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3728-7908-CE89-31C3-CE833318D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0" i="0" u="none" strike="noStrike">
                <a:effectLst/>
                <a:latin typeface="Söhne"/>
              </a:rPr>
              <a:t>Audio data represents sound information, often recorded as waveforms.</a:t>
            </a:r>
          </a:p>
          <a:p>
            <a:r>
              <a:rPr lang="en-US" sz="2200" b="0" i="0" u="none" strike="noStrike">
                <a:effectLst/>
                <a:latin typeface="Söhne"/>
              </a:rPr>
              <a:t>Techniques such as spectrogram analysis and audio processing are used for feature extraction and analysis.</a:t>
            </a:r>
          </a:p>
          <a:p>
            <a:endParaRPr lang="en-US" sz="2200"/>
          </a:p>
        </p:txBody>
      </p:sp>
      <p:pic>
        <p:nvPicPr>
          <p:cNvPr id="4" name="Content Placeholder 4" descr="A blue sound wave on a black background&#10;&#10;Description automatically generated">
            <a:extLst>
              <a:ext uri="{FF2B5EF4-FFF2-40B4-BE49-F238E27FC236}">
                <a16:creationId xmlns:a16="http://schemas.microsoft.com/office/drawing/2014/main" id="{618690EE-E47D-5E96-8D9A-93DE34445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70018"/>
            <a:ext cx="6903720" cy="431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80F5-06E8-AB60-FA01-23EDCD9D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Series Modality: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E1D27-A42A-DB96-D347-9E242A0E7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Time series data is collected or </a:t>
            </a:r>
            <a:r>
              <a:rPr lang="en-US" dirty="0">
                <a:solidFill>
                  <a:srgbClr val="C00000"/>
                </a:solidFill>
              </a:rPr>
              <a:t>recorded over time at regular </a:t>
            </a:r>
            <a:r>
              <a:rPr lang="en-US" dirty="0"/>
              <a:t>intervals.</a:t>
            </a:r>
          </a:p>
          <a:p>
            <a:r>
              <a:rPr lang="en-US" dirty="0"/>
              <a:t>Each data point in a time series is associated with a specific timestamp or time period, making it a sequence of data points ordered chronologically.</a:t>
            </a:r>
          </a:p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Time series data is widely used in various fields, including finance, economics, environmental science, engineering, and more, to analyze and make predictions based on temporal patterns and trends.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40AA3-E058-701D-BC38-8A09F9D0AE86}"/>
              </a:ext>
            </a:extLst>
          </p:cNvPr>
          <p:cNvSpPr txBox="1"/>
          <p:nvPr/>
        </p:nvSpPr>
        <p:spPr>
          <a:xfrm>
            <a:off x="6866022" y="1690688"/>
            <a:ext cx="460408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Financial Forecasting: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Predicting stock prices, currency exchange rates, and economic indicators.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Demand Forecasting: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Forecasting product demand for inventory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Environmental Monitoring: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Analyzing temperature, humidity, pollution levels, and weather patterns over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Energy Consumption: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Modeling and predicting electricity and energy usage.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Healthcare: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Monitoring patient vital signs and disease progression.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Industrial Processes: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Monitoring and optimizing manufacturing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Traffic and Transportation: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173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6215A-2C60-C4BD-835E-82022DC18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1"/>
            <a:ext cx="10515600" cy="40433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rgbClr val="C00000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03646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reprocessing for Deep Learning: From covariance matrix to image whitening">
            <a:extLst>
              <a:ext uri="{FF2B5EF4-FFF2-40B4-BE49-F238E27FC236}">
                <a16:creationId xmlns:a16="http://schemas.microsoft.com/office/drawing/2014/main" id="{679F4151-B03A-69D9-6C6A-2A96C8321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930" y="4395479"/>
            <a:ext cx="4198245" cy="202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D89D1EA-CD7A-14C2-3334-052DD416211C}"/>
              </a:ext>
            </a:extLst>
          </p:cNvPr>
          <p:cNvGrpSpPr/>
          <p:nvPr/>
        </p:nvGrpSpPr>
        <p:grpSpPr>
          <a:xfrm>
            <a:off x="820446" y="4395479"/>
            <a:ext cx="6048671" cy="2258249"/>
            <a:chOff x="132657" y="5295742"/>
            <a:chExt cx="6048671" cy="225824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D6974A-6A5C-37FC-F034-2BBE24DEB18B}"/>
                </a:ext>
              </a:extLst>
            </p:cNvPr>
            <p:cNvGrpSpPr/>
            <p:nvPr/>
          </p:nvGrpSpPr>
          <p:grpSpPr>
            <a:xfrm>
              <a:off x="132657" y="5295742"/>
              <a:ext cx="6048671" cy="2258249"/>
              <a:chOff x="1541434" y="5465009"/>
              <a:chExt cx="6048671" cy="2258249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A5E70D4-3E74-6EAC-CECD-4CC595D228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730" r="7669"/>
              <a:stretch/>
            </p:blipFill>
            <p:spPr>
              <a:xfrm>
                <a:off x="1541434" y="5538766"/>
                <a:ext cx="5976664" cy="218449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C6BDB98-75D5-0DB3-05BA-9B022041514C}"/>
                      </a:ext>
                    </a:extLst>
                  </p:cNvPr>
                  <p:cNvSpPr txBox="1"/>
                  <p:nvPr/>
                </p:nvSpPr>
                <p:spPr>
                  <a:xfrm>
                    <a:off x="3832844" y="7167667"/>
                    <a:ext cx="576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2844" y="7167667"/>
                    <a:ext cx="576064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D2F8A70-90B0-413D-493F-5EB7F21A6BC0}"/>
                      </a:ext>
                    </a:extLst>
                  </p:cNvPr>
                  <p:cNvSpPr txBox="1"/>
                  <p:nvPr/>
                </p:nvSpPr>
                <p:spPr>
                  <a:xfrm>
                    <a:off x="7014041" y="7167667"/>
                    <a:ext cx="576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4041" y="7167667"/>
                    <a:ext cx="576064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B8E9DD5-E1DF-0013-77F2-E62EAB34148D}"/>
                      </a:ext>
                    </a:extLst>
                  </p:cNvPr>
                  <p:cNvSpPr txBox="1"/>
                  <p:nvPr/>
                </p:nvSpPr>
                <p:spPr>
                  <a:xfrm>
                    <a:off x="1693677" y="5465009"/>
                    <a:ext cx="576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3677" y="5465009"/>
                    <a:ext cx="576064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E52CAED-B66A-59D3-9B10-A676FB75C145}"/>
                      </a:ext>
                    </a:extLst>
                  </p:cNvPr>
                  <p:cNvSpPr txBox="1"/>
                  <p:nvPr/>
                </p:nvSpPr>
                <p:spPr>
                  <a:xfrm>
                    <a:off x="4873606" y="5480568"/>
                    <a:ext cx="5760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3606" y="5480568"/>
                    <a:ext cx="576064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A22C83-FEC2-D4FE-73AA-8AFA1ACBBD2F}"/>
                </a:ext>
              </a:extLst>
            </p:cNvPr>
            <p:cNvSpPr txBox="1"/>
            <p:nvPr/>
          </p:nvSpPr>
          <p:spPr>
            <a:xfrm>
              <a:off x="1701901" y="5369499"/>
              <a:ext cx="1532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 covariance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1C640B-8857-C6A7-DDD0-ED63BE8FA96B}"/>
                </a:ext>
              </a:extLst>
            </p:cNvPr>
            <p:cNvSpPr txBox="1"/>
            <p:nvPr/>
          </p:nvSpPr>
          <p:spPr>
            <a:xfrm>
              <a:off x="3805064" y="5365332"/>
              <a:ext cx="1532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High covariance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D37635-55E4-BE06-7D91-2AABB99A0F9D}"/>
              </a:ext>
            </a:extLst>
          </p:cNvPr>
          <p:cNvSpPr txBox="1"/>
          <p:nvPr/>
        </p:nvSpPr>
        <p:spPr>
          <a:xfrm>
            <a:off x="355456" y="1227136"/>
            <a:ext cx="3687050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7030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Covariance 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quantifies the degree to which two random variables change together.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7415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18" name="Picture 17" descr="A screenshot of a math test&#10;&#10;Description automatically generated">
            <a:extLst>
              <a:ext uri="{FF2B5EF4-FFF2-40B4-BE49-F238E27FC236}">
                <a16:creationId xmlns:a16="http://schemas.microsoft.com/office/drawing/2014/main" id="{E3599E48-E0EE-8B12-CCE2-445FE4F240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83267" y="1601686"/>
            <a:ext cx="6477000" cy="2349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3BEC4D-46C1-1A00-3258-A2C63E3EC942}"/>
                  </a:ext>
                </a:extLst>
              </p:cNvPr>
              <p:cNvSpPr txBox="1"/>
              <p:nvPr/>
            </p:nvSpPr>
            <p:spPr>
              <a:xfrm>
                <a:off x="5731851" y="440214"/>
                <a:ext cx="22745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3BEC4D-46C1-1A00-3258-A2C63E3EC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851" y="440214"/>
                <a:ext cx="2274533" cy="369332"/>
              </a:xfrm>
              <a:prstGeom prst="rect">
                <a:avLst/>
              </a:prstGeom>
              <a:blipFill>
                <a:blip r:embed="rId12"/>
                <a:stretch>
                  <a:fillRect l="-2222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D3B450-471A-C3BE-3765-CA2C8879509B}"/>
                  </a:ext>
                </a:extLst>
              </p:cNvPr>
              <p:cNvSpPr txBox="1"/>
              <p:nvPr/>
            </p:nvSpPr>
            <p:spPr>
              <a:xfrm>
                <a:off x="5731851" y="860880"/>
                <a:ext cx="2212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Let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D3B450-471A-C3BE-3765-CA2C88795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851" y="860880"/>
                <a:ext cx="2212529" cy="369332"/>
              </a:xfrm>
              <a:prstGeom prst="rect">
                <a:avLst/>
              </a:prstGeom>
              <a:blipFill>
                <a:blip r:embed="rId13"/>
                <a:stretch>
                  <a:fillRect l="-228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04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B3BA8-4D2C-FF96-B5FB-F09B92EC0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Given two variables, X = [2, 4, 6, 8, 10] and Y = [1, 3, 5, 7, 9], calculate the covariance between X and Y.</a:t>
            </a:r>
          </a:p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1. Compute mean of X and Y</a:t>
            </a:r>
          </a:p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2. Use the following formula-</a:t>
            </a: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math test&#10;&#10;Description automatically generated">
            <a:extLst>
              <a:ext uri="{FF2B5EF4-FFF2-40B4-BE49-F238E27FC236}">
                <a16:creationId xmlns:a16="http://schemas.microsoft.com/office/drawing/2014/main" id="{2E1AED52-D2F3-4584-55D2-651A53E91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151" y="4082215"/>
            <a:ext cx="64770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4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ath problem with numbers and equations&#10;&#10;Description automatically generated">
            <a:extLst>
              <a:ext uri="{FF2B5EF4-FFF2-40B4-BE49-F238E27FC236}">
                <a16:creationId xmlns:a16="http://schemas.microsoft.com/office/drawing/2014/main" id="{C5866D81-1CC2-E4D2-DCF2-971E2138F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17" y="643467"/>
            <a:ext cx="9021966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3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020735-3E67-8752-37CF-7BD708544211}"/>
                  </a:ext>
                </a:extLst>
              </p:cNvPr>
              <p:cNvSpPr txBox="1"/>
              <p:nvPr/>
            </p:nvSpPr>
            <p:spPr>
              <a:xfrm>
                <a:off x="552927" y="620934"/>
                <a:ext cx="10820245" cy="6341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u="sng" dirty="0">
                    <a:solidFill>
                      <a:srgbClr val="C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Correlation</a:t>
                </a:r>
              </a:p>
              <a:p>
                <a:endParaRPr lang="en-US" b="1" i="0" u="none" strike="noStrike" dirty="0">
                  <a:solidFill>
                    <a:srgbClr val="37415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2000" b="0" i="0" u="none" strike="noStrike" dirty="0">
                    <a:solidFill>
                      <a:srgbClr val="37415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Correlation refers to the degree and direction of the relationship between two variables, </a:t>
                </a:r>
                <a14:m>
                  <m:oMath xmlns:m="http://schemas.openxmlformats.org/officeDocument/2006/math">
                    <m:r>
                      <a:rPr lang="en-US" sz="2000" b="0" i="1" u="none" strike="noStrike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u="none" strike="noStrike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u="none" strike="noStrike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u="none" strike="noStrike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u="none" strike="noStrike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b="0" i="0" u="none" strike="noStrike" dirty="0">
                    <a:solidFill>
                      <a:srgbClr val="37415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  <a:p>
                <a:endParaRPr lang="en-US" sz="2000" dirty="0">
                  <a:solidFill>
                    <a:srgbClr val="37415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2000" dirty="0">
                    <a:solidFill>
                      <a:srgbClr val="37415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((x</a:t>
                </a:r>
                <a:r>
                  <a:rPr lang="en-US" sz="2000" baseline="-25000" dirty="0">
                    <a:solidFill>
                      <a:srgbClr val="37415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r>
                  <a:rPr lang="en-US" sz="2000" dirty="0">
                    <a:solidFill>
                      <a:srgbClr val="37415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y</a:t>
                </a:r>
                <a:r>
                  <a:rPr lang="en-US" sz="2000" baseline="-25000" dirty="0">
                    <a:solidFill>
                      <a:srgbClr val="37415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r>
                  <a:rPr lang="en-US" sz="2000" dirty="0">
                    <a:solidFill>
                      <a:srgbClr val="37415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), (x</a:t>
                </a:r>
                <a:r>
                  <a:rPr lang="en-US" sz="2000" baseline="-25000" dirty="0">
                    <a:solidFill>
                      <a:srgbClr val="37415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r>
                  <a:rPr lang="en-US" sz="2000" dirty="0">
                    <a:solidFill>
                      <a:srgbClr val="37415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,y</a:t>
                </a:r>
                <a:r>
                  <a:rPr lang="en-US" sz="2000" baseline="-25000" dirty="0">
                    <a:solidFill>
                      <a:srgbClr val="37415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r>
                  <a:rPr lang="en-US" sz="2000" dirty="0">
                    <a:solidFill>
                      <a:srgbClr val="37415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), ……. (</a:t>
                </a:r>
                <a:r>
                  <a:rPr lang="en-US" sz="2000" dirty="0" err="1">
                    <a:solidFill>
                      <a:srgbClr val="37415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x</a:t>
                </a:r>
                <a:r>
                  <a:rPr lang="en-US" sz="2000" baseline="-25000" dirty="0" err="1">
                    <a:solidFill>
                      <a:srgbClr val="37415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</a:t>
                </a:r>
                <a:r>
                  <a:rPr lang="en-US" sz="2000" dirty="0" err="1">
                    <a:solidFill>
                      <a:srgbClr val="37415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,y</a:t>
                </a:r>
                <a:r>
                  <a:rPr lang="en-US" sz="2000" baseline="-25000" dirty="0" err="1">
                    <a:solidFill>
                      <a:srgbClr val="37415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</a:t>
                </a:r>
                <a:r>
                  <a:rPr lang="en-US" sz="2000" dirty="0">
                    <a:solidFill>
                      <a:srgbClr val="37415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)),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u="none" strike="noStrike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u="none" strike="noStrike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u="none" strike="noStrike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b="0" i="1" u="none" strike="noStrike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u="none" strike="noStrike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u="none" strike="noStrike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u="none" strike="noStrike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u="none" strike="noStrike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u="none" strike="noStrike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u="none" strike="noStrike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>
                    <a:solidFill>
                      <a:srgbClr val="37415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 </a:t>
                </a:r>
              </a:p>
              <a:p>
                <a:endParaRPr lang="en-US" sz="2000" dirty="0">
                  <a:solidFill>
                    <a:srgbClr val="37415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2000" dirty="0">
                  <a:solidFill>
                    <a:srgbClr val="37415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2000" dirty="0">
                  <a:solidFill>
                    <a:srgbClr val="37415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2000" b="1" i="1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Correlation coefficient </a:t>
                </a:r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is the </a:t>
                </a:r>
                <a:r>
                  <a:rPr lang="en-US" sz="2000" b="1" dirty="0">
                    <a:solidFill>
                      <a:srgbClr val="7030A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covariance normalized</a:t>
                </a:r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by the </a:t>
                </a:r>
                <a:r>
                  <a:rPr lang="en-US" sz="2000" dirty="0">
                    <a:solidFill>
                      <a:srgbClr val="7030A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standard deviations</a:t>
                </a:r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of the two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rr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37415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37415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0" i="0" u="none" strike="noStrike" dirty="0">
                    <a:solidFill>
                      <a:srgbClr val="37415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Correlation can be positive (both variables increase or decrease together), negative (one variable increases while the other decreases), or zero (no systematic relationship).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37415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0" i="0" u="none" strike="noStrike" dirty="0">
                    <a:solidFill>
                      <a:srgbClr val="37415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Typically, -1 to +1.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37415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020735-3E67-8752-37CF-7BD708544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27" y="620934"/>
                <a:ext cx="10820245" cy="6341480"/>
              </a:xfrm>
              <a:prstGeom prst="rect">
                <a:avLst/>
              </a:prstGeom>
              <a:blipFill>
                <a:blip r:embed="rId2"/>
                <a:stretch>
                  <a:fillRect l="-1172" t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26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9D2AA9-D4DC-DB7C-DADC-38A4B5A93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79278"/>
            <a:ext cx="7772400" cy="54994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89818D-C8B0-F328-0974-33B0F9C7D336}"/>
              </a:ext>
            </a:extLst>
          </p:cNvPr>
          <p:cNvSpPr txBox="1"/>
          <p:nvPr/>
        </p:nvSpPr>
        <p:spPr>
          <a:xfrm>
            <a:off x="8570259" y="141012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DBD2A-8EC6-883E-447B-ABBA460FA161}"/>
              </a:ext>
            </a:extLst>
          </p:cNvPr>
          <p:cNvSpPr txBox="1"/>
          <p:nvPr/>
        </p:nvSpPr>
        <p:spPr>
          <a:xfrm>
            <a:off x="5945157" y="146480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75DDE-EE74-2B68-EE06-FA26AC86FE84}"/>
              </a:ext>
            </a:extLst>
          </p:cNvPr>
          <p:cNvSpPr txBox="1"/>
          <p:nvPr/>
        </p:nvSpPr>
        <p:spPr>
          <a:xfrm>
            <a:off x="3332552" y="146480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97EC0E-8D93-A243-37F3-0C2F17354B58}"/>
              </a:ext>
            </a:extLst>
          </p:cNvPr>
          <p:cNvSpPr txBox="1"/>
          <p:nvPr/>
        </p:nvSpPr>
        <p:spPr>
          <a:xfrm>
            <a:off x="3181709" y="631709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9BF3D-908A-D482-FAC8-24374CBA35DA}"/>
              </a:ext>
            </a:extLst>
          </p:cNvPr>
          <p:cNvSpPr txBox="1"/>
          <p:nvPr/>
        </p:nvSpPr>
        <p:spPr>
          <a:xfrm>
            <a:off x="6096000" y="623929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5EC8C-3062-5A66-E7E2-B747A12ED23D}"/>
              </a:ext>
            </a:extLst>
          </p:cNvPr>
          <p:cNvSpPr txBox="1"/>
          <p:nvPr/>
        </p:nvSpPr>
        <p:spPr>
          <a:xfrm>
            <a:off x="8570259" y="61890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80066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46C1-6919-51A8-850A-F928BD60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422" y="2829175"/>
            <a:ext cx="6990347" cy="904625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7030A0"/>
                </a:solidFill>
              </a:rPr>
              <a:t>Data for machine learning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93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5B55-D9F6-D8A1-3671-71BF0743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7030A0"/>
                </a:solidFill>
              </a:rPr>
              <a:t>Data Modalities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C5664-F70B-703F-019A-87A69AAEB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In machine learning, "modalities" refer to different types or modes of data, each representing a distinct aspect of information. 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9060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543</Words>
  <Application>Microsoft Macintosh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Helvetica</vt:lpstr>
      <vt:lpstr>Söhne</vt:lpstr>
      <vt:lpstr>Tahoma</vt:lpstr>
      <vt:lpstr>Office Theme</vt:lpstr>
      <vt:lpstr>CS7/8745 : Machine Learning   Instructor: Salim Sazzed Department of Computer Science University of Memphis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for machine learning</vt:lpstr>
      <vt:lpstr>Data Modalities</vt:lpstr>
      <vt:lpstr>Text Modality</vt:lpstr>
      <vt:lpstr>Image Modality</vt:lpstr>
      <vt:lpstr>Audio/Speech Modality</vt:lpstr>
      <vt:lpstr>Time Series Modality: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Sazzed, Salim</dc:creator>
  <cp:lastModifiedBy>SAZZED, SALIM</cp:lastModifiedBy>
  <cp:revision>270</cp:revision>
  <dcterms:created xsi:type="dcterms:W3CDTF">2023-08-20T01:31:53Z</dcterms:created>
  <dcterms:modified xsi:type="dcterms:W3CDTF">2023-09-27T19:37:37Z</dcterms:modified>
</cp:coreProperties>
</file>