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982" r:id="rId3"/>
    <p:sldId id="993" r:id="rId4"/>
    <p:sldId id="995" r:id="rId5"/>
    <p:sldId id="994" r:id="rId6"/>
    <p:sldId id="984" r:id="rId7"/>
    <p:sldId id="992" r:id="rId8"/>
    <p:sldId id="985" r:id="rId9"/>
    <p:sldId id="996" r:id="rId10"/>
    <p:sldId id="986" r:id="rId11"/>
    <p:sldId id="981" r:id="rId12"/>
    <p:sldId id="262" r:id="rId13"/>
    <p:sldId id="263" r:id="rId14"/>
    <p:sldId id="987" r:id="rId15"/>
    <p:sldId id="983" r:id="rId16"/>
    <p:sldId id="988" r:id="rId17"/>
    <p:sldId id="989" r:id="rId18"/>
    <p:sldId id="990" r:id="rId19"/>
    <p:sldId id="991" r:id="rId20"/>
    <p:sldId id="997" r:id="rId21"/>
    <p:sldId id="257" r:id="rId22"/>
    <p:sldId id="269" r:id="rId23"/>
    <p:sldId id="998" r:id="rId24"/>
    <p:sldId id="9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6"/>
    <p:restoredTop sz="94304"/>
  </p:normalViewPr>
  <p:slideViewPr>
    <p:cSldViewPr snapToGrid="0">
      <p:cViewPr varScale="1">
        <p:scale>
          <a:sx n="80" d="100"/>
          <a:sy n="80" d="100"/>
        </p:scale>
        <p:origin x="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6BC-1139-23F2-211D-ADE2CEB24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07A9D-9F8A-D0B3-5FB7-54FF8A254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C1F287-C0FB-BC17-8384-BD6E25390764}"/>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4E3699DA-0D5A-6727-C010-63E27A679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C607D-0127-3E15-CD3D-B0F8997F50F5}"/>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04002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B713-1576-44EA-01E0-DB5B315F0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E72D9-F768-1884-5FBE-C21243BBB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6FE33-CA0E-5638-D44A-6F57FCFFFB21}"/>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A8A9E989-0909-3FC6-1C17-C20ACF6CB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DFCE7-5977-BBF0-5C9A-2A1D95AE915C}"/>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41831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1A8A4-10D6-7EE9-AA94-D453F5131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E19FF-E2E0-1011-DEC8-5FBD7777B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6ECEF-9F25-0579-B914-246EFD955673}"/>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76680AD3-AA9A-F6B6-6E8F-A0B0A0A1F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EF4BB-B334-C10F-73BE-D28FA2E868C4}"/>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235848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BC72-399A-7686-38B2-3F16105C5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3F0DD-B256-E982-4099-D5B3012B4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B11E9-5A75-579F-E3EB-522BC3DD6BE0}"/>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0390CABD-8ABE-43DF-61F1-31AFB38A4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4F916-FB26-F6AC-D178-80A6AB32A9E7}"/>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411403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02A5-8CC0-730D-5B34-F03C43401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1B6A58-D74F-06DC-8632-6566EC442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C6E988-CCB7-F2F3-0F42-38C81987ECAD}"/>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956FBE05-30EE-C9B4-9DFE-EC8819B9F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FDCCB-5C9A-0680-710D-5FB1C6603511}"/>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24115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0F78-CD86-00D2-D824-234723C23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75686-5360-C8C9-E248-1E2B5A560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E9E282-5656-E520-3182-91F1CAC1D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DCBC6-91C6-9E54-8170-C1542D8C2E46}"/>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6" name="Footer Placeholder 5">
            <a:extLst>
              <a:ext uri="{FF2B5EF4-FFF2-40B4-BE49-F238E27FC236}">
                <a16:creationId xmlns:a16="http://schemas.microsoft.com/office/drawing/2014/main" id="{B61D2BB5-3CE1-EB4F-BAF1-656C88A5A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E1FAE-3DFC-C861-1D55-C6D16653640F}"/>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244150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57A0-8CFB-01A4-7E5F-47596FF705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6EB55A-74B8-22EC-A307-E1935D75F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C5C0E8-3833-1433-3209-9E76BEF34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C98E1-0758-21F6-FCE8-8994D56AC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4B5D8-D666-69E8-2190-71EE9BC49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698A4-BBC3-FF70-D55E-CB7F71C3CF74}"/>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8" name="Footer Placeholder 7">
            <a:extLst>
              <a:ext uri="{FF2B5EF4-FFF2-40B4-BE49-F238E27FC236}">
                <a16:creationId xmlns:a16="http://schemas.microsoft.com/office/drawing/2014/main" id="{CDC487DD-A14D-8586-76BC-DA0185F60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DBFC0A-EF26-122E-5020-CFA252798C7B}"/>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4163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0B65-9601-5F6C-2BD3-A5F3263A50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873E7D-48E8-A226-94D0-07DEB78191EB}"/>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4" name="Footer Placeholder 3">
            <a:extLst>
              <a:ext uri="{FF2B5EF4-FFF2-40B4-BE49-F238E27FC236}">
                <a16:creationId xmlns:a16="http://schemas.microsoft.com/office/drawing/2014/main" id="{C78F69A8-77DB-ABC5-BCC1-74D626F97B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C6363-90CD-F7D9-10D1-8335CC85B822}"/>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5622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A0714-47AC-7163-574F-3A924915A588}"/>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3" name="Footer Placeholder 2">
            <a:extLst>
              <a:ext uri="{FF2B5EF4-FFF2-40B4-BE49-F238E27FC236}">
                <a16:creationId xmlns:a16="http://schemas.microsoft.com/office/drawing/2014/main" id="{0C90ED58-B0E3-46F6-1AB6-FC3FC6B58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BFD569-1708-45BE-D520-8E74223C10E7}"/>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282542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6EC4-F1DC-3288-34E6-0D86948CB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65B7FE-45CA-B530-0236-BF7A9A77D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F2317B-22D0-085B-A622-2F0B05342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85949-1437-CC03-CB90-47E29CA9B0CF}"/>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6" name="Footer Placeholder 5">
            <a:extLst>
              <a:ext uri="{FF2B5EF4-FFF2-40B4-BE49-F238E27FC236}">
                <a16:creationId xmlns:a16="http://schemas.microsoft.com/office/drawing/2014/main" id="{29589CF4-E0B9-CF78-3947-B0120B17F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9E726-C41D-0BE0-FDA6-E796A7427674}"/>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81504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DE7D-4E24-27C0-49F3-1B9623F6F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18CB0-C8B0-A5D7-95E6-C6748BB7C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9539C6-8E5E-DCCB-9FB9-028261B92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C242A-DC90-AFA0-0459-902469B56F73}"/>
              </a:ext>
            </a:extLst>
          </p:cNvPr>
          <p:cNvSpPr>
            <a:spLocks noGrp="1"/>
          </p:cNvSpPr>
          <p:nvPr>
            <p:ph type="dt" sz="half" idx="10"/>
          </p:nvPr>
        </p:nvSpPr>
        <p:spPr/>
        <p:txBody>
          <a:bodyPr/>
          <a:lstStyle/>
          <a:p>
            <a:fld id="{71CD85A0-B703-324C-A0C8-67EACF38145E}" type="datetimeFigureOut">
              <a:rPr lang="en-US" smtClean="0"/>
              <a:t>10/3/23</a:t>
            </a:fld>
            <a:endParaRPr lang="en-US"/>
          </a:p>
        </p:txBody>
      </p:sp>
      <p:sp>
        <p:nvSpPr>
          <p:cNvPr id="6" name="Footer Placeholder 5">
            <a:extLst>
              <a:ext uri="{FF2B5EF4-FFF2-40B4-BE49-F238E27FC236}">
                <a16:creationId xmlns:a16="http://schemas.microsoft.com/office/drawing/2014/main" id="{63490954-D0A2-17D7-309F-FA390D5CA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F2F2A-DBDC-5B03-874E-27AB20F4FE8E}"/>
              </a:ext>
            </a:extLst>
          </p:cNvPr>
          <p:cNvSpPr>
            <a:spLocks noGrp="1"/>
          </p:cNvSpPr>
          <p:nvPr>
            <p:ph type="sldNum" sz="quarter" idx="12"/>
          </p:nvPr>
        </p:nvSpPr>
        <p:spPr/>
        <p:txBody>
          <a:bodyPr/>
          <a:lstStyle/>
          <a:p>
            <a:fld id="{2C5CAECA-4EC4-0E4A-A882-5C37F9CDA4BA}" type="slidenum">
              <a:rPr lang="en-US" smtClean="0"/>
              <a:t>‹#›</a:t>
            </a:fld>
            <a:endParaRPr lang="en-US"/>
          </a:p>
        </p:txBody>
      </p:sp>
    </p:spTree>
    <p:extLst>
      <p:ext uri="{BB962C8B-B14F-4D97-AF65-F5344CB8AC3E}">
        <p14:creationId xmlns:p14="http://schemas.microsoft.com/office/powerpoint/2010/main" val="353567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9CB37-CA8C-482C-29A0-2EC80F324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9CA26-150A-0B99-F326-F7FCF99C4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22BF3-622A-48F0-8E5C-4F4C9BFF1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D85A0-B703-324C-A0C8-67EACF38145E}" type="datetimeFigureOut">
              <a:rPr lang="en-US" smtClean="0"/>
              <a:t>10/3/23</a:t>
            </a:fld>
            <a:endParaRPr lang="en-US"/>
          </a:p>
        </p:txBody>
      </p:sp>
      <p:sp>
        <p:nvSpPr>
          <p:cNvPr id="5" name="Footer Placeholder 4">
            <a:extLst>
              <a:ext uri="{FF2B5EF4-FFF2-40B4-BE49-F238E27FC236}">
                <a16:creationId xmlns:a16="http://schemas.microsoft.com/office/drawing/2014/main" id="{78B4D77B-BA49-6D36-EB39-59DE601E8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5887D-CAD5-F9CE-D5E8-7DA4B1CEF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CAECA-4EC4-0E4A-A882-5C37F9CDA4BA}" type="slidenum">
              <a:rPr lang="en-US" smtClean="0"/>
              <a:t>‹#›</a:t>
            </a:fld>
            <a:endParaRPr lang="en-US"/>
          </a:p>
        </p:txBody>
      </p:sp>
    </p:spTree>
    <p:extLst>
      <p:ext uri="{BB962C8B-B14F-4D97-AF65-F5344CB8AC3E}">
        <p14:creationId xmlns:p14="http://schemas.microsoft.com/office/powerpoint/2010/main" val="29144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DA4F7EB-D94D-1988-38FB-99C6C50497F9}"/>
              </a:ext>
            </a:extLst>
          </p:cNvPr>
          <p:cNvSpPr>
            <a:spLocks noGrp="1" noChangeArrowheads="1"/>
          </p:cNvSpPr>
          <p:nvPr>
            <p:ph type="title"/>
          </p:nvPr>
        </p:nvSpPr>
        <p:spPr>
          <a:xfrm>
            <a:off x="3122822" y="914400"/>
            <a:ext cx="5946356" cy="504969"/>
          </a:xfrm>
        </p:spPr>
        <p:txBody>
          <a:bodyPr>
            <a:normAutofit fontScale="90000"/>
          </a:bodyPr>
          <a:lstStyle/>
          <a:p>
            <a:r>
              <a:rPr lang="en-US" altLang="en-US" dirty="0">
                <a:latin typeface="Avenir Book" panose="02000503020000020003" pitchFamily="2" charset="0"/>
              </a:rPr>
              <a:t>Instance-based Learning</a:t>
            </a:r>
          </a:p>
        </p:txBody>
      </p:sp>
      <p:pic>
        <p:nvPicPr>
          <p:cNvPr id="8196" name="Picture 4">
            <a:extLst>
              <a:ext uri="{FF2B5EF4-FFF2-40B4-BE49-F238E27FC236}">
                <a16:creationId xmlns:a16="http://schemas.microsoft.com/office/drawing/2014/main" id="{40BD5D5C-164D-63D6-073B-BB0CE99670D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bwMode="gray">
          <a:xfrm>
            <a:off x="2667000" y="3962400"/>
            <a:ext cx="1341438" cy="1905000"/>
          </a:xfrm>
          <a:noFill/>
          <a:ln/>
          <a:extLst>
            <a:ext uri="{909E8E84-426E-40DD-AFC4-6F175D3DCCD1}">
              <a14:hiddenFill xmlns:a14="http://schemas.microsoft.com/office/drawing/2010/main">
                <a:solidFill>
                  <a:srgbClr val="D1ECA5"/>
                </a:solidFill>
              </a14:hiddenFill>
            </a:ext>
          </a:extLst>
        </p:spPr>
      </p:pic>
      <p:pic>
        <p:nvPicPr>
          <p:cNvPr id="8205" name="Picture 13">
            <a:extLst>
              <a:ext uri="{FF2B5EF4-FFF2-40B4-BE49-F238E27FC236}">
                <a16:creationId xmlns:a16="http://schemas.microsoft.com/office/drawing/2014/main" id="{A658DAEC-C1C2-8D61-A9A6-65BA64FA5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57569"/>
            <a:ext cx="1034437" cy="1379249"/>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DD930179-4228-3B69-1C6B-8AEFE4B06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14600"/>
            <a:ext cx="1143000" cy="865188"/>
          </a:xfrm>
          <a:prstGeom prst="rect">
            <a:avLst/>
          </a:prstGeom>
          <a:noFill/>
          <a:extLst>
            <a:ext uri="{909E8E84-426E-40DD-AFC4-6F175D3DCCD1}">
              <a14:hiddenFill xmlns:a14="http://schemas.microsoft.com/office/drawing/2010/main">
                <a:solidFill>
                  <a:srgbClr val="FFFFFF"/>
                </a:solidFill>
              </a14:hiddenFill>
            </a:ext>
          </a:extLst>
        </p:spPr>
      </p:pic>
      <p:pic>
        <p:nvPicPr>
          <p:cNvPr id="8207" name="Picture 15">
            <a:extLst>
              <a:ext uri="{FF2B5EF4-FFF2-40B4-BE49-F238E27FC236}">
                <a16:creationId xmlns:a16="http://schemas.microsoft.com/office/drawing/2014/main" id="{4227A971-9C4B-8CE7-2B8D-2F770F8D9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191000" y="2743200"/>
            <a:ext cx="495300" cy="685800"/>
          </a:xfrm>
          <a:prstGeom prst="rect">
            <a:avLst/>
          </a:prstGeom>
          <a:noFill/>
          <a:ln>
            <a:noFill/>
          </a:ln>
          <a:effectLst/>
          <a:extLst>
            <a:ext uri="{909E8E84-426E-40DD-AFC4-6F175D3DCCD1}">
              <a14:hiddenFill xmlns:a14="http://schemas.microsoft.com/office/drawing/2010/main">
                <a:solidFill>
                  <a:srgbClr val="D1ECA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16">
            <a:extLst>
              <a:ext uri="{FF2B5EF4-FFF2-40B4-BE49-F238E27FC236}">
                <a16:creationId xmlns:a16="http://schemas.microsoft.com/office/drawing/2014/main" id="{02D27425-05E7-4AB8-5E95-D06606F1D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477000" y="5029201"/>
            <a:ext cx="1066800" cy="817563"/>
          </a:xfrm>
          <a:prstGeom prst="rect">
            <a:avLst/>
          </a:prstGeom>
          <a:noFill/>
          <a:ln>
            <a:noFill/>
          </a:ln>
          <a:effectLst/>
          <a:extLst>
            <a:ext uri="{909E8E84-426E-40DD-AFC4-6F175D3DCCD1}">
              <a14:hiddenFill xmlns:a14="http://schemas.microsoft.com/office/drawing/2010/main">
                <a:solidFill>
                  <a:srgbClr val="D1ECA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18">
            <a:extLst>
              <a:ext uri="{FF2B5EF4-FFF2-40B4-BE49-F238E27FC236}">
                <a16:creationId xmlns:a16="http://schemas.microsoft.com/office/drawing/2014/main" id="{11F82F3A-2249-134A-347A-1BDFBECE71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010400" y="2495549"/>
            <a:ext cx="1676402" cy="1047751"/>
          </a:xfrm>
          <a:prstGeom prst="rect">
            <a:avLst/>
          </a:prstGeom>
          <a:noFill/>
          <a:ln>
            <a:noFill/>
          </a:ln>
          <a:effectLst/>
          <a:extLst>
            <a:ext uri="{909E8E84-426E-40DD-AFC4-6F175D3DCCD1}">
              <a14:hiddenFill xmlns:a14="http://schemas.microsoft.com/office/drawing/2010/main">
                <a:solidFill>
                  <a:srgbClr val="D1ECA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2" name="Oval 20">
            <a:extLst>
              <a:ext uri="{FF2B5EF4-FFF2-40B4-BE49-F238E27FC236}">
                <a16:creationId xmlns:a16="http://schemas.microsoft.com/office/drawing/2014/main" id="{88FB8F91-60A3-FB39-6F28-9A15A0E1AF39}"/>
              </a:ext>
            </a:extLst>
          </p:cNvPr>
          <p:cNvSpPr>
            <a:spLocks noChangeArrowheads="1"/>
          </p:cNvSpPr>
          <p:nvPr/>
        </p:nvSpPr>
        <p:spPr bwMode="auto">
          <a:xfrm>
            <a:off x="4343400" y="3733800"/>
            <a:ext cx="3048000" cy="990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Its very similar to a</a:t>
            </a:r>
          </a:p>
          <a:p>
            <a:pPr algn="ctr"/>
            <a:r>
              <a:rPr lang="en-US" altLang="en-US" sz="2000" dirty="0"/>
              <a:t>laptop!!</a:t>
            </a:r>
          </a:p>
        </p:txBody>
      </p:sp>
      <p:sp>
        <p:nvSpPr>
          <p:cNvPr id="8213" name="Line 21">
            <a:extLst>
              <a:ext uri="{FF2B5EF4-FFF2-40B4-BE49-F238E27FC236}">
                <a16:creationId xmlns:a16="http://schemas.microsoft.com/office/drawing/2014/main" id="{3A0DB630-976F-817C-2BCC-FB7975EBEF7C}"/>
              </a:ext>
            </a:extLst>
          </p:cNvPr>
          <p:cNvSpPr>
            <a:spLocks noChangeShapeType="1"/>
          </p:cNvSpPr>
          <p:nvPr/>
        </p:nvSpPr>
        <p:spPr bwMode="auto">
          <a:xfrm flipV="1">
            <a:off x="3505200" y="4267200"/>
            <a:ext cx="8382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TextBox 1">
            <a:extLst>
              <a:ext uri="{FF2B5EF4-FFF2-40B4-BE49-F238E27FC236}">
                <a16:creationId xmlns:a16="http://schemas.microsoft.com/office/drawing/2014/main" id="{D4395E42-4C29-F564-0441-CF2BE4059B1C}"/>
              </a:ext>
            </a:extLst>
          </p:cNvPr>
          <p:cNvSpPr txBox="1"/>
          <p:nvPr/>
        </p:nvSpPr>
        <p:spPr>
          <a:xfrm>
            <a:off x="122238" y="6368534"/>
            <a:ext cx="2351926" cy="261610"/>
          </a:xfrm>
          <a:prstGeom prst="rect">
            <a:avLst/>
          </a:prstGeom>
          <a:noFill/>
        </p:spPr>
        <p:txBody>
          <a:bodyPr wrap="none" rtlCol="0">
            <a:spAutoFit/>
          </a:bodyPr>
          <a:lstStyle/>
          <a:p>
            <a:r>
              <a:rPr lang="en-US" altLang="en-US" sz="1100" dirty="0"/>
              <a:t>Slides courtesy: </a:t>
            </a:r>
            <a:r>
              <a:rPr lang="en-US" altLang="en-US" sz="1100" dirty="0" err="1"/>
              <a:t>Dipanjan</a:t>
            </a:r>
            <a:r>
              <a:rPr lang="en-US" altLang="en-US" sz="1100" dirty="0"/>
              <a:t> Chakraborty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20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8206"/>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8207"/>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nodeType="afterEffect">
                                  <p:stCondLst>
                                    <p:cond delay="0"/>
                                  </p:stCondLst>
                                  <p:childTnLst>
                                    <p:set>
                                      <p:cBhvr>
                                        <p:cTn id="19" dur="1" fill="hold">
                                          <p:stCondLst>
                                            <p:cond delay="499"/>
                                          </p:stCondLst>
                                        </p:cTn>
                                        <p:tgtEl>
                                          <p:spTgt spid="82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820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821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3BCF-582F-9C18-ACDA-3D759CBE90BB}"/>
              </a:ext>
            </a:extLst>
          </p:cNvPr>
          <p:cNvSpPr>
            <a:spLocks noGrp="1"/>
          </p:cNvSpPr>
          <p:nvPr>
            <p:ph type="title"/>
          </p:nvPr>
        </p:nvSpPr>
        <p:spPr>
          <a:xfrm>
            <a:off x="838200" y="685071"/>
            <a:ext cx="10515600" cy="797070"/>
          </a:xfrm>
        </p:spPr>
        <p:txBody>
          <a:bodyPr>
            <a:normAutofit/>
          </a:bodyPr>
          <a:lstStyle/>
          <a:p>
            <a:r>
              <a:rPr lang="en-US" altLang="en-US" sz="4000" dirty="0">
                <a:latin typeface="Avenir Book" panose="02000503020000020003" pitchFamily="2" charset="0"/>
              </a:rPr>
              <a:t>K-Nearest Neighbor Learning</a:t>
            </a:r>
            <a:endParaRPr lang="en-US" sz="4000" dirty="0">
              <a:latin typeface="Avenir Book" panose="02000503020000020003" pitchFamily="2" charset="0"/>
            </a:endParaRPr>
          </a:p>
        </p:txBody>
      </p:sp>
      <p:sp>
        <p:nvSpPr>
          <p:cNvPr id="3" name="Content Placeholder 2">
            <a:extLst>
              <a:ext uri="{FF2B5EF4-FFF2-40B4-BE49-F238E27FC236}">
                <a16:creationId xmlns:a16="http://schemas.microsoft.com/office/drawing/2014/main" id="{BF21120C-8C7C-6E13-338A-70E345C2453D}"/>
              </a:ext>
            </a:extLst>
          </p:cNvPr>
          <p:cNvSpPr>
            <a:spLocks noGrp="1"/>
          </p:cNvSpPr>
          <p:nvPr>
            <p:ph idx="1"/>
          </p:nvPr>
        </p:nvSpPr>
        <p:spPr>
          <a:xfrm>
            <a:off x="838200" y="1825624"/>
            <a:ext cx="10515600" cy="4543091"/>
          </a:xfrm>
        </p:spPr>
        <p:txBody>
          <a:bodyPr>
            <a:normAutofit fontScale="92500"/>
          </a:bodyPr>
          <a:lstStyle/>
          <a:p>
            <a:pPr marL="0" indent="0">
              <a:buNone/>
            </a:pPr>
            <a:r>
              <a:rPr lang="en-US" sz="2000" b="1" i="0" u="none" strike="noStrike" dirty="0">
                <a:solidFill>
                  <a:srgbClr val="242424"/>
                </a:solidFill>
                <a:effectLst/>
                <a:latin typeface="Avenir Book" panose="02000503020000020003" pitchFamily="2" charset="0"/>
              </a:rPr>
              <a:t>K-nearest neighbors (KNN) </a:t>
            </a:r>
            <a:r>
              <a:rPr lang="en-US" sz="2000" b="0" i="0" u="none" strike="noStrike" dirty="0">
                <a:solidFill>
                  <a:srgbClr val="242424"/>
                </a:solidFill>
                <a:effectLst/>
                <a:latin typeface="Avenir Book" panose="02000503020000020003" pitchFamily="2" charset="0"/>
              </a:rPr>
              <a:t>is a type of instance-based </a:t>
            </a:r>
            <a:r>
              <a:rPr lang="en-US" sz="2000" b="1" i="0" u="none" strike="noStrike" dirty="0">
                <a:solidFill>
                  <a:srgbClr val="242424"/>
                </a:solidFill>
                <a:effectLst/>
                <a:latin typeface="Avenir Book" panose="02000503020000020003" pitchFamily="2" charset="0"/>
              </a:rPr>
              <a:t>supervised learning algorithm</a:t>
            </a:r>
            <a:r>
              <a:rPr lang="en-US" sz="2000" b="0" i="0" u="none" strike="noStrike" dirty="0">
                <a:solidFill>
                  <a:srgbClr val="242424"/>
                </a:solidFill>
                <a:effectLst/>
                <a:latin typeface="Avenir Book" panose="02000503020000020003" pitchFamily="2" charset="0"/>
              </a:rPr>
              <a:t> used for both </a:t>
            </a:r>
            <a:r>
              <a:rPr lang="en-US" sz="2000" b="1" i="0" u="none" strike="noStrike" dirty="0">
                <a:solidFill>
                  <a:srgbClr val="242424"/>
                </a:solidFill>
                <a:effectLst/>
                <a:latin typeface="Avenir Book" panose="02000503020000020003" pitchFamily="2" charset="0"/>
              </a:rPr>
              <a:t>regression and classification</a:t>
            </a:r>
            <a:r>
              <a:rPr lang="en-US" sz="2000" b="0" i="0" u="none" strike="noStrike" dirty="0">
                <a:solidFill>
                  <a:srgbClr val="242424"/>
                </a:solidFill>
                <a:effectLst/>
                <a:latin typeface="Avenir Book" panose="02000503020000020003" pitchFamily="2" charset="0"/>
              </a:rPr>
              <a:t>. </a:t>
            </a:r>
          </a:p>
          <a:p>
            <a:pPr marL="0" indent="0">
              <a:buNone/>
            </a:pPr>
            <a:r>
              <a:rPr lang="en-US" sz="2000" b="1" i="0" u="none" strike="noStrike" dirty="0">
                <a:solidFill>
                  <a:srgbClr val="7030A0"/>
                </a:solidFill>
                <a:effectLst/>
                <a:latin typeface="Avenir Book" panose="02000503020000020003" pitchFamily="2" charset="0"/>
              </a:rPr>
              <a:t>Nearest</a:t>
            </a:r>
            <a:r>
              <a:rPr lang="en-US" sz="2000" b="0" i="0" u="none" strike="noStrike" dirty="0">
                <a:solidFill>
                  <a:srgbClr val="242424"/>
                </a:solidFill>
                <a:effectLst/>
                <a:latin typeface="Avenir Book" panose="02000503020000020003" pitchFamily="2" charset="0"/>
              </a:rPr>
              <a:t> means </a:t>
            </a:r>
            <a:r>
              <a:rPr lang="en-US" sz="2000" b="1" i="0" u="none" strike="noStrike" dirty="0">
                <a:solidFill>
                  <a:srgbClr val="C00000"/>
                </a:solidFill>
                <a:effectLst/>
                <a:latin typeface="Avenir Book" panose="02000503020000020003" pitchFamily="2" charset="0"/>
              </a:rPr>
              <a:t>closest/most similar</a:t>
            </a:r>
          </a:p>
          <a:p>
            <a:pPr marL="0" indent="0">
              <a:buNone/>
            </a:pPr>
            <a:r>
              <a:rPr lang="en-US" sz="2000" b="0" i="0" u="none" strike="noStrike" dirty="0">
                <a:solidFill>
                  <a:srgbClr val="242424"/>
                </a:solidFill>
                <a:effectLst/>
                <a:latin typeface="Avenir Book" panose="02000503020000020003" pitchFamily="2" charset="0"/>
              </a:rPr>
              <a:t>KNN tries to </a:t>
            </a:r>
            <a:r>
              <a:rPr lang="en-US" sz="2000" b="1" i="0" u="none" strike="noStrike" dirty="0">
                <a:solidFill>
                  <a:srgbClr val="242424"/>
                </a:solidFill>
                <a:effectLst/>
                <a:latin typeface="Avenir Book" panose="02000503020000020003" pitchFamily="2" charset="0"/>
              </a:rPr>
              <a:t>predict the class </a:t>
            </a:r>
            <a:r>
              <a:rPr lang="en-US" sz="2000" dirty="0">
                <a:solidFill>
                  <a:srgbClr val="242424"/>
                </a:solidFill>
                <a:latin typeface="Avenir Book" panose="02000503020000020003" pitchFamily="2" charset="0"/>
              </a:rPr>
              <a:t>of a new </a:t>
            </a:r>
            <a:r>
              <a:rPr lang="en-US" sz="2000" b="1" i="0" u="none" strike="noStrike" dirty="0">
                <a:solidFill>
                  <a:srgbClr val="242424"/>
                </a:solidFill>
                <a:effectLst/>
                <a:latin typeface="Avenir Book" panose="02000503020000020003" pitchFamily="2" charset="0"/>
              </a:rPr>
              <a:t>data </a:t>
            </a:r>
            <a:r>
              <a:rPr lang="en-US" sz="2000" b="0" i="0" u="none" strike="noStrike" dirty="0">
                <a:solidFill>
                  <a:srgbClr val="242424"/>
                </a:solidFill>
                <a:effectLst/>
                <a:latin typeface="Avenir Book" panose="02000503020000020003" pitchFamily="2" charset="0"/>
              </a:rPr>
              <a:t>by calculating the </a:t>
            </a:r>
            <a:r>
              <a:rPr lang="en-US" sz="2000" b="0" i="0" u="none" strike="noStrike" dirty="0">
                <a:solidFill>
                  <a:srgbClr val="C00000"/>
                </a:solidFill>
                <a:effectLst/>
                <a:latin typeface="Avenir Book" panose="02000503020000020003" pitchFamily="2" charset="0"/>
              </a:rPr>
              <a:t>distance between itself and all the training points</a:t>
            </a:r>
            <a:r>
              <a:rPr lang="en-US" sz="2000" b="0" i="0" u="none" strike="noStrike" dirty="0">
                <a:solidFill>
                  <a:srgbClr val="242424"/>
                </a:solidFill>
                <a:effectLst/>
                <a:latin typeface="Avenir Book" panose="02000503020000020003" pitchFamily="2" charset="0"/>
              </a:rPr>
              <a:t>.</a:t>
            </a:r>
          </a:p>
          <a:p>
            <a:pPr marL="0" indent="0">
              <a:buNone/>
            </a:pPr>
            <a:endParaRPr lang="en-US" sz="2000" dirty="0">
              <a:solidFill>
                <a:srgbClr val="242424"/>
              </a:solidFill>
              <a:latin typeface="Avenir Book" panose="02000503020000020003" pitchFamily="2" charset="0"/>
            </a:endParaRPr>
          </a:p>
          <a:p>
            <a:r>
              <a:rPr lang="en-US" sz="2000" dirty="0">
                <a:effectLst/>
                <a:latin typeface="Avenir Book" panose="02000503020000020003" pitchFamily="2" charset="0"/>
              </a:rPr>
              <a:t>An idea that can be used for machine learning— as does another maxim involving poultry: "birds of a feather flock together." </a:t>
            </a:r>
          </a:p>
          <a:p>
            <a:r>
              <a:rPr lang="en-US" sz="2000" dirty="0">
                <a:effectLst/>
                <a:latin typeface="Avenir Book" panose="02000503020000020003" pitchFamily="2" charset="0"/>
              </a:rPr>
              <a:t>In other words, </a:t>
            </a:r>
            <a:r>
              <a:rPr lang="en-US" sz="2400" b="1" dirty="0">
                <a:solidFill>
                  <a:srgbClr val="C00000"/>
                </a:solidFill>
                <a:effectLst/>
                <a:latin typeface="Avenir Book" panose="02000503020000020003" pitchFamily="2" charset="0"/>
              </a:rPr>
              <a:t>things that are alike are likely to have properties that are alike. </a:t>
            </a:r>
          </a:p>
          <a:p>
            <a:r>
              <a:rPr lang="en-US" sz="2000" dirty="0">
                <a:effectLst/>
                <a:latin typeface="Avenir Book" panose="02000503020000020003" pitchFamily="2" charset="0"/>
              </a:rPr>
              <a:t>We can use this principle to classify data by placing it in the category with the most similar, or "nearest" neighbors. </a:t>
            </a:r>
          </a:p>
          <a:p>
            <a:pPr marL="0" indent="0">
              <a:buNone/>
            </a:pPr>
            <a:endParaRPr lang="en-US" sz="2000" dirty="0">
              <a:latin typeface="Avenir Book" panose="02000503020000020003" pitchFamily="2" charset="0"/>
            </a:endParaRPr>
          </a:p>
          <a:p>
            <a:r>
              <a:rPr lang="en-US" sz="2000" dirty="0">
                <a:effectLst/>
                <a:latin typeface="Avenir Book" panose="02000503020000020003" pitchFamily="2" charset="0"/>
              </a:rPr>
              <a:t>https://</a:t>
            </a:r>
            <a:r>
              <a:rPr lang="en-US" sz="2000" dirty="0" err="1">
                <a:effectLst/>
                <a:latin typeface="Avenir Book" panose="02000503020000020003" pitchFamily="2" charset="0"/>
              </a:rPr>
              <a:t>www.youtube.com</a:t>
            </a:r>
            <a:r>
              <a:rPr lang="en-US" sz="2000" dirty="0">
                <a:effectLst/>
                <a:latin typeface="Avenir Book" panose="02000503020000020003" pitchFamily="2" charset="0"/>
              </a:rPr>
              <a:t>/</a:t>
            </a:r>
            <a:r>
              <a:rPr lang="en-US" sz="2000" dirty="0" err="1">
                <a:effectLst/>
                <a:latin typeface="Avenir Book" panose="02000503020000020003" pitchFamily="2" charset="0"/>
              </a:rPr>
              <a:t>watch?v</a:t>
            </a:r>
            <a:r>
              <a:rPr lang="en-US" sz="2000" dirty="0">
                <a:effectLst/>
                <a:latin typeface="Avenir Book" panose="02000503020000020003" pitchFamily="2" charset="0"/>
              </a:rPr>
              <a:t>=4HKqjENq9OU</a:t>
            </a:r>
          </a:p>
          <a:p>
            <a:pPr marL="0" indent="0">
              <a:buNone/>
            </a:pPr>
            <a:endParaRPr lang="en-US" dirty="0"/>
          </a:p>
        </p:txBody>
      </p:sp>
    </p:spTree>
    <p:extLst>
      <p:ext uri="{BB962C8B-B14F-4D97-AF65-F5344CB8AC3E}">
        <p14:creationId xmlns:p14="http://schemas.microsoft.com/office/powerpoint/2010/main" val="262928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91602EB-6C7C-8ACA-C241-52CD072319B7}"/>
              </a:ext>
            </a:extLst>
          </p:cNvPr>
          <p:cNvSpPr>
            <a:spLocks noGrp="1" noChangeArrowheads="1"/>
          </p:cNvSpPr>
          <p:nvPr>
            <p:ph type="title"/>
          </p:nvPr>
        </p:nvSpPr>
        <p:spPr>
          <a:xfrm>
            <a:off x="871536" y="639233"/>
            <a:ext cx="8162925" cy="762000"/>
          </a:xfrm>
        </p:spPr>
        <p:txBody>
          <a:bodyPr/>
          <a:lstStyle/>
          <a:p>
            <a:r>
              <a:rPr lang="en-US" altLang="en-US" dirty="0">
                <a:latin typeface="Avenir Book" panose="02000503020000020003" pitchFamily="2" charset="0"/>
              </a:rPr>
              <a:t>1-Nearest Neighbor</a:t>
            </a:r>
          </a:p>
        </p:txBody>
      </p:sp>
      <p:sp>
        <p:nvSpPr>
          <p:cNvPr id="11276" name="Oval 12">
            <a:extLst>
              <a:ext uri="{FF2B5EF4-FFF2-40B4-BE49-F238E27FC236}">
                <a16:creationId xmlns:a16="http://schemas.microsoft.com/office/drawing/2014/main" id="{5D0FDBB3-A42B-F825-6F50-096B0BD8F498}"/>
              </a:ext>
            </a:extLst>
          </p:cNvPr>
          <p:cNvSpPr>
            <a:spLocks noChangeArrowheads="1"/>
          </p:cNvSpPr>
          <p:nvPr/>
        </p:nvSpPr>
        <p:spPr bwMode="auto">
          <a:xfrm>
            <a:off x="5181600" y="4953000"/>
            <a:ext cx="3048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4CCDB22C-EC83-2EE5-8F7D-AB155811FB4C}"/>
              </a:ext>
            </a:extLst>
          </p:cNvPr>
          <p:cNvSpPr>
            <a:spLocks noChangeArrowheads="1"/>
          </p:cNvSpPr>
          <p:nvPr/>
        </p:nvSpPr>
        <p:spPr bwMode="auto">
          <a:xfrm>
            <a:off x="9034461" y="1583267"/>
            <a:ext cx="1125539" cy="1159933"/>
          </a:xfrm>
          <a:prstGeom prst="ellipse">
            <a:avLst/>
          </a:prstGeom>
          <a:noFill/>
          <a:ln w="9525">
            <a:solidFill>
              <a:schemeClr val="tx1"/>
            </a:solidFill>
            <a:miter lim="800000"/>
            <a:headEnd/>
            <a:tailEnd/>
          </a:ln>
          <a:effectLst/>
        </p:spPr>
        <p:txBody>
          <a:bodyPr wrap="none" anchor="ctr"/>
          <a:lstStyle/>
          <a:p>
            <a:endParaRPr lang="en-US"/>
          </a:p>
        </p:txBody>
      </p:sp>
      <p:sp>
        <p:nvSpPr>
          <p:cNvPr id="11271" name="Oval 7">
            <a:extLst>
              <a:ext uri="{FF2B5EF4-FFF2-40B4-BE49-F238E27FC236}">
                <a16:creationId xmlns:a16="http://schemas.microsoft.com/office/drawing/2014/main" id="{920B7ECC-4CFB-1348-050D-BBC3FD7A9866}"/>
              </a:ext>
            </a:extLst>
          </p:cNvPr>
          <p:cNvSpPr>
            <a:spLocks noChangeArrowheads="1"/>
          </p:cNvSpPr>
          <p:nvPr/>
        </p:nvSpPr>
        <p:spPr bwMode="auto">
          <a:xfrm>
            <a:off x="4648200" y="3581400"/>
            <a:ext cx="2286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D9D1FFD1-1895-EAAD-B405-5AD9CF45AF85}"/>
              </a:ext>
            </a:extLst>
          </p:cNvPr>
          <p:cNvSpPr>
            <a:spLocks noChangeArrowheads="1"/>
          </p:cNvSpPr>
          <p:nvPr/>
        </p:nvSpPr>
        <p:spPr bwMode="auto">
          <a:xfrm>
            <a:off x="6248400" y="3581400"/>
            <a:ext cx="3048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4752F208-4CA8-D49A-8883-4E8B163F0EB4}"/>
              </a:ext>
            </a:extLst>
          </p:cNvPr>
          <p:cNvSpPr>
            <a:spLocks noChangeArrowheads="1"/>
          </p:cNvSpPr>
          <p:nvPr/>
        </p:nvSpPr>
        <p:spPr bwMode="auto">
          <a:xfrm>
            <a:off x="7467600" y="39624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BC9D458F-EBF1-84D1-04FE-C2480C2DAACA}"/>
              </a:ext>
            </a:extLst>
          </p:cNvPr>
          <p:cNvSpPr>
            <a:spLocks noChangeArrowheads="1"/>
          </p:cNvSpPr>
          <p:nvPr/>
        </p:nvSpPr>
        <p:spPr bwMode="auto">
          <a:xfrm>
            <a:off x="5029200" y="2743200"/>
            <a:ext cx="2286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2AAA33D6-A548-07E7-6C6A-0BFE2CEC58D4}"/>
              </a:ext>
            </a:extLst>
          </p:cNvPr>
          <p:cNvSpPr>
            <a:spLocks noChangeArrowheads="1"/>
          </p:cNvSpPr>
          <p:nvPr/>
        </p:nvSpPr>
        <p:spPr bwMode="auto">
          <a:xfrm>
            <a:off x="9567860" y="967052"/>
            <a:ext cx="388939" cy="218281"/>
          </a:xfrm>
          <a:prstGeom prst="ellipse">
            <a:avLst/>
          </a:prstGeom>
          <a:solidFill>
            <a:schemeClr val="bg1"/>
          </a:solidFill>
          <a:ln w="9525">
            <a:solidFill>
              <a:schemeClr val="tx1"/>
            </a:solidFill>
            <a:miter lim="800000"/>
            <a:headEnd/>
            <a:tailEnd/>
          </a:ln>
          <a:effectLst/>
        </p:spPr>
        <p:txBody>
          <a:bodyPr wrap="none" anchor="ctr"/>
          <a:lstStyle/>
          <a:p>
            <a:endParaRPr lang="en-US">
              <a:solidFill>
                <a:srgbClr val="C00000"/>
              </a:solidFill>
            </a:endParaRPr>
          </a:p>
        </p:txBody>
      </p:sp>
      <p:sp>
        <p:nvSpPr>
          <p:cNvPr id="11277" name="Oval 13">
            <a:extLst>
              <a:ext uri="{FF2B5EF4-FFF2-40B4-BE49-F238E27FC236}">
                <a16:creationId xmlns:a16="http://schemas.microsoft.com/office/drawing/2014/main" id="{FD20FFAB-8734-4577-CD96-CDDBB2D0ECB9}"/>
              </a:ext>
            </a:extLst>
          </p:cNvPr>
          <p:cNvSpPr>
            <a:spLocks noChangeArrowheads="1"/>
          </p:cNvSpPr>
          <p:nvPr/>
        </p:nvSpPr>
        <p:spPr bwMode="auto">
          <a:xfrm>
            <a:off x="3657600" y="44958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42FC2981-463E-494B-DFDE-262B7246F0D3}"/>
              </a:ext>
            </a:extLst>
          </p:cNvPr>
          <p:cNvSpPr>
            <a:spLocks noChangeArrowheads="1"/>
          </p:cNvSpPr>
          <p:nvPr/>
        </p:nvSpPr>
        <p:spPr bwMode="auto">
          <a:xfrm>
            <a:off x="6477000" y="50292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047CD76C-671C-6B3C-A049-BE5E6C0D8C17}"/>
              </a:ext>
            </a:extLst>
          </p:cNvPr>
          <p:cNvSpPr>
            <a:spLocks noChangeArrowheads="1"/>
          </p:cNvSpPr>
          <p:nvPr/>
        </p:nvSpPr>
        <p:spPr bwMode="auto">
          <a:xfrm flipV="1">
            <a:off x="6248400" y="3581400"/>
            <a:ext cx="3048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 name="Straight Connector 3">
            <a:extLst>
              <a:ext uri="{FF2B5EF4-FFF2-40B4-BE49-F238E27FC236}">
                <a16:creationId xmlns:a16="http://schemas.microsoft.com/office/drawing/2014/main" id="{FD22DDAA-3445-4518-C821-EA9A355F04EB}"/>
              </a:ext>
            </a:extLst>
          </p:cNvPr>
          <p:cNvCxnSpPr>
            <a:cxnSpLocks/>
          </p:cNvCxnSpPr>
          <p:nvPr/>
        </p:nvCxnSpPr>
        <p:spPr>
          <a:xfrm>
            <a:off x="2912533" y="2048933"/>
            <a:ext cx="0" cy="36406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378F85-49D0-1450-5F98-729B9F038CA8}"/>
              </a:ext>
            </a:extLst>
          </p:cNvPr>
          <p:cNvCxnSpPr>
            <a:cxnSpLocks/>
          </p:cNvCxnSpPr>
          <p:nvPr/>
        </p:nvCxnSpPr>
        <p:spPr>
          <a:xfrm flipH="1">
            <a:off x="2895600" y="5689600"/>
            <a:ext cx="6502927"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1030B5-931F-476C-37D0-E4696B849B1F}"/>
              </a:ext>
            </a:extLst>
          </p:cNvPr>
          <p:cNvSpPr txBox="1"/>
          <p:nvPr/>
        </p:nvSpPr>
        <p:spPr>
          <a:xfrm>
            <a:off x="5842000" y="6028267"/>
            <a:ext cx="354584" cy="461665"/>
          </a:xfrm>
          <a:prstGeom prst="rect">
            <a:avLst/>
          </a:prstGeom>
          <a:noFill/>
        </p:spPr>
        <p:txBody>
          <a:bodyPr wrap="none" rtlCol="0">
            <a:spAutoFit/>
          </a:bodyPr>
          <a:lstStyle/>
          <a:p>
            <a:r>
              <a:rPr lang="en-US" sz="2400" b="1" dirty="0"/>
              <a:t>X</a:t>
            </a:r>
          </a:p>
        </p:txBody>
      </p:sp>
      <p:sp>
        <p:nvSpPr>
          <p:cNvPr id="9" name="TextBox 8">
            <a:extLst>
              <a:ext uri="{FF2B5EF4-FFF2-40B4-BE49-F238E27FC236}">
                <a16:creationId xmlns:a16="http://schemas.microsoft.com/office/drawing/2014/main" id="{B23AFCFF-CF9E-20C7-7D04-BFA43B22E855}"/>
              </a:ext>
            </a:extLst>
          </p:cNvPr>
          <p:cNvSpPr txBox="1"/>
          <p:nvPr/>
        </p:nvSpPr>
        <p:spPr>
          <a:xfrm>
            <a:off x="2446729" y="3669268"/>
            <a:ext cx="344966" cy="461665"/>
          </a:xfrm>
          <a:prstGeom prst="rect">
            <a:avLst/>
          </a:prstGeom>
          <a:noFill/>
        </p:spPr>
        <p:txBody>
          <a:bodyPr wrap="none" rtlCol="0">
            <a:spAutoFit/>
          </a:bodyPr>
          <a:lstStyle/>
          <a:p>
            <a:r>
              <a:rPr lang="en-US" sz="2400" b="1" dirty="0"/>
              <a:t>Y</a:t>
            </a:r>
          </a:p>
        </p:txBody>
      </p:sp>
      <p:sp>
        <p:nvSpPr>
          <p:cNvPr id="2" name="TextBox 1">
            <a:extLst>
              <a:ext uri="{FF2B5EF4-FFF2-40B4-BE49-F238E27FC236}">
                <a16:creationId xmlns:a16="http://schemas.microsoft.com/office/drawing/2014/main" id="{3D0FEFE4-AB17-89EA-A0BD-F10A9A221817}"/>
              </a:ext>
            </a:extLst>
          </p:cNvPr>
          <p:cNvSpPr txBox="1"/>
          <p:nvPr/>
        </p:nvSpPr>
        <p:spPr>
          <a:xfrm>
            <a:off x="593558" y="2048933"/>
            <a:ext cx="1978427" cy="923330"/>
          </a:xfrm>
          <a:prstGeom prst="rect">
            <a:avLst/>
          </a:prstGeom>
          <a:noFill/>
        </p:spPr>
        <p:txBody>
          <a:bodyPr wrap="none" rtlCol="0">
            <a:spAutoFit/>
          </a:bodyPr>
          <a:lstStyle/>
          <a:p>
            <a:r>
              <a:rPr lang="en-US" dirty="0"/>
              <a:t>Black = class type 1</a:t>
            </a:r>
          </a:p>
          <a:p>
            <a:endParaRPr lang="en-US" dirty="0"/>
          </a:p>
          <a:p>
            <a:r>
              <a:rPr lang="en-US" dirty="0">
                <a:solidFill>
                  <a:srgbClr val="0070C0"/>
                </a:solidFill>
              </a:rPr>
              <a:t>Blue</a:t>
            </a:r>
            <a:r>
              <a:rPr lang="en-US" dirty="0"/>
              <a:t> = class type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7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27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7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274"/>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11275"/>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1277"/>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112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1272"/>
                                        </p:tgtEl>
                                        <p:attrNameLst>
                                          <p:attrName>style.visibility</p:attrName>
                                        </p:attrNameLst>
                                      </p:cBhvr>
                                      <p:to>
                                        <p:strVal val="visible"/>
                                      </p:to>
                                    </p:set>
                                  </p:childTnLst>
                                  <p:subTnLst>
                                    <p:animClr clrSpc="rgb" dir="cw">
                                      <p:cBhvr override="childStyle">
                                        <p:cTn dur="1" fill="hold" display="0" masterRel="nextClick" afterEffect="1"/>
                                        <p:tgtEl>
                                          <p:spTgt spid="11272"/>
                                        </p:tgtEl>
                                        <p:attrNameLst>
                                          <p:attrName>ppt_c</p:attrName>
                                        </p:attrNameLst>
                                      </p:cBhvr>
                                      <p:to>
                                        <a:schemeClr val="hlink"/>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12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1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Oval 15">
            <a:extLst>
              <a:ext uri="{FF2B5EF4-FFF2-40B4-BE49-F238E27FC236}">
                <a16:creationId xmlns:a16="http://schemas.microsoft.com/office/drawing/2014/main" id="{E50446A2-3A7D-97ED-A914-5A15FA82B347}"/>
              </a:ext>
            </a:extLst>
          </p:cNvPr>
          <p:cNvSpPr>
            <a:spLocks noChangeArrowheads="1"/>
          </p:cNvSpPr>
          <p:nvPr/>
        </p:nvSpPr>
        <p:spPr bwMode="auto">
          <a:xfrm>
            <a:off x="9034464" y="1581680"/>
            <a:ext cx="2209800" cy="2133600"/>
          </a:xfrm>
          <a:prstGeom prst="ellipse">
            <a:avLst/>
          </a:prstGeom>
          <a:noFill/>
          <a:ln w="9525">
            <a:solidFill>
              <a:schemeClr val="tx1"/>
            </a:solidFill>
            <a:miter lim="800000"/>
            <a:headEnd/>
            <a:tailEnd/>
          </a:ln>
          <a:effectLst/>
        </p:spPr>
        <p:txBody>
          <a:bodyPr wrap="none" anchor="ctr"/>
          <a:lstStyle/>
          <a:p>
            <a:endParaRPr lang="en-US"/>
          </a:p>
        </p:txBody>
      </p:sp>
      <p:sp>
        <p:nvSpPr>
          <p:cNvPr id="12290" name="Rectangle 2">
            <a:extLst>
              <a:ext uri="{FF2B5EF4-FFF2-40B4-BE49-F238E27FC236}">
                <a16:creationId xmlns:a16="http://schemas.microsoft.com/office/drawing/2014/main" id="{651DAE6E-8420-8214-4859-D88EC5F48AE6}"/>
              </a:ext>
            </a:extLst>
          </p:cNvPr>
          <p:cNvSpPr>
            <a:spLocks noGrp="1" noChangeArrowheads="1"/>
          </p:cNvSpPr>
          <p:nvPr>
            <p:ph type="title"/>
          </p:nvPr>
        </p:nvSpPr>
        <p:spPr>
          <a:xfrm>
            <a:off x="681037" y="554566"/>
            <a:ext cx="8162925" cy="762000"/>
          </a:xfrm>
        </p:spPr>
        <p:txBody>
          <a:bodyPr/>
          <a:lstStyle/>
          <a:p>
            <a:r>
              <a:rPr lang="en-US" altLang="en-US" dirty="0">
                <a:latin typeface="Avenir Book" panose="02000503020000020003" pitchFamily="2" charset="0"/>
              </a:rPr>
              <a:t>3-Nearest Neighbor</a:t>
            </a:r>
          </a:p>
        </p:txBody>
      </p:sp>
      <p:sp>
        <p:nvSpPr>
          <p:cNvPr id="12294" name="Oval 6">
            <a:extLst>
              <a:ext uri="{FF2B5EF4-FFF2-40B4-BE49-F238E27FC236}">
                <a16:creationId xmlns:a16="http://schemas.microsoft.com/office/drawing/2014/main" id="{E1DA90F2-5762-9756-589C-08C6A6B9B0B3}"/>
              </a:ext>
            </a:extLst>
          </p:cNvPr>
          <p:cNvSpPr>
            <a:spLocks noChangeArrowheads="1"/>
          </p:cNvSpPr>
          <p:nvPr/>
        </p:nvSpPr>
        <p:spPr bwMode="auto">
          <a:xfrm>
            <a:off x="4648200" y="3581400"/>
            <a:ext cx="2286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Oval 7">
            <a:extLst>
              <a:ext uri="{FF2B5EF4-FFF2-40B4-BE49-F238E27FC236}">
                <a16:creationId xmlns:a16="http://schemas.microsoft.com/office/drawing/2014/main" id="{7EC06E24-8172-6304-F2D5-4419F4B3E851}"/>
              </a:ext>
            </a:extLst>
          </p:cNvPr>
          <p:cNvSpPr>
            <a:spLocks noChangeArrowheads="1"/>
          </p:cNvSpPr>
          <p:nvPr/>
        </p:nvSpPr>
        <p:spPr bwMode="auto">
          <a:xfrm>
            <a:off x="6248400" y="3581400"/>
            <a:ext cx="3048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Oval 8">
            <a:extLst>
              <a:ext uri="{FF2B5EF4-FFF2-40B4-BE49-F238E27FC236}">
                <a16:creationId xmlns:a16="http://schemas.microsoft.com/office/drawing/2014/main" id="{0B1069AD-2613-06B1-451B-0401EFB1C488}"/>
              </a:ext>
            </a:extLst>
          </p:cNvPr>
          <p:cNvSpPr>
            <a:spLocks noChangeArrowheads="1"/>
          </p:cNvSpPr>
          <p:nvPr/>
        </p:nvSpPr>
        <p:spPr bwMode="auto">
          <a:xfrm>
            <a:off x="7467600" y="39624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Oval 9">
            <a:extLst>
              <a:ext uri="{FF2B5EF4-FFF2-40B4-BE49-F238E27FC236}">
                <a16:creationId xmlns:a16="http://schemas.microsoft.com/office/drawing/2014/main" id="{D1D99C84-0746-6FA9-12CC-20A8D12FA779}"/>
              </a:ext>
            </a:extLst>
          </p:cNvPr>
          <p:cNvSpPr>
            <a:spLocks noChangeArrowheads="1"/>
          </p:cNvSpPr>
          <p:nvPr/>
        </p:nvSpPr>
        <p:spPr bwMode="auto">
          <a:xfrm>
            <a:off x="5029200" y="2743200"/>
            <a:ext cx="2286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Oval 10">
            <a:extLst>
              <a:ext uri="{FF2B5EF4-FFF2-40B4-BE49-F238E27FC236}">
                <a16:creationId xmlns:a16="http://schemas.microsoft.com/office/drawing/2014/main" id="{8AE4D1F5-A19C-EAF2-B1FA-E0540862A28E}"/>
              </a:ext>
            </a:extLst>
          </p:cNvPr>
          <p:cNvSpPr>
            <a:spLocks noChangeArrowheads="1"/>
          </p:cNvSpPr>
          <p:nvPr/>
        </p:nvSpPr>
        <p:spPr bwMode="auto">
          <a:xfrm>
            <a:off x="9736666" y="711199"/>
            <a:ext cx="423333" cy="138113"/>
          </a:xfrm>
          <a:prstGeom prst="ellipse">
            <a:avLst/>
          </a:prstGeom>
          <a:solidFill>
            <a:schemeClr val="bg1"/>
          </a:solidFill>
          <a:ln w="9525">
            <a:solidFill>
              <a:schemeClr val="tx1"/>
            </a:solidFill>
            <a:miter lim="800000"/>
            <a:headEnd/>
            <a:tailEnd/>
          </a:ln>
          <a:effectLst/>
        </p:spPr>
        <p:txBody>
          <a:bodyPr wrap="none" anchor="ctr"/>
          <a:lstStyle/>
          <a:p>
            <a:endParaRPr lang="en-US"/>
          </a:p>
        </p:txBody>
      </p:sp>
      <p:sp>
        <p:nvSpPr>
          <p:cNvPr id="12299" name="Oval 11">
            <a:extLst>
              <a:ext uri="{FF2B5EF4-FFF2-40B4-BE49-F238E27FC236}">
                <a16:creationId xmlns:a16="http://schemas.microsoft.com/office/drawing/2014/main" id="{652D5073-518D-9701-6295-6293FBE70BE8}"/>
              </a:ext>
            </a:extLst>
          </p:cNvPr>
          <p:cNvSpPr>
            <a:spLocks noChangeArrowheads="1"/>
          </p:cNvSpPr>
          <p:nvPr/>
        </p:nvSpPr>
        <p:spPr bwMode="auto">
          <a:xfrm>
            <a:off x="3657600" y="44958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Oval 12">
            <a:extLst>
              <a:ext uri="{FF2B5EF4-FFF2-40B4-BE49-F238E27FC236}">
                <a16:creationId xmlns:a16="http://schemas.microsoft.com/office/drawing/2014/main" id="{3A9BFD05-7D4B-5E93-A92F-A01EB4E607BC}"/>
              </a:ext>
            </a:extLst>
          </p:cNvPr>
          <p:cNvSpPr>
            <a:spLocks noChangeArrowheads="1"/>
          </p:cNvSpPr>
          <p:nvPr/>
        </p:nvSpPr>
        <p:spPr bwMode="auto">
          <a:xfrm>
            <a:off x="6477000" y="5029200"/>
            <a:ext cx="2286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Oval 13">
            <a:extLst>
              <a:ext uri="{FF2B5EF4-FFF2-40B4-BE49-F238E27FC236}">
                <a16:creationId xmlns:a16="http://schemas.microsoft.com/office/drawing/2014/main" id="{66F6200C-32E8-4ADE-3983-B1B6D1FEF94F}"/>
              </a:ext>
            </a:extLst>
          </p:cNvPr>
          <p:cNvSpPr>
            <a:spLocks noChangeArrowheads="1"/>
          </p:cNvSpPr>
          <p:nvPr/>
        </p:nvSpPr>
        <p:spPr bwMode="auto">
          <a:xfrm>
            <a:off x="5181600" y="4648200"/>
            <a:ext cx="3048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Oval 14">
            <a:extLst>
              <a:ext uri="{FF2B5EF4-FFF2-40B4-BE49-F238E27FC236}">
                <a16:creationId xmlns:a16="http://schemas.microsoft.com/office/drawing/2014/main" id="{D6961948-3FD7-2923-BAC1-FDC5080C06EE}"/>
              </a:ext>
            </a:extLst>
          </p:cNvPr>
          <p:cNvSpPr>
            <a:spLocks noChangeArrowheads="1"/>
          </p:cNvSpPr>
          <p:nvPr/>
        </p:nvSpPr>
        <p:spPr bwMode="auto">
          <a:xfrm>
            <a:off x="5562600" y="3886200"/>
            <a:ext cx="3048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6C093ACB-5C23-31FA-58AE-DEBAF61D6E0A}"/>
              </a:ext>
            </a:extLst>
          </p:cNvPr>
          <p:cNvCxnSpPr>
            <a:cxnSpLocks/>
          </p:cNvCxnSpPr>
          <p:nvPr/>
        </p:nvCxnSpPr>
        <p:spPr>
          <a:xfrm>
            <a:off x="2912533" y="2048933"/>
            <a:ext cx="0" cy="36406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966F940-D6E9-F984-8F49-92B7164C5822}"/>
              </a:ext>
            </a:extLst>
          </p:cNvPr>
          <p:cNvCxnSpPr>
            <a:cxnSpLocks/>
          </p:cNvCxnSpPr>
          <p:nvPr/>
        </p:nvCxnSpPr>
        <p:spPr>
          <a:xfrm flipH="1">
            <a:off x="2895600" y="5689600"/>
            <a:ext cx="6502927"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165F01B-2763-1B8A-43A5-78EFCEF95DB4}"/>
              </a:ext>
            </a:extLst>
          </p:cNvPr>
          <p:cNvSpPr txBox="1"/>
          <p:nvPr/>
        </p:nvSpPr>
        <p:spPr>
          <a:xfrm>
            <a:off x="5842000" y="6028267"/>
            <a:ext cx="354584" cy="461665"/>
          </a:xfrm>
          <a:prstGeom prst="rect">
            <a:avLst/>
          </a:prstGeom>
          <a:noFill/>
        </p:spPr>
        <p:txBody>
          <a:bodyPr wrap="none" rtlCol="0">
            <a:spAutoFit/>
          </a:bodyPr>
          <a:lstStyle/>
          <a:p>
            <a:r>
              <a:rPr lang="en-US" sz="2400" b="1" dirty="0"/>
              <a:t>X</a:t>
            </a:r>
          </a:p>
        </p:txBody>
      </p:sp>
      <p:sp>
        <p:nvSpPr>
          <p:cNvPr id="6" name="TextBox 5">
            <a:extLst>
              <a:ext uri="{FF2B5EF4-FFF2-40B4-BE49-F238E27FC236}">
                <a16:creationId xmlns:a16="http://schemas.microsoft.com/office/drawing/2014/main" id="{27B2DED2-335D-A229-33AD-66A8C7791346}"/>
              </a:ext>
            </a:extLst>
          </p:cNvPr>
          <p:cNvSpPr txBox="1"/>
          <p:nvPr/>
        </p:nvSpPr>
        <p:spPr>
          <a:xfrm>
            <a:off x="2446729" y="3669268"/>
            <a:ext cx="344966" cy="461665"/>
          </a:xfrm>
          <a:prstGeom prst="rect">
            <a:avLst/>
          </a:prstGeom>
          <a:noFill/>
        </p:spPr>
        <p:txBody>
          <a:bodyPr wrap="none" rtlCol="0">
            <a:spAutoFit/>
          </a:bodyPr>
          <a:lstStyle/>
          <a:p>
            <a:r>
              <a:rPr lang="en-US" sz="2400" b="1" dirty="0"/>
              <a:t>Y</a:t>
            </a:r>
          </a:p>
        </p:txBody>
      </p:sp>
      <p:sp>
        <p:nvSpPr>
          <p:cNvPr id="7" name="Oval 6">
            <a:extLst>
              <a:ext uri="{FF2B5EF4-FFF2-40B4-BE49-F238E27FC236}">
                <a16:creationId xmlns:a16="http://schemas.microsoft.com/office/drawing/2014/main" id="{296061D6-6C3E-AA00-DDFD-52BFC636E959}"/>
              </a:ext>
            </a:extLst>
          </p:cNvPr>
          <p:cNvSpPr>
            <a:spLocks noChangeArrowheads="1"/>
          </p:cNvSpPr>
          <p:nvPr/>
        </p:nvSpPr>
        <p:spPr bwMode="auto">
          <a:xfrm>
            <a:off x="5904992" y="3096683"/>
            <a:ext cx="228600" cy="152400"/>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229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229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229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1229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230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12302"/>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230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229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230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AF7320-D4E2-5945-8F4D-74BDDC7B3160}"/>
              </a:ext>
            </a:extLst>
          </p:cNvPr>
          <p:cNvPicPr>
            <a:picLocks noGrp="1" noChangeAspect="1"/>
          </p:cNvPicPr>
          <p:nvPr>
            <p:ph idx="1"/>
          </p:nvPr>
        </p:nvPicPr>
        <p:blipFill>
          <a:blip r:embed="rId2"/>
          <a:stretch>
            <a:fillRect/>
          </a:stretch>
        </p:blipFill>
        <p:spPr>
          <a:xfrm>
            <a:off x="4108865" y="1951140"/>
            <a:ext cx="3790035" cy="3167556"/>
          </a:xfrm>
        </p:spPr>
      </p:pic>
      <p:pic>
        <p:nvPicPr>
          <p:cNvPr id="7" name="Picture 6" descr="A graph with numbers and dots&#10;&#10;Description automatically generated">
            <a:extLst>
              <a:ext uri="{FF2B5EF4-FFF2-40B4-BE49-F238E27FC236}">
                <a16:creationId xmlns:a16="http://schemas.microsoft.com/office/drawing/2014/main" id="{E405E66E-C7DF-10A4-4CDD-75C0BAD81C4A}"/>
              </a:ext>
            </a:extLst>
          </p:cNvPr>
          <p:cNvPicPr>
            <a:picLocks noChangeAspect="1"/>
          </p:cNvPicPr>
          <p:nvPr/>
        </p:nvPicPr>
        <p:blipFill>
          <a:blip r:embed="rId3"/>
          <a:stretch>
            <a:fillRect/>
          </a:stretch>
        </p:blipFill>
        <p:spPr>
          <a:xfrm>
            <a:off x="127092" y="1951140"/>
            <a:ext cx="3795557" cy="3309985"/>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D3C2BA5B-8003-235B-4705-039B8083040E}"/>
              </a:ext>
            </a:extLst>
          </p:cNvPr>
          <p:cNvPicPr>
            <a:picLocks noChangeAspect="1"/>
          </p:cNvPicPr>
          <p:nvPr/>
        </p:nvPicPr>
        <p:blipFill>
          <a:blip r:embed="rId4"/>
          <a:stretch>
            <a:fillRect/>
          </a:stretch>
        </p:blipFill>
        <p:spPr>
          <a:xfrm>
            <a:off x="7875804" y="1951140"/>
            <a:ext cx="3922650" cy="3309985"/>
          </a:xfrm>
          <a:prstGeom prst="rect">
            <a:avLst/>
          </a:prstGeom>
        </p:spPr>
      </p:pic>
      <p:cxnSp>
        <p:nvCxnSpPr>
          <p:cNvPr id="11" name="Straight Connector 10">
            <a:extLst>
              <a:ext uri="{FF2B5EF4-FFF2-40B4-BE49-F238E27FC236}">
                <a16:creationId xmlns:a16="http://schemas.microsoft.com/office/drawing/2014/main" id="{037BDE9C-2A27-42E0-49E0-021F49668808}"/>
              </a:ext>
            </a:extLst>
          </p:cNvPr>
          <p:cNvCxnSpPr/>
          <p:nvPr/>
        </p:nvCxnSpPr>
        <p:spPr>
          <a:xfrm>
            <a:off x="10025149" y="3640975"/>
            <a:ext cx="1995054" cy="0"/>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5B2259B-4A56-2ED5-0CAF-C7F715244842}"/>
              </a:ext>
            </a:extLst>
          </p:cNvPr>
          <p:cNvSpPr/>
          <p:nvPr/>
        </p:nvSpPr>
        <p:spPr>
          <a:xfrm>
            <a:off x="5480376" y="3110140"/>
            <a:ext cx="914400" cy="8811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7D9E273-B0D3-1106-8A31-A7500AB0FAC9}"/>
              </a:ext>
            </a:extLst>
          </p:cNvPr>
          <p:cNvSpPr txBox="1"/>
          <p:nvPr/>
        </p:nvSpPr>
        <p:spPr>
          <a:xfrm>
            <a:off x="340625" y="5908364"/>
            <a:ext cx="11510750" cy="369332"/>
          </a:xfrm>
          <a:prstGeom prst="rect">
            <a:avLst/>
          </a:prstGeom>
          <a:noFill/>
        </p:spPr>
        <p:txBody>
          <a:bodyPr wrap="square">
            <a:spAutoFit/>
          </a:bodyPr>
          <a:lstStyle/>
          <a:p>
            <a:r>
              <a:rPr lang="en-US" dirty="0"/>
              <a:t>https://</a:t>
            </a:r>
            <a:r>
              <a:rPr lang="en-US" dirty="0" err="1"/>
              <a:t>www.freecodecamp.org</a:t>
            </a:r>
            <a:r>
              <a:rPr lang="en-US" dirty="0"/>
              <a:t>/news/k-nearest-neighbors-algorithm-classifiers-and-model-example/</a:t>
            </a:r>
          </a:p>
        </p:txBody>
      </p:sp>
    </p:spTree>
    <p:extLst>
      <p:ext uri="{BB962C8B-B14F-4D97-AF65-F5344CB8AC3E}">
        <p14:creationId xmlns:p14="http://schemas.microsoft.com/office/powerpoint/2010/main" val="222269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0A80-2B19-4B21-0AA9-8EB8DF80B342}"/>
              </a:ext>
            </a:extLst>
          </p:cNvPr>
          <p:cNvSpPr>
            <a:spLocks noGrp="1"/>
          </p:cNvSpPr>
          <p:nvPr>
            <p:ph type="title"/>
          </p:nvPr>
        </p:nvSpPr>
        <p:spPr>
          <a:xfrm>
            <a:off x="838200" y="681037"/>
            <a:ext cx="10515600" cy="690563"/>
          </a:xfrm>
        </p:spPr>
        <p:txBody>
          <a:bodyPr>
            <a:normAutofit fontScale="90000"/>
          </a:bodyPr>
          <a:lstStyle/>
          <a:p>
            <a:r>
              <a:rPr lang="en-US" b="1" dirty="0">
                <a:solidFill>
                  <a:srgbClr val="C00000"/>
                </a:solidFill>
                <a:latin typeface="Avenir Book" panose="02000503020000020003" pitchFamily="2" charset="0"/>
              </a:rPr>
              <a:t>Distance/Similarity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7A312D-820C-1A44-E2A2-05AFDBB7A3DD}"/>
                  </a:ext>
                </a:extLst>
              </p:cNvPr>
              <p:cNvSpPr>
                <a:spLocks noGrp="1"/>
              </p:cNvSpPr>
              <p:nvPr>
                <p:ph idx="1"/>
              </p:nvPr>
            </p:nvSpPr>
            <p:spPr/>
            <p:txBody>
              <a:bodyPr/>
              <a:lstStyle/>
              <a:p>
                <a:pPr marL="0" indent="0">
                  <a:buNone/>
                </a:pPr>
                <a:r>
                  <a:rPr lang="en-US" dirty="0">
                    <a:latin typeface="Avenir Book" panose="02000503020000020003" pitchFamily="2" charset="0"/>
                  </a:rPr>
                  <a:t>Compute distance between two samples, A and  B. </a:t>
                </a:r>
              </a:p>
              <a:p>
                <a:endParaRPr lang="en-US" dirty="0">
                  <a:latin typeface="Avenir Book" panose="02000503020000020003" pitchFamily="2" charset="0"/>
                </a:endParaRPr>
              </a:p>
              <a:p>
                <a:pPr marL="0" indent="0">
                  <a:buNone/>
                </a:pPr>
                <a:r>
                  <a:rPr lang="en-US" dirty="0">
                    <a:latin typeface="Avenir Book" panose="02000503020000020003" pitchFamily="2" charset="0"/>
                  </a:rPr>
                  <a:t>Euclidian distance = </a:t>
                </a:r>
                <a14:m>
                  <m:oMath xmlns:m="http://schemas.openxmlformats.org/officeDocument/2006/math">
                    <m:rad>
                      <m:radPr>
                        <m:degHide m:val="on"/>
                        <m:ctrlPr>
                          <a:rPr lang="en-US" i="1" smtClean="0">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e>
                    </m:rad>
                  </m:oMath>
                </a14:m>
                <a:endParaRPr lang="en-US" dirty="0">
                  <a:latin typeface="Avenir Book" panose="02000503020000020003" pitchFamily="2" charset="0"/>
                </a:endParaRPr>
              </a:p>
              <a:p>
                <a:pPr marL="0" indent="0">
                  <a:buNone/>
                </a:pPr>
                <a:endParaRPr lang="en-US" dirty="0">
                  <a:latin typeface="Avenir Book" panose="02000503020000020003" pitchFamily="2" charset="0"/>
                </a:endParaRPr>
              </a:p>
              <a:p>
                <a:pPr marL="0" indent="0">
                  <a:buNone/>
                </a:pPr>
                <a:r>
                  <a:rPr lang="en-US" dirty="0">
                    <a:latin typeface="Avenir Book" panose="02000503020000020003" pitchFamily="2" charset="0"/>
                  </a:rPr>
                  <a:t>Manhattan distance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sub>
                                </m:sSub>
                                <m:r>
                                  <a:rPr lang="en-US" b="0" i="1" smtClean="0">
                                    <a:latin typeface="Cambria Math" panose="02040503050406030204" pitchFamily="18" charset="0"/>
                                  </a:rPr>
                                  <m:t>|</m:t>
                                </m:r>
                              </m:e>
                            </m:d>
                          </m:e>
                          <m:sup>
                            <m:r>
                              <a:rPr lang="en-US" b="0" i="1" smtClean="0">
                                <a:latin typeface="Cambria Math" panose="02040503050406030204" pitchFamily="18" charset="0"/>
                              </a:rPr>
                              <m:t> </m:t>
                            </m:r>
                          </m:sup>
                        </m:sSup>
                      </m:e>
                    </m:nary>
                  </m:oMath>
                </a14:m>
                <a:endParaRPr lang="en-US" dirty="0">
                  <a:latin typeface="Avenir Book" panose="02000503020000020003" pitchFamily="2"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67A312D-820C-1A44-E2A2-05AFDBB7A3DD}"/>
                  </a:ext>
                </a:extLst>
              </p:cNvPr>
              <p:cNvSpPr>
                <a:spLocks noGrp="1" noRot="1" noChangeAspect="1" noMove="1" noResize="1" noEditPoints="1" noAdjustHandles="1" noChangeArrowheads="1" noChangeShapeType="1" noTextEdit="1"/>
              </p:cNvSpPr>
              <p:nvPr>
                <p:ph idx="1"/>
              </p:nvPr>
            </p:nvSpPr>
            <p:spPr>
              <a:blipFill>
                <a:blip r:embed="rId2"/>
                <a:stretch>
                  <a:fillRect l="-1206" t="-2035"/>
                </a:stretch>
              </a:blipFill>
            </p:spPr>
            <p:txBody>
              <a:bodyPr/>
              <a:lstStyle/>
              <a:p>
                <a:r>
                  <a:rPr lang="en-US">
                    <a:noFill/>
                  </a:rPr>
                  <a:t> </a:t>
                </a:r>
              </a:p>
            </p:txBody>
          </p:sp>
        </mc:Fallback>
      </mc:AlternateContent>
    </p:spTree>
    <p:extLst>
      <p:ext uri="{BB962C8B-B14F-4D97-AF65-F5344CB8AC3E}">
        <p14:creationId xmlns:p14="http://schemas.microsoft.com/office/powerpoint/2010/main" val="362188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9AEE729-4C2B-0B5F-ADC7-7B2068C17225}"/>
              </a:ext>
            </a:extLst>
          </p:cNvPr>
          <p:cNvGraphicFramePr>
            <a:graphicFrameLocks noGrp="1"/>
          </p:cNvGraphicFramePr>
          <p:nvPr>
            <p:ph idx="1"/>
          </p:nvPr>
        </p:nvGraphicFramePr>
        <p:xfrm>
          <a:off x="537663" y="1201175"/>
          <a:ext cx="6120016" cy="5033280"/>
        </p:xfrm>
        <a:graphic>
          <a:graphicData uri="http://schemas.openxmlformats.org/drawingml/2006/table">
            <a:tbl>
              <a:tblPr/>
              <a:tblGrid>
                <a:gridCol w="2344768">
                  <a:extLst>
                    <a:ext uri="{9D8B030D-6E8A-4147-A177-3AD203B41FA5}">
                      <a16:colId xmlns:a16="http://schemas.microsoft.com/office/drawing/2014/main" val="2492800484"/>
                    </a:ext>
                  </a:extLst>
                </a:gridCol>
                <a:gridCol w="2371448">
                  <a:extLst>
                    <a:ext uri="{9D8B030D-6E8A-4147-A177-3AD203B41FA5}">
                      <a16:colId xmlns:a16="http://schemas.microsoft.com/office/drawing/2014/main" val="3594483361"/>
                    </a:ext>
                  </a:extLst>
                </a:gridCol>
                <a:gridCol w="1403800">
                  <a:extLst>
                    <a:ext uri="{9D8B030D-6E8A-4147-A177-3AD203B41FA5}">
                      <a16:colId xmlns:a16="http://schemas.microsoft.com/office/drawing/2014/main" val="1332109720"/>
                    </a:ext>
                  </a:extLst>
                </a:gridCol>
              </a:tblGrid>
              <a:tr h="461972">
                <a:tc>
                  <a:txBody>
                    <a:bodyPr/>
                    <a:lstStyle/>
                    <a:p>
                      <a:pPr algn="l" fontAlgn="base">
                        <a:spcBef>
                          <a:spcPts val="0"/>
                        </a:spcBef>
                        <a:spcAft>
                          <a:spcPts val="0"/>
                        </a:spcAft>
                      </a:pPr>
                      <a:r>
                        <a:rPr lang="en-US" sz="2900" b="1" i="0" u="none" strike="noStrike" cap="all">
                          <a:effectLst/>
                          <a:latin typeface="inherit"/>
                        </a:rPr>
                        <a:t>BRIGHTNESS</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1" i="0" u="none" strike="noStrike" cap="all">
                          <a:effectLst/>
                          <a:latin typeface="inherit"/>
                        </a:rPr>
                        <a:t>SATURATION</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1" i="0" u="none" strike="noStrike" cap="all">
                          <a:effectLst/>
                          <a:latin typeface="inherit"/>
                        </a:rPr>
                        <a:t>CLASS</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3104633899"/>
                  </a:ext>
                </a:extLst>
              </a:tr>
              <a:tr h="461972">
                <a:tc>
                  <a:txBody>
                    <a:bodyPr/>
                    <a:lstStyle/>
                    <a:p>
                      <a:pPr algn="l" fontAlgn="base">
                        <a:spcBef>
                          <a:spcPts val="0"/>
                        </a:spcBef>
                        <a:spcAft>
                          <a:spcPts val="0"/>
                        </a:spcAft>
                      </a:pPr>
                      <a:r>
                        <a:rPr lang="en-US" sz="2900" b="0" i="0" u="none" strike="noStrike">
                          <a:effectLst/>
                          <a:latin typeface="inherit"/>
                        </a:rPr>
                        <a:t>40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20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a:effectLst/>
                          <a:latin typeface="inherit"/>
                        </a:rPr>
                        <a:t>Red</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3964886152"/>
                  </a:ext>
                </a:extLst>
              </a:tr>
              <a:tr h="461972">
                <a:tc>
                  <a:txBody>
                    <a:bodyPr/>
                    <a:lstStyle/>
                    <a:p>
                      <a:pPr algn="l" fontAlgn="base">
                        <a:spcBef>
                          <a:spcPts val="0"/>
                        </a:spcBef>
                        <a:spcAft>
                          <a:spcPts val="0"/>
                        </a:spcAft>
                      </a:pPr>
                      <a:r>
                        <a:rPr lang="en-US" sz="2900" b="0" i="0" u="none" strike="noStrike">
                          <a:effectLst/>
                          <a:latin typeface="inherit"/>
                        </a:rPr>
                        <a:t>50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50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a:effectLst/>
                          <a:latin typeface="inherit"/>
                        </a:rPr>
                        <a:t>Blue</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339035186"/>
                  </a:ext>
                </a:extLst>
              </a:tr>
              <a:tr h="461972">
                <a:tc>
                  <a:txBody>
                    <a:bodyPr/>
                    <a:lstStyle/>
                    <a:p>
                      <a:pPr algn="l" fontAlgn="base">
                        <a:spcBef>
                          <a:spcPts val="0"/>
                        </a:spcBef>
                        <a:spcAft>
                          <a:spcPts val="0"/>
                        </a:spcAft>
                      </a:pPr>
                      <a:r>
                        <a:rPr lang="en-US" sz="2900" b="0" i="0" u="none" strike="noStrike">
                          <a:effectLst/>
                          <a:latin typeface="inherit"/>
                        </a:rPr>
                        <a:t>60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90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a:effectLst/>
                          <a:latin typeface="inherit"/>
                        </a:rPr>
                        <a:t>Blue</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2580733882"/>
                  </a:ext>
                </a:extLst>
              </a:tr>
              <a:tr h="461972">
                <a:tc>
                  <a:txBody>
                    <a:bodyPr/>
                    <a:lstStyle/>
                    <a:p>
                      <a:pPr algn="l" fontAlgn="base">
                        <a:spcBef>
                          <a:spcPts val="0"/>
                        </a:spcBef>
                        <a:spcAft>
                          <a:spcPts val="0"/>
                        </a:spcAft>
                      </a:pPr>
                      <a:r>
                        <a:rPr lang="en-US" sz="2900" b="0" i="0" u="none" strike="noStrike">
                          <a:effectLst/>
                          <a:latin typeface="inherit"/>
                        </a:rPr>
                        <a:t>10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dirty="0">
                          <a:effectLst/>
                          <a:latin typeface="inherit"/>
                        </a:rPr>
                        <a:t>25</a:t>
                      </a:r>
                      <a:endParaRPr lang="en-US" sz="2900" b="0" i="0" u="none" strike="noStrike" dirty="0">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dirty="0">
                          <a:effectLst/>
                          <a:latin typeface="inherit"/>
                        </a:rPr>
                        <a:t>Red</a:t>
                      </a:r>
                      <a:endParaRPr lang="en-US" sz="2900" b="0" i="0" u="none" strike="noStrike" dirty="0">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1276131144"/>
                  </a:ext>
                </a:extLst>
              </a:tr>
              <a:tr h="461972">
                <a:tc>
                  <a:txBody>
                    <a:bodyPr/>
                    <a:lstStyle/>
                    <a:p>
                      <a:pPr algn="l" fontAlgn="base">
                        <a:spcBef>
                          <a:spcPts val="0"/>
                        </a:spcBef>
                        <a:spcAft>
                          <a:spcPts val="0"/>
                        </a:spcAft>
                      </a:pPr>
                      <a:r>
                        <a:rPr lang="en-US" sz="2900" b="0" i="0" u="none" strike="noStrike">
                          <a:effectLst/>
                          <a:latin typeface="inherit"/>
                        </a:rPr>
                        <a:t>70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70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a:effectLst/>
                          <a:latin typeface="inherit"/>
                        </a:rPr>
                        <a:t>Blue</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1759265966"/>
                  </a:ext>
                </a:extLst>
              </a:tr>
              <a:tr h="461972">
                <a:tc>
                  <a:txBody>
                    <a:bodyPr/>
                    <a:lstStyle/>
                    <a:p>
                      <a:pPr algn="l" fontAlgn="base">
                        <a:spcBef>
                          <a:spcPts val="0"/>
                        </a:spcBef>
                        <a:spcAft>
                          <a:spcPts val="0"/>
                        </a:spcAft>
                      </a:pPr>
                      <a:r>
                        <a:rPr lang="en-US" sz="2900" b="0" i="0" u="none" strike="noStrike">
                          <a:effectLst/>
                          <a:latin typeface="inherit"/>
                        </a:rPr>
                        <a:t>60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10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a:effectLst/>
                          <a:latin typeface="inherit"/>
                        </a:rPr>
                        <a:t>Red</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2217115510"/>
                  </a:ext>
                </a:extLst>
              </a:tr>
              <a:tr h="461972">
                <a:tc>
                  <a:txBody>
                    <a:bodyPr/>
                    <a:lstStyle/>
                    <a:p>
                      <a:pPr algn="l" fontAlgn="base">
                        <a:spcBef>
                          <a:spcPts val="0"/>
                        </a:spcBef>
                        <a:spcAft>
                          <a:spcPts val="0"/>
                        </a:spcAft>
                      </a:pPr>
                      <a:r>
                        <a:rPr lang="en-US" sz="2900" b="0" i="0" u="none" strike="noStrike">
                          <a:effectLst/>
                          <a:latin typeface="inherit"/>
                        </a:rPr>
                        <a:t>25</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ctr" fontAlgn="base">
                        <a:spcBef>
                          <a:spcPts val="0"/>
                        </a:spcBef>
                        <a:spcAft>
                          <a:spcPts val="0"/>
                        </a:spcAft>
                      </a:pPr>
                      <a:r>
                        <a:rPr lang="en-US" sz="2900" b="0" i="0" u="none" strike="noStrike">
                          <a:effectLst/>
                          <a:latin typeface="inherit"/>
                        </a:rPr>
                        <a:t>80</a:t>
                      </a:r>
                      <a:endParaRPr lang="en-US" sz="2900" b="0" i="0" u="none" strike="noStrike">
                        <a:effectLst/>
                        <a:latin typeface="Arial" panose="020B0604020202020204" pitchFamily="34" charset="0"/>
                      </a:endParaRPr>
                    </a:p>
                  </a:txBody>
                  <a:tcPr marL="187200" marR="187200" marT="93600" marB="93600">
                    <a:lnL>
                      <a:noFill/>
                    </a:lnL>
                    <a:lnR>
                      <a:noFill/>
                    </a:lnR>
                    <a:lnT>
                      <a:noFill/>
                    </a:lnT>
                    <a:lnB>
                      <a:noFill/>
                    </a:lnB>
                  </a:tcPr>
                </a:tc>
                <a:tc>
                  <a:txBody>
                    <a:bodyPr/>
                    <a:lstStyle/>
                    <a:p>
                      <a:pPr algn="r" fontAlgn="base">
                        <a:spcBef>
                          <a:spcPts val="0"/>
                        </a:spcBef>
                        <a:spcAft>
                          <a:spcPts val="0"/>
                        </a:spcAft>
                      </a:pPr>
                      <a:r>
                        <a:rPr lang="en-US" sz="2900" b="0" i="0" u="none" strike="noStrike" dirty="0">
                          <a:effectLst/>
                          <a:latin typeface="inherit"/>
                        </a:rPr>
                        <a:t>Blue</a:t>
                      </a:r>
                      <a:endParaRPr lang="en-US" sz="2900" b="0" i="0" u="none" strike="noStrike" dirty="0">
                        <a:effectLst/>
                        <a:latin typeface="Arial" panose="020B0604020202020204" pitchFamily="34" charset="0"/>
                      </a:endParaRPr>
                    </a:p>
                  </a:txBody>
                  <a:tcPr marL="187200" marR="187200" marT="93600" marB="93600">
                    <a:lnL>
                      <a:noFill/>
                    </a:lnL>
                    <a:lnR>
                      <a:noFill/>
                    </a:lnR>
                    <a:lnT>
                      <a:noFill/>
                    </a:lnT>
                    <a:lnB>
                      <a:noFill/>
                    </a:lnB>
                  </a:tcPr>
                </a:tc>
                <a:extLst>
                  <a:ext uri="{0D108BD9-81ED-4DB2-BD59-A6C34878D82A}">
                    <a16:rowId xmlns:a16="http://schemas.microsoft.com/office/drawing/2014/main" val="1949552820"/>
                  </a:ext>
                </a:extLst>
              </a:tr>
            </a:tbl>
          </a:graphicData>
        </a:graphic>
      </p:graphicFrame>
      <p:sp>
        <p:nvSpPr>
          <p:cNvPr id="5" name="Rectangle 1">
            <a:extLst>
              <a:ext uri="{FF2B5EF4-FFF2-40B4-BE49-F238E27FC236}">
                <a16:creationId xmlns:a16="http://schemas.microsoft.com/office/drawing/2014/main" id="{292B49D6-5D9E-30AA-C756-CB5441B1B5A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AFBC21CC-0632-4D42-B70B-B82B68A0FF05}"/>
              </a:ext>
            </a:extLst>
          </p:cNvPr>
          <p:cNvGraphicFramePr>
            <a:graphicFrameLocks noGrp="1"/>
          </p:cNvGraphicFramePr>
          <p:nvPr/>
        </p:nvGraphicFramePr>
        <p:xfrm>
          <a:off x="7050471" y="3450782"/>
          <a:ext cx="4886604" cy="777240"/>
        </p:xfrm>
        <a:graphic>
          <a:graphicData uri="http://schemas.openxmlformats.org/drawingml/2006/table">
            <a:tbl>
              <a:tblPr/>
              <a:tblGrid>
                <a:gridCol w="1628868">
                  <a:extLst>
                    <a:ext uri="{9D8B030D-6E8A-4147-A177-3AD203B41FA5}">
                      <a16:colId xmlns:a16="http://schemas.microsoft.com/office/drawing/2014/main" val="1451251229"/>
                    </a:ext>
                  </a:extLst>
                </a:gridCol>
                <a:gridCol w="1628868">
                  <a:extLst>
                    <a:ext uri="{9D8B030D-6E8A-4147-A177-3AD203B41FA5}">
                      <a16:colId xmlns:a16="http://schemas.microsoft.com/office/drawing/2014/main" val="1508929845"/>
                    </a:ext>
                  </a:extLst>
                </a:gridCol>
                <a:gridCol w="1628868">
                  <a:extLst>
                    <a:ext uri="{9D8B030D-6E8A-4147-A177-3AD203B41FA5}">
                      <a16:colId xmlns:a16="http://schemas.microsoft.com/office/drawing/2014/main" val="2981335631"/>
                    </a:ext>
                  </a:extLst>
                </a:gridCol>
              </a:tblGrid>
              <a:tr h="0">
                <a:tc>
                  <a:txBody>
                    <a:bodyPr/>
                    <a:lstStyle/>
                    <a:p>
                      <a:pPr algn="l" fontAlgn="base"/>
                      <a:r>
                        <a:rPr lang="en-US" b="1" cap="all" dirty="0">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dirty="0">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a:effectLst/>
                          <a:latin typeface="inherit"/>
                        </a:rPr>
                        <a:t>CLASS</a:t>
                      </a:r>
                    </a:p>
                  </a:txBody>
                  <a:tcPr marL="114300" marR="114300" marT="57150" marB="57150">
                    <a:lnL>
                      <a:noFill/>
                    </a:lnL>
                    <a:lnR>
                      <a:noFill/>
                    </a:lnR>
                    <a:lnT>
                      <a:noFill/>
                    </a:lnT>
                    <a:lnB>
                      <a:noFill/>
                    </a:lnB>
                  </a:tcPr>
                </a:tc>
                <a:extLst>
                  <a:ext uri="{0D108BD9-81ED-4DB2-BD59-A6C34878D82A}">
                    <a16:rowId xmlns:a16="http://schemas.microsoft.com/office/drawing/2014/main" val="1656631409"/>
                  </a:ext>
                </a:extLst>
              </a:tr>
              <a:tr h="0">
                <a:tc>
                  <a:txBody>
                    <a:bodyPr/>
                    <a:lstStyle/>
                    <a:p>
                      <a:pPr fontAlgn="base"/>
                      <a:r>
                        <a:rPr lang="en-US">
                          <a:effectLst/>
                          <a:latin typeface="inherit"/>
                        </a:rPr>
                        <a:t>20</a:t>
                      </a:r>
                    </a:p>
                  </a:txBody>
                  <a:tcPr marL="114300" marR="114300" marT="57150" marB="57150">
                    <a:lnL>
                      <a:noFill/>
                    </a:lnL>
                    <a:lnR>
                      <a:noFill/>
                    </a:lnR>
                    <a:lnT>
                      <a:noFill/>
                    </a:lnT>
                    <a:lnB>
                      <a:noFill/>
                    </a:lnB>
                  </a:tcPr>
                </a:tc>
                <a:tc>
                  <a:txBody>
                    <a:bodyPr/>
                    <a:lstStyle/>
                    <a:p>
                      <a:pPr algn="ctr" fontAlgn="base"/>
                      <a:r>
                        <a:rPr lang="en-US" dirty="0">
                          <a:effectLst/>
                          <a:latin typeface="inherit"/>
                        </a:rPr>
                        <a:t>35</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3368057316"/>
                  </a:ext>
                </a:extLst>
              </a:tr>
            </a:tbl>
          </a:graphicData>
        </a:graphic>
      </p:graphicFrame>
      <p:sp>
        <p:nvSpPr>
          <p:cNvPr id="7" name="TextBox 6">
            <a:extLst>
              <a:ext uri="{FF2B5EF4-FFF2-40B4-BE49-F238E27FC236}">
                <a16:creationId xmlns:a16="http://schemas.microsoft.com/office/drawing/2014/main" id="{4E773425-BB85-95DC-B55D-378510540150}"/>
              </a:ext>
            </a:extLst>
          </p:cNvPr>
          <p:cNvSpPr txBox="1"/>
          <p:nvPr/>
        </p:nvSpPr>
        <p:spPr>
          <a:xfrm>
            <a:off x="2061556" y="621251"/>
            <a:ext cx="1871474" cy="461665"/>
          </a:xfrm>
          <a:prstGeom prst="rect">
            <a:avLst/>
          </a:prstGeom>
          <a:noFill/>
        </p:spPr>
        <p:txBody>
          <a:bodyPr wrap="none" rtlCol="0">
            <a:spAutoFit/>
          </a:bodyPr>
          <a:lstStyle/>
          <a:p>
            <a:r>
              <a:rPr lang="en-US" sz="2400" b="1" u="sng" dirty="0">
                <a:solidFill>
                  <a:srgbClr val="C00000"/>
                </a:solidFill>
              </a:rPr>
              <a:t>Training Data</a:t>
            </a:r>
          </a:p>
        </p:txBody>
      </p:sp>
      <p:sp>
        <p:nvSpPr>
          <p:cNvPr id="8" name="TextBox 7">
            <a:extLst>
              <a:ext uri="{FF2B5EF4-FFF2-40B4-BE49-F238E27FC236}">
                <a16:creationId xmlns:a16="http://schemas.microsoft.com/office/drawing/2014/main" id="{81E1AB74-E89C-EA1D-D974-EBDF04BBE937}"/>
              </a:ext>
            </a:extLst>
          </p:cNvPr>
          <p:cNvSpPr txBox="1"/>
          <p:nvPr/>
        </p:nvSpPr>
        <p:spPr>
          <a:xfrm>
            <a:off x="7976344" y="2384840"/>
            <a:ext cx="3613938" cy="461665"/>
          </a:xfrm>
          <a:prstGeom prst="rect">
            <a:avLst/>
          </a:prstGeom>
          <a:noFill/>
        </p:spPr>
        <p:txBody>
          <a:bodyPr wrap="none" rtlCol="0">
            <a:spAutoFit/>
          </a:bodyPr>
          <a:lstStyle/>
          <a:p>
            <a:r>
              <a:rPr lang="en-US" sz="2400" b="1" u="sng" dirty="0">
                <a:solidFill>
                  <a:srgbClr val="C00000"/>
                </a:solidFill>
              </a:rPr>
              <a:t>Testing/Unseen/New  data</a:t>
            </a:r>
          </a:p>
        </p:txBody>
      </p:sp>
    </p:spTree>
    <p:extLst>
      <p:ext uri="{BB962C8B-B14F-4D97-AF65-F5344CB8AC3E}">
        <p14:creationId xmlns:p14="http://schemas.microsoft.com/office/powerpoint/2010/main" val="119037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B836146-041D-859A-77FB-759B6CFD4AA4}"/>
              </a:ext>
            </a:extLst>
          </p:cNvPr>
          <p:cNvGraphicFramePr>
            <a:graphicFrameLocks noGrp="1"/>
          </p:cNvGraphicFramePr>
          <p:nvPr/>
        </p:nvGraphicFramePr>
        <p:xfrm>
          <a:off x="5336771" y="2164180"/>
          <a:ext cx="6134100" cy="4053736"/>
        </p:xfrm>
        <a:graphic>
          <a:graphicData uri="http://schemas.openxmlformats.org/drawingml/2006/table">
            <a:tbl>
              <a:tblPr/>
              <a:tblGrid>
                <a:gridCol w="1533525">
                  <a:extLst>
                    <a:ext uri="{9D8B030D-6E8A-4147-A177-3AD203B41FA5}">
                      <a16:colId xmlns:a16="http://schemas.microsoft.com/office/drawing/2014/main" val="3188693176"/>
                    </a:ext>
                  </a:extLst>
                </a:gridCol>
                <a:gridCol w="1533525">
                  <a:extLst>
                    <a:ext uri="{9D8B030D-6E8A-4147-A177-3AD203B41FA5}">
                      <a16:colId xmlns:a16="http://schemas.microsoft.com/office/drawing/2014/main" val="705918373"/>
                    </a:ext>
                  </a:extLst>
                </a:gridCol>
                <a:gridCol w="1533525">
                  <a:extLst>
                    <a:ext uri="{9D8B030D-6E8A-4147-A177-3AD203B41FA5}">
                      <a16:colId xmlns:a16="http://schemas.microsoft.com/office/drawing/2014/main" val="2495366836"/>
                    </a:ext>
                  </a:extLst>
                </a:gridCol>
                <a:gridCol w="1533525">
                  <a:extLst>
                    <a:ext uri="{9D8B030D-6E8A-4147-A177-3AD203B41FA5}">
                      <a16:colId xmlns:a16="http://schemas.microsoft.com/office/drawing/2014/main" val="796948283"/>
                    </a:ext>
                  </a:extLst>
                </a:gridCol>
              </a:tblGrid>
              <a:tr h="506717">
                <a:tc>
                  <a:txBody>
                    <a:bodyPr/>
                    <a:lstStyle/>
                    <a:p>
                      <a:pPr algn="l" fontAlgn="base"/>
                      <a:r>
                        <a:rPr lang="en-US" b="1" cap="all">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a:effectLst/>
                          <a:latin typeface="inherit"/>
                        </a:rPr>
                        <a:t>CLASS</a:t>
                      </a:r>
                    </a:p>
                  </a:txBody>
                  <a:tcPr marL="114300" marR="114300" marT="57150" marB="57150">
                    <a:lnL>
                      <a:noFill/>
                    </a:lnL>
                    <a:lnR>
                      <a:noFill/>
                    </a:lnR>
                    <a:lnT>
                      <a:noFill/>
                    </a:lnT>
                    <a:lnB>
                      <a:noFill/>
                    </a:lnB>
                  </a:tcPr>
                </a:tc>
                <a:tc>
                  <a:txBody>
                    <a:bodyPr/>
                    <a:lstStyle/>
                    <a:p>
                      <a:pPr algn="r" fontAlgn="base"/>
                      <a:r>
                        <a:rPr lang="en-US" b="1" cap="all">
                          <a:effectLst/>
                          <a:latin typeface="inherit"/>
                        </a:rPr>
                        <a:t>DISTANCE</a:t>
                      </a:r>
                    </a:p>
                  </a:txBody>
                  <a:tcPr marL="114300" marR="114300" marT="57150" marB="57150">
                    <a:lnL>
                      <a:noFill/>
                    </a:lnL>
                    <a:lnR>
                      <a:noFill/>
                    </a:lnR>
                    <a:lnT>
                      <a:noFill/>
                    </a:lnT>
                    <a:lnB>
                      <a:noFill/>
                    </a:lnB>
                  </a:tcPr>
                </a:tc>
                <a:extLst>
                  <a:ext uri="{0D108BD9-81ED-4DB2-BD59-A6C34878D82A}">
                    <a16:rowId xmlns:a16="http://schemas.microsoft.com/office/drawing/2014/main" val="990234024"/>
                  </a:ext>
                </a:extLst>
              </a:tr>
              <a:tr h="506717">
                <a:tc>
                  <a:txBody>
                    <a:bodyPr/>
                    <a:lstStyle/>
                    <a:p>
                      <a:pPr fontAlgn="base"/>
                      <a:r>
                        <a:rPr lang="en-US">
                          <a:effectLst/>
                          <a:latin typeface="inherit"/>
                        </a:rPr>
                        <a:t>40</a:t>
                      </a:r>
                    </a:p>
                  </a:txBody>
                  <a:tcPr marL="114300" marR="114300" marT="57150" marB="57150">
                    <a:lnL>
                      <a:noFill/>
                    </a:lnL>
                    <a:lnR>
                      <a:noFill/>
                    </a:lnR>
                    <a:lnT>
                      <a:noFill/>
                    </a:lnT>
                    <a:lnB>
                      <a:noFill/>
                    </a:lnB>
                  </a:tcPr>
                </a:tc>
                <a:tc>
                  <a:txBody>
                    <a:bodyPr/>
                    <a:lstStyle/>
                    <a:p>
                      <a:pPr algn="ctr" fontAlgn="base"/>
                      <a:r>
                        <a:rPr lang="en-US">
                          <a:effectLst/>
                          <a:latin typeface="inherit"/>
                        </a:rPr>
                        <a:t>20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066940601"/>
                  </a:ext>
                </a:extLst>
              </a:tr>
              <a:tr h="506717">
                <a:tc>
                  <a:txBody>
                    <a:bodyPr/>
                    <a:lstStyle/>
                    <a:p>
                      <a:pPr fontAlgn="base"/>
                      <a:r>
                        <a:rPr lang="en-US">
                          <a:effectLst/>
                          <a:latin typeface="inherit"/>
                        </a:rPr>
                        <a:t>50</a:t>
                      </a:r>
                    </a:p>
                  </a:txBody>
                  <a:tcPr marL="114300" marR="114300" marT="57150" marB="57150">
                    <a:lnL>
                      <a:noFill/>
                    </a:lnL>
                    <a:lnR>
                      <a:noFill/>
                    </a:lnR>
                    <a:lnT>
                      <a:noFill/>
                    </a:lnT>
                    <a:lnB>
                      <a:noFill/>
                    </a:lnB>
                  </a:tcPr>
                </a:tc>
                <a:tc>
                  <a:txBody>
                    <a:bodyPr/>
                    <a:lstStyle/>
                    <a:p>
                      <a:pPr algn="ctr" fontAlgn="base"/>
                      <a:r>
                        <a:rPr lang="en-US">
                          <a:effectLst/>
                          <a:latin typeface="inherit"/>
                        </a:rPr>
                        <a:t>50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3551689600"/>
                  </a:ext>
                </a:extLst>
              </a:tr>
              <a:tr h="506717">
                <a:tc>
                  <a:txBody>
                    <a:bodyPr/>
                    <a:lstStyle/>
                    <a:p>
                      <a:pPr fontAlgn="base"/>
                      <a:r>
                        <a:rPr lang="en-US" dirty="0">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90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30201620"/>
                  </a:ext>
                </a:extLst>
              </a:tr>
              <a:tr h="506717">
                <a:tc>
                  <a:txBody>
                    <a:bodyPr/>
                    <a:lstStyle/>
                    <a:p>
                      <a:pPr fontAlgn="base"/>
                      <a:r>
                        <a:rPr lang="en-US">
                          <a:effectLst/>
                          <a:latin typeface="inherit"/>
                        </a:rPr>
                        <a:t>10</a:t>
                      </a:r>
                    </a:p>
                  </a:txBody>
                  <a:tcPr marL="114300" marR="114300" marT="57150" marB="57150">
                    <a:lnL>
                      <a:noFill/>
                    </a:lnL>
                    <a:lnR>
                      <a:noFill/>
                    </a:lnR>
                    <a:lnT>
                      <a:noFill/>
                    </a:lnT>
                    <a:lnB>
                      <a:noFill/>
                    </a:lnB>
                  </a:tcPr>
                </a:tc>
                <a:tc>
                  <a:txBody>
                    <a:bodyPr/>
                    <a:lstStyle/>
                    <a:p>
                      <a:pPr algn="ctr" fontAlgn="base"/>
                      <a:r>
                        <a:rPr lang="en-US">
                          <a:effectLst/>
                          <a:latin typeface="inherit"/>
                        </a:rPr>
                        <a:t>25</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40978497"/>
                  </a:ext>
                </a:extLst>
              </a:tr>
              <a:tr h="506717">
                <a:tc>
                  <a:txBody>
                    <a:bodyPr/>
                    <a:lstStyle/>
                    <a:p>
                      <a:pPr fontAlgn="base"/>
                      <a:r>
                        <a:rPr lang="en-US">
                          <a:effectLst/>
                          <a:latin typeface="inherit"/>
                        </a:rPr>
                        <a:t>70</a:t>
                      </a:r>
                    </a:p>
                  </a:txBody>
                  <a:tcPr marL="114300" marR="114300" marT="57150" marB="57150">
                    <a:lnL>
                      <a:noFill/>
                    </a:lnL>
                    <a:lnR>
                      <a:noFill/>
                    </a:lnR>
                    <a:lnT>
                      <a:noFill/>
                    </a:lnT>
                    <a:lnB>
                      <a:noFill/>
                    </a:lnB>
                  </a:tcPr>
                </a:tc>
                <a:tc>
                  <a:txBody>
                    <a:bodyPr/>
                    <a:lstStyle/>
                    <a:p>
                      <a:pPr algn="ctr" fontAlgn="base"/>
                      <a:r>
                        <a:rPr lang="en-US">
                          <a:effectLst/>
                          <a:latin typeface="inherit"/>
                        </a:rPr>
                        <a:t>70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88120793"/>
                  </a:ext>
                </a:extLst>
              </a:tr>
              <a:tr h="506717">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10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99321601"/>
                  </a:ext>
                </a:extLst>
              </a:tr>
              <a:tr h="506717">
                <a:tc>
                  <a:txBody>
                    <a:bodyPr/>
                    <a:lstStyle/>
                    <a:p>
                      <a:pPr fontAlgn="base"/>
                      <a:r>
                        <a:rPr lang="en-US">
                          <a:effectLst/>
                          <a:latin typeface="inherit"/>
                        </a:rPr>
                        <a:t>25</a:t>
                      </a:r>
                    </a:p>
                  </a:txBody>
                  <a:tcPr marL="114300" marR="114300" marT="57150" marB="57150">
                    <a:lnL>
                      <a:noFill/>
                    </a:lnL>
                    <a:lnR>
                      <a:noFill/>
                    </a:lnR>
                    <a:lnT>
                      <a:noFill/>
                    </a:lnT>
                    <a:lnB>
                      <a:noFill/>
                    </a:lnB>
                  </a:tcPr>
                </a:tc>
                <a:tc>
                  <a:txBody>
                    <a:bodyPr/>
                    <a:lstStyle/>
                    <a:p>
                      <a:pPr algn="ctr" fontAlgn="base"/>
                      <a:r>
                        <a:rPr lang="en-US" dirty="0">
                          <a:effectLst/>
                          <a:latin typeface="inherit"/>
                        </a:rPr>
                        <a:t>80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553650183"/>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0BE4C3-C1D3-DFBD-ED92-4B05755B80DB}"/>
                  </a:ext>
                </a:extLst>
              </p:cNvPr>
              <p:cNvSpPr txBox="1"/>
              <p:nvPr/>
            </p:nvSpPr>
            <p:spPr>
              <a:xfrm>
                <a:off x="652552" y="896144"/>
                <a:ext cx="7822276" cy="688715"/>
              </a:xfrm>
              <a:prstGeom prst="rect">
                <a:avLst/>
              </a:prstGeom>
              <a:noFill/>
            </p:spPr>
            <p:txBody>
              <a:bodyPr wrap="square">
                <a:spAutoFit/>
              </a:bodyPr>
              <a:lstStyle/>
              <a:p>
                <a:r>
                  <a:rPr lang="en-US" sz="3200" dirty="0">
                    <a:latin typeface="Avenir Book" panose="02000503020000020003" pitchFamily="2" charset="0"/>
                  </a:rPr>
                  <a:t>Euclidian distance = </a:t>
                </a:r>
                <a14:m>
                  <m:oMath xmlns:m="http://schemas.openxmlformats.org/officeDocument/2006/math">
                    <m:rad>
                      <m:radPr>
                        <m:degHide m:val="on"/>
                        <m:ctrlPr>
                          <a:rPr lang="en-US" sz="3200" i="1" smtClean="0">
                            <a:latin typeface="Cambria Math" panose="02040503050406030204" pitchFamily="18" charset="0"/>
                          </a:rPr>
                        </m:ctrlPr>
                      </m:radPr>
                      <m:deg/>
                      <m:e>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𝐴</m:t>
                                        </m:r>
                                      </m:e>
                                      <m:sub>
                                        <m:r>
                                          <a:rPr lang="en-US" sz="3200" i="1">
                                            <a:latin typeface="Cambria Math" panose="02040503050406030204" pitchFamily="18" charset="0"/>
                                          </a:rPr>
                                          <m:t>𝑖</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𝐵</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e>
                    </m:rad>
                  </m:oMath>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A60BE4C3-C1D3-DFBD-ED92-4B05755B80DB}"/>
                  </a:ext>
                </a:extLst>
              </p:cNvPr>
              <p:cNvSpPr txBox="1">
                <a:spLocks noRot="1" noChangeAspect="1" noMove="1" noResize="1" noEditPoints="1" noAdjustHandles="1" noChangeArrowheads="1" noChangeShapeType="1" noTextEdit="1"/>
              </p:cNvSpPr>
              <p:nvPr/>
            </p:nvSpPr>
            <p:spPr>
              <a:xfrm>
                <a:off x="652552" y="896144"/>
                <a:ext cx="7822276" cy="688715"/>
              </a:xfrm>
              <a:prstGeom prst="rect">
                <a:avLst/>
              </a:prstGeom>
              <a:blipFill>
                <a:blip r:embed="rId2"/>
                <a:stretch>
                  <a:fillRect l="-1945" t="-101818" b="-16909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297FB15-A1C1-B413-F46A-3107D2A74B04}"/>
              </a:ext>
            </a:extLst>
          </p:cNvPr>
          <p:cNvSpPr txBox="1"/>
          <p:nvPr/>
        </p:nvSpPr>
        <p:spPr>
          <a:xfrm>
            <a:off x="652553" y="2543695"/>
            <a:ext cx="4102328" cy="2585323"/>
          </a:xfrm>
          <a:prstGeom prst="rect">
            <a:avLst/>
          </a:prstGeom>
          <a:noFill/>
        </p:spPr>
        <p:txBody>
          <a:bodyPr wrap="square" rtlCol="0">
            <a:spAutoFit/>
          </a:bodyPr>
          <a:lstStyle/>
          <a:p>
            <a:r>
              <a:rPr lang="en-US" sz="2400" dirty="0">
                <a:latin typeface="Avenir Book" panose="02000503020000020003" pitchFamily="2" charset="0"/>
              </a:rPr>
              <a:t>A = new data</a:t>
            </a:r>
          </a:p>
          <a:p>
            <a:pPr marL="0" algn="l" rtl="0" eaLnBrk="1" fontAlgn="base" latinLnBrk="0" hangingPunct="1">
              <a:spcBef>
                <a:spcPts val="0"/>
              </a:spcBef>
              <a:spcAft>
                <a:spcPts val="0"/>
              </a:spcAft>
            </a:pPr>
            <a:r>
              <a:rPr lang="en-US" sz="1800" b="1" i="0" u="none" strike="noStrike" kern="1200" cap="all" dirty="0">
                <a:solidFill>
                  <a:srgbClr val="000000"/>
                </a:solidFill>
                <a:effectLst/>
                <a:latin typeface="inherit"/>
              </a:rPr>
              <a:t>BRIGHTNES (20)  SATURATION</a:t>
            </a:r>
            <a:r>
              <a:rPr lang="en-US" kern="1200" cap="all" dirty="0">
                <a:solidFill>
                  <a:srgbClr val="000000"/>
                </a:solidFill>
                <a:latin typeface="Arial" panose="020B0604020202020204" pitchFamily="34" charset="0"/>
              </a:rPr>
              <a:t> (35)</a:t>
            </a:r>
            <a:endParaRPr lang="en-US" sz="1800" b="0" i="0" u="none" strike="noStrike" dirty="0">
              <a:effectLst/>
              <a:latin typeface="Arial" panose="020B0604020202020204" pitchFamily="34" charset="0"/>
            </a:endParaRPr>
          </a:p>
          <a:p>
            <a:endParaRPr lang="en-US" sz="2400" dirty="0">
              <a:latin typeface="Avenir Book" panose="02000503020000020003" pitchFamily="2" charset="0"/>
            </a:endParaRPr>
          </a:p>
          <a:p>
            <a:r>
              <a:rPr lang="en-US" sz="2400" dirty="0">
                <a:latin typeface="Avenir Book" panose="02000503020000020003" pitchFamily="2" charset="0"/>
              </a:rPr>
              <a:t> </a:t>
            </a:r>
          </a:p>
          <a:p>
            <a:endParaRPr lang="en-US" sz="2400" dirty="0">
              <a:latin typeface="Avenir Book" panose="02000503020000020003" pitchFamily="2" charset="0"/>
            </a:endParaRPr>
          </a:p>
          <a:p>
            <a:r>
              <a:rPr lang="en-US" sz="2400" dirty="0">
                <a:latin typeface="Avenir Book" panose="02000503020000020003" pitchFamily="2" charset="0"/>
              </a:rPr>
              <a:t>B = one of the samples from training data </a:t>
            </a:r>
          </a:p>
        </p:txBody>
      </p:sp>
    </p:spTree>
    <p:extLst>
      <p:ext uri="{BB962C8B-B14F-4D97-AF65-F5344CB8AC3E}">
        <p14:creationId xmlns:p14="http://schemas.microsoft.com/office/powerpoint/2010/main" val="17623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C4BD90-8C57-4944-6E58-CE02C52448DF}"/>
              </a:ext>
            </a:extLst>
          </p:cNvPr>
          <p:cNvGraphicFramePr>
            <a:graphicFrameLocks noGrp="1"/>
          </p:cNvGraphicFramePr>
          <p:nvPr>
            <p:ph idx="1"/>
          </p:nvPr>
        </p:nvGraphicFramePr>
        <p:xfrm>
          <a:off x="1004454" y="1874520"/>
          <a:ext cx="10515600" cy="3108960"/>
        </p:xfrm>
        <a:graphic>
          <a:graphicData uri="http://schemas.openxmlformats.org/drawingml/2006/table">
            <a:tbl>
              <a:tblPr/>
              <a:tblGrid>
                <a:gridCol w="2628900">
                  <a:extLst>
                    <a:ext uri="{9D8B030D-6E8A-4147-A177-3AD203B41FA5}">
                      <a16:colId xmlns:a16="http://schemas.microsoft.com/office/drawing/2014/main" val="2123811222"/>
                    </a:ext>
                  </a:extLst>
                </a:gridCol>
                <a:gridCol w="2628900">
                  <a:extLst>
                    <a:ext uri="{9D8B030D-6E8A-4147-A177-3AD203B41FA5}">
                      <a16:colId xmlns:a16="http://schemas.microsoft.com/office/drawing/2014/main" val="1302197456"/>
                    </a:ext>
                  </a:extLst>
                </a:gridCol>
                <a:gridCol w="2628900">
                  <a:extLst>
                    <a:ext uri="{9D8B030D-6E8A-4147-A177-3AD203B41FA5}">
                      <a16:colId xmlns:a16="http://schemas.microsoft.com/office/drawing/2014/main" val="3116984198"/>
                    </a:ext>
                  </a:extLst>
                </a:gridCol>
                <a:gridCol w="2628900">
                  <a:extLst>
                    <a:ext uri="{9D8B030D-6E8A-4147-A177-3AD203B41FA5}">
                      <a16:colId xmlns:a16="http://schemas.microsoft.com/office/drawing/2014/main" val="1134490660"/>
                    </a:ext>
                  </a:extLst>
                </a:gridCol>
              </a:tblGrid>
              <a:tr h="0">
                <a:tc>
                  <a:txBody>
                    <a:bodyPr/>
                    <a:lstStyle/>
                    <a:p>
                      <a:pPr algn="l" fontAlgn="base"/>
                      <a:r>
                        <a:rPr lang="en-US" b="1" cap="all">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a:effectLst/>
                          <a:latin typeface="inherit"/>
                        </a:rPr>
                        <a:t>CLASS</a:t>
                      </a:r>
                    </a:p>
                  </a:txBody>
                  <a:tcPr marL="114300" marR="114300" marT="57150" marB="57150">
                    <a:lnL>
                      <a:noFill/>
                    </a:lnL>
                    <a:lnR>
                      <a:noFill/>
                    </a:lnR>
                    <a:lnT>
                      <a:noFill/>
                    </a:lnT>
                    <a:lnB>
                      <a:noFill/>
                    </a:lnB>
                  </a:tcPr>
                </a:tc>
                <a:tc>
                  <a:txBody>
                    <a:bodyPr/>
                    <a:lstStyle/>
                    <a:p>
                      <a:pPr algn="r" fontAlgn="base"/>
                      <a:r>
                        <a:rPr lang="en-US" b="1" cap="all">
                          <a:effectLst/>
                          <a:latin typeface="inherit"/>
                        </a:rPr>
                        <a:t>DISTANCE</a:t>
                      </a:r>
                    </a:p>
                  </a:txBody>
                  <a:tcPr marL="114300" marR="114300" marT="57150" marB="57150">
                    <a:lnL>
                      <a:noFill/>
                    </a:lnL>
                    <a:lnR>
                      <a:noFill/>
                    </a:lnR>
                    <a:lnT>
                      <a:noFill/>
                    </a:lnT>
                    <a:lnB>
                      <a:noFill/>
                    </a:lnB>
                  </a:tcPr>
                </a:tc>
                <a:extLst>
                  <a:ext uri="{0D108BD9-81ED-4DB2-BD59-A6C34878D82A}">
                    <a16:rowId xmlns:a16="http://schemas.microsoft.com/office/drawing/2014/main" val="160160787"/>
                  </a:ext>
                </a:extLst>
              </a:tr>
              <a:tr h="0">
                <a:tc>
                  <a:txBody>
                    <a:bodyPr/>
                    <a:lstStyle/>
                    <a:p>
                      <a:pPr fontAlgn="base"/>
                      <a:r>
                        <a:rPr lang="en-US">
                          <a:effectLst/>
                          <a:latin typeface="inherit"/>
                        </a:rPr>
                        <a:t>40</a:t>
                      </a:r>
                    </a:p>
                  </a:txBody>
                  <a:tcPr marL="114300" marR="114300" marT="57150" marB="57150">
                    <a:lnL>
                      <a:noFill/>
                    </a:lnL>
                    <a:lnR>
                      <a:noFill/>
                    </a:lnR>
                    <a:lnT>
                      <a:noFill/>
                    </a:lnT>
                    <a:lnB>
                      <a:noFill/>
                    </a:lnB>
                  </a:tcPr>
                </a:tc>
                <a:tc>
                  <a:txBody>
                    <a:bodyPr/>
                    <a:lstStyle/>
                    <a:p>
                      <a:pPr algn="ctr" fontAlgn="base"/>
                      <a:r>
                        <a:rPr lang="en-US">
                          <a:effectLst/>
                          <a:latin typeface="inherit"/>
                        </a:rPr>
                        <a:t>20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25</a:t>
                      </a:r>
                    </a:p>
                  </a:txBody>
                  <a:tcPr marL="114300" marR="114300" marT="57150" marB="57150">
                    <a:lnL>
                      <a:noFill/>
                    </a:lnL>
                    <a:lnR>
                      <a:noFill/>
                    </a:lnR>
                    <a:lnT>
                      <a:noFill/>
                    </a:lnT>
                    <a:lnB>
                      <a:noFill/>
                    </a:lnB>
                  </a:tcPr>
                </a:tc>
                <a:extLst>
                  <a:ext uri="{0D108BD9-81ED-4DB2-BD59-A6C34878D82A}">
                    <a16:rowId xmlns:a16="http://schemas.microsoft.com/office/drawing/2014/main" val="847970398"/>
                  </a:ext>
                </a:extLst>
              </a:tr>
              <a:tr h="0">
                <a:tc>
                  <a:txBody>
                    <a:bodyPr/>
                    <a:lstStyle/>
                    <a:p>
                      <a:pPr fontAlgn="base"/>
                      <a:r>
                        <a:rPr lang="en-US">
                          <a:effectLst/>
                          <a:latin typeface="inherit"/>
                        </a:rPr>
                        <a:t>50</a:t>
                      </a:r>
                    </a:p>
                  </a:txBody>
                  <a:tcPr marL="114300" marR="114300" marT="57150" marB="57150">
                    <a:lnL>
                      <a:noFill/>
                    </a:lnL>
                    <a:lnR>
                      <a:noFill/>
                    </a:lnR>
                    <a:lnT>
                      <a:noFill/>
                    </a:lnT>
                    <a:lnB>
                      <a:noFill/>
                    </a:lnB>
                  </a:tcPr>
                </a:tc>
                <a:tc>
                  <a:txBody>
                    <a:bodyPr/>
                    <a:lstStyle/>
                    <a:p>
                      <a:pPr algn="ctr" fontAlgn="base"/>
                      <a:r>
                        <a:rPr lang="en-US">
                          <a:effectLst/>
                          <a:latin typeface="inherit"/>
                        </a:rPr>
                        <a:t>50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33.54</a:t>
                      </a:r>
                    </a:p>
                  </a:txBody>
                  <a:tcPr marL="114300" marR="114300" marT="57150" marB="57150">
                    <a:lnL>
                      <a:noFill/>
                    </a:lnL>
                    <a:lnR>
                      <a:noFill/>
                    </a:lnR>
                    <a:lnT>
                      <a:noFill/>
                    </a:lnT>
                    <a:lnB>
                      <a:noFill/>
                    </a:lnB>
                  </a:tcPr>
                </a:tc>
                <a:extLst>
                  <a:ext uri="{0D108BD9-81ED-4DB2-BD59-A6C34878D82A}">
                    <a16:rowId xmlns:a16="http://schemas.microsoft.com/office/drawing/2014/main" val="3106672397"/>
                  </a:ext>
                </a:extLst>
              </a:tr>
              <a:tr h="0">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90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68.01</a:t>
                      </a:r>
                    </a:p>
                  </a:txBody>
                  <a:tcPr marL="114300" marR="114300" marT="57150" marB="57150">
                    <a:lnL>
                      <a:noFill/>
                    </a:lnL>
                    <a:lnR>
                      <a:noFill/>
                    </a:lnR>
                    <a:lnT>
                      <a:noFill/>
                    </a:lnT>
                    <a:lnB>
                      <a:noFill/>
                    </a:lnB>
                  </a:tcPr>
                </a:tc>
                <a:extLst>
                  <a:ext uri="{0D108BD9-81ED-4DB2-BD59-A6C34878D82A}">
                    <a16:rowId xmlns:a16="http://schemas.microsoft.com/office/drawing/2014/main" val="2708122290"/>
                  </a:ext>
                </a:extLst>
              </a:tr>
              <a:tr h="0">
                <a:tc>
                  <a:txBody>
                    <a:bodyPr/>
                    <a:lstStyle/>
                    <a:p>
                      <a:pPr fontAlgn="base"/>
                      <a:r>
                        <a:rPr lang="en-US">
                          <a:effectLst/>
                          <a:latin typeface="inherit"/>
                        </a:rPr>
                        <a:t>10</a:t>
                      </a:r>
                    </a:p>
                  </a:txBody>
                  <a:tcPr marL="114300" marR="114300" marT="57150" marB="57150">
                    <a:lnL>
                      <a:noFill/>
                    </a:lnL>
                    <a:lnR>
                      <a:noFill/>
                    </a:lnR>
                    <a:lnT>
                      <a:noFill/>
                    </a:lnT>
                    <a:lnB>
                      <a:noFill/>
                    </a:lnB>
                  </a:tcPr>
                </a:tc>
                <a:tc>
                  <a:txBody>
                    <a:bodyPr/>
                    <a:lstStyle/>
                    <a:p>
                      <a:pPr algn="ctr" fontAlgn="base"/>
                      <a:r>
                        <a:rPr lang="en-US">
                          <a:effectLst/>
                          <a:latin typeface="inherit"/>
                        </a:rPr>
                        <a:t>25</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10</a:t>
                      </a:r>
                    </a:p>
                  </a:txBody>
                  <a:tcPr marL="114300" marR="114300" marT="57150" marB="57150">
                    <a:lnL>
                      <a:noFill/>
                    </a:lnL>
                    <a:lnR>
                      <a:noFill/>
                    </a:lnR>
                    <a:lnT>
                      <a:noFill/>
                    </a:lnT>
                    <a:lnB>
                      <a:noFill/>
                    </a:lnB>
                  </a:tcPr>
                </a:tc>
                <a:extLst>
                  <a:ext uri="{0D108BD9-81ED-4DB2-BD59-A6C34878D82A}">
                    <a16:rowId xmlns:a16="http://schemas.microsoft.com/office/drawing/2014/main" val="1244102838"/>
                  </a:ext>
                </a:extLst>
              </a:tr>
              <a:tr h="0">
                <a:tc>
                  <a:txBody>
                    <a:bodyPr/>
                    <a:lstStyle/>
                    <a:p>
                      <a:pPr fontAlgn="base"/>
                      <a:r>
                        <a:rPr lang="en-US">
                          <a:effectLst/>
                          <a:latin typeface="inherit"/>
                        </a:rPr>
                        <a:t>70</a:t>
                      </a:r>
                    </a:p>
                  </a:txBody>
                  <a:tcPr marL="114300" marR="114300" marT="57150" marB="57150">
                    <a:lnL>
                      <a:noFill/>
                    </a:lnL>
                    <a:lnR>
                      <a:noFill/>
                    </a:lnR>
                    <a:lnT>
                      <a:noFill/>
                    </a:lnT>
                    <a:lnB>
                      <a:noFill/>
                    </a:lnB>
                  </a:tcPr>
                </a:tc>
                <a:tc>
                  <a:txBody>
                    <a:bodyPr/>
                    <a:lstStyle/>
                    <a:p>
                      <a:pPr algn="ctr" fontAlgn="base"/>
                      <a:r>
                        <a:rPr lang="en-US">
                          <a:effectLst/>
                          <a:latin typeface="inherit"/>
                        </a:rPr>
                        <a:t>70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61.03</a:t>
                      </a:r>
                    </a:p>
                  </a:txBody>
                  <a:tcPr marL="114300" marR="114300" marT="57150" marB="57150">
                    <a:lnL>
                      <a:noFill/>
                    </a:lnL>
                    <a:lnR>
                      <a:noFill/>
                    </a:lnR>
                    <a:lnT>
                      <a:noFill/>
                    </a:lnT>
                    <a:lnB>
                      <a:noFill/>
                    </a:lnB>
                  </a:tcPr>
                </a:tc>
                <a:extLst>
                  <a:ext uri="{0D108BD9-81ED-4DB2-BD59-A6C34878D82A}">
                    <a16:rowId xmlns:a16="http://schemas.microsoft.com/office/drawing/2014/main" val="1856543383"/>
                  </a:ext>
                </a:extLst>
              </a:tr>
              <a:tr h="0">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10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47.17</a:t>
                      </a:r>
                    </a:p>
                  </a:txBody>
                  <a:tcPr marL="114300" marR="114300" marT="57150" marB="57150">
                    <a:lnL>
                      <a:noFill/>
                    </a:lnL>
                    <a:lnR>
                      <a:noFill/>
                    </a:lnR>
                    <a:lnT>
                      <a:noFill/>
                    </a:lnT>
                    <a:lnB>
                      <a:noFill/>
                    </a:lnB>
                  </a:tcPr>
                </a:tc>
                <a:extLst>
                  <a:ext uri="{0D108BD9-81ED-4DB2-BD59-A6C34878D82A}">
                    <a16:rowId xmlns:a16="http://schemas.microsoft.com/office/drawing/2014/main" val="3982472603"/>
                  </a:ext>
                </a:extLst>
              </a:tr>
              <a:tr h="0">
                <a:tc>
                  <a:txBody>
                    <a:bodyPr/>
                    <a:lstStyle/>
                    <a:p>
                      <a:pPr fontAlgn="base"/>
                      <a:r>
                        <a:rPr lang="en-US">
                          <a:effectLst/>
                          <a:latin typeface="inherit"/>
                        </a:rPr>
                        <a:t>25</a:t>
                      </a:r>
                    </a:p>
                  </a:txBody>
                  <a:tcPr marL="114300" marR="114300" marT="57150" marB="57150">
                    <a:lnL>
                      <a:noFill/>
                    </a:lnL>
                    <a:lnR>
                      <a:noFill/>
                    </a:lnR>
                    <a:lnT>
                      <a:noFill/>
                    </a:lnT>
                    <a:lnB>
                      <a:noFill/>
                    </a:lnB>
                  </a:tcPr>
                </a:tc>
                <a:tc>
                  <a:txBody>
                    <a:bodyPr/>
                    <a:lstStyle/>
                    <a:p>
                      <a:pPr algn="ctr" fontAlgn="base"/>
                      <a:r>
                        <a:rPr lang="en-US">
                          <a:effectLst/>
                          <a:latin typeface="inherit"/>
                        </a:rPr>
                        <a:t>80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solidFill>
                            <a:srgbClr val="7030A0"/>
                          </a:solidFill>
                          <a:effectLst/>
                          <a:latin typeface="inherit"/>
                        </a:rPr>
                        <a:t>45</a:t>
                      </a:r>
                    </a:p>
                  </a:txBody>
                  <a:tcPr marL="114300" marR="114300" marT="57150" marB="57150">
                    <a:lnL>
                      <a:noFill/>
                    </a:lnL>
                    <a:lnR>
                      <a:noFill/>
                    </a:lnR>
                    <a:lnT>
                      <a:noFill/>
                    </a:lnT>
                    <a:lnB>
                      <a:noFill/>
                    </a:lnB>
                  </a:tcPr>
                </a:tc>
                <a:extLst>
                  <a:ext uri="{0D108BD9-81ED-4DB2-BD59-A6C34878D82A}">
                    <a16:rowId xmlns:a16="http://schemas.microsoft.com/office/drawing/2014/main" val="1639619022"/>
                  </a:ext>
                </a:extLst>
              </a:tr>
            </a:tbl>
          </a:graphicData>
        </a:graphic>
      </p:graphicFrame>
      <p:sp>
        <p:nvSpPr>
          <p:cNvPr id="5" name="TextBox 4">
            <a:extLst>
              <a:ext uri="{FF2B5EF4-FFF2-40B4-BE49-F238E27FC236}">
                <a16:creationId xmlns:a16="http://schemas.microsoft.com/office/drawing/2014/main" id="{D3DB0C16-1FEF-BFD9-13C4-E32F9FC08D8A}"/>
              </a:ext>
            </a:extLst>
          </p:cNvPr>
          <p:cNvSpPr txBox="1"/>
          <p:nvPr/>
        </p:nvSpPr>
        <p:spPr>
          <a:xfrm>
            <a:off x="2885348" y="850814"/>
            <a:ext cx="7006790" cy="646331"/>
          </a:xfrm>
          <a:prstGeom prst="rect">
            <a:avLst/>
          </a:prstGeom>
          <a:noFill/>
        </p:spPr>
        <p:txBody>
          <a:bodyPr wrap="none" rtlCol="0">
            <a:spAutoFit/>
          </a:bodyPr>
          <a:lstStyle/>
          <a:p>
            <a:pPr algn="ctr"/>
            <a:r>
              <a:rPr lang="en-US" sz="3600" b="1" dirty="0">
                <a:solidFill>
                  <a:srgbClr val="C00000"/>
                </a:solidFill>
              </a:rPr>
              <a:t>Sort distance to all training samples</a:t>
            </a:r>
          </a:p>
        </p:txBody>
      </p:sp>
    </p:spTree>
    <p:extLst>
      <p:ext uri="{BB962C8B-B14F-4D97-AF65-F5344CB8AC3E}">
        <p14:creationId xmlns:p14="http://schemas.microsoft.com/office/powerpoint/2010/main" val="304683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C1B64EA-91BD-7193-4014-E840DC740D04}"/>
              </a:ext>
            </a:extLst>
          </p:cNvPr>
          <p:cNvGraphicFramePr>
            <a:graphicFrameLocks noGrp="1"/>
          </p:cNvGraphicFramePr>
          <p:nvPr>
            <p:ph idx="1"/>
          </p:nvPr>
        </p:nvGraphicFramePr>
        <p:xfrm>
          <a:off x="1785851" y="1715293"/>
          <a:ext cx="7358148" cy="3108960"/>
        </p:xfrm>
        <a:graphic>
          <a:graphicData uri="http://schemas.openxmlformats.org/drawingml/2006/table">
            <a:tbl>
              <a:tblPr/>
              <a:tblGrid>
                <a:gridCol w="1839537">
                  <a:extLst>
                    <a:ext uri="{9D8B030D-6E8A-4147-A177-3AD203B41FA5}">
                      <a16:colId xmlns:a16="http://schemas.microsoft.com/office/drawing/2014/main" val="267798359"/>
                    </a:ext>
                  </a:extLst>
                </a:gridCol>
                <a:gridCol w="1839537">
                  <a:extLst>
                    <a:ext uri="{9D8B030D-6E8A-4147-A177-3AD203B41FA5}">
                      <a16:colId xmlns:a16="http://schemas.microsoft.com/office/drawing/2014/main" val="3600802455"/>
                    </a:ext>
                  </a:extLst>
                </a:gridCol>
                <a:gridCol w="1839537">
                  <a:extLst>
                    <a:ext uri="{9D8B030D-6E8A-4147-A177-3AD203B41FA5}">
                      <a16:colId xmlns:a16="http://schemas.microsoft.com/office/drawing/2014/main" val="737188591"/>
                    </a:ext>
                  </a:extLst>
                </a:gridCol>
                <a:gridCol w="1839537">
                  <a:extLst>
                    <a:ext uri="{9D8B030D-6E8A-4147-A177-3AD203B41FA5}">
                      <a16:colId xmlns:a16="http://schemas.microsoft.com/office/drawing/2014/main" val="2823023533"/>
                    </a:ext>
                  </a:extLst>
                </a:gridCol>
              </a:tblGrid>
              <a:tr h="0">
                <a:tc>
                  <a:txBody>
                    <a:bodyPr/>
                    <a:lstStyle/>
                    <a:p>
                      <a:pPr algn="l" fontAlgn="base"/>
                      <a:r>
                        <a:rPr lang="en-US" b="1" cap="all">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dirty="0">
                          <a:effectLst/>
                          <a:latin typeface="inherit"/>
                        </a:rPr>
                        <a:t>CLASS</a:t>
                      </a:r>
                    </a:p>
                  </a:txBody>
                  <a:tcPr marL="114300" marR="114300" marT="57150" marB="57150">
                    <a:lnL>
                      <a:noFill/>
                    </a:lnL>
                    <a:lnR>
                      <a:noFill/>
                    </a:lnR>
                    <a:lnT>
                      <a:noFill/>
                    </a:lnT>
                    <a:lnB>
                      <a:noFill/>
                    </a:lnB>
                  </a:tcPr>
                </a:tc>
                <a:tc>
                  <a:txBody>
                    <a:bodyPr/>
                    <a:lstStyle/>
                    <a:p>
                      <a:pPr algn="r" fontAlgn="base"/>
                      <a:r>
                        <a:rPr lang="en-US" b="1" cap="all">
                          <a:effectLst/>
                          <a:latin typeface="inherit"/>
                        </a:rPr>
                        <a:t>DISTANCE</a:t>
                      </a:r>
                    </a:p>
                  </a:txBody>
                  <a:tcPr marL="114300" marR="114300" marT="57150" marB="57150">
                    <a:lnL>
                      <a:noFill/>
                    </a:lnL>
                    <a:lnR>
                      <a:noFill/>
                    </a:lnR>
                    <a:lnT>
                      <a:noFill/>
                    </a:lnT>
                    <a:lnB>
                      <a:noFill/>
                    </a:lnB>
                  </a:tcPr>
                </a:tc>
                <a:extLst>
                  <a:ext uri="{0D108BD9-81ED-4DB2-BD59-A6C34878D82A}">
                    <a16:rowId xmlns:a16="http://schemas.microsoft.com/office/drawing/2014/main" val="3120591231"/>
                  </a:ext>
                </a:extLst>
              </a:tr>
              <a:tr h="0">
                <a:tc>
                  <a:txBody>
                    <a:bodyPr/>
                    <a:lstStyle/>
                    <a:p>
                      <a:pPr fontAlgn="base"/>
                      <a:r>
                        <a:rPr lang="en-US">
                          <a:effectLst/>
                          <a:latin typeface="inherit"/>
                        </a:rPr>
                        <a:t>10</a:t>
                      </a:r>
                    </a:p>
                  </a:txBody>
                  <a:tcPr marL="114300" marR="114300" marT="57150" marB="57150">
                    <a:lnL>
                      <a:noFill/>
                    </a:lnL>
                    <a:lnR>
                      <a:noFill/>
                    </a:lnR>
                    <a:lnT>
                      <a:noFill/>
                    </a:lnT>
                    <a:lnB>
                      <a:noFill/>
                    </a:lnB>
                  </a:tcPr>
                </a:tc>
                <a:tc>
                  <a:txBody>
                    <a:bodyPr/>
                    <a:lstStyle/>
                    <a:p>
                      <a:pPr algn="ctr" fontAlgn="base"/>
                      <a:r>
                        <a:rPr lang="en-US">
                          <a:effectLst/>
                          <a:latin typeface="inherit"/>
                        </a:rPr>
                        <a:t>25</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10</a:t>
                      </a:r>
                    </a:p>
                  </a:txBody>
                  <a:tcPr marL="114300" marR="114300" marT="57150" marB="57150">
                    <a:lnL>
                      <a:noFill/>
                    </a:lnL>
                    <a:lnR>
                      <a:noFill/>
                    </a:lnR>
                    <a:lnT>
                      <a:noFill/>
                    </a:lnT>
                    <a:lnB>
                      <a:noFill/>
                    </a:lnB>
                  </a:tcPr>
                </a:tc>
                <a:extLst>
                  <a:ext uri="{0D108BD9-81ED-4DB2-BD59-A6C34878D82A}">
                    <a16:rowId xmlns:a16="http://schemas.microsoft.com/office/drawing/2014/main" val="2450114936"/>
                  </a:ext>
                </a:extLst>
              </a:tr>
              <a:tr h="0">
                <a:tc>
                  <a:txBody>
                    <a:bodyPr/>
                    <a:lstStyle/>
                    <a:p>
                      <a:pPr fontAlgn="base"/>
                      <a:r>
                        <a:rPr lang="en-US">
                          <a:effectLst/>
                          <a:latin typeface="inherit"/>
                        </a:rPr>
                        <a:t>40</a:t>
                      </a:r>
                    </a:p>
                  </a:txBody>
                  <a:tcPr marL="114300" marR="114300" marT="57150" marB="57150">
                    <a:lnL>
                      <a:noFill/>
                    </a:lnL>
                    <a:lnR>
                      <a:noFill/>
                    </a:lnR>
                    <a:lnT>
                      <a:noFill/>
                    </a:lnT>
                    <a:lnB>
                      <a:noFill/>
                    </a:lnB>
                  </a:tcPr>
                </a:tc>
                <a:tc>
                  <a:txBody>
                    <a:bodyPr/>
                    <a:lstStyle/>
                    <a:p>
                      <a:pPr algn="ctr" fontAlgn="base"/>
                      <a:r>
                        <a:rPr lang="en-US">
                          <a:effectLst/>
                          <a:latin typeface="inherit"/>
                        </a:rPr>
                        <a:t>20</a:t>
                      </a:r>
                    </a:p>
                  </a:txBody>
                  <a:tcPr marL="114300" marR="114300" marT="57150" marB="57150">
                    <a:lnL>
                      <a:noFill/>
                    </a:lnL>
                    <a:lnR>
                      <a:noFill/>
                    </a:lnR>
                    <a:lnT>
                      <a:noFill/>
                    </a:lnT>
                    <a:lnB>
                      <a:noFill/>
                    </a:lnB>
                  </a:tcPr>
                </a:tc>
                <a:tc>
                  <a:txBody>
                    <a:bodyPr/>
                    <a:lstStyle/>
                    <a:p>
                      <a:pPr algn="r" fontAlgn="base"/>
                      <a:r>
                        <a:rPr lang="en-US" dirty="0">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25</a:t>
                      </a:r>
                    </a:p>
                  </a:txBody>
                  <a:tcPr marL="114300" marR="114300" marT="57150" marB="57150">
                    <a:lnL>
                      <a:noFill/>
                    </a:lnL>
                    <a:lnR>
                      <a:noFill/>
                    </a:lnR>
                    <a:lnT>
                      <a:noFill/>
                    </a:lnT>
                    <a:lnB>
                      <a:noFill/>
                    </a:lnB>
                  </a:tcPr>
                </a:tc>
                <a:extLst>
                  <a:ext uri="{0D108BD9-81ED-4DB2-BD59-A6C34878D82A}">
                    <a16:rowId xmlns:a16="http://schemas.microsoft.com/office/drawing/2014/main" val="1460526490"/>
                  </a:ext>
                </a:extLst>
              </a:tr>
              <a:tr h="0">
                <a:tc>
                  <a:txBody>
                    <a:bodyPr/>
                    <a:lstStyle/>
                    <a:p>
                      <a:pPr fontAlgn="base"/>
                      <a:r>
                        <a:rPr lang="en-US">
                          <a:effectLst/>
                          <a:latin typeface="inherit"/>
                        </a:rPr>
                        <a:t>50</a:t>
                      </a:r>
                    </a:p>
                  </a:txBody>
                  <a:tcPr marL="114300" marR="114300" marT="57150" marB="57150">
                    <a:lnL>
                      <a:noFill/>
                    </a:lnL>
                    <a:lnR>
                      <a:noFill/>
                    </a:lnR>
                    <a:lnT>
                      <a:noFill/>
                    </a:lnT>
                    <a:lnB>
                      <a:noFill/>
                    </a:lnB>
                  </a:tcPr>
                </a:tc>
                <a:tc>
                  <a:txBody>
                    <a:bodyPr/>
                    <a:lstStyle/>
                    <a:p>
                      <a:pPr algn="ctr" fontAlgn="base"/>
                      <a:r>
                        <a:rPr lang="en-US">
                          <a:effectLst/>
                          <a:latin typeface="inherit"/>
                        </a:rPr>
                        <a:t>50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33.54</a:t>
                      </a:r>
                    </a:p>
                  </a:txBody>
                  <a:tcPr marL="114300" marR="114300" marT="57150" marB="57150">
                    <a:lnL>
                      <a:noFill/>
                    </a:lnL>
                    <a:lnR>
                      <a:noFill/>
                    </a:lnR>
                    <a:lnT>
                      <a:noFill/>
                    </a:lnT>
                    <a:lnB>
                      <a:noFill/>
                    </a:lnB>
                  </a:tcPr>
                </a:tc>
                <a:extLst>
                  <a:ext uri="{0D108BD9-81ED-4DB2-BD59-A6C34878D82A}">
                    <a16:rowId xmlns:a16="http://schemas.microsoft.com/office/drawing/2014/main" val="2768657913"/>
                  </a:ext>
                </a:extLst>
              </a:tr>
              <a:tr h="0">
                <a:tc>
                  <a:txBody>
                    <a:bodyPr/>
                    <a:lstStyle/>
                    <a:p>
                      <a:pPr fontAlgn="base"/>
                      <a:r>
                        <a:rPr lang="en-US">
                          <a:effectLst/>
                          <a:latin typeface="inherit"/>
                        </a:rPr>
                        <a:t>25</a:t>
                      </a:r>
                    </a:p>
                  </a:txBody>
                  <a:tcPr marL="114300" marR="114300" marT="57150" marB="57150">
                    <a:lnL>
                      <a:noFill/>
                    </a:lnL>
                    <a:lnR>
                      <a:noFill/>
                    </a:lnR>
                    <a:lnT>
                      <a:noFill/>
                    </a:lnT>
                    <a:lnB>
                      <a:noFill/>
                    </a:lnB>
                  </a:tcPr>
                </a:tc>
                <a:tc>
                  <a:txBody>
                    <a:bodyPr/>
                    <a:lstStyle/>
                    <a:p>
                      <a:pPr algn="ctr" fontAlgn="base"/>
                      <a:r>
                        <a:rPr lang="en-US">
                          <a:effectLst/>
                          <a:latin typeface="inherit"/>
                        </a:rPr>
                        <a:t>80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a:effectLst/>
                          <a:latin typeface="inherit"/>
                        </a:rPr>
                        <a:t>45</a:t>
                      </a:r>
                    </a:p>
                  </a:txBody>
                  <a:tcPr marL="114300" marR="114300" marT="57150" marB="57150">
                    <a:lnL>
                      <a:noFill/>
                    </a:lnL>
                    <a:lnR>
                      <a:noFill/>
                    </a:lnR>
                    <a:lnT>
                      <a:noFill/>
                    </a:lnT>
                    <a:lnB>
                      <a:noFill/>
                    </a:lnB>
                  </a:tcPr>
                </a:tc>
                <a:extLst>
                  <a:ext uri="{0D108BD9-81ED-4DB2-BD59-A6C34878D82A}">
                    <a16:rowId xmlns:a16="http://schemas.microsoft.com/office/drawing/2014/main" val="3663100919"/>
                  </a:ext>
                </a:extLst>
              </a:tr>
              <a:tr h="0">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10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47.17</a:t>
                      </a:r>
                    </a:p>
                  </a:txBody>
                  <a:tcPr marL="114300" marR="114300" marT="57150" marB="57150">
                    <a:lnL>
                      <a:noFill/>
                    </a:lnL>
                    <a:lnR>
                      <a:noFill/>
                    </a:lnR>
                    <a:lnT>
                      <a:noFill/>
                    </a:lnT>
                    <a:lnB>
                      <a:noFill/>
                    </a:lnB>
                  </a:tcPr>
                </a:tc>
                <a:extLst>
                  <a:ext uri="{0D108BD9-81ED-4DB2-BD59-A6C34878D82A}">
                    <a16:rowId xmlns:a16="http://schemas.microsoft.com/office/drawing/2014/main" val="4072240909"/>
                  </a:ext>
                </a:extLst>
              </a:tr>
              <a:tr h="0">
                <a:tc>
                  <a:txBody>
                    <a:bodyPr/>
                    <a:lstStyle/>
                    <a:p>
                      <a:pPr fontAlgn="base"/>
                      <a:r>
                        <a:rPr lang="en-US">
                          <a:effectLst/>
                          <a:latin typeface="inherit"/>
                        </a:rPr>
                        <a:t>70</a:t>
                      </a:r>
                    </a:p>
                  </a:txBody>
                  <a:tcPr marL="114300" marR="114300" marT="57150" marB="57150">
                    <a:lnL>
                      <a:noFill/>
                    </a:lnL>
                    <a:lnR>
                      <a:noFill/>
                    </a:lnR>
                    <a:lnT>
                      <a:noFill/>
                    </a:lnT>
                    <a:lnB>
                      <a:noFill/>
                    </a:lnB>
                  </a:tcPr>
                </a:tc>
                <a:tc>
                  <a:txBody>
                    <a:bodyPr/>
                    <a:lstStyle/>
                    <a:p>
                      <a:pPr algn="ctr" fontAlgn="base"/>
                      <a:r>
                        <a:rPr lang="en-US">
                          <a:effectLst/>
                          <a:latin typeface="inherit"/>
                        </a:rPr>
                        <a:t>70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a:effectLst/>
                          <a:latin typeface="inherit"/>
                        </a:rPr>
                        <a:t>61.03</a:t>
                      </a:r>
                    </a:p>
                  </a:txBody>
                  <a:tcPr marL="114300" marR="114300" marT="57150" marB="57150">
                    <a:lnL>
                      <a:noFill/>
                    </a:lnL>
                    <a:lnR>
                      <a:noFill/>
                    </a:lnR>
                    <a:lnT>
                      <a:noFill/>
                    </a:lnT>
                    <a:lnB>
                      <a:noFill/>
                    </a:lnB>
                  </a:tcPr>
                </a:tc>
                <a:extLst>
                  <a:ext uri="{0D108BD9-81ED-4DB2-BD59-A6C34878D82A}">
                    <a16:rowId xmlns:a16="http://schemas.microsoft.com/office/drawing/2014/main" val="1708132522"/>
                  </a:ext>
                </a:extLst>
              </a:tr>
              <a:tr h="0">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90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68.01</a:t>
                      </a:r>
                    </a:p>
                  </a:txBody>
                  <a:tcPr marL="114300" marR="114300" marT="57150" marB="57150">
                    <a:lnL>
                      <a:noFill/>
                    </a:lnL>
                    <a:lnR>
                      <a:noFill/>
                    </a:lnR>
                    <a:lnT>
                      <a:noFill/>
                    </a:lnT>
                    <a:lnB>
                      <a:noFill/>
                    </a:lnB>
                  </a:tcPr>
                </a:tc>
                <a:extLst>
                  <a:ext uri="{0D108BD9-81ED-4DB2-BD59-A6C34878D82A}">
                    <a16:rowId xmlns:a16="http://schemas.microsoft.com/office/drawing/2014/main" val="1162552694"/>
                  </a:ext>
                </a:extLst>
              </a:tr>
            </a:tbl>
          </a:graphicData>
        </a:graphic>
      </p:graphicFrame>
      <p:sp>
        <p:nvSpPr>
          <p:cNvPr id="6" name="Rectangle 5">
            <a:extLst>
              <a:ext uri="{FF2B5EF4-FFF2-40B4-BE49-F238E27FC236}">
                <a16:creationId xmlns:a16="http://schemas.microsoft.com/office/drawing/2014/main" id="{B39A1F92-E409-6C71-3245-9C658118E478}"/>
              </a:ext>
            </a:extLst>
          </p:cNvPr>
          <p:cNvSpPr/>
          <p:nvPr/>
        </p:nvSpPr>
        <p:spPr>
          <a:xfrm>
            <a:off x="1479665" y="2111433"/>
            <a:ext cx="7897091" cy="11583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460D1A-F04A-A19C-6BA7-5D767376DA53}"/>
              </a:ext>
            </a:extLst>
          </p:cNvPr>
          <p:cNvSpPr/>
          <p:nvPr/>
        </p:nvSpPr>
        <p:spPr>
          <a:xfrm>
            <a:off x="1246908" y="2111433"/>
            <a:ext cx="8395856" cy="1878676"/>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a:extLst>
              <a:ext uri="{FF2B5EF4-FFF2-40B4-BE49-F238E27FC236}">
                <a16:creationId xmlns:a16="http://schemas.microsoft.com/office/drawing/2014/main" id="{698BCB25-EAB0-287E-A358-E8948963E2E4}"/>
              </a:ext>
            </a:extLst>
          </p:cNvPr>
          <p:cNvSpPr txBox="1"/>
          <p:nvPr/>
        </p:nvSpPr>
        <p:spPr>
          <a:xfrm>
            <a:off x="5464925" y="3069718"/>
            <a:ext cx="641522" cy="400110"/>
          </a:xfrm>
          <a:prstGeom prst="rect">
            <a:avLst/>
          </a:prstGeom>
          <a:noFill/>
        </p:spPr>
        <p:txBody>
          <a:bodyPr wrap="none" rtlCol="0">
            <a:spAutoFit/>
          </a:bodyPr>
          <a:lstStyle/>
          <a:p>
            <a:r>
              <a:rPr lang="en-US" sz="2000" b="1" dirty="0">
                <a:solidFill>
                  <a:srgbClr val="7030A0"/>
                </a:solidFill>
              </a:rPr>
              <a:t>K= 3</a:t>
            </a:r>
          </a:p>
        </p:txBody>
      </p:sp>
      <p:sp>
        <p:nvSpPr>
          <p:cNvPr id="9" name="TextBox 8">
            <a:extLst>
              <a:ext uri="{FF2B5EF4-FFF2-40B4-BE49-F238E27FC236}">
                <a16:creationId xmlns:a16="http://schemas.microsoft.com/office/drawing/2014/main" id="{B584A0D4-0D10-1675-0478-3CC3E6B4E532}"/>
              </a:ext>
            </a:extLst>
          </p:cNvPr>
          <p:cNvSpPr txBox="1"/>
          <p:nvPr/>
        </p:nvSpPr>
        <p:spPr>
          <a:xfrm>
            <a:off x="5428210" y="3790054"/>
            <a:ext cx="641522" cy="400110"/>
          </a:xfrm>
          <a:prstGeom prst="rect">
            <a:avLst/>
          </a:prstGeom>
          <a:noFill/>
        </p:spPr>
        <p:txBody>
          <a:bodyPr wrap="none" rtlCol="0">
            <a:spAutoFit/>
          </a:bodyPr>
          <a:lstStyle/>
          <a:p>
            <a:r>
              <a:rPr lang="en-US" sz="2000" b="1" dirty="0"/>
              <a:t>K= 5</a:t>
            </a:r>
          </a:p>
        </p:txBody>
      </p:sp>
    </p:spTree>
    <p:extLst>
      <p:ext uri="{BB962C8B-B14F-4D97-AF65-F5344CB8AC3E}">
        <p14:creationId xmlns:p14="http://schemas.microsoft.com/office/powerpoint/2010/main" val="315229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CCF8C-57C3-7D9A-C540-D9FBBAE73A3D}"/>
              </a:ext>
            </a:extLst>
          </p:cNvPr>
          <p:cNvSpPr>
            <a:spLocks noGrp="1"/>
          </p:cNvSpPr>
          <p:nvPr>
            <p:ph idx="1"/>
          </p:nvPr>
        </p:nvSpPr>
        <p:spPr>
          <a:xfrm>
            <a:off x="838200" y="2613025"/>
            <a:ext cx="10515600" cy="815975"/>
          </a:xfrm>
        </p:spPr>
        <p:txBody>
          <a:bodyPr>
            <a:normAutofit/>
          </a:bodyPr>
          <a:lstStyle/>
          <a:p>
            <a:pPr marL="0" indent="0" algn="ctr">
              <a:buNone/>
            </a:pPr>
            <a:r>
              <a:rPr lang="en-US" sz="4000" b="1" dirty="0">
                <a:solidFill>
                  <a:srgbClr val="C00000"/>
                </a:solidFill>
                <a:latin typeface="Avenir Book" panose="02000503020000020003" pitchFamily="2" charset="0"/>
              </a:rPr>
              <a:t>Supervised Machine Learning Algorithm</a:t>
            </a:r>
          </a:p>
        </p:txBody>
      </p:sp>
    </p:spTree>
    <p:extLst>
      <p:ext uri="{BB962C8B-B14F-4D97-AF65-F5344CB8AC3E}">
        <p14:creationId xmlns:p14="http://schemas.microsoft.com/office/powerpoint/2010/main" val="262986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E385-BF99-206A-CEC0-B46AF5B9E4B5}"/>
              </a:ext>
            </a:extLst>
          </p:cNvPr>
          <p:cNvSpPr>
            <a:spLocks noGrp="1"/>
          </p:cNvSpPr>
          <p:nvPr>
            <p:ph type="title"/>
          </p:nvPr>
        </p:nvSpPr>
        <p:spPr>
          <a:xfrm>
            <a:off x="838200" y="424364"/>
            <a:ext cx="10515600" cy="1009651"/>
          </a:xfrm>
        </p:spPr>
        <p:txBody>
          <a:bodyPr/>
          <a:lstStyle/>
          <a:p>
            <a:r>
              <a:rPr lang="en-US" b="1" dirty="0"/>
              <a:t>Solve: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BD7E6-7ADB-7FCF-9076-9A4C5B5CA9FF}"/>
                  </a:ext>
                </a:extLst>
              </p:cNvPr>
              <p:cNvSpPr>
                <a:spLocks noGrp="1"/>
              </p:cNvSpPr>
              <p:nvPr>
                <p:ph idx="1"/>
              </p:nvPr>
            </p:nvSpPr>
            <p:spPr>
              <a:xfrm>
                <a:off x="838200" y="1187116"/>
                <a:ext cx="8418095" cy="2983831"/>
              </a:xfrm>
            </p:spPr>
            <p:txBody>
              <a:bodyPr/>
              <a:lstStyle/>
              <a:p>
                <a:pPr marL="0" indent="0">
                  <a:buNone/>
                </a:pPr>
                <a:r>
                  <a:rPr lang="en-US" dirty="0"/>
                  <a:t>Use </a:t>
                </a:r>
                <a:r>
                  <a:rPr lang="en-US" b="1" dirty="0">
                    <a:solidFill>
                      <a:srgbClr val="FF0000"/>
                    </a:solidFill>
                  </a:rPr>
                  <a:t>Manhattan Distance </a:t>
                </a:r>
                <a:r>
                  <a:rPr lang="en-US" dirty="0"/>
                  <a:t>to find the nearest neighbor</a:t>
                </a:r>
              </a:p>
              <a:p>
                <a:pPr marL="0" indent="0">
                  <a:buNone/>
                </a:pPr>
                <a:endParaRPr lang="en-US" dirty="0"/>
              </a:p>
              <a:p>
                <a:pPr marL="0" indent="0">
                  <a:buNone/>
                </a:pPr>
                <a:endParaRPr lang="en-US" dirty="0"/>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sub>
                                </m:sSub>
                                <m:r>
                                  <a:rPr lang="en-US" b="0" i="1" smtClean="0">
                                    <a:latin typeface="Cambria Math" panose="02040503050406030204" pitchFamily="18" charset="0"/>
                                  </a:rPr>
                                  <m:t>|</m:t>
                                </m:r>
                              </m:e>
                            </m:d>
                          </m:e>
                          <m:sup>
                            <m:r>
                              <a:rPr lang="en-US" b="0" i="1" smtClean="0">
                                <a:latin typeface="Cambria Math" panose="02040503050406030204" pitchFamily="18" charset="0"/>
                              </a:rPr>
                              <m:t> </m:t>
                            </m:r>
                          </m:sup>
                        </m:sSup>
                      </m:e>
                    </m:nary>
                  </m:oMath>
                </a14:m>
                <a:r>
                  <a:rPr lang="en-US" dirty="0"/>
                  <a:t> </a:t>
                </a:r>
              </a:p>
            </p:txBody>
          </p:sp>
        </mc:Choice>
        <mc:Fallback xmlns="">
          <p:sp>
            <p:nvSpPr>
              <p:cNvPr id="3" name="Content Placeholder 2">
                <a:extLst>
                  <a:ext uri="{FF2B5EF4-FFF2-40B4-BE49-F238E27FC236}">
                    <a16:creationId xmlns:a16="http://schemas.microsoft.com/office/drawing/2014/main" id="{429BD7E6-7ADB-7FCF-9076-9A4C5B5CA9FF}"/>
                  </a:ext>
                </a:extLst>
              </p:cNvPr>
              <p:cNvSpPr>
                <a:spLocks noGrp="1" noRot="1" noChangeAspect="1" noMove="1" noResize="1" noEditPoints="1" noAdjustHandles="1" noChangeArrowheads="1" noChangeShapeType="1" noTextEdit="1"/>
              </p:cNvSpPr>
              <p:nvPr>
                <p:ph idx="1"/>
              </p:nvPr>
            </p:nvSpPr>
            <p:spPr>
              <a:xfrm>
                <a:off x="838200" y="1187116"/>
                <a:ext cx="8418095" cy="2983831"/>
              </a:xfrm>
              <a:blipFill>
                <a:blip r:embed="rId2"/>
                <a:stretch>
                  <a:fillRect l="-6486" t="-3390" b="-2119"/>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2583455-07A9-4CE2-953F-E3FA16BD18D1}"/>
              </a:ext>
            </a:extLst>
          </p:cNvPr>
          <p:cNvGraphicFramePr>
            <a:graphicFrameLocks noGrp="1"/>
          </p:cNvGraphicFramePr>
          <p:nvPr>
            <p:extLst>
              <p:ext uri="{D42A27DB-BD31-4B8C-83A1-F6EECF244321}">
                <p14:modId xmlns:p14="http://schemas.microsoft.com/office/powerpoint/2010/main" val="223703509"/>
              </p:ext>
            </p:extLst>
          </p:nvPr>
        </p:nvGraphicFramePr>
        <p:xfrm>
          <a:off x="5703985" y="1960393"/>
          <a:ext cx="6134100" cy="4053736"/>
        </p:xfrm>
        <a:graphic>
          <a:graphicData uri="http://schemas.openxmlformats.org/drawingml/2006/table">
            <a:tbl>
              <a:tblPr/>
              <a:tblGrid>
                <a:gridCol w="1533525">
                  <a:extLst>
                    <a:ext uri="{9D8B030D-6E8A-4147-A177-3AD203B41FA5}">
                      <a16:colId xmlns:a16="http://schemas.microsoft.com/office/drawing/2014/main" val="3188693176"/>
                    </a:ext>
                  </a:extLst>
                </a:gridCol>
                <a:gridCol w="1533525">
                  <a:extLst>
                    <a:ext uri="{9D8B030D-6E8A-4147-A177-3AD203B41FA5}">
                      <a16:colId xmlns:a16="http://schemas.microsoft.com/office/drawing/2014/main" val="705918373"/>
                    </a:ext>
                  </a:extLst>
                </a:gridCol>
                <a:gridCol w="1533525">
                  <a:extLst>
                    <a:ext uri="{9D8B030D-6E8A-4147-A177-3AD203B41FA5}">
                      <a16:colId xmlns:a16="http://schemas.microsoft.com/office/drawing/2014/main" val="2495366836"/>
                    </a:ext>
                  </a:extLst>
                </a:gridCol>
                <a:gridCol w="1533525">
                  <a:extLst>
                    <a:ext uri="{9D8B030D-6E8A-4147-A177-3AD203B41FA5}">
                      <a16:colId xmlns:a16="http://schemas.microsoft.com/office/drawing/2014/main" val="796948283"/>
                    </a:ext>
                  </a:extLst>
                </a:gridCol>
              </a:tblGrid>
              <a:tr h="506717">
                <a:tc>
                  <a:txBody>
                    <a:bodyPr/>
                    <a:lstStyle/>
                    <a:p>
                      <a:pPr algn="l" fontAlgn="base"/>
                      <a:r>
                        <a:rPr lang="en-US" b="1" cap="all">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a:effectLst/>
                          <a:latin typeface="inherit"/>
                        </a:rPr>
                        <a:t>CLASS</a:t>
                      </a:r>
                    </a:p>
                  </a:txBody>
                  <a:tcPr marL="114300" marR="114300" marT="57150" marB="57150">
                    <a:lnL>
                      <a:noFill/>
                    </a:lnL>
                    <a:lnR>
                      <a:noFill/>
                    </a:lnR>
                    <a:lnT>
                      <a:noFill/>
                    </a:lnT>
                    <a:lnB>
                      <a:noFill/>
                    </a:lnB>
                  </a:tcPr>
                </a:tc>
                <a:tc>
                  <a:txBody>
                    <a:bodyPr/>
                    <a:lstStyle/>
                    <a:p>
                      <a:pPr algn="r" fontAlgn="base"/>
                      <a:r>
                        <a:rPr lang="en-US" b="1" cap="all">
                          <a:effectLst/>
                          <a:latin typeface="inherit"/>
                        </a:rPr>
                        <a:t>DISTANCE</a:t>
                      </a:r>
                    </a:p>
                  </a:txBody>
                  <a:tcPr marL="114300" marR="114300" marT="57150" marB="57150">
                    <a:lnL>
                      <a:noFill/>
                    </a:lnL>
                    <a:lnR>
                      <a:noFill/>
                    </a:lnR>
                    <a:lnT>
                      <a:noFill/>
                    </a:lnT>
                    <a:lnB>
                      <a:noFill/>
                    </a:lnB>
                  </a:tcPr>
                </a:tc>
                <a:extLst>
                  <a:ext uri="{0D108BD9-81ED-4DB2-BD59-A6C34878D82A}">
                    <a16:rowId xmlns:a16="http://schemas.microsoft.com/office/drawing/2014/main" val="990234024"/>
                  </a:ext>
                </a:extLst>
              </a:tr>
              <a:tr h="506717">
                <a:tc>
                  <a:txBody>
                    <a:bodyPr/>
                    <a:lstStyle/>
                    <a:p>
                      <a:pPr fontAlgn="base"/>
                      <a:r>
                        <a:rPr lang="en-US">
                          <a:effectLst/>
                          <a:latin typeface="inherit"/>
                        </a:rPr>
                        <a:t>40</a:t>
                      </a:r>
                    </a:p>
                  </a:txBody>
                  <a:tcPr marL="114300" marR="114300" marT="57150" marB="57150">
                    <a:lnL>
                      <a:noFill/>
                    </a:lnL>
                    <a:lnR>
                      <a:noFill/>
                    </a:lnR>
                    <a:lnT>
                      <a:noFill/>
                    </a:lnT>
                    <a:lnB>
                      <a:noFill/>
                    </a:lnB>
                  </a:tcPr>
                </a:tc>
                <a:tc>
                  <a:txBody>
                    <a:bodyPr/>
                    <a:lstStyle/>
                    <a:p>
                      <a:pPr algn="ctr" fontAlgn="base"/>
                      <a:r>
                        <a:rPr lang="en-US">
                          <a:effectLst/>
                          <a:latin typeface="inherit"/>
                        </a:rPr>
                        <a:t>20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066940601"/>
                  </a:ext>
                </a:extLst>
              </a:tr>
              <a:tr h="506717">
                <a:tc>
                  <a:txBody>
                    <a:bodyPr/>
                    <a:lstStyle/>
                    <a:p>
                      <a:pPr fontAlgn="base"/>
                      <a:r>
                        <a:rPr lang="en-US">
                          <a:effectLst/>
                          <a:latin typeface="inherit"/>
                        </a:rPr>
                        <a:t>50</a:t>
                      </a:r>
                    </a:p>
                  </a:txBody>
                  <a:tcPr marL="114300" marR="114300" marT="57150" marB="57150">
                    <a:lnL>
                      <a:noFill/>
                    </a:lnL>
                    <a:lnR>
                      <a:noFill/>
                    </a:lnR>
                    <a:lnT>
                      <a:noFill/>
                    </a:lnT>
                    <a:lnB>
                      <a:noFill/>
                    </a:lnB>
                  </a:tcPr>
                </a:tc>
                <a:tc>
                  <a:txBody>
                    <a:bodyPr/>
                    <a:lstStyle/>
                    <a:p>
                      <a:pPr algn="ctr" fontAlgn="base"/>
                      <a:r>
                        <a:rPr lang="en-US" dirty="0">
                          <a:effectLst/>
                          <a:latin typeface="inherit"/>
                        </a:rPr>
                        <a:t>50</a:t>
                      </a:r>
                    </a:p>
                  </a:txBody>
                  <a:tcPr marL="114300" marR="114300" marT="57150" marB="57150">
                    <a:lnL>
                      <a:noFill/>
                    </a:lnL>
                    <a:lnR>
                      <a:noFill/>
                    </a:lnR>
                    <a:lnT>
                      <a:noFill/>
                    </a:lnT>
                    <a:lnB>
                      <a:noFill/>
                    </a:lnB>
                  </a:tcPr>
                </a:tc>
                <a:tc>
                  <a:txBody>
                    <a:bodyPr/>
                    <a:lstStyle/>
                    <a:p>
                      <a:pPr algn="r" fontAlgn="base"/>
                      <a:r>
                        <a:rPr lang="en-US" dirty="0">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3551689600"/>
                  </a:ext>
                </a:extLst>
              </a:tr>
              <a:tr h="506717">
                <a:tc>
                  <a:txBody>
                    <a:bodyPr/>
                    <a:lstStyle/>
                    <a:p>
                      <a:pPr fontAlgn="base"/>
                      <a:r>
                        <a:rPr lang="en-US" dirty="0">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90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30201620"/>
                  </a:ext>
                </a:extLst>
              </a:tr>
              <a:tr h="506717">
                <a:tc>
                  <a:txBody>
                    <a:bodyPr/>
                    <a:lstStyle/>
                    <a:p>
                      <a:pPr fontAlgn="base"/>
                      <a:r>
                        <a:rPr lang="en-US">
                          <a:effectLst/>
                          <a:latin typeface="inherit"/>
                        </a:rPr>
                        <a:t>10</a:t>
                      </a:r>
                    </a:p>
                  </a:txBody>
                  <a:tcPr marL="114300" marR="114300" marT="57150" marB="57150">
                    <a:lnL>
                      <a:noFill/>
                    </a:lnL>
                    <a:lnR>
                      <a:noFill/>
                    </a:lnR>
                    <a:lnT>
                      <a:noFill/>
                    </a:lnT>
                    <a:lnB>
                      <a:noFill/>
                    </a:lnB>
                  </a:tcPr>
                </a:tc>
                <a:tc>
                  <a:txBody>
                    <a:bodyPr/>
                    <a:lstStyle/>
                    <a:p>
                      <a:pPr algn="ctr" fontAlgn="base"/>
                      <a:r>
                        <a:rPr lang="en-US">
                          <a:effectLst/>
                          <a:latin typeface="inherit"/>
                        </a:rPr>
                        <a:t>25</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40978497"/>
                  </a:ext>
                </a:extLst>
              </a:tr>
              <a:tr h="506717">
                <a:tc>
                  <a:txBody>
                    <a:bodyPr/>
                    <a:lstStyle/>
                    <a:p>
                      <a:pPr fontAlgn="base"/>
                      <a:r>
                        <a:rPr lang="en-US">
                          <a:effectLst/>
                          <a:latin typeface="inherit"/>
                        </a:rPr>
                        <a:t>70</a:t>
                      </a:r>
                    </a:p>
                  </a:txBody>
                  <a:tcPr marL="114300" marR="114300" marT="57150" marB="57150">
                    <a:lnL>
                      <a:noFill/>
                    </a:lnL>
                    <a:lnR>
                      <a:noFill/>
                    </a:lnR>
                    <a:lnT>
                      <a:noFill/>
                    </a:lnT>
                    <a:lnB>
                      <a:noFill/>
                    </a:lnB>
                  </a:tcPr>
                </a:tc>
                <a:tc>
                  <a:txBody>
                    <a:bodyPr/>
                    <a:lstStyle/>
                    <a:p>
                      <a:pPr algn="ctr" fontAlgn="base"/>
                      <a:r>
                        <a:rPr lang="en-US">
                          <a:effectLst/>
                          <a:latin typeface="inherit"/>
                        </a:rPr>
                        <a:t>70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88120793"/>
                  </a:ext>
                </a:extLst>
              </a:tr>
              <a:tr h="506717">
                <a:tc>
                  <a:txBody>
                    <a:bodyPr/>
                    <a:lstStyle/>
                    <a:p>
                      <a:pPr fontAlgn="base"/>
                      <a:r>
                        <a:rPr lang="en-US">
                          <a:effectLst/>
                          <a:latin typeface="inherit"/>
                        </a:rPr>
                        <a:t>60</a:t>
                      </a:r>
                    </a:p>
                  </a:txBody>
                  <a:tcPr marL="114300" marR="114300" marT="57150" marB="57150">
                    <a:lnL>
                      <a:noFill/>
                    </a:lnL>
                    <a:lnR>
                      <a:noFill/>
                    </a:lnR>
                    <a:lnT>
                      <a:noFill/>
                    </a:lnT>
                    <a:lnB>
                      <a:noFill/>
                    </a:lnB>
                  </a:tcPr>
                </a:tc>
                <a:tc>
                  <a:txBody>
                    <a:bodyPr/>
                    <a:lstStyle/>
                    <a:p>
                      <a:pPr algn="ctr" fontAlgn="base"/>
                      <a:r>
                        <a:rPr lang="en-US">
                          <a:effectLst/>
                          <a:latin typeface="inherit"/>
                        </a:rPr>
                        <a:t>10</a:t>
                      </a:r>
                    </a:p>
                  </a:txBody>
                  <a:tcPr marL="114300" marR="114300" marT="57150" marB="57150">
                    <a:lnL>
                      <a:noFill/>
                    </a:lnL>
                    <a:lnR>
                      <a:noFill/>
                    </a:lnR>
                    <a:lnT>
                      <a:noFill/>
                    </a:lnT>
                    <a:lnB>
                      <a:noFill/>
                    </a:lnB>
                  </a:tcPr>
                </a:tc>
                <a:tc>
                  <a:txBody>
                    <a:bodyPr/>
                    <a:lstStyle/>
                    <a:p>
                      <a:pPr algn="r" fontAlgn="base"/>
                      <a:r>
                        <a:rPr lang="en-US">
                          <a:effectLst/>
                          <a:latin typeface="inherit"/>
                        </a:rPr>
                        <a:t>Red</a:t>
                      </a:r>
                    </a:p>
                  </a:txBody>
                  <a:tcPr marL="114300" marR="114300" marT="57150" marB="57150">
                    <a:lnL>
                      <a:noFill/>
                    </a:lnL>
                    <a:lnR>
                      <a:noFill/>
                    </a:lnR>
                    <a:lnT>
                      <a:noFill/>
                    </a:lnT>
                    <a:lnB>
                      <a:noFill/>
                    </a:lnB>
                  </a:tcPr>
                </a:tc>
                <a:tc>
                  <a:txBody>
                    <a:bodyPr/>
                    <a:lstStyle/>
                    <a:p>
                      <a:pPr algn="r" fontAlgn="base"/>
                      <a:r>
                        <a:rPr lang="en-US">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799321601"/>
                  </a:ext>
                </a:extLst>
              </a:tr>
              <a:tr h="506717">
                <a:tc>
                  <a:txBody>
                    <a:bodyPr/>
                    <a:lstStyle/>
                    <a:p>
                      <a:pPr fontAlgn="base"/>
                      <a:r>
                        <a:rPr lang="en-US" dirty="0">
                          <a:effectLst/>
                          <a:latin typeface="inherit"/>
                        </a:rPr>
                        <a:t>25</a:t>
                      </a:r>
                    </a:p>
                  </a:txBody>
                  <a:tcPr marL="114300" marR="114300" marT="57150" marB="57150">
                    <a:lnL>
                      <a:noFill/>
                    </a:lnL>
                    <a:lnR>
                      <a:noFill/>
                    </a:lnR>
                    <a:lnT>
                      <a:noFill/>
                    </a:lnT>
                    <a:lnB>
                      <a:noFill/>
                    </a:lnB>
                  </a:tcPr>
                </a:tc>
                <a:tc>
                  <a:txBody>
                    <a:bodyPr/>
                    <a:lstStyle/>
                    <a:p>
                      <a:pPr algn="ctr" fontAlgn="base"/>
                      <a:r>
                        <a:rPr lang="en-US" dirty="0">
                          <a:effectLst/>
                          <a:latin typeface="inherit"/>
                        </a:rPr>
                        <a:t>80</a:t>
                      </a:r>
                    </a:p>
                  </a:txBody>
                  <a:tcPr marL="114300" marR="114300" marT="57150" marB="57150">
                    <a:lnL>
                      <a:noFill/>
                    </a:lnL>
                    <a:lnR>
                      <a:noFill/>
                    </a:lnR>
                    <a:lnT>
                      <a:noFill/>
                    </a:lnT>
                    <a:lnB>
                      <a:noFill/>
                    </a:lnB>
                  </a:tcPr>
                </a:tc>
                <a:tc>
                  <a:txBody>
                    <a:bodyPr/>
                    <a:lstStyle/>
                    <a:p>
                      <a:pPr algn="r" fontAlgn="base"/>
                      <a:r>
                        <a:rPr lang="en-US">
                          <a:effectLst/>
                          <a:latin typeface="inherit"/>
                        </a:rPr>
                        <a:t>Blue</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1553650183"/>
                  </a:ext>
                </a:extLst>
              </a:tr>
            </a:tbl>
          </a:graphicData>
        </a:graphic>
      </p:graphicFrame>
      <p:graphicFrame>
        <p:nvGraphicFramePr>
          <p:cNvPr id="5" name="Table 4">
            <a:extLst>
              <a:ext uri="{FF2B5EF4-FFF2-40B4-BE49-F238E27FC236}">
                <a16:creationId xmlns:a16="http://schemas.microsoft.com/office/drawing/2014/main" id="{5F1F5ED4-A832-6EE3-0CBD-FF554EAD49EC}"/>
              </a:ext>
            </a:extLst>
          </p:cNvPr>
          <p:cNvGraphicFramePr>
            <a:graphicFrameLocks noGrp="1"/>
          </p:cNvGraphicFramePr>
          <p:nvPr>
            <p:extLst>
              <p:ext uri="{D42A27DB-BD31-4B8C-83A1-F6EECF244321}">
                <p14:modId xmlns:p14="http://schemas.microsoft.com/office/powerpoint/2010/main" val="3859961144"/>
              </p:ext>
            </p:extLst>
          </p:nvPr>
        </p:nvGraphicFramePr>
        <p:xfrm>
          <a:off x="353915" y="5236889"/>
          <a:ext cx="4982856" cy="777240"/>
        </p:xfrm>
        <a:graphic>
          <a:graphicData uri="http://schemas.openxmlformats.org/drawingml/2006/table">
            <a:tbl>
              <a:tblPr/>
              <a:tblGrid>
                <a:gridCol w="1660952">
                  <a:extLst>
                    <a:ext uri="{9D8B030D-6E8A-4147-A177-3AD203B41FA5}">
                      <a16:colId xmlns:a16="http://schemas.microsoft.com/office/drawing/2014/main" val="1451251229"/>
                    </a:ext>
                  </a:extLst>
                </a:gridCol>
                <a:gridCol w="1660952">
                  <a:extLst>
                    <a:ext uri="{9D8B030D-6E8A-4147-A177-3AD203B41FA5}">
                      <a16:colId xmlns:a16="http://schemas.microsoft.com/office/drawing/2014/main" val="1508929845"/>
                    </a:ext>
                  </a:extLst>
                </a:gridCol>
                <a:gridCol w="1660952">
                  <a:extLst>
                    <a:ext uri="{9D8B030D-6E8A-4147-A177-3AD203B41FA5}">
                      <a16:colId xmlns:a16="http://schemas.microsoft.com/office/drawing/2014/main" val="2981335631"/>
                    </a:ext>
                  </a:extLst>
                </a:gridCol>
              </a:tblGrid>
              <a:tr h="0">
                <a:tc>
                  <a:txBody>
                    <a:bodyPr/>
                    <a:lstStyle/>
                    <a:p>
                      <a:pPr algn="l" fontAlgn="base"/>
                      <a:r>
                        <a:rPr lang="en-US" b="1" cap="all" dirty="0">
                          <a:effectLst/>
                          <a:latin typeface="inherit"/>
                        </a:rPr>
                        <a:t>BRIGHTNESS</a:t>
                      </a:r>
                    </a:p>
                  </a:txBody>
                  <a:tcPr marL="114300" marR="114300" marT="57150" marB="57150">
                    <a:lnL>
                      <a:noFill/>
                    </a:lnL>
                    <a:lnR>
                      <a:noFill/>
                    </a:lnR>
                    <a:lnT>
                      <a:noFill/>
                    </a:lnT>
                    <a:lnB>
                      <a:noFill/>
                    </a:lnB>
                  </a:tcPr>
                </a:tc>
                <a:tc>
                  <a:txBody>
                    <a:bodyPr/>
                    <a:lstStyle/>
                    <a:p>
                      <a:pPr algn="ctr" fontAlgn="base"/>
                      <a:r>
                        <a:rPr lang="en-US" b="1" cap="all" dirty="0">
                          <a:effectLst/>
                          <a:latin typeface="inherit"/>
                        </a:rPr>
                        <a:t>SATURATION</a:t>
                      </a:r>
                    </a:p>
                  </a:txBody>
                  <a:tcPr marL="114300" marR="114300" marT="57150" marB="57150">
                    <a:lnL>
                      <a:noFill/>
                    </a:lnL>
                    <a:lnR>
                      <a:noFill/>
                    </a:lnR>
                    <a:lnT>
                      <a:noFill/>
                    </a:lnT>
                    <a:lnB>
                      <a:noFill/>
                    </a:lnB>
                  </a:tcPr>
                </a:tc>
                <a:tc>
                  <a:txBody>
                    <a:bodyPr/>
                    <a:lstStyle/>
                    <a:p>
                      <a:pPr algn="r" fontAlgn="base"/>
                      <a:r>
                        <a:rPr lang="en-US" b="1" cap="all" dirty="0">
                          <a:effectLst/>
                          <a:latin typeface="inherit"/>
                        </a:rPr>
                        <a:t>CLASS</a:t>
                      </a:r>
                    </a:p>
                  </a:txBody>
                  <a:tcPr marL="114300" marR="114300" marT="57150" marB="57150">
                    <a:lnL>
                      <a:noFill/>
                    </a:lnL>
                    <a:lnR>
                      <a:noFill/>
                    </a:lnR>
                    <a:lnT>
                      <a:noFill/>
                    </a:lnT>
                    <a:lnB>
                      <a:noFill/>
                    </a:lnB>
                  </a:tcPr>
                </a:tc>
                <a:extLst>
                  <a:ext uri="{0D108BD9-81ED-4DB2-BD59-A6C34878D82A}">
                    <a16:rowId xmlns:a16="http://schemas.microsoft.com/office/drawing/2014/main" val="1656631409"/>
                  </a:ext>
                </a:extLst>
              </a:tr>
              <a:tr h="0">
                <a:tc>
                  <a:txBody>
                    <a:bodyPr/>
                    <a:lstStyle/>
                    <a:p>
                      <a:pPr fontAlgn="base"/>
                      <a:r>
                        <a:rPr lang="en-US">
                          <a:effectLst/>
                          <a:latin typeface="inherit"/>
                        </a:rPr>
                        <a:t>20</a:t>
                      </a:r>
                    </a:p>
                  </a:txBody>
                  <a:tcPr marL="114300" marR="114300" marT="57150" marB="57150">
                    <a:lnL>
                      <a:noFill/>
                    </a:lnL>
                    <a:lnR>
                      <a:noFill/>
                    </a:lnR>
                    <a:lnT>
                      <a:noFill/>
                    </a:lnT>
                    <a:lnB>
                      <a:noFill/>
                    </a:lnB>
                  </a:tcPr>
                </a:tc>
                <a:tc>
                  <a:txBody>
                    <a:bodyPr/>
                    <a:lstStyle/>
                    <a:p>
                      <a:pPr algn="ctr" fontAlgn="base"/>
                      <a:r>
                        <a:rPr lang="en-US" dirty="0">
                          <a:effectLst/>
                          <a:latin typeface="inherit"/>
                        </a:rPr>
                        <a:t>35</a:t>
                      </a:r>
                    </a:p>
                  </a:txBody>
                  <a:tcPr marL="114300" marR="114300" marT="57150" marB="57150">
                    <a:lnL>
                      <a:noFill/>
                    </a:lnL>
                    <a:lnR>
                      <a:noFill/>
                    </a:lnR>
                    <a:lnT>
                      <a:noFill/>
                    </a:lnT>
                    <a:lnB>
                      <a:noFill/>
                    </a:lnB>
                  </a:tcPr>
                </a:tc>
                <a:tc>
                  <a:txBody>
                    <a:bodyPr/>
                    <a:lstStyle/>
                    <a:p>
                      <a:pPr algn="r" fontAlgn="base"/>
                      <a:r>
                        <a:rPr lang="en-US" dirty="0">
                          <a:effectLst/>
                          <a:latin typeface="inherit"/>
                        </a:rPr>
                        <a:t>?</a:t>
                      </a:r>
                    </a:p>
                  </a:txBody>
                  <a:tcPr marL="114300" marR="114300" marT="57150" marB="57150">
                    <a:lnL>
                      <a:noFill/>
                    </a:lnL>
                    <a:lnR>
                      <a:noFill/>
                    </a:lnR>
                    <a:lnT>
                      <a:noFill/>
                    </a:lnT>
                    <a:lnB>
                      <a:noFill/>
                    </a:lnB>
                  </a:tcPr>
                </a:tc>
                <a:extLst>
                  <a:ext uri="{0D108BD9-81ED-4DB2-BD59-A6C34878D82A}">
                    <a16:rowId xmlns:a16="http://schemas.microsoft.com/office/drawing/2014/main" val="3368057316"/>
                  </a:ext>
                </a:extLst>
              </a:tr>
            </a:tbl>
          </a:graphicData>
        </a:graphic>
      </p:graphicFrame>
      <p:sp>
        <p:nvSpPr>
          <p:cNvPr id="6" name="TextBox 5">
            <a:extLst>
              <a:ext uri="{FF2B5EF4-FFF2-40B4-BE49-F238E27FC236}">
                <a16:creationId xmlns:a16="http://schemas.microsoft.com/office/drawing/2014/main" id="{29D97702-C432-C5C8-D48C-1FCB1CCD9E07}"/>
              </a:ext>
            </a:extLst>
          </p:cNvPr>
          <p:cNvSpPr txBox="1"/>
          <p:nvPr/>
        </p:nvSpPr>
        <p:spPr>
          <a:xfrm>
            <a:off x="1199578" y="4534018"/>
            <a:ext cx="1719638" cy="461665"/>
          </a:xfrm>
          <a:prstGeom prst="rect">
            <a:avLst/>
          </a:prstGeom>
          <a:noFill/>
        </p:spPr>
        <p:txBody>
          <a:bodyPr wrap="none" rtlCol="0">
            <a:spAutoFit/>
          </a:bodyPr>
          <a:lstStyle/>
          <a:p>
            <a:r>
              <a:rPr lang="en-US" sz="2400" b="1" u="sng" dirty="0">
                <a:solidFill>
                  <a:srgbClr val="C00000"/>
                </a:solidFill>
              </a:rPr>
              <a:t>Testing data</a:t>
            </a:r>
          </a:p>
        </p:txBody>
      </p:sp>
    </p:spTree>
    <p:extLst>
      <p:ext uri="{BB962C8B-B14F-4D97-AF65-F5344CB8AC3E}">
        <p14:creationId xmlns:p14="http://schemas.microsoft.com/office/powerpoint/2010/main" val="69768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2E3-BB9E-5CEE-3A50-1EF4769B0336}"/>
              </a:ext>
            </a:extLst>
          </p:cNvPr>
          <p:cNvSpPr>
            <a:spLocks noGrp="1"/>
          </p:cNvSpPr>
          <p:nvPr>
            <p:ph type="title"/>
          </p:nvPr>
        </p:nvSpPr>
        <p:spPr>
          <a:xfrm>
            <a:off x="838200" y="681037"/>
            <a:ext cx="10515600" cy="757822"/>
          </a:xfrm>
        </p:spPr>
        <p:txBody>
          <a:bodyPr/>
          <a:lstStyle/>
          <a:p>
            <a:pPr algn="ctr"/>
            <a:r>
              <a:rPr lang="en-US" b="1" dirty="0">
                <a:latin typeface="Avenir Book" panose="02000503020000020003" pitchFamily="2" charset="0"/>
              </a:rPr>
              <a:t>Advantages</a:t>
            </a:r>
          </a:p>
        </p:txBody>
      </p:sp>
      <p:sp>
        <p:nvSpPr>
          <p:cNvPr id="3" name="Content Placeholder 2">
            <a:extLst>
              <a:ext uri="{FF2B5EF4-FFF2-40B4-BE49-F238E27FC236}">
                <a16:creationId xmlns:a16="http://schemas.microsoft.com/office/drawing/2014/main" id="{83D264C5-0638-9B79-3FFD-F51FAE3CAA18}"/>
              </a:ext>
            </a:extLst>
          </p:cNvPr>
          <p:cNvSpPr>
            <a:spLocks noGrp="1"/>
          </p:cNvSpPr>
          <p:nvPr>
            <p:ph idx="1"/>
          </p:nvPr>
        </p:nvSpPr>
        <p:spPr>
          <a:xfrm>
            <a:off x="838200" y="1588168"/>
            <a:ext cx="10515600" cy="4588795"/>
          </a:xfrm>
        </p:spPr>
        <p:txBody>
          <a:bodyPr>
            <a:normAutofit fontScale="92500" lnSpcReduction="20000"/>
          </a:bodyPr>
          <a:lstStyle/>
          <a:p>
            <a:pPr algn="l">
              <a:buFont typeface="+mj-lt"/>
              <a:buAutoNum type="arabicPeriod"/>
            </a:pPr>
            <a:r>
              <a:rPr lang="en-US" b="1" i="0" u="none" strike="noStrike" dirty="0">
                <a:solidFill>
                  <a:srgbClr val="374151"/>
                </a:solidFill>
                <a:effectLst/>
                <a:latin typeface="Avenir Book" panose="02000503020000020003" pitchFamily="2" charset="0"/>
              </a:rPr>
              <a:t>Simplicity</a:t>
            </a:r>
            <a:r>
              <a:rPr lang="en-US" b="0" i="0" u="none" strike="noStrike" dirty="0">
                <a:solidFill>
                  <a:srgbClr val="374151"/>
                </a:solidFill>
                <a:effectLst/>
                <a:latin typeface="Avenir Book" panose="02000503020000020003" pitchFamily="2" charset="0"/>
              </a:rPr>
              <a:t>: K-NN is easy to understand and implement. </a:t>
            </a:r>
            <a:endParaRPr lang="en-US" dirty="0">
              <a:solidFill>
                <a:srgbClr val="374151"/>
              </a:solidFill>
              <a:latin typeface="Avenir Book" panose="02000503020000020003" pitchFamily="2" charset="0"/>
            </a:endParaRPr>
          </a:p>
          <a:p>
            <a:pPr algn="l">
              <a:buFont typeface="+mj-lt"/>
              <a:buAutoNum type="arabicPeriod"/>
            </a:pPr>
            <a:endParaRPr lang="en-US" b="0" i="0" u="none" strike="noStrike" dirty="0">
              <a:solidFill>
                <a:srgbClr val="374151"/>
              </a:solidFill>
              <a:effectLst/>
              <a:latin typeface="Avenir Book" panose="02000503020000020003" pitchFamily="2" charset="0"/>
            </a:endParaRPr>
          </a:p>
          <a:p>
            <a:pPr algn="l">
              <a:buFont typeface="+mj-lt"/>
              <a:buAutoNum type="arabicPeriod"/>
            </a:pPr>
            <a:r>
              <a:rPr lang="en-US" b="1" i="0" u="none" strike="noStrike" dirty="0">
                <a:solidFill>
                  <a:srgbClr val="374151"/>
                </a:solidFill>
                <a:effectLst/>
                <a:latin typeface="Avenir Book" panose="02000503020000020003" pitchFamily="2" charset="0"/>
              </a:rPr>
              <a:t>No Training Period</a:t>
            </a:r>
            <a:r>
              <a:rPr lang="en-US" b="0" i="0" u="none" strike="noStrike" dirty="0">
                <a:solidFill>
                  <a:srgbClr val="374151"/>
                </a:solidFill>
                <a:effectLst/>
                <a:latin typeface="Avenir Book" panose="02000503020000020003" pitchFamily="2" charset="0"/>
              </a:rPr>
              <a:t>: K-NN is an instance-based learning algorithm, meaning it doesn't require a training period. It stores the entire dataset in memory and makes predictions based on the similarity of new data points to existing ones.</a:t>
            </a:r>
          </a:p>
          <a:p>
            <a:pPr algn="l">
              <a:buFont typeface="+mj-lt"/>
              <a:buAutoNum type="arabicPeriod"/>
            </a:pPr>
            <a:r>
              <a:rPr lang="en-US" b="1" i="0" u="none" strike="noStrike" dirty="0">
                <a:solidFill>
                  <a:srgbClr val="374151"/>
                </a:solidFill>
                <a:effectLst/>
                <a:latin typeface="Avenir Book" panose="02000503020000020003" pitchFamily="2" charset="0"/>
              </a:rPr>
              <a:t>Robust to Outliers</a:t>
            </a:r>
            <a:r>
              <a:rPr lang="en-US" b="0" i="0" u="none" strike="noStrike" dirty="0">
                <a:solidFill>
                  <a:srgbClr val="374151"/>
                </a:solidFill>
                <a:effectLst/>
                <a:latin typeface="Avenir Book" panose="02000503020000020003" pitchFamily="2" charset="0"/>
              </a:rPr>
              <a:t>: K-NN can handle noisy data and outliers reasonably well because it relies on local information from its neighbors. Outliers may have less impact if they are distant from most data points.</a:t>
            </a:r>
          </a:p>
          <a:p>
            <a:pPr algn="l">
              <a:buFont typeface="+mj-lt"/>
              <a:buAutoNum type="arabicPeriod"/>
            </a:pPr>
            <a:r>
              <a:rPr lang="en-US" b="1" i="0" u="none" strike="noStrike" dirty="0">
                <a:solidFill>
                  <a:srgbClr val="374151"/>
                </a:solidFill>
                <a:effectLst/>
                <a:latin typeface="Avenir Book" panose="02000503020000020003" pitchFamily="2" charset="0"/>
              </a:rPr>
              <a:t>No Assumption of Linearity</a:t>
            </a:r>
            <a:r>
              <a:rPr lang="en-US" b="0" i="0" u="none" strike="noStrike" dirty="0">
                <a:solidFill>
                  <a:srgbClr val="374151"/>
                </a:solidFill>
                <a:effectLst/>
                <a:latin typeface="Avenir Book" panose="02000503020000020003" pitchFamily="2" charset="0"/>
              </a:rPr>
              <a:t>: Unlike linear models, K-NN can capture non-linear relationships in the data without explicitly modeling them. This makes it suitable for tasks where the decision boundaries are not linear.</a:t>
            </a:r>
          </a:p>
          <a:p>
            <a:endParaRPr lang="en-US" dirty="0"/>
          </a:p>
        </p:txBody>
      </p:sp>
    </p:spTree>
    <p:extLst>
      <p:ext uri="{BB962C8B-B14F-4D97-AF65-F5344CB8AC3E}">
        <p14:creationId xmlns:p14="http://schemas.microsoft.com/office/powerpoint/2010/main" val="208491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5AC1-EE28-BF6E-D1CC-F53BA5A9F126}"/>
              </a:ext>
            </a:extLst>
          </p:cNvPr>
          <p:cNvSpPr>
            <a:spLocks noGrp="1"/>
          </p:cNvSpPr>
          <p:nvPr>
            <p:ph type="title"/>
          </p:nvPr>
        </p:nvSpPr>
        <p:spPr>
          <a:xfrm>
            <a:off x="838200" y="681037"/>
            <a:ext cx="10515600" cy="870117"/>
          </a:xfrm>
        </p:spPr>
        <p:txBody>
          <a:bodyPr/>
          <a:lstStyle/>
          <a:p>
            <a:r>
              <a:rPr lang="en-US" b="1" dirty="0"/>
              <a:t>Limitations (1)</a:t>
            </a:r>
          </a:p>
        </p:txBody>
      </p:sp>
      <p:sp>
        <p:nvSpPr>
          <p:cNvPr id="3" name="Content Placeholder 2">
            <a:extLst>
              <a:ext uri="{FF2B5EF4-FFF2-40B4-BE49-F238E27FC236}">
                <a16:creationId xmlns:a16="http://schemas.microsoft.com/office/drawing/2014/main" id="{AB4E0C35-012B-48D5-76E4-00F2F4D83D3E}"/>
              </a:ext>
            </a:extLst>
          </p:cNvPr>
          <p:cNvSpPr>
            <a:spLocks noGrp="1"/>
          </p:cNvSpPr>
          <p:nvPr>
            <p:ph idx="1"/>
          </p:nvPr>
        </p:nvSpPr>
        <p:spPr/>
        <p:txBody>
          <a:bodyPr>
            <a:normAutofit fontScale="85000" lnSpcReduction="10000"/>
          </a:bodyPr>
          <a:lstStyle/>
          <a:p>
            <a:pPr algn="l">
              <a:buFont typeface="+mj-lt"/>
              <a:buAutoNum type="arabicPeriod"/>
            </a:pPr>
            <a:r>
              <a:rPr lang="en-US" b="1" i="0" u="none" strike="noStrike" dirty="0">
                <a:solidFill>
                  <a:srgbClr val="374151"/>
                </a:solidFill>
                <a:effectLst/>
                <a:latin typeface="Avenir Book" panose="02000503020000020003" pitchFamily="2" charset="0"/>
              </a:rPr>
              <a:t>Computational Complexity</a:t>
            </a:r>
            <a:r>
              <a:rPr lang="en-US" b="0" i="0" u="none" strike="noStrike" dirty="0">
                <a:solidFill>
                  <a:srgbClr val="374151"/>
                </a:solidFill>
                <a:effectLst/>
                <a:latin typeface="Avenir Book" panose="02000503020000020003" pitchFamily="2" charset="0"/>
              </a:rPr>
              <a:t>: K-NN can be computationally expensive, especially for large datasets. Calculating distances between a query point and all data points in the dataset can be time-consuming, and as the dataset size grows, the algorithm's runtime increases proportionally.</a:t>
            </a:r>
          </a:p>
          <a:p>
            <a:pPr algn="l">
              <a:buFont typeface="+mj-lt"/>
              <a:buAutoNum type="arabicPeriod"/>
            </a:pPr>
            <a:r>
              <a:rPr lang="en-US" b="1" i="0" u="none" strike="noStrike" dirty="0">
                <a:solidFill>
                  <a:srgbClr val="374151"/>
                </a:solidFill>
                <a:effectLst/>
                <a:latin typeface="Avenir Book" panose="02000503020000020003" pitchFamily="2" charset="0"/>
              </a:rPr>
              <a:t>Sensitivity to the Choice of k</a:t>
            </a:r>
            <a:r>
              <a:rPr lang="en-US" b="0" i="0" u="none" strike="noStrike" dirty="0">
                <a:solidFill>
                  <a:srgbClr val="374151"/>
                </a:solidFill>
                <a:effectLst/>
                <a:latin typeface="Avenir Book" panose="02000503020000020003" pitchFamily="2" charset="0"/>
              </a:rPr>
              <a:t>: The choice of the number of neighbors (k) is critical, and selecting an inappropriate value can lead to poor model performance. A small k may result in overfitting, while a large k may lead to underfitting. Determining the optimal k can require experimentation and domain knowledge. </a:t>
            </a:r>
            <a:r>
              <a:rPr lang="en-US" b="1" i="0" u="none" strike="noStrike" dirty="0">
                <a:solidFill>
                  <a:srgbClr val="374151"/>
                </a:solidFill>
                <a:effectLst/>
                <a:latin typeface="Avenir Book" panose="02000503020000020003" pitchFamily="2" charset="0"/>
              </a:rPr>
              <a:t>Distance Metric Sensitivity</a:t>
            </a:r>
            <a:r>
              <a:rPr lang="en-US" b="0" i="0" u="none" strike="noStrike" dirty="0">
                <a:solidFill>
                  <a:srgbClr val="374151"/>
                </a:solidFill>
                <a:effectLst/>
                <a:latin typeface="Avenir Book" panose="02000503020000020003" pitchFamily="2" charset="0"/>
              </a:rPr>
              <a:t>: K-NN's performance is highly dependent on the choice of distance metric. Different distance metrics (e.g., Euclidean, Manhattan, cosine similarity) can yield different results for the same dataset. Selecting the right distance metric is often a challenge and requires domain knowledge.</a:t>
            </a:r>
          </a:p>
          <a:p>
            <a:pPr algn="l">
              <a:buFont typeface="+mj-lt"/>
              <a:buAutoNum type="arabicPeriod"/>
            </a:pPr>
            <a:endParaRPr lang="en-US" b="0" i="0" u="none" strike="noStrike" dirty="0">
              <a:solidFill>
                <a:srgbClr val="374151"/>
              </a:solidFill>
              <a:effectLst/>
              <a:latin typeface="Söhne"/>
            </a:endParaRPr>
          </a:p>
          <a:p>
            <a:endParaRPr lang="en-US" dirty="0"/>
          </a:p>
        </p:txBody>
      </p:sp>
    </p:spTree>
    <p:extLst>
      <p:ext uri="{BB962C8B-B14F-4D97-AF65-F5344CB8AC3E}">
        <p14:creationId xmlns:p14="http://schemas.microsoft.com/office/powerpoint/2010/main" val="152703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2418-726A-BBCD-742B-693EE0E23F48}"/>
              </a:ext>
            </a:extLst>
          </p:cNvPr>
          <p:cNvSpPr>
            <a:spLocks noGrp="1"/>
          </p:cNvSpPr>
          <p:nvPr>
            <p:ph type="title"/>
          </p:nvPr>
        </p:nvSpPr>
        <p:spPr>
          <a:xfrm>
            <a:off x="838200" y="681038"/>
            <a:ext cx="10515600" cy="714626"/>
          </a:xfrm>
        </p:spPr>
        <p:txBody>
          <a:bodyPr>
            <a:normAutofit/>
          </a:bodyPr>
          <a:lstStyle/>
          <a:p>
            <a:r>
              <a:rPr lang="en-US" sz="4000" b="1" dirty="0">
                <a:latin typeface="Avenir Book" panose="02000503020000020003" pitchFamily="2" charset="0"/>
              </a:rPr>
              <a:t>Limitations (2)</a:t>
            </a:r>
            <a:endParaRPr lang="en-US" sz="4000" dirty="0">
              <a:latin typeface="Avenir Book" panose="02000503020000020003" pitchFamily="2" charset="0"/>
            </a:endParaRPr>
          </a:p>
        </p:txBody>
      </p:sp>
      <p:sp>
        <p:nvSpPr>
          <p:cNvPr id="3" name="Content Placeholder 2">
            <a:extLst>
              <a:ext uri="{FF2B5EF4-FFF2-40B4-BE49-F238E27FC236}">
                <a16:creationId xmlns:a16="http://schemas.microsoft.com/office/drawing/2014/main" id="{18B4F0F7-D370-C969-C66A-A74E7099812C}"/>
              </a:ext>
            </a:extLst>
          </p:cNvPr>
          <p:cNvSpPr>
            <a:spLocks noGrp="1"/>
          </p:cNvSpPr>
          <p:nvPr>
            <p:ph idx="1"/>
          </p:nvPr>
        </p:nvSpPr>
        <p:spPr/>
        <p:txBody>
          <a:bodyPr>
            <a:normAutofit/>
          </a:bodyPr>
          <a:lstStyle/>
          <a:p>
            <a:pPr algn="l">
              <a:buFont typeface="+mj-lt"/>
              <a:buAutoNum type="arabicPeriod"/>
            </a:pPr>
            <a:r>
              <a:rPr lang="en-US" sz="2400" b="1" i="0" u="none" strike="noStrike" dirty="0">
                <a:solidFill>
                  <a:srgbClr val="374151"/>
                </a:solidFill>
                <a:effectLst/>
                <a:latin typeface="Avenir Book" panose="02000503020000020003" pitchFamily="2" charset="0"/>
              </a:rPr>
              <a:t>Curse of Dimensionality</a:t>
            </a:r>
            <a:r>
              <a:rPr lang="en-US" sz="2400" b="0" i="0" u="none" strike="noStrike" dirty="0">
                <a:solidFill>
                  <a:srgbClr val="374151"/>
                </a:solidFill>
                <a:effectLst/>
                <a:latin typeface="Avenir Book" panose="02000503020000020003" pitchFamily="2" charset="0"/>
              </a:rPr>
              <a:t>: K-NN becomes less effective as the number of features (dimensions) in the dataset increases. In high-dimensional spaces, data points tend to become equidistant from each other, making it harder to distinguish between them. This can lead to a degradation in model performance and increased computational requirements.</a:t>
            </a:r>
          </a:p>
          <a:p>
            <a:pPr algn="l">
              <a:buFont typeface="+mj-lt"/>
              <a:buAutoNum type="arabicPeriod"/>
            </a:pPr>
            <a:r>
              <a:rPr lang="en-US" sz="2400" b="1" i="0" u="none" strike="noStrike" dirty="0">
                <a:solidFill>
                  <a:srgbClr val="374151"/>
                </a:solidFill>
                <a:effectLst/>
                <a:latin typeface="Avenir Book" panose="02000503020000020003" pitchFamily="2" charset="0"/>
              </a:rPr>
              <a:t>Storage Requirements</a:t>
            </a:r>
            <a:r>
              <a:rPr lang="en-US" sz="2400" b="0" i="0" u="none" strike="noStrike" dirty="0">
                <a:solidFill>
                  <a:srgbClr val="374151"/>
                </a:solidFill>
                <a:effectLst/>
                <a:latin typeface="Avenir Book" panose="02000503020000020003" pitchFamily="2" charset="0"/>
              </a:rPr>
              <a:t>: K-NN stores the entire dataset in memory during the prediction phase, which can be memory-intensive for large datasets.</a:t>
            </a:r>
          </a:p>
          <a:p>
            <a:pPr algn="l">
              <a:buFont typeface="+mj-lt"/>
              <a:buAutoNum type="arabicPeriod"/>
            </a:pPr>
            <a:r>
              <a:rPr lang="en-US" sz="2400" b="1" i="0" u="none" strike="noStrike" dirty="0">
                <a:solidFill>
                  <a:srgbClr val="374151"/>
                </a:solidFill>
                <a:effectLst/>
                <a:latin typeface="Avenir Book" panose="02000503020000020003" pitchFamily="2" charset="0"/>
              </a:rPr>
              <a:t>Slow Prediction</a:t>
            </a:r>
            <a:r>
              <a:rPr lang="en-US" sz="2400" b="0" i="0" u="none" strike="noStrike" dirty="0">
                <a:solidFill>
                  <a:srgbClr val="374151"/>
                </a:solidFill>
                <a:effectLst/>
                <a:latin typeface="Avenir Book" panose="02000503020000020003" pitchFamily="2" charset="0"/>
              </a:rPr>
              <a:t>: Since K-NN performs computations during prediction for each query point, it can be slow when making predictions for multiple data points or in real-time applications.</a:t>
            </a:r>
          </a:p>
          <a:p>
            <a:endParaRPr lang="en-US" dirty="0"/>
          </a:p>
        </p:txBody>
      </p:sp>
    </p:spTree>
    <p:extLst>
      <p:ext uri="{BB962C8B-B14F-4D97-AF65-F5344CB8AC3E}">
        <p14:creationId xmlns:p14="http://schemas.microsoft.com/office/powerpoint/2010/main" val="992610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3F92D-6F83-CB85-88BE-16BFE968F44D}"/>
              </a:ext>
            </a:extLst>
          </p:cNvPr>
          <p:cNvSpPr>
            <a:spLocks noGrp="1"/>
          </p:cNvSpPr>
          <p:nvPr>
            <p:ph idx="1"/>
          </p:nvPr>
        </p:nvSpPr>
        <p:spPr>
          <a:xfrm>
            <a:off x="6096000" y="88232"/>
            <a:ext cx="5113421" cy="6769768"/>
          </a:xfrm>
        </p:spPr>
        <p:txBody>
          <a:bodyPr>
            <a:normAutofit fontScale="25000" lnSpcReduction="20000"/>
          </a:bodyPr>
          <a:lstStyle/>
          <a:p>
            <a:r>
              <a:rPr lang="en-US" sz="4800" dirty="0">
                <a:latin typeface="Avenir Book" panose="02000503020000020003" pitchFamily="2" charset="0"/>
              </a:rPr>
              <a:t># Import necessary modules</a:t>
            </a:r>
          </a:p>
          <a:p>
            <a:r>
              <a:rPr lang="en-US" sz="4800" dirty="0">
                <a:latin typeface="Avenir Book" panose="02000503020000020003" pitchFamily="2" charset="0"/>
              </a:rPr>
              <a:t>from </a:t>
            </a:r>
            <a:r>
              <a:rPr lang="en-US" sz="4800" dirty="0" err="1">
                <a:latin typeface="Avenir Book" panose="02000503020000020003" pitchFamily="2" charset="0"/>
              </a:rPr>
              <a:t>sklearn.neighbors</a:t>
            </a:r>
            <a:r>
              <a:rPr lang="en-US" sz="4800" dirty="0">
                <a:latin typeface="Avenir Book" panose="02000503020000020003" pitchFamily="2" charset="0"/>
              </a:rPr>
              <a:t> import </a:t>
            </a:r>
            <a:r>
              <a:rPr lang="en-US" sz="4800" dirty="0" err="1">
                <a:latin typeface="Avenir Book" panose="02000503020000020003" pitchFamily="2" charset="0"/>
              </a:rPr>
              <a:t>KNeighborsClassifier</a:t>
            </a:r>
            <a:endParaRPr lang="en-US" sz="4800" dirty="0">
              <a:latin typeface="Avenir Book" panose="02000503020000020003" pitchFamily="2" charset="0"/>
            </a:endParaRPr>
          </a:p>
          <a:p>
            <a:r>
              <a:rPr lang="en-US" sz="4800" dirty="0">
                <a:latin typeface="Avenir Book" panose="02000503020000020003" pitchFamily="2" charset="0"/>
              </a:rPr>
              <a:t>from </a:t>
            </a:r>
            <a:r>
              <a:rPr lang="en-US" sz="4800" dirty="0" err="1">
                <a:latin typeface="Avenir Book" panose="02000503020000020003" pitchFamily="2" charset="0"/>
              </a:rPr>
              <a:t>sklearn.model_selection</a:t>
            </a:r>
            <a:r>
              <a:rPr lang="en-US" sz="4800" dirty="0">
                <a:latin typeface="Avenir Book" panose="02000503020000020003" pitchFamily="2" charset="0"/>
              </a:rPr>
              <a:t> import </a:t>
            </a:r>
            <a:r>
              <a:rPr lang="en-US" sz="4800" dirty="0" err="1">
                <a:latin typeface="Avenir Book" panose="02000503020000020003" pitchFamily="2" charset="0"/>
              </a:rPr>
              <a:t>train_test_split</a:t>
            </a:r>
            <a:endParaRPr lang="en-US" sz="4800" dirty="0">
              <a:latin typeface="Avenir Book" panose="02000503020000020003" pitchFamily="2" charset="0"/>
            </a:endParaRPr>
          </a:p>
          <a:p>
            <a:r>
              <a:rPr lang="en-US" sz="4800" dirty="0">
                <a:latin typeface="Avenir Book" panose="02000503020000020003" pitchFamily="2" charset="0"/>
              </a:rPr>
              <a:t>from </a:t>
            </a:r>
            <a:r>
              <a:rPr lang="en-US" sz="4800" dirty="0" err="1">
                <a:latin typeface="Avenir Book" panose="02000503020000020003" pitchFamily="2" charset="0"/>
              </a:rPr>
              <a:t>sklearn.datasets</a:t>
            </a:r>
            <a:r>
              <a:rPr lang="en-US" sz="4800" dirty="0">
                <a:latin typeface="Avenir Book" panose="02000503020000020003" pitchFamily="2" charset="0"/>
              </a:rPr>
              <a:t> import </a:t>
            </a:r>
            <a:r>
              <a:rPr lang="en-US" sz="4800" dirty="0" err="1">
                <a:latin typeface="Avenir Book" panose="02000503020000020003" pitchFamily="2" charset="0"/>
              </a:rPr>
              <a:t>load_iris</a:t>
            </a:r>
            <a:endParaRPr lang="en-US" sz="4800" dirty="0">
              <a:latin typeface="Avenir Book" panose="02000503020000020003" pitchFamily="2" charset="0"/>
            </a:endParaRPr>
          </a:p>
          <a:p>
            <a:endParaRPr lang="en-US" sz="4800" dirty="0">
              <a:latin typeface="Avenir Book" panose="02000503020000020003" pitchFamily="2" charset="0"/>
            </a:endParaRPr>
          </a:p>
          <a:p>
            <a:r>
              <a:rPr lang="en-US" sz="4800" dirty="0">
                <a:latin typeface="Avenir Book" panose="02000503020000020003" pitchFamily="2" charset="0"/>
              </a:rPr>
              <a:t># Loading data</a:t>
            </a:r>
          </a:p>
          <a:p>
            <a:r>
              <a:rPr lang="en-US" sz="4800" dirty="0" err="1">
                <a:latin typeface="Avenir Book" panose="02000503020000020003" pitchFamily="2" charset="0"/>
              </a:rPr>
              <a:t>irisData</a:t>
            </a:r>
            <a:r>
              <a:rPr lang="en-US" sz="4800" dirty="0">
                <a:latin typeface="Avenir Book" panose="02000503020000020003" pitchFamily="2" charset="0"/>
              </a:rPr>
              <a:t> = </a:t>
            </a:r>
            <a:r>
              <a:rPr lang="en-US" sz="4800" dirty="0" err="1">
                <a:latin typeface="Avenir Book" panose="02000503020000020003" pitchFamily="2" charset="0"/>
              </a:rPr>
              <a:t>load_iris</a:t>
            </a:r>
            <a:r>
              <a:rPr lang="en-US" sz="4800" dirty="0">
                <a:latin typeface="Avenir Book" panose="02000503020000020003" pitchFamily="2" charset="0"/>
              </a:rPr>
              <a:t>()</a:t>
            </a:r>
          </a:p>
          <a:p>
            <a:r>
              <a:rPr lang="en-US" sz="4800" dirty="0">
                <a:latin typeface="Avenir Book" panose="02000503020000020003" pitchFamily="2" charset="0"/>
              </a:rPr>
              <a:t>  </a:t>
            </a:r>
          </a:p>
          <a:p>
            <a:r>
              <a:rPr lang="en-US" sz="4800" dirty="0">
                <a:latin typeface="Avenir Book" panose="02000503020000020003" pitchFamily="2" charset="0"/>
              </a:rPr>
              <a:t># Create feature and target arrays</a:t>
            </a:r>
          </a:p>
          <a:p>
            <a:r>
              <a:rPr lang="en-US" sz="4800" dirty="0">
                <a:latin typeface="Avenir Book" panose="02000503020000020003" pitchFamily="2" charset="0"/>
              </a:rPr>
              <a:t>X = </a:t>
            </a:r>
            <a:r>
              <a:rPr lang="en-US" sz="4800" dirty="0" err="1">
                <a:latin typeface="Avenir Book" panose="02000503020000020003" pitchFamily="2" charset="0"/>
              </a:rPr>
              <a:t>irisData.data</a:t>
            </a:r>
            <a:endParaRPr lang="en-US" sz="4800" dirty="0">
              <a:latin typeface="Avenir Book" panose="02000503020000020003" pitchFamily="2" charset="0"/>
            </a:endParaRPr>
          </a:p>
          <a:p>
            <a:r>
              <a:rPr lang="en-US" sz="4800" dirty="0">
                <a:latin typeface="Avenir Book" panose="02000503020000020003" pitchFamily="2" charset="0"/>
              </a:rPr>
              <a:t>y = </a:t>
            </a:r>
            <a:r>
              <a:rPr lang="en-US" sz="4800" dirty="0" err="1">
                <a:latin typeface="Avenir Book" panose="02000503020000020003" pitchFamily="2" charset="0"/>
              </a:rPr>
              <a:t>irisData.target</a:t>
            </a:r>
            <a:endParaRPr lang="en-US" sz="4800" dirty="0">
              <a:latin typeface="Avenir Book" panose="02000503020000020003" pitchFamily="2" charset="0"/>
            </a:endParaRPr>
          </a:p>
          <a:p>
            <a:endParaRPr lang="en-US" sz="4800" dirty="0">
              <a:latin typeface="Avenir Book" panose="02000503020000020003" pitchFamily="2" charset="0"/>
            </a:endParaRPr>
          </a:p>
          <a:p>
            <a:pPr algn="l"/>
            <a:r>
              <a:rPr lang="en-US" sz="4800" b="0" i="0" u="none" strike="noStrike" dirty="0">
                <a:solidFill>
                  <a:srgbClr val="AF00DB"/>
                </a:solidFill>
                <a:effectLst/>
                <a:latin typeface="Avenir Book" panose="02000503020000020003" pitchFamily="2" charset="0"/>
              </a:rPr>
              <a:t>for</a:t>
            </a:r>
            <a:r>
              <a:rPr lang="en-US" sz="4800" b="0" i="0" u="none" strike="noStrike" dirty="0">
                <a:solidFill>
                  <a:srgbClr val="000000"/>
                </a:solidFill>
                <a:effectLst/>
                <a:latin typeface="Avenir Book" panose="02000503020000020003" pitchFamily="2" charset="0"/>
              </a:rPr>
              <a:t> </a:t>
            </a:r>
            <a:r>
              <a:rPr lang="en-US" sz="4800" b="0" i="0" u="none" strike="noStrike" dirty="0" err="1">
                <a:solidFill>
                  <a:srgbClr val="000000"/>
                </a:solidFill>
                <a:effectLst/>
                <a:latin typeface="Avenir Book" panose="02000503020000020003" pitchFamily="2" charset="0"/>
              </a:rPr>
              <a:t>i</a:t>
            </a:r>
            <a:r>
              <a:rPr lang="en-US" sz="4800" b="0" i="0" u="none" strike="noStrike" dirty="0">
                <a:solidFill>
                  <a:srgbClr val="000000"/>
                </a:solidFill>
                <a:effectLst/>
                <a:latin typeface="Avenir Book" panose="02000503020000020003" pitchFamily="2" charset="0"/>
              </a:rPr>
              <a:t> </a:t>
            </a:r>
            <a:r>
              <a:rPr lang="en-US" sz="4800" b="0" i="0" u="none" strike="noStrike" dirty="0">
                <a:solidFill>
                  <a:srgbClr val="0000FF"/>
                </a:solidFill>
                <a:effectLst/>
                <a:latin typeface="Avenir Book" panose="02000503020000020003" pitchFamily="2" charset="0"/>
              </a:rPr>
              <a:t>in</a:t>
            </a:r>
            <a:r>
              <a:rPr lang="en-US" sz="4800" b="0" i="0" u="none" strike="noStrike" dirty="0">
                <a:solidFill>
                  <a:srgbClr val="000000"/>
                </a:solidFill>
                <a:effectLst/>
                <a:latin typeface="Avenir Book" panose="02000503020000020003" pitchFamily="2" charset="0"/>
              </a:rPr>
              <a:t> range (</a:t>
            </a:r>
            <a:r>
              <a:rPr lang="en-US" sz="4800" b="0" i="0" u="none" strike="noStrike" dirty="0" err="1">
                <a:solidFill>
                  <a:srgbClr val="795E26"/>
                </a:solidFill>
                <a:effectLst/>
                <a:latin typeface="Avenir Book" panose="02000503020000020003" pitchFamily="2" charset="0"/>
              </a:rPr>
              <a:t>len</a:t>
            </a:r>
            <a:r>
              <a:rPr lang="en-US" sz="4800" b="0" i="0" u="none" strike="noStrike" dirty="0">
                <a:solidFill>
                  <a:srgbClr val="000000"/>
                </a:solidFill>
                <a:effectLst/>
                <a:latin typeface="Avenir Book" panose="02000503020000020003" pitchFamily="2" charset="0"/>
              </a:rPr>
              <a:t>(X)):</a:t>
            </a:r>
          </a:p>
          <a:p>
            <a:pPr algn="l"/>
            <a:r>
              <a:rPr lang="en-US" sz="4800" b="0" i="0" u="none" strike="noStrike" dirty="0">
                <a:solidFill>
                  <a:srgbClr val="795E26"/>
                </a:solidFill>
                <a:effectLst/>
                <a:latin typeface="Avenir Book" panose="02000503020000020003" pitchFamily="2" charset="0"/>
              </a:rPr>
              <a:t>       print</a:t>
            </a:r>
            <a:r>
              <a:rPr lang="en-US" sz="4800" b="0" i="0" u="none" strike="noStrike" dirty="0">
                <a:solidFill>
                  <a:srgbClr val="000000"/>
                </a:solidFill>
                <a:effectLst/>
                <a:latin typeface="Avenir Book" panose="02000503020000020003" pitchFamily="2" charset="0"/>
              </a:rPr>
              <a:t>(X[</a:t>
            </a:r>
            <a:r>
              <a:rPr lang="en-US" sz="4800" b="0" i="0" u="none" strike="noStrike" dirty="0" err="1">
                <a:solidFill>
                  <a:srgbClr val="000000"/>
                </a:solidFill>
                <a:effectLst/>
                <a:latin typeface="Avenir Book" panose="02000503020000020003" pitchFamily="2" charset="0"/>
              </a:rPr>
              <a:t>i</a:t>
            </a:r>
            <a:r>
              <a:rPr lang="en-US" sz="4800" b="0" i="0" u="none" strike="noStrike" dirty="0">
                <a:solidFill>
                  <a:srgbClr val="000000"/>
                </a:solidFill>
                <a:effectLst/>
                <a:latin typeface="Avenir Book" panose="02000503020000020003" pitchFamily="2" charset="0"/>
              </a:rPr>
              <a:t>], y[</a:t>
            </a:r>
            <a:r>
              <a:rPr lang="en-US" sz="4800" b="0" i="0" u="none" strike="noStrike" dirty="0" err="1">
                <a:solidFill>
                  <a:srgbClr val="000000"/>
                </a:solidFill>
                <a:effectLst/>
                <a:latin typeface="Avenir Book" panose="02000503020000020003" pitchFamily="2" charset="0"/>
              </a:rPr>
              <a:t>i</a:t>
            </a:r>
            <a:r>
              <a:rPr lang="en-US" sz="4800" b="0" i="0" u="none" strike="noStrike" dirty="0">
                <a:solidFill>
                  <a:srgbClr val="000000"/>
                </a:solidFill>
                <a:effectLst/>
                <a:latin typeface="Avenir Book" panose="02000503020000020003" pitchFamily="2" charset="0"/>
              </a:rPr>
              <a:t>])</a:t>
            </a:r>
            <a:endParaRPr lang="en-US" sz="4800" dirty="0">
              <a:latin typeface="Avenir Book" panose="02000503020000020003" pitchFamily="2" charset="0"/>
            </a:endParaRPr>
          </a:p>
          <a:p>
            <a:r>
              <a:rPr lang="en-US" sz="4800" dirty="0">
                <a:latin typeface="Avenir Book" panose="02000503020000020003" pitchFamily="2" charset="0"/>
              </a:rPr>
              <a:t>    </a:t>
            </a:r>
          </a:p>
          <a:p>
            <a:r>
              <a:rPr lang="en-US" sz="4800" dirty="0">
                <a:latin typeface="Avenir Book" panose="02000503020000020003" pitchFamily="2" charset="0"/>
              </a:rPr>
              <a:t># Split into training and test set</a:t>
            </a:r>
          </a:p>
          <a:p>
            <a:r>
              <a:rPr lang="en-US" sz="4800" dirty="0" err="1">
                <a:latin typeface="Avenir Book" panose="02000503020000020003" pitchFamily="2" charset="0"/>
              </a:rPr>
              <a:t>X_train</a:t>
            </a:r>
            <a:r>
              <a:rPr lang="en-US" sz="4800" dirty="0">
                <a:latin typeface="Avenir Book" panose="02000503020000020003" pitchFamily="2" charset="0"/>
              </a:rPr>
              <a:t>, </a:t>
            </a:r>
            <a:r>
              <a:rPr lang="en-US" sz="4800" dirty="0" err="1">
                <a:latin typeface="Avenir Book" panose="02000503020000020003" pitchFamily="2" charset="0"/>
              </a:rPr>
              <a:t>X_test</a:t>
            </a:r>
            <a:r>
              <a:rPr lang="en-US" sz="4800" dirty="0">
                <a:latin typeface="Avenir Book" panose="02000503020000020003" pitchFamily="2" charset="0"/>
              </a:rPr>
              <a:t>, </a:t>
            </a:r>
            <a:r>
              <a:rPr lang="en-US" sz="4800" dirty="0" err="1">
                <a:latin typeface="Avenir Book" panose="02000503020000020003" pitchFamily="2" charset="0"/>
              </a:rPr>
              <a:t>y_train</a:t>
            </a:r>
            <a:r>
              <a:rPr lang="en-US" sz="4800" dirty="0">
                <a:latin typeface="Avenir Book" panose="02000503020000020003" pitchFamily="2" charset="0"/>
              </a:rPr>
              <a:t>, </a:t>
            </a:r>
            <a:r>
              <a:rPr lang="en-US" sz="4800" dirty="0" err="1">
                <a:latin typeface="Avenir Book" panose="02000503020000020003" pitchFamily="2" charset="0"/>
              </a:rPr>
              <a:t>y_test</a:t>
            </a:r>
            <a:r>
              <a:rPr lang="en-US" sz="4800" dirty="0">
                <a:latin typeface="Avenir Book" panose="02000503020000020003" pitchFamily="2" charset="0"/>
              </a:rPr>
              <a:t> = </a:t>
            </a:r>
            <a:r>
              <a:rPr lang="en-US" sz="4800" dirty="0" err="1">
                <a:latin typeface="Avenir Book" panose="02000503020000020003" pitchFamily="2" charset="0"/>
              </a:rPr>
              <a:t>train_test_split</a:t>
            </a:r>
            <a:r>
              <a:rPr lang="en-US" sz="4800" dirty="0">
                <a:latin typeface="Avenir Book" panose="02000503020000020003" pitchFamily="2" charset="0"/>
              </a:rPr>
              <a:t>(</a:t>
            </a:r>
          </a:p>
          <a:p>
            <a:r>
              <a:rPr lang="en-US" sz="4800" dirty="0">
                <a:latin typeface="Avenir Book" panose="02000503020000020003" pitchFamily="2" charset="0"/>
              </a:rPr>
              <a:t>             X, y, </a:t>
            </a:r>
            <a:r>
              <a:rPr lang="en-US" sz="4800" dirty="0" err="1">
                <a:latin typeface="Avenir Book" panose="02000503020000020003" pitchFamily="2" charset="0"/>
              </a:rPr>
              <a:t>test_size</a:t>
            </a:r>
            <a:r>
              <a:rPr lang="en-US" sz="4800" dirty="0">
                <a:latin typeface="Avenir Book" panose="02000503020000020003" pitchFamily="2" charset="0"/>
              </a:rPr>
              <a:t> = 0.2, </a:t>
            </a:r>
            <a:r>
              <a:rPr lang="en-US" sz="4800" dirty="0" err="1">
                <a:latin typeface="Avenir Book" panose="02000503020000020003" pitchFamily="2" charset="0"/>
              </a:rPr>
              <a:t>random_state</a:t>
            </a:r>
            <a:r>
              <a:rPr lang="en-US" sz="4800" dirty="0">
                <a:latin typeface="Avenir Book" panose="02000503020000020003" pitchFamily="2" charset="0"/>
              </a:rPr>
              <a:t>=42)</a:t>
            </a:r>
          </a:p>
          <a:p>
            <a:r>
              <a:rPr lang="en-US" sz="4800" dirty="0">
                <a:latin typeface="Avenir Book" panose="02000503020000020003" pitchFamily="2" charset="0"/>
              </a:rPr>
              <a:t>  </a:t>
            </a:r>
          </a:p>
          <a:p>
            <a:r>
              <a:rPr lang="en-US" sz="4800" dirty="0" err="1">
                <a:latin typeface="Avenir Book" panose="02000503020000020003" pitchFamily="2" charset="0"/>
              </a:rPr>
              <a:t>knn</a:t>
            </a:r>
            <a:r>
              <a:rPr lang="en-US" sz="4800" dirty="0">
                <a:latin typeface="Avenir Book" panose="02000503020000020003" pitchFamily="2" charset="0"/>
              </a:rPr>
              <a:t> = </a:t>
            </a:r>
            <a:r>
              <a:rPr lang="en-US" sz="4800" dirty="0" err="1">
                <a:latin typeface="Avenir Book" panose="02000503020000020003" pitchFamily="2" charset="0"/>
              </a:rPr>
              <a:t>KNeighborsClassifier</a:t>
            </a:r>
            <a:r>
              <a:rPr lang="en-US" sz="4800" dirty="0">
                <a:latin typeface="Avenir Book" panose="02000503020000020003" pitchFamily="2" charset="0"/>
              </a:rPr>
              <a:t>(</a:t>
            </a:r>
            <a:r>
              <a:rPr lang="en-US" sz="4800" dirty="0" err="1">
                <a:latin typeface="Avenir Book" panose="02000503020000020003" pitchFamily="2" charset="0"/>
              </a:rPr>
              <a:t>n_neighbors</a:t>
            </a:r>
            <a:r>
              <a:rPr lang="en-US" sz="4800" dirty="0">
                <a:latin typeface="Avenir Book" panose="02000503020000020003" pitchFamily="2" charset="0"/>
              </a:rPr>
              <a:t>=5)</a:t>
            </a:r>
          </a:p>
          <a:p>
            <a:r>
              <a:rPr lang="en-US" sz="4800" dirty="0">
                <a:latin typeface="Avenir Book" panose="02000503020000020003" pitchFamily="2" charset="0"/>
              </a:rPr>
              <a:t>  </a:t>
            </a:r>
          </a:p>
          <a:p>
            <a:r>
              <a:rPr lang="en-US" sz="4800" dirty="0" err="1">
                <a:latin typeface="Avenir Book" panose="02000503020000020003" pitchFamily="2" charset="0"/>
              </a:rPr>
              <a:t>knn.fit</a:t>
            </a:r>
            <a:r>
              <a:rPr lang="en-US" sz="4800" dirty="0">
                <a:latin typeface="Avenir Book" panose="02000503020000020003" pitchFamily="2" charset="0"/>
              </a:rPr>
              <a:t>(</a:t>
            </a:r>
            <a:r>
              <a:rPr lang="en-US" sz="4800" dirty="0" err="1">
                <a:latin typeface="Avenir Book" panose="02000503020000020003" pitchFamily="2" charset="0"/>
              </a:rPr>
              <a:t>X_train</a:t>
            </a:r>
            <a:r>
              <a:rPr lang="en-US" sz="4800" dirty="0">
                <a:latin typeface="Avenir Book" panose="02000503020000020003" pitchFamily="2" charset="0"/>
              </a:rPr>
              <a:t>, </a:t>
            </a:r>
            <a:r>
              <a:rPr lang="en-US" sz="4800" dirty="0" err="1">
                <a:latin typeface="Avenir Book" panose="02000503020000020003" pitchFamily="2" charset="0"/>
              </a:rPr>
              <a:t>y_train</a:t>
            </a:r>
            <a:r>
              <a:rPr lang="en-US" sz="4800" dirty="0">
                <a:latin typeface="Avenir Book" panose="02000503020000020003" pitchFamily="2" charset="0"/>
              </a:rPr>
              <a:t>)</a:t>
            </a:r>
          </a:p>
          <a:p>
            <a:r>
              <a:rPr lang="en-US" sz="4800" dirty="0">
                <a:latin typeface="Avenir Book" panose="02000503020000020003" pitchFamily="2" charset="0"/>
              </a:rPr>
              <a:t>  </a:t>
            </a:r>
          </a:p>
          <a:p>
            <a:r>
              <a:rPr lang="en-US" sz="4800" dirty="0">
                <a:latin typeface="Avenir Book" panose="02000503020000020003" pitchFamily="2" charset="0"/>
              </a:rPr>
              <a:t># Predict on dataset which model has not seen before</a:t>
            </a:r>
          </a:p>
          <a:p>
            <a:r>
              <a:rPr lang="en-US" sz="4800" dirty="0">
                <a:latin typeface="Avenir Book" panose="02000503020000020003" pitchFamily="2" charset="0"/>
              </a:rPr>
              <a:t>print(</a:t>
            </a:r>
            <a:r>
              <a:rPr lang="en-US" sz="4800" dirty="0" err="1">
                <a:latin typeface="Avenir Book" panose="02000503020000020003" pitchFamily="2" charset="0"/>
              </a:rPr>
              <a:t>knn.predict</a:t>
            </a:r>
            <a:r>
              <a:rPr lang="en-US" sz="4800" dirty="0">
                <a:latin typeface="Avenir Book" panose="02000503020000020003" pitchFamily="2" charset="0"/>
              </a:rPr>
              <a:t>(</a:t>
            </a:r>
            <a:r>
              <a:rPr lang="en-US" sz="4800" dirty="0" err="1">
                <a:latin typeface="Avenir Book" panose="02000503020000020003" pitchFamily="2" charset="0"/>
              </a:rPr>
              <a:t>X_test</a:t>
            </a:r>
            <a:r>
              <a:rPr lang="en-US" sz="4800" dirty="0">
                <a:latin typeface="Avenir Book" panose="02000503020000020003" pitchFamily="2" charset="0"/>
              </a:rPr>
              <a:t>))</a:t>
            </a:r>
          </a:p>
          <a:p>
            <a:endParaRPr lang="en-US" dirty="0"/>
          </a:p>
        </p:txBody>
      </p:sp>
      <p:sp>
        <p:nvSpPr>
          <p:cNvPr id="4" name="TextBox 3">
            <a:extLst>
              <a:ext uri="{FF2B5EF4-FFF2-40B4-BE49-F238E27FC236}">
                <a16:creationId xmlns:a16="http://schemas.microsoft.com/office/drawing/2014/main" id="{633DEF57-2AE2-A716-557D-65BF12B605D9}"/>
              </a:ext>
            </a:extLst>
          </p:cNvPr>
          <p:cNvSpPr txBox="1"/>
          <p:nvPr/>
        </p:nvSpPr>
        <p:spPr>
          <a:xfrm>
            <a:off x="545431" y="1235242"/>
            <a:ext cx="3032818" cy="369332"/>
          </a:xfrm>
          <a:prstGeom prst="rect">
            <a:avLst/>
          </a:prstGeom>
          <a:noFill/>
        </p:spPr>
        <p:txBody>
          <a:bodyPr wrap="none" rtlCol="0">
            <a:spAutoFit/>
          </a:bodyPr>
          <a:lstStyle/>
          <a:p>
            <a:r>
              <a:rPr lang="en-US" dirty="0"/>
              <a:t>https://scikit-</a:t>
            </a:r>
            <a:r>
              <a:rPr lang="en-US" dirty="0" err="1"/>
              <a:t>learn.org</a:t>
            </a:r>
            <a:r>
              <a:rPr lang="en-US" dirty="0"/>
              <a:t>/stable/</a:t>
            </a:r>
          </a:p>
        </p:txBody>
      </p:sp>
      <p:sp>
        <p:nvSpPr>
          <p:cNvPr id="6" name="TextBox 5">
            <a:extLst>
              <a:ext uri="{FF2B5EF4-FFF2-40B4-BE49-F238E27FC236}">
                <a16:creationId xmlns:a16="http://schemas.microsoft.com/office/drawing/2014/main" id="{B6265439-3B28-50CC-BBA8-C13427623EBD}"/>
              </a:ext>
            </a:extLst>
          </p:cNvPr>
          <p:cNvSpPr txBox="1"/>
          <p:nvPr/>
        </p:nvSpPr>
        <p:spPr>
          <a:xfrm>
            <a:off x="545431" y="2644624"/>
            <a:ext cx="5293895" cy="646331"/>
          </a:xfrm>
          <a:prstGeom prst="rect">
            <a:avLst/>
          </a:prstGeom>
          <a:noFill/>
        </p:spPr>
        <p:txBody>
          <a:bodyPr wrap="square">
            <a:spAutoFit/>
          </a:bodyPr>
          <a:lstStyle/>
          <a:p>
            <a:r>
              <a:rPr lang="en-US" dirty="0"/>
              <a:t>https://</a:t>
            </a:r>
            <a:r>
              <a:rPr lang="en-US" dirty="0" err="1"/>
              <a:t>www.geeksforgeeks.org</a:t>
            </a:r>
            <a:r>
              <a:rPr lang="en-US" dirty="0"/>
              <a:t>/k-nearest-neighbor-algorithm-in-python/</a:t>
            </a:r>
          </a:p>
        </p:txBody>
      </p:sp>
    </p:spTree>
    <p:extLst>
      <p:ext uri="{BB962C8B-B14F-4D97-AF65-F5344CB8AC3E}">
        <p14:creationId xmlns:p14="http://schemas.microsoft.com/office/powerpoint/2010/main" val="51706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FEA7-4A58-E8FB-5BF1-5E962471FB9A}"/>
              </a:ext>
            </a:extLst>
          </p:cNvPr>
          <p:cNvSpPr>
            <a:spLocks noGrp="1"/>
          </p:cNvSpPr>
          <p:nvPr>
            <p:ph type="title"/>
          </p:nvPr>
        </p:nvSpPr>
        <p:spPr>
          <a:xfrm>
            <a:off x="838200" y="476308"/>
            <a:ext cx="10515600" cy="698584"/>
          </a:xfrm>
        </p:spPr>
        <p:txBody>
          <a:bodyPr/>
          <a:lstStyle/>
          <a:p>
            <a:r>
              <a:rPr lang="en-US" b="1" dirty="0"/>
              <a:t>Important Concepts </a:t>
            </a:r>
          </a:p>
        </p:txBody>
      </p:sp>
      <p:sp>
        <p:nvSpPr>
          <p:cNvPr id="3" name="Content Placeholder 2">
            <a:extLst>
              <a:ext uri="{FF2B5EF4-FFF2-40B4-BE49-F238E27FC236}">
                <a16:creationId xmlns:a16="http://schemas.microsoft.com/office/drawing/2014/main" id="{72C09D16-F9F6-21A7-7CD3-85C6220789DC}"/>
              </a:ext>
            </a:extLst>
          </p:cNvPr>
          <p:cNvSpPr>
            <a:spLocks noGrp="1"/>
          </p:cNvSpPr>
          <p:nvPr>
            <p:ph idx="1"/>
          </p:nvPr>
        </p:nvSpPr>
        <p:spPr>
          <a:xfrm>
            <a:off x="838200" y="1299411"/>
            <a:ext cx="10515600" cy="4877552"/>
          </a:xfrm>
        </p:spPr>
        <p:txBody>
          <a:bodyPr>
            <a:normAutofit fontScale="92500" lnSpcReduction="10000"/>
          </a:bodyPr>
          <a:lstStyle/>
          <a:p>
            <a:pPr marL="0" indent="0">
              <a:buNone/>
            </a:pPr>
            <a:r>
              <a:rPr lang="en-US" sz="2600" b="1" dirty="0">
                <a:latin typeface="Avenir Book" panose="02000503020000020003" pitchFamily="2" charset="0"/>
              </a:rPr>
              <a:t>Supervised Learning </a:t>
            </a:r>
            <a:r>
              <a:rPr lang="en-US" sz="2600" dirty="0">
                <a:latin typeface="Avenir Book" panose="02000503020000020003" pitchFamily="2" charset="0"/>
              </a:rPr>
              <a:t>Dataset:</a:t>
            </a:r>
          </a:p>
          <a:p>
            <a:pPr marL="0" indent="0">
              <a:buNone/>
            </a:pPr>
            <a:r>
              <a:rPr lang="en-US" sz="2600" u="sng" dirty="0">
                <a:solidFill>
                  <a:schemeClr val="accent5"/>
                </a:solidFill>
                <a:latin typeface="Avenir Book" panose="02000503020000020003" pitchFamily="2" charset="0"/>
              </a:rPr>
              <a:t>Dataset:</a:t>
            </a:r>
            <a:endParaRPr lang="en-US" sz="2600" b="1" u="sng" dirty="0">
              <a:solidFill>
                <a:schemeClr val="accent5"/>
              </a:solidFill>
              <a:latin typeface="Avenir Book" panose="02000503020000020003" pitchFamily="2" charset="0"/>
            </a:endParaRPr>
          </a:p>
          <a:p>
            <a:pPr marL="0" indent="0">
              <a:buNone/>
            </a:pPr>
            <a:r>
              <a:rPr lang="en-US" sz="2600" dirty="0">
                <a:latin typeface="Avenir Book" panose="02000503020000020003" pitchFamily="2" charset="0"/>
              </a:rPr>
              <a:t>Sample1 = list of feature(s) + (class label, or some value)</a:t>
            </a:r>
          </a:p>
          <a:p>
            <a:pPr marL="0" indent="0">
              <a:buNone/>
            </a:pPr>
            <a:r>
              <a:rPr lang="en-US" sz="2600" dirty="0">
                <a:latin typeface="Avenir Book" panose="02000503020000020003" pitchFamily="2" charset="0"/>
              </a:rPr>
              <a:t>Sample2 = list of feature(s) + (class label, or some value)</a:t>
            </a:r>
          </a:p>
          <a:p>
            <a:pPr marL="0" indent="0">
              <a:buNone/>
            </a:pPr>
            <a:r>
              <a:rPr lang="en-US" sz="2600" dirty="0">
                <a:latin typeface="Avenir Book" panose="02000503020000020003" pitchFamily="2" charset="0"/>
              </a:rPr>
              <a:t>Sample3 = list of feature(s) + (class label, or some value)</a:t>
            </a:r>
          </a:p>
          <a:p>
            <a:pPr marL="0" indent="0">
              <a:buNone/>
            </a:pPr>
            <a:endParaRPr lang="en-US" sz="2600" dirty="0">
              <a:latin typeface="Avenir Book" panose="02000503020000020003" pitchFamily="2" charset="0"/>
            </a:endParaRPr>
          </a:p>
          <a:p>
            <a:pPr marL="0" indent="0">
              <a:buNone/>
            </a:pPr>
            <a:r>
              <a:rPr lang="en-US" sz="2600" b="1" dirty="0">
                <a:latin typeface="Avenir Book" panose="02000503020000020003" pitchFamily="2" charset="0"/>
              </a:rPr>
              <a:t>Unsupervised Learning:</a:t>
            </a:r>
          </a:p>
          <a:p>
            <a:pPr marL="0" indent="0">
              <a:buNone/>
            </a:pPr>
            <a:r>
              <a:rPr lang="en-US" sz="2600" u="sng" dirty="0">
                <a:solidFill>
                  <a:schemeClr val="accent5"/>
                </a:solidFill>
                <a:latin typeface="Avenir Book" panose="02000503020000020003" pitchFamily="2" charset="0"/>
              </a:rPr>
              <a:t>Dataset:</a:t>
            </a:r>
          </a:p>
          <a:p>
            <a:pPr marL="0" indent="0">
              <a:buNone/>
            </a:pPr>
            <a:r>
              <a:rPr lang="en-US" sz="2600" dirty="0">
                <a:latin typeface="Avenir Book" panose="02000503020000020003" pitchFamily="2" charset="0"/>
              </a:rPr>
              <a:t>Sample1 = list of  feature(s)</a:t>
            </a:r>
          </a:p>
          <a:p>
            <a:pPr marL="0" indent="0">
              <a:buNone/>
            </a:pPr>
            <a:r>
              <a:rPr lang="en-US" sz="2600" dirty="0">
                <a:latin typeface="Avenir Book" panose="02000503020000020003" pitchFamily="2" charset="0"/>
              </a:rPr>
              <a:t>Sample2 = list of  feature(s)</a:t>
            </a:r>
          </a:p>
          <a:p>
            <a:pPr marL="0" indent="0">
              <a:buNone/>
            </a:pPr>
            <a:r>
              <a:rPr lang="en-US" sz="2600" dirty="0">
                <a:latin typeface="Avenir Book" panose="02000503020000020003" pitchFamily="2" charset="0"/>
              </a:rPr>
              <a:t>Sample3 = list of  feature(s)</a:t>
            </a:r>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44D44ABE-9973-A3FF-BEE4-FCFEA99FB39C}"/>
              </a:ext>
            </a:extLst>
          </p:cNvPr>
          <p:cNvSpPr txBox="1"/>
          <p:nvPr/>
        </p:nvSpPr>
        <p:spPr>
          <a:xfrm>
            <a:off x="4901853" y="1580625"/>
            <a:ext cx="1434752" cy="646331"/>
          </a:xfrm>
          <a:prstGeom prst="rect">
            <a:avLst/>
          </a:prstGeom>
          <a:noFill/>
        </p:spPr>
        <p:txBody>
          <a:bodyPr wrap="square" rtlCol="0">
            <a:spAutoFit/>
          </a:bodyPr>
          <a:lstStyle/>
          <a:p>
            <a:pPr algn="ctr"/>
            <a:r>
              <a:rPr lang="en-US" b="1" dirty="0">
                <a:solidFill>
                  <a:srgbClr val="FF0000"/>
                </a:solidFill>
              </a:rPr>
              <a:t>For Classification</a:t>
            </a:r>
          </a:p>
        </p:txBody>
      </p:sp>
      <p:sp>
        <p:nvSpPr>
          <p:cNvPr id="5" name="TextBox 4">
            <a:extLst>
              <a:ext uri="{FF2B5EF4-FFF2-40B4-BE49-F238E27FC236}">
                <a16:creationId xmlns:a16="http://schemas.microsoft.com/office/drawing/2014/main" id="{7CF85455-89CE-C342-F00D-9B97ABA0D892}"/>
              </a:ext>
            </a:extLst>
          </p:cNvPr>
          <p:cNvSpPr txBox="1"/>
          <p:nvPr/>
        </p:nvSpPr>
        <p:spPr>
          <a:xfrm>
            <a:off x="6693074" y="1580625"/>
            <a:ext cx="1434752" cy="646331"/>
          </a:xfrm>
          <a:prstGeom prst="rect">
            <a:avLst/>
          </a:prstGeom>
          <a:noFill/>
        </p:spPr>
        <p:txBody>
          <a:bodyPr wrap="square" rtlCol="0">
            <a:spAutoFit/>
          </a:bodyPr>
          <a:lstStyle/>
          <a:p>
            <a:pPr algn="ctr"/>
            <a:r>
              <a:rPr lang="en-US" b="1" dirty="0">
                <a:solidFill>
                  <a:srgbClr val="FF0000"/>
                </a:solidFill>
              </a:rPr>
              <a:t>For regression</a:t>
            </a:r>
          </a:p>
        </p:txBody>
      </p:sp>
    </p:spTree>
    <p:extLst>
      <p:ext uri="{BB962C8B-B14F-4D97-AF65-F5344CB8AC3E}">
        <p14:creationId xmlns:p14="http://schemas.microsoft.com/office/powerpoint/2010/main" val="77736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961812B-22E3-A1F2-F03E-8DDF6F93E2A9}"/>
              </a:ext>
            </a:extLst>
          </p:cNvPr>
          <p:cNvGraphicFramePr>
            <a:graphicFrameLocks noGrp="1"/>
          </p:cNvGraphicFramePr>
          <p:nvPr>
            <p:extLst>
              <p:ext uri="{D42A27DB-BD31-4B8C-83A1-F6EECF244321}">
                <p14:modId xmlns:p14="http://schemas.microsoft.com/office/powerpoint/2010/main" val="277556125"/>
              </p:ext>
            </p:extLst>
          </p:nvPr>
        </p:nvGraphicFramePr>
        <p:xfrm>
          <a:off x="2486527" y="625642"/>
          <a:ext cx="6801852" cy="3594184"/>
        </p:xfrm>
        <a:graphic>
          <a:graphicData uri="http://schemas.openxmlformats.org/drawingml/2006/table">
            <a:tbl>
              <a:tblPr/>
              <a:tblGrid>
                <a:gridCol w="2440559">
                  <a:extLst>
                    <a:ext uri="{9D8B030D-6E8A-4147-A177-3AD203B41FA5}">
                      <a16:colId xmlns:a16="http://schemas.microsoft.com/office/drawing/2014/main" val="3188693176"/>
                    </a:ext>
                  </a:extLst>
                </a:gridCol>
                <a:gridCol w="2689704">
                  <a:extLst>
                    <a:ext uri="{9D8B030D-6E8A-4147-A177-3AD203B41FA5}">
                      <a16:colId xmlns:a16="http://schemas.microsoft.com/office/drawing/2014/main" val="705918373"/>
                    </a:ext>
                  </a:extLst>
                </a:gridCol>
                <a:gridCol w="1671589">
                  <a:extLst>
                    <a:ext uri="{9D8B030D-6E8A-4147-A177-3AD203B41FA5}">
                      <a16:colId xmlns:a16="http://schemas.microsoft.com/office/drawing/2014/main" val="2495366836"/>
                    </a:ext>
                  </a:extLst>
                </a:gridCol>
              </a:tblGrid>
              <a:tr h="449273">
                <a:tc>
                  <a:txBody>
                    <a:bodyPr/>
                    <a:lstStyle/>
                    <a:p>
                      <a:pPr algn="l" fontAlgn="base"/>
                      <a:r>
                        <a:rPr lang="en-US" sz="1400" b="1" cap="all" dirty="0">
                          <a:effectLst/>
                          <a:latin typeface="Verdana" panose="020B0604030504040204" pitchFamily="34" charset="0"/>
                          <a:ea typeface="Verdana" panose="020B0604030504040204" pitchFamily="34" charset="0"/>
                          <a:cs typeface="Verdana" panose="020B0604030504040204" pitchFamily="34" charset="0"/>
                        </a:rPr>
                        <a:t>BRIGHTNESS</a:t>
                      </a:r>
                    </a:p>
                  </a:txBody>
                  <a:tcPr marL="114300" marR="114300" marT="57150" marB="57150">
                    <a:lnL>
                      <a:noFill/>
                    </a:lnL>
                    <a:lnR>
                      <a:noFill/>
                    </a:lnR>
                    <a:lnT>
                      <a:noFill/>
                    </a:lnT>
                    <a:lnB>
                      <a:noFill/>
                    </a:lnB>
                  </a:tcPr>
                </a:tc>
                <a:tc>
                  <a:txBody>
                    <a:bodyPr/>
                    <a:lstStyle/>
                    <a:p>
                      <a:pPr algn="ctr" fontAlgn="base"/>
                      <a:r>
                        <a:rPr lang="en-US" sz="1400" b="1" cap="all">
                          <a:effectLst/>
                          <a:latin typeface="Verdana" panose="020B0604030504040204" pitchFamily="34" charset="0"/>
                          <a:ea typeface="Verdana" panose="020B0604030504040204" pitchFamily="34" charset="0"/>
                          <a:cs typeface="Verdana" panose="020B0604030504040204" pitchFamily="34" charset="0"/>
                        </a:rPr>
                        <a:t>SATURATION</a:t>
                      </a:r>
                    </a:p>
                  </a:txBody>
                  <a:tcPr marL="114300" marR="114300" marT="57150" marB="57150">
                    <a:lnL>
                      <a:noFill/>
                    </a:lnL>
                    <a:lnR>
                      <a:noFill/>
                    </a:lnR>
                    <a:lnT>
                      <a:noFill/>
                    </a:lnT>
                    <a:lnB>
                      <a:noFill/>
                    </a:lnB>
                  </a:tcPr>
                </a:tc>
                <a:tc>
                  <a:txBody>
                    <a:bodyPr/>
                    <a:lstStyle/>
                    <a:p>
                      <a:pPr algn="r" fontAlgn="base"/>
                      <a:r>
                        <a:rPr lang="en-US" sz="1400" b="1" cap="all"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CLASS</a:t>
                      </a:r>
                    </a:p>
                  </a:txBody>
                  <a:tcPr marL="114300" marR="114300" marT="57150" marB="57150">
                    <a:lnL>
                      <a:noFill/>
                    </a:lnL>
                    <a:lnR>
                      <a:noFill/>
                    </a:lnR>
                    <a:lnT>
                      <a:noFill/>
                    </a:lnT>
                    <a:lnB>
                      <a:noFill/>
                    </a:lnB>
                  </a:tcPr>
                </a:tc>
                <a:extLst>
                  <a:ext uri="{0D108BD9-81ED-4DB2-BD59-A6C34878D82A}">
                    <a16:rowId xmlns:a16="http://schemas.microsoft.com/office/drawing/2014/main" val="990234024"/>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40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20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066940601"/>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3551689600"/>
                  </a:ext>
                </a:extLst>
              </a:tr>
              <a:tr h="449273">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90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730201620"/>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40978497"/>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88120793"/>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99321601"/>
                  </a:ext>
                </a:extLst>
              </a:tr>
              <a:tr h="449273">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80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553650183"/>
                  </a:ext>
                </a:extLst>
              </a:tr>
            </a:tbl>
          </a:graphicData>
        </a:graphic>
      </p:graphicFrame>
      <p:sp>
        <p:nvSpPr>
          <p:cNvPr id="5" name="TextBox 4">
            <a:extLst>
              <a:ext uri="{FF2B5EF4-FFF2-40B4-BE49-F238E27FC236}">
                <a16:creationId xmlns:a16="http://schemas.microsoft.com/office/drawing/2014/main" id="{05152C6D-12E7-0C08-6C3E-BF5183F9F164}"/>
              </a:ext>
            </a:extLst>
          </p:cNvPr>
          <p:cNvSpPr txBox="1"/>
          <p:nvPr/>
        </p:nvSpPr>
        <p:spPr>
          <a:xfrm>
            <a:off x="3133470" y="4569281"/>
            <a:ext cx="5925059" cy="2123658"/>
          </a:xfrm>
          <a:prstGeom prst="rect">
            <a:avLst/>
          </a:prstGeom>
          <a:noFill/>
        </p:spPr>
        <p:txBody>
          <a:bodyPr wrap="square" rtlCol="0">
            <a:spAutoFit/>
          </a:bodyPr>
          <a:lstStyle/>
          <a:p>
            <a:pPr algn="ctr"/>
            <a:r>
              <a:rPr lang="en-US" sz="3200" b="1" dirty="0">
                <a:solidFill>
                  <a:srgbClr val="FF0000"/>
                </a:solidFill>
              </a:rPr>
              <a:t>Supervised or  Unsupervised?</a:t>
            </a:r>
          </a:p>
          <a:p>
            <a:pPr algn="ctr"/>
            <a:endParaRPr lang="en-US" sz="3200" b="1" dirty="0">
              <a:solidFill>
                <a:srgbClr val="FF0000"/>
              </a:solidFill>
            </a:endParaRPr>
          </a:p>
          <a:p>
            <a:pPr algn="ctr"/>
            <a:r>
              <a:rPr lang="en-US" sz="3200" b="1" dirty="0">
                <a:solidFill>
                  <a:srgbClr val="FF0000"/>
                </a:solidFill>
              </a:rPr>
              <a:t>Classification or Regression </a:t>
            </a:r>
          </a:p>
          <a:p>
            <a:pPr algn="ctr"/>
            <a:endParaRPr lang="en-US" b="1" dirty="0">
              <a:solidFill>
                <a:srgbClr val="FF0000"/>
              </a:solidFill>
            </a:endParaRPr>
          </a:p>
          <a:p>
            <a:pPr algn="ctr"/>
            <a:endParaRPr lang="en-US" b="1" dirty="0">
              <a:solidFill>
                <a:srgbClr val="FF0000"/>
              </a:solidFill>
            </a:endParaRPr>
          </a:p>
        </p:txBody>
      </p:sp>
    </p:spTree>
    <p:extLst>
      <p:ext uri="{BB962C8B-B14F-4D97-AF65-F5344CB8AC3E}">
        <p14:creationId xmlns:p14="http://schemas.microsoft.com/office/powerpoint/2010/main" val="242879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68E59-FBFE-9151-A2F5-8F0B1FEDFB05}"/>
              </a:ext>
            </a:extLst>
          </p:cNvPr>
          <p:cNvSpPr>
            <a:spLocks noGrp="1"/>
          </p:cNvSpPr>
          <p:nvPr>
            <p:ph idx="1"/>
          </p:nvPr>
        </p:nvSpPr>
        <p:spPr/>
        <p:txBody>
          <a:bodyPr/>
          <a:lstStyle/>
          <a:p>
            <a:pPr marL="0" indent="0">
              <a:buNone/>
            </a:pPr>
            <a:r>
              <a:rPr lang="en-US" b="1" dirty="0">
                <a:latin typeface="Avenir Book" panose="02000503020000020003" pitchFamily="2" charset="0"/>
              </a:rPr>
              <a:t>Training Data:</a:t>
            </a:r>
            <a:endParaRPr lang="en-US" dirty="0">
              <a:latin typeface="Avenir Book" panose="02000503020000020003" pitchFamily="2" charset="0"/>
            </a:endParaRPr>
          </a:p>
          <a:p>
            <a:pPr marL="0" indent="0">
              <a:buNone/>
            </a:pPr>
            <a:r>
              <a:rPr lang="en-US" dirty="0">
                <a:latin typeface="Avenir Book" panose="02000503020000020003" pitchFamily="2" charset="0"/>
              </a:rPr>
              <a:t>Data used to </a:t>
            </a:r>
            <a:r>
              <a:rPr lang="en-US" b="1" dirty="0">
                <a:latin typeface="Avenir Book" panose="02000503020000020003" pitchFamily="2" charset="0"/>
              </a:rPr>
              <a:t>train the machine learning model</a:t>
            </a:r>
            <a:r>
              <a:rPr lang="en-US" dirty="0">
                <a:latin typeface="Avenir Book" panose="02000503020000020003" pitchFamily="2" charset="0"/>
              </a:rPr>
              <a:t> / used to </a:t>
            </a:r>
            <a:r>
              <a:rPr lang="en-US" dirty="0">
                <a:solidFill>
                  <a:schemeClr val="accent5">
                    <a:lumMod val="75000"/>
                  </a:schemeClr>
                </a:solidFill>
                <a:latin typeface="Avenir Book" panose="02000503020000020003" pitchFamily="2" charset="0"/>
              </a:rPr>
              <a:t>learn</a:t>
            </a:r>
            <a:r>
              <a:rPr lang="en-US" dirty="0">
                <a:latin typeface="Avenir Book" panose="02000503020000020003" pitchFamily="2" charset="0"/>
              </a:rPr>
              <a:t> </a:t>
            </a:r>
            <a:r>
              <a:rPr lang="en-US" dirty="0">
                <a:solidFill>
                  <a:schemeClr val="accent5">
                    <a:lumMod val="75000"/>
                  </a:schemeClr>
                </a:solidFill>
                <a:latin typeface="Avenir Book" panose="02000503020000020003" pitchFamily="2" charset="0"/>
              </a:rPr>
              <a:t>relationship between features and class label</a:t>
            </a:r>
            <a:r>
              <a:rPr lang="en-US" dirty="0">
                <a:latin typeface="Avenir Book" panose="02000503020000020003" pitchFamily="2" charset="0"/>
              </a:rPr>
              <a:t> of samples for predictions</a:t>
            </a:r>
          </a:p>
          <a:p>
            <a:pPr marL="0" indent="0">
              <a:buNone/>
            </a:pPr>
            <a:endParaRPr lang="en-US" dirty="0">
              <a:latin typeface="Avenir Book" panose="02000503020000020003" pitchFamily="2" charset="0"/>
            </a:endParaRPr>
          </a:p>
          <a:p>
            <a:pPr marL="0" indent="0">
              <a:buNone/>
            </a:pPr>
            <a:r>
              <a:rPr lang="en-US" b="1" dirty="0">
                <a:latin typeface="Avenir Book" panose="02000503020000020003" pitchFamily="2" charset="0"/>
              </a:rPr>
              <a:t>Testing Data:</a:t>
            </a:r>
          </a:p>
          <a:p>
            <a:pPr marL="0" indent="0">
              <a:buNone/>
            </a:pPr>
            <a:r>
              <a:rPr lang="en-US" dirty="0">
                <a:latin typeface="Avenir Book" panose="02000503020000020003" pitchFamily="2" charset="0"/>
              </a:rPr>
              <a:t>Unseen or new data, not used during the training process, used to determine effectiveness/performance of a trained model</a:t>
            </a:r>
          </a:p>
        </p:txBody>
      </p:sp>
    </p:spTree>
    <p:extLst>
      <p:ext uri="{BB962C8B-B14F-4D97-AF65-F5344CB8AC3E}">
        <p14:creationId xmlns:p14="http://schemas.microsoft.com/office/powerpoint/2010/main" val="218667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733F-6165-06A7-3D8F-17976FD82807}"/>
              </a:ext>
            </a:extLst>
          </p:cNvPr>
          <p:cNvSpPr>
            <a:spLocks noGrp="1"/>
          </p:cNvSpPr>
          <p:nvPr>
            <p:ph type="title"/>
          </p:nvPr>
        </p:nvSpPr>
        <p:spPr>
          <a:xfrm>
            <a:off x="300566" y="559343"/>
            <a:ext cx="11590867" cy="790592"/>
          </a:xfrm>
        </p:spPr>
        <p:txBody>
          <a:bodyPr>
            <a:normAutofit fontScale="90000"/>
          </a:bodyPr>
          <a:lstStyle/>
          <a:p>
            <a:r>
              <a:rPr lang="en-US" dirty="0">
                <a:solidFill>
                  <a:srgbClr val="C00000"/>
                </a:solidFill>
                <a:latin typeface="Avenir Book" panose="02000503020000020003" pitchFamily="2" charset="0"/>
              </a:rPr>
              <a:t>I</a:t>
            </a:r>
            <a:r>
              <a:rPr lang="en-US" b="0" i="0" u="none" strike="noStrike" dirty="0">
                <a:solidFill>
                  <a:srgbClr val="C00000"/>
                </a:solidFill>
                <a:effectLst/>
                <a:latin typeface="Avenir Book" panose="02000503020000020003" pitchFamily="2" charset="0"/>
              </a:rPr>
              <a:t>nstance-based learning Vs model-based learning</a:t>
            </a:r>
            <a:endParaRPr lang="en-US" dirty="0"/>
          </a:p>
        </p:txBody>
      </p:sp>
      <p:sp>
        <p:nvSpPr>
          <p:cNvPr id="4" name="TextBox 3">
            <a:extLst>
              <a:ext uri="{FF2B5EF4-FFF2-40B4-BE49-F238E27FC236}">
                <a16:creationId xmlns:a16="http://schemas.microsoft.com/office/drawing/2014/main" id="{37346532-7EF3-54CB-6D36-E14EBE1C1C8C}"/>
              </a:ext>
            </a:extLst>
          </p:cNvPr>
          <p:cNvSpPr txBox="1"/>
          <p:nvPr/>
        </p:nvSpPr>
        <p:spPr>
          <a:xfrm>
            <a:off x="973222" y="1744301"/>
            <a:ext cx="3823369"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C00000"/>
                </a:solidFill>
                <a:effectLst/>
                <a:latin typeface="Avenir Book" panose="02000503020000020003" pitchFamily="2" charset="0"/>
              </a:rPr>
              <a:t>Instance-based learning, </a:t>
            </a:r>
            <a:r>
              <a:rPr lang="en-US" sz="2400" b="0" i="0" u="none" strike="noStrike" dirty="0">
                <a:solidFill>
                  <a:srgbClr val="374151"/>
                </a:solidFill>
                <a:effectLst/>
                <a:latin typeface="Avenir Book" panose="02000503020000020003" pitchFamily="2" charset="0"/>
              </a:rPr>
              <a:t>also known as "lazy learning," relies on storing the training instances (data points)</a:t>
            </a:r>
          </a:p>
          <a:p>
            <a:pPr marL="342900" indent="-342900">
              <a:buFont typeface="Arial" panose="020B0604020202020204" pitchFamily="34" charset="0"/>
              <a:buChar char="•"/>
            </a:pPr>
            <a:endParaRPr lang="en-US" sz="2400" dirty="0">
              <a:solidFill>
                <a:srgbClr val="374151"/>
              </a:solidFill>
              <a:latin typeface="Avenir Book" panose="02000503020000020003" pitchFamily="2" charset="0"/>
            </a:endParaRPr>
          </a:p>
          <a:p>
            <a:pPr marL="342900" indent="-342900">
              <a:buFont typeface="Arial" panose="020B0604020202020204" pitchFamily="34" charset="0"/>
              <a:buChar char="•"/>
            </a:pPr>
            <a:r>
              <a:rPr lang="en-US" sz="2400" dirty="0">
                <a:solidFill>
                  <a:srgbClr val="374151"/>
                </a:solidFill>
                <a:latin typeface="Avenir Book" panose="02000503020000020003" pitchFamily="2" charset="0"/>
              </a:rPr>
              <a:t>M</a:t>
            </a:r>
            <a:r>
              <a:rPr lang="en-US" sz="2400" b="0" i="0" u="none" strike="noStrike" dirty="0">
                <a:solidFill>
                  <a:srgbClr val="374151"/>
                </a:solidFill>
                <a:effectLst/>
                <a:latin typeface="Avenir Book" panose="02000503020000020003" pitchFamily="2" charset="0"/>
              </a:rPr>
              <a:t>akes predictions by comparing new instances to the stored examples. </a:t>
            </a:r>
          </a:p>
          <a:p>
            <a:pPr marL="342900" indent="-342900">
              <a:buFont typeface="Arial" panose="020B0604020202020204" pitchFamily="34" charset="0"/>
              <a:buChar char="•"/>
            </a:pPr>
            <a:endParaRPr lang="en-US" sz="2400" dirty="0">
              <a:solidFill>
                <a:srgbClr val="374151"/>
              </a:solidFill>
              <a:latin typeface="Avenir Book" panose="02000503020000020003" pitchFamily="2" charset="0"/>
            </a:endParaRPr>
          </a:p>
        </p:txBody>
      </p:sp>
      <p:graphicFrame>
        <p:nvGraphicFramePr>
          <p:cNvPr id="3" name="Table 2">
            <a:extLst>
              <a:ext uri="{FF2B5EF4-FFF2-40B4-BE49-F238E27FC236}">
                <a16:creationId xmlns:a16="http://schemas.microsoft.com/office/drawing/2014/main" id="{6AFCD582-4CA6-6F53-5291-B44A307A4FF2}"/>
              </a:ext>
            </a:extLst>
          </p:cNvPr>
          <p:cNvGraphicFramePr>
            <a:graphicFrameLocks noGrp="1"/>
          </p:cNvGraphicFramePr>
          <p:nvPr>
            <p:extLst>
              <p:ext uri="{D42A27DB-BD31-4B8C-83A1-F6EECF244321}">
                <p14:modId xmlns:p14="http://schemas.microsoft.com/office/powerpoint/2010/main" val="1040454159"/>
              </p:ext>
            </p:extLst>
          </p:nvPr>
        </p:nvGraphicFramePr>
        <p:xfrm>
          <a:off x="6561220" y="2045548"/>
          <a:ext cx="4796588" cy="2788920"/>
        </p:xfrm>
        <a:graphic>
          <a:graphicData uri="http://schemas.openxmlformats.org/drawingml/2006/table">
            <a:tbl>
              <a:tblPr/>
              <a:tblGrid>
                <a:gridCol w="1721054">
                  <a:extLst>
                    <a:ext uri="{9D8B030D-6E8A-4147-A177-3AD203B41FA5}">
                      <a16:colId xmlns:a16="http://schemas.microsoft.com/office/drawing/2014/main" val="3188693176"/>
                    </a:ext>
                  </a:extLst>
                </a:gridCol>
                <a:gridCol w="1572161">
                  <a:extLst>
                    <a:ext uri="{9D8B030D-6E8A-4147-A177-3AD203B41FA5}">
                      <a16:colId xmlns:a16="http://schemas.microsoft.com/office/drawing/2014/main" val="705918373"/>
                    </a:ext>
                  </a:extLst>
                </a:gridCol>
                <a:gridCol w="1503373">
                  <a:extLst>
                    <a:ext uri="{9D8B030D-6E8A-4147-A177-3AD203B41FA5}">
                      <a16:colId xmlns:a16="http://schemas.microsoft.com/office/drawing/2014/main" val="2495366836"/>
                    </a:ext>
                  </a:extLst>
                </a:gridCol>
              </a:tblGrid>
              <a:tr h="348615">
                <a:tc>
                  <a:txBody>
                    <a:bodyPr/>
                    <a:lstStyle/>
                    <a:p>
                      <a:pPr algn="l" fontAlgn="base"/>
                      <a:r>
                        <a:rPr lang="en-US" sz="1400" b="1" cap="all" dirty="0">
                          <a:effectLst/>
                          <a:latin typeface="Verdana" panose="020B0604030504040204" pitchFamily="34" charset="0"/>
                          <a:ea typeface="Verdana" panose="020B0604030504040204" pitchFamily="34" charset="0"/>
                          <a:cs typeface="Verdana" panose="020B0604030504040204" pitchFamily="34" charset="0"/>
                        </a:rPr>
                        <a:t>BRIGHTNESS</a:t>
                      </a:r>
                    </a:p>
                  </a:txBody>
                  <a:tcPr marL="114300" marR="114300" marT="57150" marB="57150">
                    <a:lnL>
                      <a:noFill/>
                    </a:lnL>
                    <a:lnR>
                      <a:noFill/>
                    </a:lnR>
                    <a:lnT>
                      <a:noFill/>
                    </a:lnT>
                    <a:lnB>
                      <a:noFill/>
                    </a:lnB>
                  </a:tcPr>
                </a:tc>
                <a:tc>
                  <a:txBody>
                    <a:bodyPr/>
                    <a:lstStyle/>
                    <a:p>
                      <a:pPr algn="ctr" fontAlgn="base"/>
                      <a:r>
                        <a:rPr lang="en-US" sz="1400" b="1" cap="all">
                          <a:effectLst/>
                          <a:latin typeface="Verdana" panose="020B0604030504040204" pitchFamily="34" charset="0"/>
                          <a:ea typeface="Verdana" panose="020B0604030504040204" pitchFamily="34" charset="0"/>
                          <a:cs typeface="Verdana" panose="020B0604030504040204" pitchFamily="34" charset="0"/>
                        </a:rPr>
                        <a:t>SATURATION</a:t>
                      </a:r>
                    </a:p>
                  </a:txBody>
                  <a:tcPr marL="114300" marR="114300" marT="57150" marB="57150">
                    <a:lnL>
                      <a:noFill/>
                    </a:lnL>
                    <a:lnR>
                      <a:noFill/>
                    </a:lnR>
                    <a:lnT>
                      <a:noFill/>
                    </a:lnT>
                    <a:lnB>
                      <a:noFill/>
                    </a:lnB>
                  </a:tcPr>
                </a:tc>
                <a:tc>
                  <a:txBody>
                    <a:bodyPr/>
                    <a:lstStyle/>
                    <a:p>
                      <a:pPr algn="r" fontAlgn="base"/>
                      <a:r>
                        <a:rPr lang="en-US" sz="1400" b="1" cap="all"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CLASS</a:t>
                      </a:r>
                    </a:p>
                  </a:txBody>
                  <a:tcPr marL="114300" marR="114300" marT="57150" marB="57150">
                    <a:lnL>
                      <a:noFill/>
                    </a:lnL>
                    <a:lnR>
                      <a:noFill/>
                    </a:lnR>
                    <a:lnT>
                      <a:noFill/>
                    </a:lnT>
                    <a:lnB>
                      <a:noFill/>
                    </a:lnB>
                  </a:tcPr>
                </a:tc>
                <a:extLst>
                  <a:ext uri="{0D108BD9-81ED-4DB2-BD59-A6C34878D82A}">
                    <a16:rowId xmlns:a16="http://schemas.microsoft.com/office/drawing/2014/main" val="990234024"/>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40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20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066940601"/>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3551689600"/>
                  </a:ext>
                </a:extLst>
              </a:tr>
              <a:tr h="348615">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90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730201620"/>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40978497"/>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88120793"/>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99321601"/>
                  </a:ext>
                </a:extLst>
              </a:tr>
              <a:tr h="348615">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80</a:t>
                      </a:r>
                    </a:p>
                  </a:txBody>
                  <a:tcPr marL="114300" marR="114300" marT="57150" marB="57150">
                    <a:lnL>
                      <a:noFill/>
                    </a:lnL>
                    <a:lnR>
                      <a:noFill/>
                    </a:lnR>
                    <a:lnT>
                      <a:noFill/>
                    </a:lnT>
                    <a:lnB>
                      <a:noFill/>
                    </a:lnB>
                  </a:tcPr>
                </a:tc>
                <a:tc>
                  <a:txBody>
                    <a:bodyPr/>
                    <a:lstStyle/>
                    <a:p>
                      <a:pPr algn="r"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553650183"/>
                  </a:ext>
                </a:extLst>
              </a:tr>
            </a:tbl>
          </a:graphicData>
        </a:graphic>
      </p:graphicFrame>
      <p:sp>
        <p:nvSpPr>
          <p:cNvPr id="6" name="TextBox 5">
            <a:extLst>
              <a:ext uri="{FF2B5EF4-FFF2-40B4-BE49-F238E27FC236}">
                <a16:creationId xmlns:a16="http://schemas.microsoft.com/office/drawing/2014/main" id="{599C027D-1E1C-FDE9-C5CD-2851BAB0B287}"/>
              </a:ext>
            </a:extLst>
          </p:cNvPr>
          <p:cNvSpPr txBox="1"/>
          <p:nvPr/>
        </p:nvSpPr>
        <p:spPr>
          <a:xfrm>
            <a:off x="7283113" y="5282994"/>
            <a:ext cx="4074695" cy="1015663"/>
          </a:xfrm>
          <a:prstGeom prst="rect">
            <a:avLst/>
          </a:prstGeom>
          <a:noFill/>
        </p:spPr>
        <p:txBody>
          <a:bodyPr wrap="square">
            <a:spAutoFit/>
          </a:bodyPr>
          <a:lstStyle/>
          <a:p>
            <a:r>
              <a:rPr lang="en-US" sz="2400" dirty="0">
                <a:latin typeface="Avenir Book" panose="02000503020000020003" pitchFamily="2" charset="0"/>
              </a:rPr>
              <a:t>A new data (testing data)</a:t>
            </a:r>
          </a:p>
          <a:p>
            <a:pPr marL="0" algn="l" rtl="0" eaLnBrk="1" fontAlgn="base" latinLnBrk="0" hangingPunct="1">
              <a:spcBef>
                <a:spcPts val="0"/>
              </a:spcBef>
              <a:spcAft>
                <a:spcPts val="0"/>
              </a:spcAft>
            </a:pPr>
            <a:r>
              <a:rPr lang="en-US" sz="1800" b="1" i="0" u="none" strike="noStrike" kern="1200" cap="all" dirty="0">
                <a:solidFill>
                  <a:srgbClr val="000000"/>
                </a:solidFill>
                <a:effectLst/>
                <a:latin typeface="+mj-lt"/>
              </a:rPr>
              <a:t>BRIGHTNES = 20</a:t>
            </a:r>
            <a:r>
              <a:rPr lang="en-US" b="1" cap="all" dirty="0">
                <a:solidFill>
                  <a:srgbClr val="000000"/>
                </a:solidFill>
                <a:latin typeface="+mj-lt"/>
              </a:rPr>
              <a:t>.</a:t>
            </a:r>
          </a:p>
          <a:p>
            <a:pPr marL="0" algn="l" rtl="0" eaLnBrk="1" fontAlgn="base" latinLnBrk="0" hangingPunct="1">
              <a:spcBef>
                <a:spcPts val="0"/>
              </a:spcBef>
              <a:spcAft>
                <a:spcPts val="0"/>
              </a:spcAft>
            </a:pPr>
            <a:r>
              <a:rPr lang="en-US" sz="1800" b="1" i="0" u="none" strike="noStrike" kern="1200" cap="all" dirty="0">
                <a:solidFill>
                  <a:srgbClr val="000000"/>
                </a:solidFill>
                <a:effectLst/>
                <a:latin typeface="+mj-lt"/>
              </a:rPr>
              <a:t>SATURATION</a:t>
            </a:r>
            <a:r>
              <a:rPr lang="en-US" kern="1200" cap="all" dirty="0">
                <a:solidFill>
                  <a:srgbClr val="000000"/>
                </a:solidFill>
                <a:latin typeface="+mj-lt"/>
              </a:rPr>
              <a:t> = 35</a:t>
            </a:r>
            <a:endParaRPr lang="en-US" sz="1800" b="0" i="0" u="none" strike="noStrike" dirty="0">
              <a:effectLst/>
              <a:latin typeface="+mj-lt"/>
            </a:endParaRPr>
          </a:p>
        </p:txBody>
      </p:sp>
      <p:sp>
        <p:nvSpPr>
          <p:cNvPr id="7" name="TextBox 6">
            <a:extLst>
              <a:ext uri="{FF2B5EF4-FFF2-40B4-BE49-F238E27FC236}">
                <a16:creationId xmlns:a16="http://schemas.microsoft.com/office/drawing/2014/main" id="{C615F2F3-CFA6-A344-E984-A2351E022464}"/>
              </a:ext>
            </a:extLst>
          </p:cNvPr>
          <p:cNvSpPr txBox="1"/>
          <p:nvPr/>
        </p:nvSpPr>
        <p:spPr>
          <a:xfrm>
            <a:off x="6841957" y="1387341"/>
            <a:ext cx="4235113" cy="461665"/>
          </a:xfrm>
          <a:prstGeom prst="rect">
            <a:avLst/>
          </a:prstGeom>
          <a:noFill/>
        </p:spPr>
        <p:txBody>
          <a:bodyPr wrap="square">
            <a:spAutoFit/>
          </a:bodyPr>
          <a:lstStyle/>
          <a:p>
            <a:pPr algn="ctr"/>
            <a:r>
              <a:rPr lang="en-US" sz="2400" b="1" u="sng" dirty="0">
                <a:solidFill>
                  <a:schemeClr val="accent1">
                    <a:lumMod val="50000"/>
                  </a:schemeClr>
                </a:solidFill>
                <a:latin typeface="Avenir Book" panose="02000503020000020003" pitchFamily="2" charset="0"/>
              </a:rPr>
              <a:t>Training Dataset</a:t>
            </a:r>
          </a:p>
        </p:txBody>
      </p:sp>
    </p:spTree>
    <p:extLst>
      <p:ext uri="{BB962C8B-B14F-4D97-AF65-F5344CB8AC3E}">
        <p14:creationId xmlns:p14="http://schemas.microsoft.com/office/powerpoint/2010/main" val="376256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6B46-6025-EA72-E093-A3AC2F13D7B9}"/>
              </a:ext>
            </a:extLst>
          </p:cNvPr>
          <p:cNvSpPr>
            <a:spLocks noGrp="1"/>
          </p:cNvSpPr>
          <p:nvPr>
            <p:ph type="title"/>
          </p:nvPr>
        </p:nvSpPr>
        <p:spPr>
          <a:xfrm>
            <a:off x="838200" y="818147"/>
            <a:ext cx="10515600" cy="641685"/>
          </a:xfrm>
        </p:spPr>
        <p:txBody>
          <a:bodyPr>
            <a:normAutofit fontScale="90000"/>
          </a:bodyPr>
          <a:lstStyle/>
          <a:p>
            <a:r>
              <a:rPr lang="en-US" dirty="0">
                <a:solidFill>
                  <a:srgbClr val="C00000"/>
                </a:solidFill>
                <a:latin typeface="Avenir Book" panose="02000503020000020003" pitchFamily="2" charset="0"/>
              </a:rPr>
              <a:t>I</a:t>
            </a:r>
            <a:r>
              <a:rPr lang="en-US" b="0" i="0" u="none" strike="noStrike" dirty="0">
                <a:solidFill>
                  <a:srgbClr val="C00000"/>
                </a:solidFill>
                <a:effectLst/>
                <a:latin typeface="Avenir Book" panose="02000503020000020003" pitchFamily="2" charset="0"/>
              </a:rPr>
              <a:t>nstance-based learning</a:t>
            </a:r>
            <a:endParaRPr lang="en-US" dirty="0"/>
          </a:p>
        </p:txBody>
      </p:sp>
      <p:sp>
        <p:nvSpPr>
          <p:cNvPr id="3" name="Content Placeholder 2">
            <a:extLst>
              <a:ext uri="{FF2B5EF4-FFF2-40B4-BE49-F238E27FC236}">
                <a16:creationId xmlns:a16="http://schemas.microsoft.com/office/drawing/2014/main" id="{0BBE5506-8D58-3CDB-D877-115F3F3B2D25}"/>
              </a:ext>
            </a:extLst>
          </p:cNvPr>
          <p:cNvSpPr>
            <a:spLocks noGrp="1"/>
          </p:cNvSpPr>
          <p:nvPr>
            <p:ph idx="1"/>
          </p:nvPr>
        </p:nvSpPr>
        <p:spPr/>
        <p:txBody>
          <a:bodyPr/>
          <a:lstStyle/>
          <a:p>
            <a:pPr marL="342900" indent="-342900">
              <a:buFont typeface="Arial" panose="020B0604020202020204" pitchFamily="34" charset="0"/>
              <a:buChar char="•"/>
            </a:pPr>
            <a:r>
              <a:rPr lang="en-US" sz="2800" b="0" i="0" u="none" strike="noStrike" dirty="0">
                <a:solidFill>
                  <a:srgbClr val="374151"/>
                </a:solidFill>
                <a:effectLst/>
                <a:latin typeface="Avenir Book" panose="02000503020000020003" pitchFamily="2" charset="0"/>
              </a:rPr>
              <a:t>It doesn't explicitly create a generalized model or make extensive computations during training. </a:t>
            </a:r>
          </a:p>
          <a:p>
            <a:pPr marL="342900" indent="-342900">
              <a:buFont typeface="Arial" panose="020B0604020202020204" pitchFamily="34" charset="0"/>
              <a:buChar char="•"/>
            </a:pPr>
            <a:endParaRPr lang="en-US" sz="2800" dirty="0">
              <a:solidFill>
                <a:srgbClr val="374151"/>
              </a:solidFill>
              <a:latin typeface="Avenir Book" panose="02000503020000020003" pitchFamily="2" charset="0"/>
            </a:endParaRPr>
          </a:p>
          <a:p>
            <a:pPr marL="342900" indent="-342900">
              <a:buFont typeface="Arial" panose="020B0604020202020204" pitchFamily="34" charset="0"/>
              <a:buChar char="•"/>
            </a:pPr>
            <a:r>
              <a:rPr lang="en-US" sz="2800" b="0" i="0" u="none" strike="noStrike" dirty="0">
                <a:solidFill>
                  <a:srgbClr val="374151"/>
                </a:solidFill>
                <a:effectLst/>
                <a:latin typeface="Avenir Book" panose="02000503020000020003" pitchFamily="2" charset="0"/>
              </a:rPr>
              <a:t>Common instance-based learning algorithms include k-nearest neighbors (KNN).</a:t>
            </a:r>
            <a:endParaRPr lang="en-US" sz="2800" dirty="0">
              <a:latin typeface="Avenir Book" panose="02000503020000020003" pitchFamily="2" charset="0"/>
            </a:endParaRPr>
          </a:p>
          <a:p>
            <a:endParaRPr lang="en-US" dirty="0"/>
          </a:p>
        </p:txBody>
      </p:sp>
    </p:spTree>
    <p:extLst>
      <p:ext uri="{BB962C8B-B14F-4D97-AF65-F5344CB8AC3E}">
        <p14:creationId xmlns:p14="http://schemas.microsoft.com/office/powerpoint/2010/main" val="38003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2DF62-5711-6709-7BDC-3B85358A0D7B}"/>
              </a:ext>
            </a:extLst>
          </p:cNvPr>
          <p:cNvSpPr>
            <a:spLocks noGrp="1"/>
          </p:cNvSpPr>
          <p:nvPr>
            <p:ph idx="1"/>
          </p:nvPr>
        </p:nvSpPr>
        <p:spPr>
          <a:xfrm>
            <a:off x="597568" y="1399232"/>
            <a:ext cx="6364705" cy="4334042"/>
          </a:xfrm>
        </p:spPr>
        <p:txBody>
          <a:bodyPr>
            <a:normAutofit/>
          </a:bodyPr>
          <a:lstStyle/>
          <a:p>
            <a:r>
              <a:rPr lang="en-US" b="0" i="0" u="none" strike="noStrike" dirty="0">
                <a:solidFill>
                  <a:srgbClr val="374151"/>
                </a:solidFill>
                <a:effectLst/>
                <a:latin typeface="Avenir Book" panose="02000503020000020003" pitchFamily="2" charset="0"/>
              </a:rPr>
              <a:t>In contrast, </a:t>
            </a:r>
            <a:r>
              <a:rPr lang="en-US" b="0" i="0" u="none" strike="noStrike" dirty="0">
                <a:solidFill>
                  <a:srgbClr val="C00000"/>
                </a:solidFill>
                <a:effectLst/>
                <a:latin typeface="Avenir Book" panose="02000503020000020003" pitchFamily="2" charset="0"/>
              </a:rPr>
              <a:t>model-based learning algorithms </a:t>
            </a:r>
            <a:r>
              <a:rPr lang="en-US" b="0" i="0" u="none" strike="noStrike" dirty="0">
                <a:solidFill>
                  <a:srgbClr val="374151"/>
                </a:solidFill>
                <a:effectLst/>
                <a:latin typeface="Avenir Book" panose="02000503020000020003" pitchFamily="2" charset="0"/>
              </a:rPr>
              <a:t>build a mathematical or statistical model from the training data</a:t>
            </a:r>
          </a:p>
          <a:p>
            <a:r>
              <a:rPr lang="en-US" b="0" i="0" u="none" strike="noStrike" dirty="0">
                <a:solidFill>
                  <a:srgbClr val="374151"/>
                </a:solidFill>
                <a:effectLst/>
                <a:latin typeface="Avenir Book" panose="02000503020000020003" pitchFamily="2" charset="0"/>
              </a:rPr>
              <a:t>Captures the underlying patterns and relationships between the input features and the target variable. </a:t>
            </a:r>
          </a:p>
          <a:p>
            <a:r>
              <a:rPr lang="en-US" b="0" i="0" u="none" strike="noStrike" dirty="0">
                <a:solidFill>
                  <a:srgbClr val="374151"/>
                </a:solidFill>
                <a:effectLst/>
                <a:latin typeface="Avenir Book" panose="02000503020000020003" pitchFamily="2" charset="0"/>
              </a:rPr>
              <a:t>These models are then used to make predictions on new, unseen data. </a:t>
            </a:r>
          </a:p>
        </p:txBody>
      </p:sp>
      <p:graphicFrame>
        <p:nvGraphicFramePr>
          <p:cNvPr id="2" name="Table 1">
            <a:extLst>
              <a:ext uri="{FF2B5EF4-FFF2-40B4-BE49-F238E27FC236}">
                <a16:creationId xmlns:a16="http://schemas.microsoft.com/office/drawing/2014/main" id="{3576759F-9A90-8548-4FD6-CB2420106D52}"/>
              </a:ext>
            </a:extLst>
          </p:cNvPr>
          <p:cNvGraphicFramePr>
            <a:graphicFrameLocks noGrp="1"/>
          </p:cNvGraphicFramePr>
          <p:nvPr>
            <p:extLst>
              <p:ext uri="{D42A27DB-BD31-4B8C-83A1-F6EECF244321}">
                <p14:modId xmlns:p14="http://schemas.microsoft.com/office/powerpoint/2010/main" val="236688903"/>
              </p:ext>
            </p:extLst>
          </p:nvPr>
        </p:nvGraphicFramePr>
        <p:xfrm>
          <a:off x="7523747" y="1517282"/>
          <a:ext cx="4608093" cy="2918460"/>
        </p:xfrm>
        <a:graphic>
          <a:graphicData uri="http://schemas.openxmlformats.org/drawingml/2006/table">
            <a:tbl>
              <a:tblPr/>
              <a:tblGrid>
                <a:gridCol w="1415876">
                  <a:extLst>
                    <a:ext uri="{9D8B030D-6E8A-4147-A177-3AD203B41FA5}">
                      <a16:colId xmlns:a16="http://schemas.microsoft.com/office/drawing/2014/main" val="3188693176"/>
                    </a:ext>
                  </a:extLst>
                </a:gridCol>
                <a:gridCol w="1631808">
                  <a:extLst>
                    <a:ext uri="{9D8B030D-6E8A-4147-A177-3AD203B41FA5}">
                      <a16:colId xmlns:a16="http://schemas.microsoft.com/office/drawing/2014/main" val="705918373"/>
                    </a:ext>
                  </a:extLst>
                </a:gridCol>
                <a:gridCol w="1560409">
                  <a:extLst>
                    <a:ext uri="{9D8B030D-6E8A-4147-A177-3AD203B41FA5}">
                      <a16:colId xmlns:a16="http://schemas.microsoft.com/office/drawing/2014/main" val="2495366836"/>
                    </a:ext>
                  </a:extLst>
                </a:gridCol>
              </a:tblGrid>
              <a:tr h="256244">
                <a:tc>
                  <a:txBody>
                    <a:bodyPr/>
                    <a:lstStyle/>
                    <a:p>
                      <a:pPr algn="l" fontAlgn="base"/>
                      <a:r>
                        <a:rPr lang="en-US" sz="1200" b="1" cap="all" dirty="0">
                          <a:effectLst/>
                          <a:latin typeface="Verdana" panose="020B0604030504040204" pitchFamily="34" charset="0"/>
                          <a:ea typeface="Verdana" panose="020B0604030504040204" pitchFamily="34" charset="0"/>
                          <a:cs typeface="Verdana" panose="020B0604030504040204" pitchFamily="34" charset="0"/>
                        </a:rPr>
                        <a:t>BRIGHTNESS</a:t>
                      </a:r>
                    </a:p>
                  </a:txBody>
                  <a:tcPr marL="114300" marR="114300" marT="57150" marB="57150">
                    <a:lnL>
                      <a:noFill/>
                    </a:lnL>
                    <a:lnR>
                      <a:noFill/>
                    </a:lnR>
                    <a:lnT>
                      <a:noFill/>
                    </a:lnT>
                    <a:lnB>
                      <a:noFill/>
                    </a:lnB>
                  </a:tcPr>
                </a:tc>
                <a:tc>
                  <a:txBody>
                    <a:bodyPr/>
                    <a:lstStyle/>
                    <a:p>
                      <a:pPr algn="ctr" fontAlgn="base"/>
                      <a:r>
                        <a:rPr lang="en-US" sz="1200" b="1" cap="all" dirty="0">
                          <a:effectLst/>
                          <a:latin typeface="Verdana" panose="020B0604030504040204" pitchFamily="34" charset="0"/>
                          <a:ea typeface="Verdana" panose="020B0604030504040204" pitchFamily="34" charset="0"/>
                          <a:cs typeface="Verdana" panose="020B0604030504040204" pitchFamily="34" charset="0"/>
                        </a:rPr>
                        <a:t>SATURATION</a:t>
                      </a:r>
                    </a:p>
                  </a:txBody>
                  <a:tcPr marL="114300" marR="114300" marT="57150" marB="57150">
                    <a:lnL>
                      <a:noFill/>
                    </a:lnL>
                    <a:lnR>
                      <a:noFill/>
                    </a:lnR>
                    <a:lnT>
                      <a:noFill/>
                    </a:lnT>
                    <a:lnB>
                      <a:noFill/>
                    </a:lnB>
                  </a:tcPr>
                </a:tc>
                <a:tc>
                  <a:txBody>
                    <a:bodyPr/>
                    <a:lstStyle/>
                    <a:p>
                      <a:pPr algn="l" fontAlgn="base"/>
                      <a:r>
                        <a:rPr lang="en-US" sz="1200" b="1" cap="all"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CLASS</a:t>
                      </a:r>
                    </a:p>
                  </a:txBody>
                  <a:tcPr marL="114300" marR="114300" marT="57150" marB="57150">
                    <a:lnL>
                      <a:noFill/>
                    </a:lnL>
                    <a:lnR>
                      <a:noFill/>
                    </a:lnR>
                    <a:lnT>
                      <a:noFill/>
                    </a:lnT>
                    <a:lnB>
                      <a:noFill/>
                    </a:lnB>
                  </a:tcPr>
                </a:tc>
                <a:extLst>
                  <a:ext uri="{0D108BD9-81ED-4DB2-BD59-A6C34878D82A}">
                    <a16:rowId xmlns:a16="http://schemas.microsoft.com/office/drawing/2014/main" val="990234024"/>
                  </a:ext>
                </a:extLst>
              </a:tr>
              <a:tr h="256244">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40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20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066940601"/>
                  </a:ext>
                </a:extLst>
              </a:tr>
              <a:tr h="256244">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50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3551689600"/>
                  </a:ext>
                </a:extLst>
              </a:tr>
              <a:tr h="256244">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90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730201620"/>
                  </a:ext>
                </a:extLst>
              </a:tr>
              <a:tr h="256244">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40978497"/>
                  </a:ext>
                </a:extLst>
              </a:tr>
              <a:tr h="256244">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70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88120793"/>
                  </a:ext>
                </a:extLst>
              </a:tr>
              <a:tr h="256244">
                <a:tc>
                  <a:txBody>
                    <a:bodyPr/>
                    <a:lstStyle/>
                    <a:p>
                      <a:pPr fontAlgn="base"/>
                      <a:r>
                        <a:rPr lang="en-US" sz="1400">
                          <a:effectLst/>
                          <a:latin typeface="Verdana" panose="020B0604030504040204" pitchFamily="34" charset="0"/>
                          <a:ea typeface="Verdana" panose="020B0604030504040204" pitchFamily="34" charset="0"/>
                          <a:cs typeface="Verdana" panose="020B0604030504040204" pitchFamily="34" charset="0"/>
                        </a:rPr>
                        <a:t>60</a:t>
                      </a:r>
                    </a:p>
                  </a:txBody>
                  <a:tcPr marL="114300" marR="114300" marT="57150" marB="57150">
                    <a:lnL>
                      <a:noFill/>
                    </a:lnL>
                    <a:lnR>
                      <a:noFill/>
                    </a:lnR>
                    <a:lnT>
                      <a:noFill/>
                    </a:lnT>
                    <a:lnB>
                      <a:noFill/>
                    </a:lnB>
                  </a:tcPr>
                </a:tc>
                <a:tc>
                  <a:txBody>
                    <a:bodyPr/>
                    <a:lstStyle/>
                    <a:p>
                      <a:pPr algn="ctr" fontAlgn="base"/>
                      <a:r>
                        <a:rPr lang="en-US" sz="1400">
                          <a:effectLst/>
                          <a:latin typeface="Verdana" panose="020B0604030504040204" pitchFamily="34" charset="0"/>
                          <a:ea typeface="Verdana" panose="020B0604030504040204" pitchFamily="34" charset="0"/>
                          <a:cs typeface="Verdana" panose="020B0604030504040204" pitchFamily="34" charset="0"/>
                        </a:rPr>
                        <a:t>10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Red</a:t>
                      </a:r>
                    </a:p>
                  </a:txBody>
                  <a:tcPr marL="114300" marR="114300" marT="57150" marB="57150">
                    <a:lnL>
                      <a:noFill/>
                    </a:lnL>
                    <a:lnR>
                      <a:noFill/>
                    </a:lnR>
                    <a:lnT>
                      <a:noFill/>
                    </a:lnT>
                    <a:lnB>
                      <a:noFill/>
                    </a:lnB>
                  </a:tcPr>
                </a:tc>
                <a:extLst>
                  <a:ext uri="{0D108BD9-81ED-4DB2-BD59-A6C34878D82A}">
                    <a16:rowId xmlns:a16="http://schemas.microsoft.com/office/drawing/2014/main" val="1799321601"/>
                  </a:ext>
                </a:extLst>
              </a:tr>
              <a:tr h="256244">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25</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80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Blue</a:t>
                      </a:r>
                    </a:p>
                  </a:txBody>
                  <a:tcPr marL="114300" marR="114300" marT="57150" marB="57150">
                    <a:lnL>
                      <a:noFill/>
                    </a:lnL>
                    <a:lnR>
                      <a:noFill/>
                    </a:lnR>
                    <a:lnT>
                      <a:noFill/>
                    </a:lnT>
                    <a:lnB>
                      <a:noFill/>
                    </a:lnB>
                  </a:tcPr>
                </a:tc>
                <a:extLst>
                  <a:ext uri="{0D108BD9-81ED-4DB2-BD59-A6C34878D82A}">
                    <a16:rowId xmlns:a16="http://schemas.microsoft.com/office/drawing/2014/main" val="1553650183"/>
                  </a:ext>
                </a:extLst>
              </a:tr>
              <a:tr h="256244">
                <a:tc>
                  <a:txBody>
                    <a:bodyPr/>
                    <a:lstStyle/>
                    <a:p>
                      <a:pPr fontAlgn="base"/>
                      <a:r>
                        <a:rPr lang="en-US" sz="1400" dirty="0">
                          <a:effectLst/>
                          <a:latin typeface="Verdana" panose="020B0604030504040204" pitchFamily="34" charset="0"/>
                          <a:ea typeface="Verdana" panose="020B0604030504040204" pitchFamily="34" charset="0"/>
                          <a:cs typeface="Verdana" panose="020B0604030504040204" pitchFamily="34" charset="0"/>
                        </a:rPr>
                        <a:t>80</a:t>
                      </a:r>
                    </a:p>
                  </a:txBody>
                  <a:tcPr marL="114300" marR="114300" marT="57150" marB="57150">
                    <a:lnL>
                      <a:noFill/>
                    </a:lnL>
                    <a:lnR>
                      <a:noFill/>
                    </a:lnR>
                    <a:lnT>
                      <a:noFill/>
                    </a:lnT>
                    <a:lnB>
                      <a:noFill/>
                    </a:lnB>
                  </a:tcPr>
                </a:tc>
                <a:tc>
                  <a:txBody>
                    <a:bodyPr/>
                    <a:lstStyle/>
                    <a:p>
                      <a:pPr algn="ctr" fontAlgn="base"/>
                      <a:r>
                        <a:rPr lang="en-US" sz="1400" dirty="0">
                          <a:effectLst/>
                          <a:latin typeface="Verdana" panose="020B0604030504040204" pitchFamily="34" charset="0"/>
                          <a:ea typeface="Verdana" panose="020B0604030504040204" pitchFamily="34" charset="0"/>
                          <a:cs typeface="Verdana" panose="020B0604030504040204" pitchFamily="34" charset="0"/>
                        </a:rPr>
                        <a:t>80</a:t>
                      </a:r>
                    </a:p>
                  </a:txBody>
                  <a:tcPr marL="114300" marR="114300" marT="57150" marB="57150">
                    <a:lnL>
                      <a:noFill/>
                    </a:lnL>
                    <a:lnR>
                      <a:noFill/>
                    </a:lnR>
                    <a:lnT>
                      <a:noFill/>
                    </a:lnT>
                    <a:lnB>
                      <a:noFill/>
                    </a:lnB>
                  </a:tcPr>
                </a:tc>
                <a:tc>
                  <a:txBody>
                    <a:bodyPr/>
                    <a:lstStyle/>
                    <a:p>
                      <a:pPr algn="l" fontAlgn="base"/>
                      <a:r>
                        <a:rPr lang="en-US" sz="1400"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Orange</a:t>
                      </a:r>
                    </a:p>
                  </a:txBody>
                  <a:tcPr marL="114300" marR="114300" marT="57150" marB="57150">
                    <a:lnL>
                      <a:noFill/>
                    </a:lnL>
                    <a:lnR>
                      <a:noFill/>
                    </a:lnR>
                    <a:lnT>
                      <a:noFill/>
                    </a:lnT>
                    <a:lnB>
                      <a:noFill/>
                    </a:lnB>
                  </a:tcPr>
                </a:tc>
                <a:extLst>
                  <a:ext uri="{0D108BD9-81ED-4DB2-BD59-A6C34878D82A}">
                    <a16:rowId xmlns:a16="http://schemas.microsoft.com/office/drawing/2014/main" val="426470672"/>
                  </a:ext>
                </a:extLst>
              </a:tr>
            </a:tbl>
          </a:graphicData>
        </a:graphic>
      </p:graphicFrame>
      <p:sp>
        <p:nvSpPr>
          <p:cNvPr id="5" name="TextBox 4">
            <a:extLst>
              <a:ext uri="{FF2B5EF4-FFF2-40B4-BE49-F238E27FC236}">
                <a16:creationId xmlns:a16="http://schemas.microsoft.com/office/drawing/2014/main" id="{06411DED-C674-1FB3-3F89-453D7595345A}"/>
              </a:ext>
            </a:extLst>
          </p:cNvPr>
          <p:cNvSpPr txBox="1"/>
          <p:nvPr/>
        </p:nvSpPr>
        <p:spPr>
          <a:xfrm>
            <a:off x="7752347" y="937567"/>
            <a:ext cx="2851485" cy="461665"/>
          </a:xfrm>
          <a:prstGeom prst="rect">
            <a:avLst/>
          </a:prstGeom>
          <a:noFill/>
        </p:spPr>
        <p:txBody>
          <a:bodyPr wrap="square">
            <a:spAutoFit/>
          </a:bodyPr>
          <a:lstStyle/>
          <a:p>
            <a:pPr algn="ctr"/>
            <a:r>
              <a:rPr lang="en-US" sz="2400" b="1" u="sng" dirty="0">
                <a:solidFill>
                  <a:schemeClr val="accent1">
                    <a:lumMod val="50000"/>
                  </a:schemeClr>
                </a:solidFill>
                <a:latin typeface="Avenir Book" panose="02000503020000020003" pitchFamily="2" charset="0"/>
              </a:rPr>
              <a:t>Training Dataset</a:t>
            </a:r>
          </a:p>
        </p:txBody>
      </p:sp>
      <p:sp>
        <p:nvSpPr>
          <p:cNvPr id="7" name="TextBox 6">
            <a:extLst>
              <a:ext uri="{FF2B5EF4-FFF2-40B4-BE49-F238E27FC236}">
                <a16:creationId xmlns:a16="http://schemas.microsoft.com/office/drawing/2014/main" id="{FD97DB6D-8E76-9BC5-5E29-617372CBB005}"/>
              </a:ext>
            </a:extLst>
          </p:cNvPr>
          <p:cNvSpPr txBox="1"/>
          <p:nvPr/>
        </p:nvSpPr>
        <p:spPr>
          <a:xfrm>
            <a:off x="7347285" y="5037221"/>
            <a:ext cx="4784556" cy="646331"/>
          </a:xfrm>
          <a:prstGeom prst="rect">
            <a:avLst/>
          </a:prstGeom>
          <a:noFill/>
        </p:spPr>
        <p:txBody>
          <a:bodyPr wrap="square" rtlCol="0">
            <a:spAutoFit/>
          </a:bodyPr>
          <a:lstStyle/>
          <a:p>
            <a:r>
              <a:rPr lang="en-US" b="1" dirty="0"/>
              <a:t>Rule1: </a:t>
            </a:r>
            <a:r>
              <a:rPr lang="en-US" dirty="0"/>
              <a:t>If Brightness &gt;= 80 and Saturation &gt;= 80</a:t>
            </a:r>
          </a:p>
          <a:p>
            <a:r>
              <a:rPr lang="en-US" dirty="0"/>
              <a:t>     </a:t>
            </a:r>
            <a:r>
              <a:rPr lang="en-US" dirty="0">
                <a:solidFill>
                  <a:srgbClr val="7030A0"/>
                </a:solidFill>
              </a:rPr>
              <a:t>Class =  Orange</a:t>
            </a:r>
          </a:p>
        </p:txBody>
      </p:sp>
    </p:spTree>
    <p:extLst>
      <p:ext uri="{BB962C8B-B14F-4D97-AF65-F5344CB8AC3E}">
        <p14:creationId xmlns:p14="http://schemas.microsoft.com/office/powerpoint/2010/main" val="272238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99294-B582-FE4E-A729-B1F2150815DC}"/>
              </a:ext>
            </a:extLst>
          </p:cNvPr>
          <p:cNvSpPr>
            <a:spLocks noGrp="1"/>
          </p:cNvSpPr>
          <p:nvPr>
            <p:ph idx="1"/>
          </p:nvPr>
        </p:nvSpPr>
        <p:spPr/>
        <p:txBody>
          <a:bodyPr/>
          <a:lstStyle/>
          <a:p>
            <a:r>
              <a:rPr lang="en-US" b="0" i="0" u="none" strike="noStrike" dirty="0">
                <a:solidFill>
                  <a:srgbClr val="374151"/>
                </a:solidFill>
                <a:effectLst/>
                <a:latin typeface="Avenir Book" panose="02000503020000020003" pitchFamily="2" charset="0"/>
              </a:rPr>
              <a:t>Examples of model-based algorithms include </a:t>
            </a:r>
            <a:r>
              <a:rPr lang="en-US" b="1" i="0" u="none" strike="noStrike" dirty="0">
                <a:solidFill>
                  <a:srgbClr val="374151"/>
                </a:solidFill>
                <a:effectLst/>
                <a:latin typeface="Avenir Book" panose="02000503020000020003" pitchFamily="2" charset="0"/>
              </a:rPr>
              <a:t>linear regression</a:t>
            </a:r>
            <a:r>
              <a:rPr lang="en-US" b="0" i="0" u="none" strike="noStrike" dirty="0">
                <a:solidFill>
                  <a:srgbClr val="374151"/>
                </a:solidFill>
                <a:effectLst/>
                <a:latin typeface="Avenir Book" panose="02000503020000020003" pitchFamily="2" charset="0"/>
              </a:rPr>
              <a:t>, </a:t>
            </a:r>
            <a:r>
              <a:rPr lang="en-US" b="1" i="0" u="none" strike="noStrike" dirty="0">
                <a:solidFill>
                  <a:srgbClr val="374151"/>
                </a:solidFill>
                <a:effectLst/>
                <a:latin typeface="Avenir Book" panose="02000503020000020003" pitchFamily="2" charset="0"/>
              </a:rPr>
              <a:t>decision trees</a:t>
            </a:r>
            <a:r>
              <a:rPr lang="en-US" b="0" i="0" u="none" strike="noStrike" dirty="0">
                <a:solidFill>
                  <a:srgbClr val="374151"/>
                </a:solidFill>
                <a:effectLst/>
                <a:latin typeface="Avenir Book" panose="02000503020000020003" pitchFamily="2" charset="0"/>
              </a:rPr>
              <a:t>, </a:t>
            </a:r>
            <a:r>
              <a:rPr lang="en-US" b="1" i="0" u="none" strike="noStrike" dirty="0">
                <a:solidFill>
                  <a:srgbClr val="374151"/>
                </a:solidFill>
                <a:effectLst/>
                <a:latin typeface="Avenir Book" panose="02000503020000020003" pitchFamily="2" charset="0"/>
              </a:rPr>
              <a:t>support vector machines</a:t>
            </a:r>
            <a:r>
              <a:rPr lang="en-US" b="0" i="0" u="none" strike="noStrike" dirty="0">
                <a:solidFill>
                  <a:srgbClr val="374151"/>
                </a:solidFill>
                <a:effectLst/>
                <a:latin typeface="Avenir Book" panose="02000503020000020003" pitchFamily="2" charset="0"/>
              </a:rPr>
              <a:t>, and </a:t>
            </a:r>
            <a:r>
              <a:rPr lang="en-US" b="1" i="0" u="none" strike="noStrike" dirty="0">
                <a:solidFill>
                  <a:srgbClr val="374151"/>
                </a:solidFill>
                <a:effectLst/>
                <a:latin typeface="Avenir Book" panose="02000503020000020003" pitchFamily="2" charset="0"/>
              </a:rPr>
              <a:t>neural networks</a:t>
            </a:r>
            <a:r>
              <a:rPr lang="en-US" b="0" i="0" u="none" strike="noStrike" dirty="0">
                <a:solidFill>
                  <a:srgbClr val="374151"/>
                </a:solidFill>
                <a:effectLst/>
                <a:latin typeface="Avenir Book" panose="02000503020000020003" pitchFamily="2" charset="0"/>
              </a:rPr>
              <a:t>.</a:t>
            </a:r>
          </a:p>
          <a:p>
            <a:r>
              <a:rPr lang="en-US" b="0" i="0" u="none" strike="noStrike" dirty="0">
                <a:solidFill>
                  <a:srgbClr val="374151"/>
                </a:solidFill>
                <a:effectLst/>
                <a:latin typeface="Avenir Book" panose="02000503020000020003" pitchFamily="2" charset="0"/>
              </a:rPr>
              <a:t> These algorithms aim to create a more abstract and general representation of the data, rather than relying on the specific training instances.</a:t>
            </a:r>
            <a:endParaRPr lang="en-US" dirty="0">
              <a:latin typeface="Avenir Book" panose="02000503020000020003" pitchFamily="2" charset="0"/>
            </a:endParaRPr>
          </a:p>
          <a:p>
            <a:endParaRPr lang="en-US" dirty="0"/>
          </a:p>
        </p:txBody>
      </p:sp>
    </p:spTree>
    <p:extLst>
      <p:ext uri="{BB962C8B-B14F-4D97-AF65-F5344CB8AC3E}">
        <p14:creationId xmlns:p14="http://schemas.microsoft.com/office/powerpoint/2010/main" val="300162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1439</Words>
  <Application>Microsoft Macintosh PowerPoint</Application>
  <PresentationFormat>Widescreen</PresentationFormat>
  <Paragraphs>372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Avenir Book</vt:lpstr>
      <vt:lpstr>Calibri</vt:lpstr>
      <vt:lpstr>Calibri Light</vt:lpstr>
      <vt:lpstr>Cambria Math</vt:lpstr>
      <vt:lpstr>Helvetica</vt:lpstr>
      <vt:lpstr>inherit</vt:lpstr>
      <vt:lpstr>Söhne</vt:lpstr>
      <vt:lpstr>Verdana</vt:lpstr>
      <vt:lpstr>Office Theme</vt:lpstr>
      <vt:lpstr>CS7/8745 : Machine Learning   Instructor: Salim Sazzed Department of Computer Science University of Memphis   </vt:lpstr>
      <vt:lpstr>PowerPoint Presentation</vt:lpstr>
      <vt:lpstr>Important Concepts </vt:lpstr>
      <vt:lpstr>PowerPoint Presentation</vt:lpstr>
      <vt:lpstr>PowerPoint Presentation</vt:lpstr>
      <vt:lpstr>Instance-based learning Vs model-based learning</vt:lpstr>
      <vt:lpstr>Instance-based learning</vt:lpstr>
      <vt:lpstr>PowerPoint Presentation</vt:lpstr>
      <vt:lpstr>PowerPoint Presentation</vt:lpstr>
      <vt:lpstr>Instance-based Learning</vt:lpstr>
      <vt:lpstr>K-Nearest Neighbor Learning</vt:lpstr>
      <vt:lpstr>1-Nearest Neighbor</vt:lpstr>
      <vt:lpstr>3-Nearest Neighbor</vt:lpstr>
      <vt:lpstr>PowerPoint Presentation</vt:lpstr>
      <vt:lpstr>Distance/Similarity Measures</vt:lpstr>
      <vt:lpstr>PowerPoint Presentation</vt:lpstr>
      <vt:lpstr>PowerPoint Presentation</vt:lpstr>
      <vt:lpstr>PowerPoint Presentation</vt:lpstr>
      <vt:lpstr>PowerPoint Presentation</vt:lpstr>
      <vt:lpstr>Solve:</vt:lpstr>
      <vt:lpstr>Advantages</vt:lpstr>
      <vt:lpstr>Limitations (1)</vt:lpstr>
      <vt:lpstr>Limitations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31</cp:revision>
  <dcterms:created xsi:type="dcterms:W3CDTF">2023-10-02T19:24:21Z</dcterms:created>
  <dcterms:modified xsi:type="dcterms:W3CDTF">2023-10-04T02:47:31Z</dcterms:modified>
</cp:coreProperties>
</file>