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8" r:id="rId3"/>
    <p:sldId id="291" r:id="rId4"/>
    <p:sldId id="302" r:id="rId5"/>
    <p:sldId id="290" r:id="rId6"/>
    <p:sldId id="292" r:id="rId7"/>
    <p:sldId id="293" r:id="rId8"/>
    <p:sldId id="295" r:id="rId9"/>
    <p:sldId id="296" r:id="rId10"/>
    <p:sldId id="297" r:id="rId11"/>
    <p:sldId id="298" r:id="rId12"/>
    <p:sldId id="263" r:id="rId13"/>
    <p:sldId id="262" r:id="rId14"/>
    <p:sldId id="300" r:id="rId15"/>
    <p:sldId id="301" r:id="rId16"/>
    <p:sldId id="303" r:id="rId17"/>
    <p:sldId id="304" r:id="rId18"/>
    <p:sldId id="305" r:id="rId19"/>
    <p:sldId id="306" r:id="rId20"/>
    <p:sldId id="268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2"/>
    <p:restoredTop sz="94304"/>
  </p:normalViewPr>
  <p:slideViewPr>
    <p:cSldViewPr snapToGrid="0">
      <p:cViewPr varScale="1">
        <p:scale>
          <a:sx n="80" d="100"/>
          <a:sy n="80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4158-724F-23B3-4EE8-432076E8F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C48A1-48A9-0E5B-5179-A569662EA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6885-9E04-D2F1-0A5A-1347FA67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AF4FE-2AFF-C683-BB88-B025A4C0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6516-5A38-7E0F-CF03-EAC72477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9093-EACE-4960-3BA1-317CDF7B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6385E-D98F-330C-9A9D-E96E44CA2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38AB-80BA-1C30-71E1-EB589090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49F55-557E-A17F-E0C0-FBA1847D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F85A-2146-E1E4-ACD7-12230DF2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317C1-A367-A1A5-7153-3A5E125AB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835BC-DB7D-E1E2-7B2A-4740E8D64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68A8-62A1-DBE2-9BF6-F1E8DA75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EBF77-942E-763F-831D-B535385F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6CDE-D442-225F-82CC-1645E710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46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4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788A-BE5B-F79B-6795-AA665F62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2130-9600-BFC4-34D8-A5325A5C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11F0-A546-16F8-3D2D-E15239FB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21BFF-7722-FACE-EF6F-9E9C3853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C394-4DDE-D8EE-0554-905DCB1B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1C20-C6BB-4909-9B2F-D02EF598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0942E-CAC2-FC85-8A9E-793FF84B5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41A35-1FFC-DB1D-0B0A-54BF3954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D6D2-824B-880F-195F-D9DA220F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D733-5FB8-8D7D-3313-BD74C678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7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D8FC-620D-14FE-307A-3D6AA5CF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4D0C-B46D-555B-B3B4-23E51BC4C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3B58D-7856-E5F5-2E28-ADDE040D5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2F75B-81DD-462F-0DD1-E3226CCA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C4357-1FEE-408B-31BC-A725B83C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D3286-5BE6-1553-1E96-480E8143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6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320D-4E7B-F706-C70D-6752AFFC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B307B-2F6D-F448-0EA5-C4BA4C1FE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0EF30-5330-99E4-9750-46C576BB3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3BAA4-997E-D34E-6235-C51DB9604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B0EEE-5302-9ED7-F9C5-A8FD84C75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E8813-B2D2-B6D5-97A0-71B1E463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6459A-8961-0152-3437-BA1BBF6B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5E546-8261-9102-B2CC-19BCB106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6092-315D-5CA8-E6C1-FEB366D1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16D63-5E37-6A5B-0B92-75329D74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7428B-E717-2741-0844-D0B7125F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BC38-A535-C1E9-34E6-DB0DAE6B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33FEB-22E9-CB68-7DC2-0044565C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2DC3B-04E9-C091-35D6-AA608139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0BD2E-C32D-595B-50A8-9CAAB8EC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9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3766-0EFB-ED0C-417C-A58D3AED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AF72-9FC9-6E65-E339-262EA24A3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C3B38-438E-0EE2-3F2A-EF3FD43A6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43A0-2211-5485-FAE3-34565C16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DEE29-C01B-62C1-ED22-D3406DCB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6C45-2C11-970C-992C-AF179D78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2F96-0627-00A8-5DE0-E9663450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BF8C5-3695-9F6E-080B-56B681333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BD415-0933-4453-FEDF-9CF7B202E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F92B5-FE75-099A-9197-E25802B3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42521-A151-503F-70C1-3F3783C2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9606E-FC55-66F5-7DA9-0473FBD4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9305D-84AE-E201-B409-7CBC6105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D2FA-B264-89FB-98FE-1ECA1B64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C81A1-A337-7C38-6B8F-E995D7C7A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7C3CD-0F9B-EE4F-970E-40A3F1093953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2D598-6A7B-D38B-4F5A-B8F45316C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65EA7-B8D2-E8F6-5EB1-F7C546BA1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A84B-CA0D-A3F1-6174-7D2D1E8F0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696" y="1648495"/>
            <a:ext cx="9075313" cy="305229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effectLst/>
                <a:latin typeface="Helvetica" pitchFamily="2" charset="0"/>
                <a:cs typeface="Calibri" panose="020F0502020204030204" pitchFamily="34" charset="0"/>
              </a:rPr>
              <a:t>CS7/8745 : Machine Learning </a:t>
            </a:r>
            <a:br>
              <a:rPr lang="en-US" sz="3200" b="1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b="1" dirty="0">
                <a:effectLst/>
                <a:latin typeface="Helvetica" pitchFamily="2" charset="0"/>
                <a:cs typeface="Calibri" panose="020F0502020204030204" pitchFamily="34" charset="0"/>
              </a:rPr>
              <a:t>Instructor: </a:t>
            </a: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Salim </a:t>
            </a:r>
            <a:r>
              <a:rPr lang="en-US" sz="3200" dirty="0" err="1">
                <a:effectLst/>
                <a:latin typeface="Helvetica" pitchFamily="2" charset="0"/>
                <a:cs typeface="Calibri" panose="020F0502020204030204" pitchFamily="34" charset="0"/>
              </a:rPr>
              <a:t>Sazzed</a:t>
            </a: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Department of Computer Science</a:t>
            </a: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University of Memphis  </a:t>
            </a:r>
            <a:b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1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7" y="0"/>
            <a:ext cx="9144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15F24A-7E10-6DB0-8909-B22437127DBA}"/>
              </a:ext>
            </a:extLst>
          </p:cNvPr>
          <p:cNvSpPr/>
          <p:nvPr/>
        </p:nvSpPr>
        <p:spPr>
          <a:xfrm>
            <a:off x="5614737" y="1455821"/>
            <a:ext cx="4427621" cy="39463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8AD2E01D-E084-0594-A647-EF783CED3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400" y="605213"/>
            <a:ext cx="7767924" cy="6004134"/>
          </a:xfrm>
        </p:spPr>
      </p:pic>
    </p:spTree>
    <p:extLst>
      <p:ext uri="{BB962C8B-B14F-4D97-AF65-F5344CB8AC3E}">
        <p14:creationId xmlns:p14="http://schemas.microsoft.com/office/powerpoint/2010/main" val="254426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box with black text&#10;&#10;Description automatically generated">
            <a:extLst>
              <a:ext uri="{FF2B5EF4-FFF2-40B4-BE49-F238E27FC236}">
                <a16:creationId xmlns:a16="http://schemas.microsoft.com/office/drawing/2014/main" id="{93CB39A6-B091-AE42-EFA6-106150368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148" y="669381"/>
            <a:ext cx="7704854" cy="5519237"/>
          </a:xfrm>
        </p:spPr>
      </p:pic>
    </p:spTree>
    <p:extLst>
      <p:ext uri="{BB962C8B-B14F-4D97-AF65-F5344CB8AC3E}">
        <p14:creationId xmlns:p14="http://schemas.microsoft.com/office/powerpoint/2010/main" val="388263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6396-0B8D-FF8E-08BC-49A52681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venir Book" panose="02000503020000020003" pitchFamily="2" charset="0"/>
              </a:rPr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946BC-753B-F5E2-2B1D-2226A66B2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In the context of Decision Trees,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source-serif-pro"/>
              </a:rPr>
              <a:t>entropy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is a </a:t>
            </a:r>
            <a:r>
              <a:rPr lang="en-US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source-serif-pro"/>
              </a:rPr>
              <a:t>measure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of </a:t>
            </a:r>
            <a:r>
              <a:rPr lang="en-US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source-serif-pro"/>
              </a:rPr>
              <a:t>disorder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or </a:t>
            </a:r>
            <a:r>
              <a:rPr lang="en-US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source-serif-pro"/>
              </a:rPr>
              <a:t>impurity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in a node. </a:t>
            </a:r>
          </a:p>
          <a:p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Thus, </a:t>
            </a:r>
            <a:r>
              <a:rPr lang="en-US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a node with more variable composition (multiple types) 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to have higher Entropy than a node which has only single type value.</a:t>
            </a:r>
          </a:p>
          <a:p>
            <a:endParaRPr lang="en-US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The maximum level of entropy or disorder is given by 1 and minimum entropy is given by a value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1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E262-41ED-7E9D-4D8A-16E42348C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4964"/>
            <a:ext cx="10515600" cy="5342774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If we have a dataset of 10 observations belonging to two classes 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source-serif-pro"/>
              </a:rPr>
              <a:t>YES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source-serif-pro"/>
              </a:rPr>
              <a:t>NO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. If 6 observations belong to the class, YES, and 4 observations belong to class NO, then entropy can be written as below.</a:t>
            </a:r>
          </a:p>
          <a:p>
            <a:endParaRPr lang="en-US" sz="2400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en-US" sz="2400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sz="2400" b="0" i="1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P</a:t>
            </a:r>
            <a:r>
              <a:rPr lang="en-US" sz="2400" b="0" i="1" u="none" strike="noStrike" baseline="-25000" dirty="0" err="1">
                <a:solidFill>
                  <a:srgbClr val="242424"/>
                </a:solidFill>
                <a:effectLst/>
                <a:latin typeface="source-serif-pro"/>
              </a:rPr>
              <a:t>yes</a:t>
            </a:r>
            <a:r>
              <a:rPr lang="en-US" sz="2400" b="0" i="1" u="none" strike="noStrike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is the probability of choosing 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source-serif-pro"/>
              </a:rPr>
              <a:t>YES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and </a:t>
            </a:r>
            <a:r>
              <a:rPr lang="en-US" sz="2400" b="0" i="1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P</a:t>
            </a:r>
            <a:r>
              <a:rPr lang="en-US" sz="2400" b="0" i="1" u="none" strike="noStrike" baseline="-25000" dirty="0" err="1">
                <a:solidFill>
                  <a:srgbClr val="242424"/>
                </a:solidFill>
                <a:effectLst/>
                <a:latin typeface="source-serif-pro"/>
              </a:rPr>
              <a:t>no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 is the probability of choosing a 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source-serif-pro"/>
              </a:rPr>
              <a:t>NO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</a:p>
          <a:p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Here </a:t>
            </a:r>
            <a:r>
              <a:rPr lang="en-US" sz="2400" b="0" i="1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P</a:t>
            </a:r>
            <a:r>
              <a:rPr lang="en-US" sz="2400" b="0" i="1" u="none" strike="noStrike" baseline="-25000" dirty="0" err="1">
                <a:solidFill>
                  <a:srgbClr val="242424"/>
                </a:solidFill>
                <a:effectLst/>
                <a:latin typeface="source-serif-pro"/>
              </a:rPr>
              <a:t>yes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 is 6/10 and</a:t>
            </a:r>
            <a:r>
              <a:rPr lang="en-US" sz="2400" b="0" i="1" u="none" strike="noStrike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sz="2400" b="0" i="1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P</a:t>
            </a:r>
            <a:r>
              <a:rPr lang="en-US" sz="2400" b="0" i="1" u="none" strike="noStrike" baseline="-25000" dirty="0" err="1">
                <a:solidFill>
                  <a:srgbClr val="242424"/>
                </a:solidFill>
                <a:effectLst/>
                <a:latin typeface="source-serif-pro"/>
              </a:rPr>
              <a:t>no</a:t>
            </a:r>
            <a:r>
              <a:rPr lang="en-US" sz="2400" b="0" i="1" u="none" strike="noStrike" baseline="-2500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is 4/10.</a:t>
            </a:r>
            <a:endParaRPr lang="en-US" sz="2400" dirty="0">
              <a:solidFill>
                <a:srgbClr val="242424"/>
              </a:solidFill>
              <a:latin typeface="source-serif-pro"/>
            </a:endParaRPr>
          </a:p>
          <a:p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C3123C9-F715-74C2-17CA-BE8D4DD821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381000"/>
            <a:ext cx="4622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95E5F5E-FA50-DE83-6C4E-67C6EC4D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4" y="1667391"/>
            <a:ext cx="5456008" cy="813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B473D8-1C44-6942-C964-8DA5766B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06" y="3907531"/>
            <a:ext cx="7772400" cy="646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707D2A-F6DD-2312-99EE-39B82E0A94DC}"/>
              </a:ext>
            </a:extLst>
          </p:cNvPr>
          <p:cNvSpPr txBox="1"/>
          <p:nvPr/>
        </p:nvSpPr>
        <p:spPr>
          <a:xfrm>
            <a:off x="1050758" y="4811052"/>
            <a:ext cx="10090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If all the 10 observations belong to 1 class then entropy will be equal to zero. Which implies the node is a pure node.</a:t>
            </a:r>
          </a:p>
        </p:txBody>
      </p:sp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835F933-A173-2843-E4CA-F1528A4B5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779" y="5714572"/>
            <a:ext cx="3788843" cy="6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4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7ECA6-247A-0B58-AE72-87D84A0DE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587" y="2514774"/>
            <a:ext cx="8938826" cy="8557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44D55-33B0-754D-62A7-671B455BE93C}"/>
              </a:ext>
            </a:extLst>
          </p:cNvPr>
          <p:cNvSpPr txBox="1"/>
          <p:nvPr/>
        </p:nvSpPr>
        <p:spPr>
          <a:xfrm>
            <a:off x="1395663" y="1441465"/>
            <a:ext cx="96733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If both classes YES and NO have an equal number of observations, then entropy will be equal to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93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62D2-081F-8D2E-60AC-46DDDE26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694947"/>
          </a:xfrm>
        </p:spPr>
        <p:txBody>
          <a:bodyPr/>
          <a:lstStyle/>
          <a:p>
            <a:pPr marL="0" indent="0">
              <a:buNone/>
            </a:pPr>
            <a:r>
              <a:rPr lang="en-US" b="1" i="0" u="none" strike="noStrike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Information gain 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is used to decide on which feature to split on at each step in building the tree. </a:t>
            </a:r>
          </a:p>
          <a:p>
            <a:pPr lvl="1"/>
            <a:r>
              <a:rPr lang="en-US" b="0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The </a:t>
            </a:r>
            <a:r>
              <a:rPr lang="en-US" b="1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Information Gain 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measures </a:t>
            </a:r>
            <a:r>
              <a:rPr lang="en-US" b="1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the expected reduction in entropy.</a:t>
            </a:r>
          </a:p>
          <a:p>
            <a:pPr lvl="1"/>
            <a:r>
              <a:rPr lang="en-US" b="0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Entropy measures impurity in the data.</a:t>
            </a:r>
          </a:p>
          <a:p>
            <a:pPr lvl="1"/>
            <a:r>
              <a:rPr lang="en-US" b="0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The feature which has minimum impurity (low entropy) will be considered as the root node.</a:t>
            </a:r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4" name="Picture 3" descr="A white paper with black text&#10;&#10;Description automatically generated">
            <a:extLst>
              <a:ext uri="{FF2B5EF4-FFF2-40B4-BE49-F238E27FC236}">
                <a16:creationId xmlns:a16="http://schemas.microsoft.com/office/drawing/2014/main" id="{3477DA0F-0E3F-32D8-4BB2-1646FE241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73" y="3632189"/>
            <a:ext cx="6992746" cy="27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black text&#10;&#10;Description automatically generated">
            <a:extLst>
              <a:ext uri="{FF2B5EF4-FFF2-40B4-BE49-F238E27FC236}">
                <a16:creationId xmlns:a16="http://schemas.microsoft.com/office/drawing/2014/main" id="{BDD24A43-65A6-0CD6-0C0C-54C0D625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097" y="726535"/>
            <a:ext cx="4081713" cy="3556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0074D0-79E1-9DC3-CBC5-F080685BA185}"/>
              </a:ext>
            </a:extLst>
          </p:cNvPr>
          <p:cNvSpPr txBox="1"/>
          <p:nvPr/>
        </p:nvSpPr>
        <p:spPr>
          <a:xfrm>
            <a:off x="593558" y="226270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Red color has 3 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Yes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 outcome and 3 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No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 outcome</a:t>
            </a:r>
            <a:endParaRPr lang="en-US" sz="2400" dirty="0">
              <a:latin typeface="Avenir Book" panose="02000503020000020003" pitchFamily="2" charset="0"/>
            </a:endParaRPr>
          </a:p>
        </p:txBody>
      </p:sp>
      <p:pic>
        <p:nvPicPr>
          <p:cNvPr id="9" name="Picture 8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92E99B76-E46B-B672-AD69-2184F3EA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5" y="3093702"/>
            <a:ext cx="6248400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D1EA06-0930-B469-EA32-68FCA252B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5" y="5520971"/>
            <a:ext cx="7543800" cy="876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C2684C-F0D3-019E-F77F-4F728C360F42}"/>
              </a:ext>
            </a:extLst>
          </p:cNvPr>
          <p:cNvSpPr txBox="1"/>
          <p:nvPr/>
        </p:nvSpPr>
        <p:spPr>
          <a:xfrm>
            <a:off x="593558" y="49434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whereas yellow has 3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Yes</a:t>
            </a:r>
            <a:r>
              <a:rPr lang="en-US" sz="1800" b="0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 outcome and 1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No</a:t>
            </a:r>
            <a:r>
              <a:rPr lang="en-US" sz="1800" b="0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 outcome.</a:t>
            </a:r>
            <a:endParaRPr lang="en-US" dirty="0"/>
          </a:p>
        </p:txBody>
      </p:sp>
      <p:pic>
        <p:nvPicPr>
          <p:cNvPr id="14" name="Picture 1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0C185B0-8C92-8423-F09A-5A9D9A5B8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05" y="319627"/>
            <a:ext cx="5456008" cy="813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2A8A27-1DE5-76AF-8FE3-7FFC4F73D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19" y="1018456"/>
            <a:ext cx="6304630" cy="52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67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th equations with numbers and symbols&#10;&#10;Description automatically generated">
            <a:extLst>
              <a:ext uri="{FF2B5EF4-FFF2-40B4-BE49-F238E27FC236}">
                <a16:creationId xmlns:a16="http://schemas.microsoft.com/office/drawing/2014/main" id="{64B97C51-79F9-B691-F7A1-6BAB6851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53" y="1281756"/>
            <a:ext cx="7772400" cy="2353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1E345E-5C5A-DB3D-F774-D8CD1B69A52A}"/>
              </a:ext>
            </a:extLst>
          </p:cNvPr>
          <p:cNvSpPr txBox="1"/>
          <p:nvPr/>
        </p:nvSpPr>
        <p:spPr>
          <a:xfrm>
            <a:off x="1315451" y="5115426"/>
            <a:ext cx="99942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For a dataset having many features, the information gain of each feature is calculated. </a:t>
            </a:r>
            <a:r>
              <a:rPr lang="en-US" sz="2400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The feature having maximum information gain will be the most important feature which will be the root node for the decision tree.</a:t>
            </a:r>
            <a:endParaRPr lang="en-US" sz="2400" b="1" dirty="0">
              <a:solidFill>
                <a:srgbClr val="7030A0"/>
              </a:solidFill>
              <a:latin typeface="Avenir Book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25E6C-908A-4050-2FEA-539CA26143E6}"/>
              </a:ext>
            </a:extLst>
          </p:cNvPr>
          <p:cNvSpPr txBox="1"/>
          <p:nvPr/>
        </p:nvSpPr>
        <p:spPr>
          <a:xfrm>
            <a:off x="4051179" y="459114"/>
            <a:ext cx="452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6 red color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C000"/>
                </a:solidFill>
              </a:rPr>
              <a:t>4 Yellow Color</a:t>
            </a:r>
          </a:p>
        </p:txBody>
      </p:sp>
      <p:pic>
        <p:nvPicPr>
          <p:cNvPr id="4" name="Picture 3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B8F11649-F495-904E-6854-16B524F1E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043" y="3934964"/>
            <a:ext cx="77216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6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C2BA-9943-D6F6-B25F-37E908AB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4442"/>
            <a:ext cx="10515600" cy="8341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056687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4BECB4E-1127-24E1-D1E0-C6FE31F4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4" y="180673"/>
            <a:ext cx="6096000" cy="6105389"/>
          </a:xfrm>
          <a:prstGeom prst="rect">
            <a:avLst/>
          </a:prstGeom>
        </p:spPr>
      </p:pic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4DDEFB-34E0-D2DA-C787-335E3491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356" y="865286"/>
            <a:ext cx="4308620" cy="642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A72DA3-8016-270F-73C0-2FDA68A25CC8}"/>
                  </a:ext>
                </a:extLst>
              </p:cNvPr>
              <p:cNvSpPr txBox="1"/>
              <p:nvPr/>
            </p:nvSpPr>
            <p:spPr>
              <a:xfrm>
                <a:off x="6755811" y="2488317"/>
                <a:ext cx="1224759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A72DA3-8016-270F-73C0-2FDA68A2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811" y="2488317"/>
                <a:ext cx="1224759" cy="391261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726322-7A64-21C8-8EA6-437D39E14D7D}"/>
                  </a:ext>
                </a:extLst>
              </p:cNvPr>
              <p:cNvSpPr txBox="1"/>
              <p:nvPr/>
            </p:nvSpPr>
            <p:spPr>
              <a:xfrm>
                <a:off x="6753726" y="3978423"/>
                <a:ext cx="123918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𝑟𝑎𝑖𝑛𝑙𝑦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726322-7A64-21C8-8EA6-437D39E14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726" y="3978423"/>
                <a:ext cx="1239185" cy="391261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660DCA-4FFE-A426-4BC6-D6AB879BEB92}"/>
                  </a:ext>
                </a:extLst>
              </p:cNvPr>
              <p:cNvSpPr txBox="1"/>
              <p:nvPr/>
            </p:nvSpPr>
            <p:spPr>
              <a:xfrm>
                <a:off x="6753726" y="5234776"/>
                <a:ext cx="1430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𝑜𝑣𝑒𝑟𝑐𝑎𝑠𝑡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660DCA-4FFE-A426-4BC6-D6AB879BE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726" y="5234776"/>
                <a:ext cx="143032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A44C378-DD8E-60B8-DEB9-BB6A83D07894}"/>
              </a:ext>
            </a:extLst>
          </p:cNvPr>
          <p:cNvSpPr txBox="1"/>
          <p:nvPr/>
        </p:nvSpPr>
        <p:spPr>
          <a:xfrm>
            <a:off x="6753726" y="1911287"/>
            <a:ext cx="5167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Sunny has ? outcome and ? outcome</a:t>
            </a: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74DAD-049A-84C4-6BF9-1F8D7D569513}"/>
              </a:ext>
            </a:extLst>
          </p:cNvPr>
          <p:cNvSpPr txBox="1"/>
          <p:nvPr/>
        </p:nvSpPr>
        <p:spPr>
          <a:xfrm>
            <a:off x="6753726" y="3305778"/>
            <a:ext cx="5167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  <a:latin typeface="Avenir Book" panose="02000503020000020003" pitchFamily="2" charset="0"/>
              </a:rPr>
              <a:t>Rainy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 has ? outcome and ? outcome</a:t>
            </a: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157BAA-A0B4-09F8-3445-0B65FDB016CB}"/>
              </a:ext>
            </a:extLst>
          </p:cNvPr>
          <p:cNvSpPr txBox="1"/>
          <p:nvPr/>
        </p:nvSpPr>
        <p:spPr>
          <a:xfrm>
            <a:off x="6753726" y="4724868"/>
            <a:ext cx="5167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424"/>
                </a:solidFill>
                <a:latin typeface="Avenir Book" panose="02000503020000020003" pitchFamily="2" charset="0"/>
              </a:rPr>
              <a:t>Overcast 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 has ? outcome and ? outcome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442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805F2305-685C-07F0-09D3-519978DB5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820" y="219012"/>
            <a:ext cx="6309012" cy="641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7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4" name="Picture 13" descr="A table of weather forecasts&#10;&#10;Description automatically generated">
            <a:extLst>
              <a:ext uri="{FF2B5EF4-FFF2-40B4-BE49-F238E27FC236}">
                <a16:creationId xmlns:a16="http://schemas.microsoft.com/office/drawing/2014/main" id="{82C630FB-6099-FE85-4840-FB517B708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7" y="339243"/>
            <a:ext cx="6816049" cy="57345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0A0B59-E4B4-C799-F6D4-E85DCA3FE635}"/>
              </a:ext>
            </a:extLst>
          </p:cNvPr>
          <p:cNvSpPr/>
          <p:nvPr/>
        </p:nvSpPr>
        <p:spPr>
          <a:xfrm>
            <a:off x="7442401" y="458492"/>
            <a:ext cx="1724967" cy="57345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553BE3-550B-E9D8-1BCD-247BBDB899ED}"/>
              </a:ext>
            </a:extLst>
          </p:cNvPr>
          <p:cNvCxnSpPr>
            <a:cxnSpLocks/>
          </p:cNvCxnSpPr>
          <p:nvPr/>
        </p:nvCxnSpPr>
        <p:spPr>
          <a:xfrm flipH="1" flipV="1">
            <a:off x="9015984" y="784169"/>
            <a:ext cx="1426464" cy="752391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57B8EF-9B8C-181D-150E-60696F0B9952}"/>
              </a:ext>
            </a:extLst>
          </p:cNvPr>
          <p:cNvSpPr txBox="1"/>
          <p:nvPr/>
        </p:nvSpPr>
        <p:spPr>
          <a:xfrm>
            <a:off x="10442448" y="1305727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74CA2-BFB2-1763-8D29-5F4D6C1B5254}"/>
              </a:ext>
            </a:extLst>
          </p:cNvPr>
          <p:cNvSpPr txBox="1"/>
          <p:nvPr/>
        </p:nvSpPr>
        <p:spPr>
          <a:xfrm>
            <a:off x="3834951" y="6057092"/>
            <a:ext cx="336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Three Feature/Attributes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E8685A-50D6-559B-0F08-5C2816537A97}"/>
              </a:ext>
            </a:extLst>
          </p:cNvPr>
          <p:cNvSpPr/>
          <p:nvPr/>
        </p:nvSpPr>
        <p:spPr>
          <a:xfrm>
            <a:off x="3428133" y="458492"/>
            <a:ext cx="3951571" cy="549609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7C31A-98DB-C87C-FE4C-6D23A394BAF4}"/>
              </a:ext>
            </a:extLst>
          </p:cNvPr>
          <p:cNvSpPr txBox="1"/>
          <p:nvPr/>
        </p:nvSpPr>
        <p:spPr>
          <a:xfrm>
            <a:off x="506472" y="2744872"/>
            <a:ext cx="1907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14 samples</a:t>
            </a:r>
          </a:p>
          <a:p>
            <a:endParaRPr lang="en-US" sz="2400" b="1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Each column represent one feature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ystem&#10;&#10;Description automatically generated">
            <a:extLst>
              <a:ext uri="{FF2B5EF4-FFF2-40B4-BE49-F238E27FC236}">
                <a16:creationId xmlns:a16="http://schemas.microsoft.com/office/drawing/2014/main" id="{084F498D-A7DB-12A3-DCE7-309A363C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1971"/>
            <a:ext cx="7772400" cy="4760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BC1DB-FBB4-FE5E-2EE6-354C12F06205}"/>
              </a:ext>
            </a:extLst>
          </p:cNvPr>
          <p:cNvSpPr txBox="1"/>
          <p:nvPr/>
        </p:nvSpPr>
        <p:spPr>
          <a:xfrm>
            <a:off x="4094618" y="692507"/>
            <a:ext cx="3699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Structure of a 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A0B21-5D59-830E-A23A-8DC344565BA1}"/>
              </a:ext>
            </a:extLst>
          </p:cNvPr>
          <p:cNvSpPr txBox="1"/>
          <p:nvPr/>
        </p:nvSpPr>
        <p:spPr>
          <a:xfrm>
            <a:off x="9802966" y="6550223"/>
            <a:ext cx="177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medium.com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0407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3" y="366963"/>
            <a:ext cx="7603958" cy="6124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8C2BE-9596-3BA7-B644-BDD36EB8476D}"/>
              </a:ext>
            </a:extLst>
          </p:cNvPr>
          <p:cNvSpPr txBox="1"/>
          <p:nvPr/>
        </p:nvSpPr>
        <p:spPr>
          <a:xfrm>
            <a:off x="8149390" y="1210997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Internal node = Attribute/Feature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3D670C-819F-5D34-2B53-B9336F6BC5E7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256547" y="1395663"/>
            <a:ext cx="4892843" cy="385055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9D7660-FB04-9409-D190-641D00A57F8E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604084" y="1395663"/>
            <a:ext cx="3545306" cy="1534710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F6FDD6-1D53-A3B5-3EBE-58215AC846CE}"/>
              </a:ext>
            </a:extLst>
          </p:cNvPr>
          <p:cNvCxnSpPr>
            <a:cxnSpLocks/>
          </p:cNvCxnSpPr>
          <p:nvPr/>
        </p:nvCxnSpPr>
        <p:spPr>
          <a:xfrm flipH="1">
            <a:off x="2053389" y="1411386"/>
            <a:ext cx="6096001" cy="1574357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06793-E09F-C769-0882-D4E0BF0F4436}"/>
              </a:ext>
            </a:extLst>
          </p:cNvPr>
          <p:cNvSpPr txBox="1"/>
          <p:nvPr/>
        </p:nvSpPr>
        <p:spPr>
          <a:xfrm>
            <a:off x="7705835" y="2930373"/>
            <a:ext cx="422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Book" panose="02000503020000020003" pitchFamily="2" charset="0"/>
              </a:rPr>
              <a:t>Branches = values of attribute/feature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4FFA-2A5C-2439-AA55-EB285B0A4EA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86166" y="3115039"/>
            <a:ext cx="3219669" cy="313961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5F90FF-F68B-AE17-38BB-005EFA9B69B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994484" y="3115039"/>
            <a:ext cx="3711351" cy="443257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F0DC4E-B5EE-B650-344F-30FA3B97C5D0}"/>
              </a:ext>
            </a:extLst>
          </p:cNvPr>
          <p:cNvSpPr txBox="1"/>
          <p:nvPr/>
        </p:nvSpPr>
        <p:spPr>
          <a:xfrm>
            <a:off x="8991495" y="3859726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Book" panose="02000503020000020003" pitchFamily="2" charset="0"/>
              </a:rPr>
              <a:t>Leaf = Target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7B4C87-6871-BEDB-C0C4-8F686B8224E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639312" y="4044392"/>
            <a:ext cx="5352183" cy="184666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C2E317-A460-C3EB-A198-2911EAD8EFC0}"/>
              </a:ext>
            </a:extLst>
          </p:cNvPr>
          <p:cNvCxnSpPr>
            <a:cxnSpLocks/>
          </p:cNvCxnSpPr>
          <p:nvPr/>
        </p:nvCxnSpPr>
        <p:spPr>
          <a:xfrm flipH="1">
            <a:off x="4846320" y="4080028"/>
            <a:ext cx="4145175" cy="55370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4" name="Picture 3" descr="A diagram of a decision tree&#10;&#10;Description automatically generated">
            <a:extLst>
              <a:ext uri="{FF2B5EF4-FFF2-40B4-BE49-F238E27FC236}">
                <a16:creationId xmlns:a16="http://schemas.microsoft.com/office/drawing/2014/main" id="{A4E747EC-8D33-0E14-2549-0ED07153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440" y="177466"/>
            <a:ext cx="7772400" cy="582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D800ED-F70C-46A7-1BDA-D67FE3E29D7D}"/>
              </a:ext>
            </a:extLst>
          </p:cNvPr>
          <p:cNvSpPr txBox="1"/>
          <p:nvPr/>
        </p:nvSpPr>
        <p:spPr>
          <a:xfrm>
            <a:off x="1058779" y="5757204"/>
            <a:ext cx="8807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venir Book" panose="02000503020000020003" pitchFamily="2" charset="0"/>
              </a:rPr>
              <a:t>E</a:t>
            </a:r>
            <a:r>
              <a:rPr lang="en-US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ach attribute (feature) is typically </a:t>
            </a:r>
            <a:r>
              <a:rPr lang="en-US" b="1" i="0" u="none" strike="noStrike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used only once </a:t>
            </a:r>
            <a:r>
              <a:rPr lang="en-US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along a single path from the root to a leaf node. </a:t>
            </a:r>
            <a:endParaRPr lang="en-US" dirty="0">
              <a:solidFill>
                <a:srgbClr val="7030A0"/>
              </a:solidFill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4" name="Picture 3" descr="A diagram of different weather conditions&#10;&#10;Description automatically generated">
            <a:extLst>
              <a:ext uri="{FF2B5EF4-FFF2-40B4-BE49-F238E27FC236}">
                <a16:creationId xmlns:a16="http://schemas.microsoft.com/office/drawing/2014/main" id="{359DF250-73FC-06EB-6AFE-35AF0CBA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76" y="429768"/>
            <a:ext cx="8570976" cy="6428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87AC2-8A7D-77D6-4143-1BD1E65390AD}"/>
              </a:ext>
            </a:extLst>
          </p:cNvPr>
          <p:cNvSpPr txBox="1"/>
          <p:nvPr/>
        </p:nvSpPr>
        <p:spPr>
          <a:xfrm>
            <a:off x="7443537" y="3059668"/>
            <a:ext cx="421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rules this decision tree represents?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5E5BB-9D92-615E-059B-39635B13D898}"/>
              </a:ext>
            </a:extLst>
          </p:cNvPr>
          <p:cNvSpPr txBox="1"/>
          <p:nvPr/>
        </p:nvSpPr>
        <p:spPr>
          <a:xfrm>
            <a:off x="6633410" y="1283053"/>
            <a:ext cx="268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Generate Rules: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429</Words>
  <Application>Microsoft Macintosh PowerPoint</Application>
  <PresentationFormat>Widescreen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Avenir Book</vt:lpstr>
      <vt:lpstr>Calibri</vt:lpstr>
      <vt:lpstr>Calibri Light</vt:lpstr>
      <vt:lpstr>Cambria Math</vt:lpstr>
      <vt:lpstr>Helvetica</vt:lpstr>
      <vt:lpstr>source-serif-pro</vt:lpstr>
      <vt:lpstr>Office Theme</vt:lpstr>
      <vt:lpstr>CS7/8745 : Machine Learning   Instructor: Salim Sazzed Department of Computer Science University of Memphis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Entropy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SAZZED, SALIM</dc:creator>
  <cp:lastModifiedBy>SAZZED, SALIM</cp:lastModifiedBy>
  <cp:revision>92</cp:revision>
  <dcterms:created xsi:type="dcterms:W3CDTF">2023-09-27T19:52:28Z</dcterms:created>
  <dcterms:modified xsi:type="dcterms:W3CDTF">2023-10-25T06:14:20Z</dcterms:modified>
</cp:coreProperties>
</file>