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84" r:id="rId2"/>
    <p:sldId id="288" r:id="rId3"/>
    <p:sldId id="291" r:id="rId4"/>
    <p:sldId id="300" r:id="rId5"/>
    <p:sldId id="301" r:id="rId6"/>
    <p:sldId id="303" r:id="rId7"/>
    <p:sldId id="304" r:id="rId8"/>
    <p:sldId id="305" r:id="rId9"/>
    <p:sldId id="306" r:id="rId10"/>
    <p:sldId id="268" r:id="rId11"/>
    <p:sldId id="264" r:id="rId12"/>
    <p:sldId id="308" r:id="rId13"/>
    <p:sldId id="309" r:id="rId14"/>
    <p:sldId id="326" r:id="rId15"/>
    <p:sldId id="311" r:id="rId16"/>
    <p:sldId id="294" r:id="rId17"/>
    <p:sldId id="327" r:id="rId18"/>
    <p:sldId id="323" r:id="rId19"/>
    <p:sldId id="312" r:id="rId20"/>
    <p:sldId id="307" r:id="rId21"/>
    <p:sldId id="313" r:id="rId22"/>
    <p:sldId id="325" r:id="rId23"/>
    <p:sldId id="314" r:id="rId24"/>
    <p:sldId id="317" r:id="rId25"/>
    <p:sldId id="319" r:id="rId26"/>
    <p:sldId id="315" r:id="rId27"/>
    <p:sldId id="318" r:id="rId28"/>
    <p:sldId id="316" r:id="rId29"/>
    <p:sldId id="320" r:id="rId30"/>
    <p:sldId id="32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16"/>
    <p:restoredTop sz="94304"/>
  </p:normalViewPr>
  <p:slideViewPr>
    <p:cSldViewPr snapToGrid="0">
      <p:cViewPr varScale="1">
        <p:scale>
          <a:sx n="80" d="100"/>
          <a:sy n="80" d="100"/>
        </p:scale>
        <p:origin x="7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4B12F-07D8-C743-A81E-D2CAC0DB1B49}" type="datetimeFigureOut">
              <a:rPr lang="en-US" smtClean="0"/>
              <a:t>10/27/23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68F6E4-2D16-3B4D-9127-6DD3F3518100}" type="slidenum">
              <a:rPr lang="en-US" smtClean="0"/>
              <a:t>‹#›</a:t>
            </a:fld>
            <a:endParaRPr lang="en-US"/>
          </a:p>
        </p:txBody>
      </p:sp>
    </p:spTree>
    <p:extLst>
      <p:ext uri="{BB962C8B-B14F-4D97-AF65-F5344CB8AC3E}">
        <p14:creationId xmlns:p14="http://schemas.microsoft.com/office/powerpoint/2010/main" val="281093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4158-724F-23B3-4EE8-432076E8F5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4C48A1-48A9-0E5B-5179-A569662EA9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976885-9E04-D2F1-0A5A-1347FA67B4FB}"/>
              </a:ext>
            </a:extLst>
          </p:cNvPr>
          <p:cNvSpPr>
            <a:spLocks noGrp="1"/>
          </p:cNvSpPr>
          <p:nvPr>
            <p:ph type="dt" sz="half" idx="10"/>
          </p:nvPr>
        </p:nvSpPr>
        <p:spPr/>
        <p:txBody>
          <a:bodyPr/>
          <a:lstStyle/>
          <a:p>
            <a:fld id="{C5E7C3CD-0F9B-EE4F-970E-40A3F1093953}" type="datetimeFigureOut">
              <a:rPr lang="en-US" smtClean="0"/>
              <a:t>10/27/23</a:t>
            </a:fld>
            <a:endParaRPr lang="en-US"/>
          </a:p>
        </p:txBody>
      </p:sp>
      <p:sp>
        <p:nvSpPr>
          <p:cNvPr id="5" name="Footer Placeholder 4">
            <a:extLst>
              <a:ext uri="{FF2B5EF4-FFF2-40B4-BE49-F238E27FC236}">
                <a16:creationId xmlns:a16="http://schemas.microsoft.com/office/drawing/2014/main" id="{1B7AF4FE-2AFF-C683-BB88-B025A4C0E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36516-5A38-7E0F-CF03-EAC72477FD88}"/>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844166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9093-EACE-4960-3BA1-317CDF7B2F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D6385E-D98F-330C-9A9D-E96E44CA2C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D38AB-80BA-1C30-71E1-EB5890909F01}"/>
              </a:ext>
            </a:extLst>
          </p:cNvPr>
          <p:cNvSpPr>
            <a:spLocks noGrp="1"/>
          </p:cNvSpPr>
          <p:nvPr>
            <p:ph type="dt" sz="half" idx="10"/>
          </p:nvPr>
        </p:nvSpPr>
        <p:spPr/>
        <p:txBody>
          <a:bodyPr/>
          <a:lstStyle/>
          <a:p>
            <a:fld id="{C5E7C3CD-0F9B-EE4F-970E-40A3F1093953}" type="datetimeFigureOut">
              <a:rPr lang="en-US" smtClean="0"/>
              <a:t>10/27/23</a:t>
            </a:fld>
            <a:endParaRPr lang="en-US"/>
          </a:p>
        </p:txBody>
      </p:sp>
      <p:sp>
        <p:nvSpPr>
          <p:cNvPr id="5" name="Footer Placeholder 4">
            <a:extLst>
              <a:ext uri="{FF2B5EF4-FFF2-40B4-BE49-F238E27FC236}">
                <a16:creationId xmlns:a16="http://schemas.microsoft.com/office/drawing/2014/main" id="{92249F55-557E-A17F-E0C0-FBA1847DA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AF85A-2146-E1E4-ACD7-12230DF23257}"/>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3560769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F317C1-A367-A1A5-7153-3A5E125ABB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6835BC-DB7D-E1E2-7B2A-4740E8D643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B568A8-62A1-DBE2-9BF6-F1E8DA757023}"/>
              </a:ext>
            </a:extLst>
          </p:cNvPr>
          <p:cNvSpPr>
            <a:spLocks noGrp="1"/>
          </p:cNvSpPr>
          <p:nvPr>
            <p:ph type="dt" sz="half" idx="10"/>
          </p:nvPr>
        </p:nvSpPr>
        <p:spPr/>
        <p:txBody>
          <a:bodyPr/>
          <a:lstStyle/>
          <a:p>
            <a:fld id="{C5E7C3CD-0F9B-EE4F-970E-40A3F1093953}" type="datetimeFigureOut">
              <a:rPr lang="en-US" smtClean="0"/>
              <a:t>10/27/23</a:t>
            </a:fld>
            <a:endParaRPr lang="en-US"/>
          </a:p>
        </p:txBody>
      </p:sp>
      <p:sp>
        <p:nvSpPr>
          <p:cNvPr id="5" name="Footer Placeholder 4">
            <a:extLst>
              <a:ext uri="{FF2B5EF4-FFF2-40B4-BE49-F238E27FC236}">
                <a16:creationId xmlns:a16="http://schemas.microsoft.com/office/drawing/2014/main" id="{AB8EBF77-942E-763F-831D-B535385FE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16CDE-D442-225F-82CC-1645E7109058}"/>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2463446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534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788A-BE5B-F79B-6795-AA665F62B9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892130-9600-BFC4-34D8-A5325A5CCE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811F0-A546-16F8-3D2D-E15239FB495B}"/>
              </a:ext>
            </a:extLst>
          </p:cNvPr>
          <p:cNvSpPr>
            <a:spLocks noGrp="1"/>
          </p:cNvSpPr>
          <p:nvPr>
            <p:ph type="dt" sz="half" idx="10"/>
          </p:nvPr>
        </p:nvSpPr>
        <p:spPr/>
        <p:txBody>
          <a:bodyPr/>
          <a:lstStyle/>
          <a:p>
            <a:fld id="{C5E7C3CD-0F9B-EE4F-970E-40A3F1093953}" type="datetimeFigureOut">
              <a:rPr lang="en-US" smtClean="0"/>
              <a:t>10/27/23</a:t>
            </a:fld>
            <a:endParaRPr lang="en-US"/>
          </a:p>
        </p:txBody>
      </p:sp>
      <p:sp>
        <p:nvSpPr>
          <p:cNvPr id="5" name="Footer Placeholder 4">
            <a:extLst>
              <a:ext uri="{FF2B5EF4-FFF2-40B4-BE49-F238E27FC236}">
                <a16:creationId xmlns:a16="http://schemas.microsoft.com/office/drawing/2014/main" id="{54A21BFF-7722-FACE-EF6F-9E9C38539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9C394-4DDE-D8EE-0554-905DCB1B1366}"/>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69492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1C20-C6BB-4909-9B2F-D02EF598AF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00942E-CAC2-FC85-8A9E-793FF84B57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641A35-1FFC-DB1D-0B0A-54BF3954028C}"/>
              </a:ext>
            </a:extLst>
          </p:cNvPr>
          <p:cNvSpPr>
            <a:spLocks noGrp="1"/>
          </p:cNvSpPr>
          <p:nvPr>
            <p:ph type="dt" sz="half" idx="10"/>
          </p:nvPr>
        </p:nvSpPr>
        <p:spPr/>
        <p:txBody>
          <a:bodyPr/>
          <a:lstStyle/>
          <a:p>
            <a:fld id="{C5E7C3CD-0F9B-EE4F-970E-40A3F1093953}" type="datetimeFigureOut">
              <a:rPr lang="en-US" smtClean="0"/>
              <a:t>10/27/23</a:t>
            </a:fld>
            <a:endParaRPr lang="en-US"/>
          </a:p>
        </p:txBody>
      </p:sp>
      <p:sp>
        <p:nvSpPr>
          <p:cNvPr id="5" name="Footer Placeholder 4">
            <a:extLst>
              <a:ext uri="{FF2B5EF4-FFF2-40B4-BE49-F238E27FC236}">
                <a16:creationId xmlns:a16="http://schemas.microsoft.com/office/drawing/2014/main" id="{7934D6D2-824B-880F-195F-D9DA220FF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7D733-5FB8-8D7D-3313-BD74C6785E2B}"/>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44687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D8FC-620D-14FE-307A-3D6AA5CF58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2A4D0C-B46D-555B-B3B4-23E51BC4C0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73B58D-7856-E5F5-2E28-ADDE040D5F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A2F75B-81DD-462F-0DD1-E3226CCAF132}"/>
              </a:ext>
            </a:extLst>
          </p:cNvPr>
          <p:cNvSpPr>
            <a:spLocks noGrp="1"/>
          </p:cNvSpPr>
          <p:nvPr>
            <p:ph type="dt" sz="half" idx="10"/>
          </p:nvPr>
        </p:nvSpPr>
        <p:spPr/>
        <p:txBody>
          <a:bodyPr/>
          <a:lstStyle/>
          <a:p>
            <a:fld id="{C5E7C3CD-0F9B-EE4F-970E-40A3F1093953}" type="datetimeFigureOut">
              <a:rPr lang="en-US" smtClean="0"/>
              <a:t>10/27/23</a:t>
            </a:fld>
            <a:endParaRPr lang="en-US"/>
          </a:p>
        </p:txBody>
      </p:sp>
      <p:sp>
        <p:nvSpPr>
          <p:cNvPr id="6" name="Footer Placeholder 5">
            <a:extLst>
              <a:ext uri="{FF2B5EF4-FFF2-40B4-BE49-F238E27FC236}">
                <a16:creationId xmlns:a16="http://schemas.microsoft.com/office/drawing/2014/main" id="{B89C4357-1FEE-408B-31BC-A725B83CC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ED3286-5BE6-1553-1E96-480E8143AB05}"/>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291886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D320D-4E7B-F706-C70D-6752AFFC92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5B307B-2F6D-F448-0EA5-C4BA4C1FEC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30EF30-5330-99E4-9750-46C576BB39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13BAA4-997E-D34E-6235-C51DB9604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4B0EEE-5302-9ED7-F9C5-A8FD84C75B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FE8813-B2D2-B6D5-97A0-71B1E46320C2}"/>
              </a:ext>
            </a:extLst>
          </p:cNvPr>
          <p:cNvSpPr>
            <a:spLocks noGrp="1"/>
          </p:cNvSpPr>
          <p:nvPr>
            <p:ph type="dt" sz="half" idx="10"/>
          </p:nvPr>
        </p:nvSpPr>
        <p:spPr/>
        <p:txBody>
          <a:bodyPr/>
          <a:lstStyle/>
          <a:p>
            <a:fld id="{C5E7C3CD-0F9B-EE4F-970E-40A3F1093953}" type="datetimeFigureOut">
              <a:rPr lang="en-US" smtClean="0"/>
              <a:t>10/27/23</a:t>
            </a:fld>
            <a:endParaRPr lang="en-US"/>
          </a:p>
        </p:txBody>
      </p:sp>
      <p:sp>
        <p:nvSpPr>
          <p:cNvPr id="8" name="Footer Placeholder 7">
            <a:extLst>
              <a:ext uri="{FF2B5EF4-FFF2-40B4-BE49-F238E27FC236}">
                <a16:creationId xmlns:a16="http://schemas.microsoft.com/office/drawing/2014/main" id="{9FE6459A-8961-0152-3437-BA1BBF6B5A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C5E546-8261-9102-B2CC-19BCB106D565}"/>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1076548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6092-315D-5CA8-E6C1-FEB366D1E9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416D63-5E37-6A5B-0B92-75329D748611}"/>
              </a:ext>
            </a:extLst>
          </p:cNvPr>
          <p:cNvSpPr>
            <a:spLocks noGrp="1"/>
          </p:cNvSpPr>
          <p:nvPr>
            <p:ph type="dt" sz="half" idx="10"/>
          </p:nvPr>
        </p:nvSpPr>
        <p:spPr/>
        <p:txBody>
          <a:bodyPr/>
          <a:lstStyle/>
          <a:p>
            <a:fld id="{C5E7C3CD-0F9B-EE4F-970E-40A3F1093953}" type="datetimeFigureOut">
              <a:rPr lang="en-US" smtClean="0"/>
              <a:t>10/27/23</a:t>
            </a:fld>
            <a:endParaRPr lang="en-US"/>
          </a:p>
        </p:txBody>
      </p:sp>
      <p:sp>
        <p:nvSpPr>
          <p:cNvPr id="4" name="Footer Placeholder 3">
            <a:extLst>
              <a:ext uri="{FF2B5EF4-FFF2-40B4-BE49-F238E27FC236}">
                <a16:creationId xmlns:a16="http://schemas.microsoft.com/office/drawing/2014/main" id="{4547428B-E717-2741-0844-D0B7125F13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29BC38-A535-C1E9-34E6-DB0DAE6B64B1}"/>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2172589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33FEB-22E9-CB68-7DC2-0044565C9E4B}"/>
              </a:ext>
            </a:extLst>
          </p:cNvPr>
          <p:cNvSpPr>
            <a:spLocks noGrp="1"/>
          </p:cNvSpPr>
          <p:nvPr>
            <p:ph type="dt" sz="half" idx="10"/>
          </p:nvPr>
        </p:nvSpPr>
        <p:spPr/>
        <p:txBody>
          <a:bodyPr/>
          <a:lstStyle/>
          <a:p>
            <a:fld id="{C5E7C3CD-0F9B-EE4F-970E-40A3F1093953}" type="datetimeFigureOut">
              <a:rPr lang="en-US" smtClean="0"/>
              <a:t>10/27/23</a:t>
            </a:fld>
            <a:endParaRPr lang="en-US"/>
          </a:p>
        </p:txBody>
      </p:sp>
      <p:sp>
        <p:nvSpPr>
          <p:cNvPr id="3" name="Footer Placeholder 2">
            <a:extLst>
              <a:ext uri="{FF2B5EF4-FFF2-40B4-BE49-F238E27FC236}">
                <a16:creationId xmlns:a16="http://schemas.microsoft.com/office/drawing/2014/main" id="{5CC2DC3B-04E9-C091-35D6-AA6081391C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10BD2E-C32D-595B-50A8-9CAAB8ECF9EE}"/>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4108199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3766-0EFB-ED0C-417C-A58D3AED2F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2BAF72-9FC9-6E65-E339-262EA24A3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CC3B38-438E-0EE2-3F2A-EF3FD43A6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6F43A0-2211-5485-FAE3-34565C16588D}"/>
              </a:ext>
            </a:extLst>
          </p:cNvPr>
          <p:cNvSpPr>
            <a:spLocks noGrp="1"/>
          </p:cNvSpPr>
          <p:nvPr>
            <p:ph type="dt" sz="half" idx="10"/>
          </p:nvPr>
        </p:nvSpPr>
        <p:spPr/>
        <p:txBody>
          <a:bodyPr/>
          <a:lstStyle/>
          <a:p>
            <a:fld id="{C5E7C3CD-0F9B-EE4F-970E-40A3F1093953}" type="datetimeFigureOut">
              <a:rPr lang="en-US" smtClean="0"/>
              <a:t>10/27/23</a:t>
            </a:fld>
            <a:endParaRPr lang="en-US"/>
          </a:p>
        </p:txBody>
      </p:sp>
      <p:sp>
        <p:nvSpPr>
          <p:cNvPr id="6" name="Footer Placeholder 5">
            <a:extLst>
              <a:ext uri="{FF2B5EF4-FFF2-40B4-BE49-F238E27FC236}">
                <a16:creationId xmlns:a16="http://schemas.microsoft.com/office/drawing/2014/main" id="{62ADEE29-C01B-62C1-ED22-D3406DCBA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DA6C45-2C11-970C-992C-AF179D78A8A6}"/>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135375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2F96-0627-00A8-5DE0-E96634505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DBF8C5-3695-9F6E-080B-56B681333F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6BD415-0933-4453-FEDF-9CF7B202E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7F92B5-FE75-099A-9197-E25802B3A74D}"/>
              </a:ext>
            </a:extLst>
          </p:cNvPr>
          <p:cNvSpPr>
            <a:spLocks noGrp="1"/>
          </p:cNvSpPr>
          <p:nvPr>
            <p:ph type="dt" sz="half" idx="10"/>
          </p:nvPr>
        </p:nvSpPr>
        <p:spPr/>
        <p:txBody>
          <a:bodyPr/>
          <a:lstStyle/>
          <a:p>
            <a:fld id="{C5E7C3CD-0F9B-EE4F-970E-40A3F1093953}" type="datetimeFigureOut">
              <a:rPr lang="en-US" smtClean="0"/>
              <a:t>10/27/23</a:t>
            </a:fld>
            <a:endParaRPr lang="en-US"/>
          </a:p>
        </p:txBody>
      </p:sp>
      <p:sp>
        <p:nvSpPr>
          <p:cNvPr id="6" name="Footer Placeholder 5">
            <a:extLst>
              <a:ext uri="{FF2B5EF4-FFF2-40B4-BE49-F238E27FC236}">
                <a16:creationId xmlns:a16="http://schemas.microsoft.com/office/drawing/2014/main" id="{3FD42521-A151-503F-70C1-3F3783C27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19606E-FC55-66F5-7DA9-0473FBD417B8}"/>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280750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B9305D-84AE-E201-B409-7CBC610510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41D2FA-B264-89FB-98FE-1ECA1B642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C81A1-A337-7C38-6B8F-E995D7C7A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7C3CD-0F9B-EE4F-970E-40A3F1093953}" type="datetimeFigureOut">
              <a:rPr lang="en-US" smtClean="0"/>
              <a:t>10/27/23</a:t>
            </a:fld>
            <a:endParaRPr lang="en-US"/>
          </a:p>
        </p:txBody>
      </p:sp>
      <p:sp>
        <p:nvSpPr>
          <p:cNvPr id="5" name="Footer Placeholder 4">
            <a:extLst>
              <a:ext uri="{FF2B5EF4-FFF2-40B4-BE49-F238E27FC236}">
                <a16:creationId xmlns:a16="http://schemas.microsoft.com/office/drawing/2014/main" id="{C5F2D598-6A7B-D38B-4F5A-B8F45316CE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665EA7-B8D2-E8F6-5EB1-F7C546BA15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0D1D8-8DBF-9349-8199-8401BFB2A891}" type="slidenum">
              <a:rPr lang="en-US" smtClean="0"/>
              <a:t>‹#›</a:t>
            </a:fld>
            <a:endParaRPr lang="en-US"/>
          </a:p>
        </p:txBody>
      </p:sp>
    </p:spTree>
    <p:extLst>
      <p:ext uri="{BB962C8B-B14F-4D97-AF65-F5344CB8AC3E}">
        <p14:creationId xmlns:p14="http://schemas.microsoft.com/office/powerpoint/2010/main" val="828646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A84B-CA0D-A3F1-6174-7D2D1E8F09C6}"/>
              </a:ext>
            </a:extLst>
          </p:cNvPr>
          <p:cNvSpPr>
            <a:spLocks noGrp="1"/>
          </p:cNvSpPr>
          <p:nvPr>
            <p:ph type="ctrTitle"/>
          </p:nvPr>
        </p:nvSpPr>
        <p:spPr>
          <a:xfrm>
            <a:off x="1343696" y="1648495"/>
            <a:ext cx="9075313" cy="3052293"/>
          </a:xfrm>
        </p:spPr>
        <p:txBody>
          <a:bodyPr>
            <a:normAutofit/>
          </a:bodyPr>
          <a:lstStyle/>
          <a:p>
            <a:r>
              <a:rPr lang="en-US" sz="3600" b="1" dirty="0">
                <a:solidFill>
                  <a:srgbClr val="7030A0"/>
                </a:solidFill>
                <a:effectLst/>
                <a:latin typeface="Helvetica" pitchFamily="2" charset="0"/>
                <a:cs typeface="Calibri" panose="020F0502020204030204" pitchFamily="34" charset="0"/>
              </a:rPr>
              <a:t>CS7/8745 : Machine Learning </a:t>
            </a:r>
            <a:br>
              <a:rPr lang="en-US" sz="3200" b="1" dirty="0">
                <a:effectLst/>
                <a:latin typeface="Helvetica" pitchFamily="2" charset="0"/>
                <a:cs typeface="Calibri" panose="020F0502020204030204" pitchFamily="34" charset="0"/>
              </a:rPr>
            </a:br>
            <a:br>
              <a:rPr lang="en-US" sz="3200" dirty="0">
                <a:effectLst/>
                <a:latin typeface="Helvetica" pitchFamily="2" charset="0"/>
                <a:cs typeface="Calibri" panose="020F0502020204030204" pitchFamily="34" charset="0"/>
              </a:rPr>
            </a:br>
            <a:r>
              <a:rPr lang="en-US" sz="3200" b="1" dirty="0">
                <a:effectLst/>
                <a:latin typeface="Helvetica" pitchFamily="2" charset="0"/>
                <a:cs typeface="Calibri" panose="020F0502020204030204" pitchFamily="34" charset="0"/>
              </a:rPr>
              <a:t>Instructor: </a:t>
            </a:r>
            <a:r>
              <a:rPr lang="en-US" sz="3200" dirty="0">
                <a:effectLst/>
                <a:latin typeface="Helvetica" pitchFamily="2" charset="0"/>
                <a:cs typeface="Calibri" panose="020F0502020204030204" pitchFamily="34" charset="0"/>
              </a:rPr>
              <a:t>Salim </a:t>
            </a:r>
            <a:r>
              <a:rPr lang="en-US" sz="3200" dirty="0" err="1">
                <a:effectLst/>
                <a:latin typeface="Helvetica" pitchFamily="2" charset="0"/>
                <a:cs typeface="Calibri" panose="020F0502020204030204" pitchFamily="34" charset="0"/>
              </a:rPr>
              <a:t>Sazzed</a:t>
            </a:r>
            <a:br>
              <a:rPr lang="en-US" sz="3200" dirty="0">
                <a:effectLst/>
                <a:latin typeface="Helvetica" pitchFamily="2" charset="0"/>
                <a:cs typeface="Calibri" panose="020F0502020204030204" pitchFamily="34" charset="0"/>
              </a:rPr>
            </a:br>
            <a:r>
              <a:rPr lang="en-US" sz="3200" dirty="0">
                <a:effectLst/>
                <a:latin typeface="Helvetica" pitchFamily="2" charset="0"/>
                <a:cs typeface="Calibri" panose="020F0502020204030204" pitchFamily="34" charset="0"/>
              </a:rPr>
              <a:t>Department of Computer Science</a:t>
            </a:r>
            <a:br>
              <a:rPr lang="en-US" sz="3200" dirty="0">
                <a:effectLst/>
                <a:latin typeface="Helvetica" pitchFamily="2" charset="0"/>
                <a:cs typeface="Calibri" panose="020F0502020204030204" pitchFamily="34" charset="0"/>
              </a:rPr>
            </a:br>
            <a:r>
              <a:rPr lang="en-US" sz="3200" dirty="0">
                <a:effectLst/>
                <a:latin typeface="Helvetica" pitchFamily="2" charset="0"/>
                <a:cs typeface="Calibri" panose="020F0502020204030204" pitchFamily="34" charset="0"/>
              </a:rPr>
              <a:t>University of Memphis  </a:t>
            </a:r>
            <a:br>
              <a:rPr lang="en-US" sz="3200" dirty="0">
                <a:effectLst/>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2917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B4BECB4E-1127-24E1-D1E0-C6FE31F43887}"/>
              </a:ext>
            </a:extLst>
          </p:cNvPr>
          <p:cNvPicPr>
            <a:picLocks noChangeAspect="1"/>
          </p:cNvPicPr>
          <p:nvPr/>
        </p:nvPicPr>
        <p:blipFill>
          <a:blip r:embed="rId2"/>
          <a:stretch>
            <a:fillRect/>
          </a:stretch>
        </p:blipFill>
        <p:spPr>
          <a:xfrm>
            <a:off x="271024" y="180673"/>
            <a:ext cx="6096000" cy="6105389"/>
          </a:xfrm>
          <a:prstGeom prst="rect">
            <a:avLst/>
          </a:prstGeom>
        </p:spPr>
      </p:pic>
      <p:pic>
        <p:nvPicPr>
          <p:cNvPr id="2" name="Picture 1" descr="A black text on a white background&#10;&#10;Description automatically generated">
            <a:extLst>
              <a:ext uri="{FF2B5EF4-FFF2-40B4-BE49-F238E27FC236}">
                <a16:creationId xmlns:a16="http://schemas.microsoft.com/office/drawing/2014/main" id="{7A4DDEFB-34E0-D2DA-C787-335E3491D985}"/>
              </a:ext>
            </a:extLst>
          </p:cNvPr>
          <p:cNvPicPr>
            <a:picLocks noChangeAspect="1"/>
          </p:cNvPicPr>
          <p:nvPr/>
        </p:nvPicPr>
        <p:blipFill>
          <a:blip r:embed="rId3"/>
          <a:stretch>
            <a:fillRect/>
          </a:stretch>
        </p:blipFill>
        <p:spPr>
          <a:xfrm>
            <a:off x="7612356" y="865286"/>
            <a:ext cx="4308620" cy="642672"/>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6A72DA3-8016-270F-73C0-2FDA68A25CC8}"/>
                  </a:ext>
                </a:extLst>
              </p:cNvPr>
              <p:cNvSpPr txBox="1"/>
              <p:nvPr/>
            </p:nvSpPr>
            <p:spPr>
              <a:xfrm>
                <a:off x="6755811" y="2488317"/>
                <a:ext cx="1224759"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𝑠𝑢𝑛𝑛𝑦</m:t>
                          </m:r>
                        </m:sub>
                      </m:sSub>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76A72DA3-8016-270F-73C0-2FDA68A25CC8}"/>
                  </a:ext>
                </a:extLst>
              </p:cNvPr>
              <p:cNvSpPr txBox="1">
                <a:spLocks noRot="1" noChangeAspect="1" noMove="1" noResize="1" noEditPoints="1" noAdjustHandles="1" noChangeArrowheads="1" noChangeShapeType="1" noTextEdit="1"/>
              </p:cNvSpPr>
              <p:nvPr/>
            </p:nvSpPr>
            <p:spPr>
              <a:xfrm>
                <a:off x="6755811" y="2488317"/>
                <a:ext cx="1224759" cy="391261"/>
              </a:xfrm>
              <a:prstGeom prst="rect">
                <a:avLst/>
              </a:prstGeom>
              <a:blipFill>
                <a:blip r:embed="rId4"/>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6726322-7A64-21C8-8EA6-437D39E14D7D}"/>
                  </a:ext>
                </a:extLst>
              </p:cNvPr>
              <p:cNvSpPr txBox="1"/>
              <p:nvPr/>
            </p:nvSpPr>
            <p:spPr>
              <a:xfrm>
                <a:off x="6753726" y="3978423"/>
                <a:ext cx="1239185"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𝑟𝑎𝑖𝑛𝑙𝑦</m:t>
                          </m:r>
                        </m:sub>
                      </m:sSub>
                      <m:r>
                        <a:rPr lang="en-US" b="0" i="1" smtClean="0">
                          <a:latin typeface="Cambria Math" panose="02040503050406030204" pitchFamily="18" charset="0"/>
                        </a:rPr>
                        <m:t>)</m:t>
                      </m:r>
                    </m:oMath>
                  </m:oMathPara>
                </a14:m>
                <a:endParaRPr lang="en-US" dirty="0"/>
              </a:p>
            </p:txBody>
          </p:sp>
        </mc:Choice>
        <mc:Fallback xmlns="">
          <p:sp>
            <p:nvSpPr>
              <p:cNvPr id="4" name="TextBox 3">
                <a:extLst>
                  <a:ext uri="{FF2B5EF4-FFF2-40B4-BE49-F238E27FC236}">
                    <a16:creationId xmlns:a16="http://schemas.microsoft.com/office/drawing/2014/main" id="{E6726322-7A64-21C8-8EA6-437D39E14D7D}"/>
                  </a:ext>
                </a:extLst>
              </p:cNvPr>
              <p:cNvSpPr txBox="1">
                <a:spLocks noRot="1" noChangeAspect="1" noMove="1" noResize="1" noEditPoints="1" noAdjustHandles="1" noChangeArrowheads="1" noChangeShapeType="1" noTextEdit="1"/>
              </p:cNvSpPr>
              <p:nvPr/>
            </p:nvSpPr>
            <p:spPr>
              <a:xfrm>
                <a:off x="6753726" y="3978423"/>
                <a:ext cx="1239185" cy="391261"/>
              </a:xfrm>
              <a:prstGeom prst="rect">
                <a:avLst/>
              </a:prstGeom>
              <a:blipFill>
                <a:blip r:embed="rId5"/>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5660DCA-4FFE-A426-4BC6-D6AB879BEB92}"/>
                  </a:ext>
                </a:extLst>
              </p:cNvPr>
              <p:cNvSpPr txBox="1"/>
              <p:nvPr/>
            </p:nvSpPr>
            <p:spPr>
              <a:xfrm>
                <a:off x="6753726" y="5234776"/>
                <a:ext cx="14303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𝑜𝑣𝑒𝑟𝑐𝑎𝑠𝑡</m:t>
                          </m:r>
                        </m:sub>
                      </m:sSub>
                      <m:r>
                        <a:rPr lang="en-US"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55660DCA-4FFE-A426-4BC6-D6AB879BEB92}"/>
                  </a:ext>
                </a:extLst>
              </p:cNvPr>
              <p:cNvSpPr txBox="1">
                <a:spLocks noRot="1" noChangeAspect="1" noMove="1" noResize="1" noEditPoints="1" noAdjustHandles="1" noChangeArrowheads="1" noChangeShapeType="1" noTextEdit="1"/>
              </p:cNvSpPr>
              <p:nvPr/>
            </p:nvSpPr>
            <p:spPr>
              <a:xfrm>
                <a:off x="6753726" y="5234776"/>
                <a:ext cx="1430328" cy="369332"/>
              </a:xfrm>
              <a:prstGeom prst="rect">
                <a:avLst/>
              </a:prstGeom>
              <a:blipFill>
                <a:blip r:embed="rId6"/>
                <a:stretch>
                  <a:fillRect b="-13333"/>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FA44C378-DD8E-60B8-DEB9-BB6A83D07894}"/>
              </a:ext>
            </a:extLst>
          </p:cNvPr>
          <p:cNvSpPr txBox="1"/>
          <p:nvPr/>
        </p:nvSpPr>
        <p:spPr>
          <a:xfrm>
            <a:off x="6753726" y="1911287"/>
            <a:ext cx="5167250" cy="369332"/>
          </a:xfrm>
          <a:prstGeom prst="rect">
            <a:avLst/>
          </a:prstGeom>
          <a:noFill/>
        </p:spPr>
        <p:txBody>
          <a:bodyPr wrap="square">
            <a:spAutoFit/>
          </a:bodyPr>
          <a:lstStyle/>
          <a:p>
            <a:r>
              <a:rPr lang="en-US" b="0" i="0" u="none" strike="noStrike" dirty="0">
                <a:solidFill>
                  <a:srgbClr val="242424"/>
                </a:solidFill>
                <a:effectLst/>
                <a:latin typeface="Avenir Book" panose="02000503020000020003" pitchFamily="2" charset="0"/>
              </a:rPr>
              <a:t>Sunny has ? outcome and ? outcome</a:t>
            </a:r>
            <a:endParaRPr lang="en-US" dirty="0">
              <a:latin typeface="Avenir Book" panose="02000503020000020003" pitchFamily="2" charset="0"/>
            </a:endParaRPr>
          </a:p>
        </p:txBody>
      </p:sp>
      <p:sp>
        <p:nvSpPr>
          <p:cNvPr id="9" name="TextBox 8">
            <a:extLst>
              <a:ext uri="{FF2B5EF4-FFF2-40B4-BE49-F238E27FC236}">
                <a16:creationId xmlns:a16="http://schemas.microsoft.com/office/drawing/2014/main" id="{69D74DAD-049A-84C4-6BF9-1F8D7D569513}"/>
              </a:ext>
            </a:extLst>
          </p:cNvPr>
          <p:cNvSpPr txBox="1"/>
          <p:nvPr/>
        </p:nvSpPr>
        <p:spPr>
          <a:xfrm>
            <a:off x="6753726" y="3305778"/>
            <a:ext cx="5167250" cy="369332"/>
          </a:xfrm>
          <a:prstGeom prst="rect">
            <a:avLst/>
          </a:prstGeom>
          <a:noFill/>
        </p:spPr>
        <p:txBody>
          <a:bodyPr wrap="square">
            <a:spAutoFit/>
          </a:bodyPr>
          <a:lstStyle/>
          <a:p>
            <a:r>
              <a:rPr lang="en-US" dirty="0">
                <a:solidFill>
                  <a:srgbClr val="242424"/>
                </a:solidFill>
                <a:latin typeface="Avenir Book" panose="02000503020000020003" pitchFamily="2" charset="0"/>
              </a:rPr>
              <a:t>Rainy</a:t>
            </a:r>
            <a:r>
              <a:rPr lang="en-US" b="0" i="0" u="none" strike="noStrike" dirty="0">
                <a:solidFill>
                  <a:srgbClr val="242424"/>
                </a:solidFill>
                <a:effectLst/>
                <a:latin typeface="Avenir Book" panose="02000503020000020003" pitchFamily="2" charset="0"/>
              </a:rPr>
              <a:t> has ? outcome and ? outcome</a:t>
            </a:r>
            <a:endParaRPr lang="en-US" dirty="0">
              <a:latin typeface="Avenir Book" panose="02000503020000020003" pitchFamily="2" charset="0"/>
            </a:endParaRPr>
          </a:p>
        </p:txBody>
      </p:sp>
      <p:sp>
        <p:nvSpPr>
          <p:cNvPr id="10" name="TextBox 9">
            <a:extLst>
              <a:ext uri="{FF2B5EF4-FFF2-40B4-BE49-F238E27FC236}">
                <a16:creationId xmlns:a16="http://schemas.microsoft.com/office/drawing/2014/main" id="{7D157BAA-A0B4-09F8-3445-0B65FDB016CB}"/>
              </a:ext>
            </a:extLst>
          </p:cNvPr>
          <p:cNvSpPr txBox="1"/>
          <p:nvPr/>
        </p:nvSpPr>
        <p:spPr>
          <a:xfrm>
            <a:off x="6753726" y="4724868"/>
            <a:ext cx="5167250" cy="369332"/>
          </a:xfrm>
          <a:prstGeom prst="rect">
            <a:avLst/>
          </a:prstGeom>
          <a:noFill/>
        </p:spPr>
        <p:txBody>
          <a:bodyPr wrap="square">
            <a:spAutoFit/>
          </a:bodyPr>
          <a:lstStyle/>
          <a:p>
            <a:r>
              <a:rPr lang="en-US" dirty="0">
                <a:solidFill>
                  <a:srgbClr val="242424"/>
                </a:solidFill>
                <a:latin typeface="Avenir Book" panose="02000503020000020003" pitchFamily="2" charset="0"/>
              </a:rPr>
              <a:t>Overcast </a:t>
            </a:r>
            <a:r>
              <a:rPr lang="en-US" b="0" i="0" u="none" strike="noStrike" dirty="0">
                <a:solidFill>
                  <a:srgbClr val="242424"/>
                </a:solidFill>
                <a:effectLst/>
                <a:latin typeface="Avenir Book" panose="02000503020000020003" pitchFamily="2" charset="0"/>
              </a:rPr>
              <a:t> has ? outcome and ? outcome</a:t>
            </a:r>
            <a:endParaRPr lang="en-US" dirty="0">
              <a:latin typeface="Avenir Book" panose="02000503020000020003" pitchFamily="2" charset="0"/>
            </a:endParaRPr>
          </a:p>
        </p:txBody>
      </p:sp>
    </p:spTree>
    <p:extLst>
      <p:ext uri="{BB962C8B-B14F-4D97-AF65-F5344CB8AC3E}">
        <p14:creationId xmlns:p14="http://schemas.microsoft.com/office/powerpoint/2010/main" val="4082442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math problem&#10;&#10;Description automatically generated">
            <a:extLst>
              <a:ext uri="{FF2B5EF4-FFF2-40B4-BE49-F238E27FC236}">
                <a16:creationId xmlns:a16="http://schemas.microsoft.com/office/drawing/2014/main" id="{805F2305-685C-07F0-09D3-519978DB5B4D}"/>
              </a:ext>
            </a:extLst>
          </p:cNvPr>
          <p:cNvPicPr>
            <a:picLocks noGrp="1" noChangeAspect="1"/>
          </p:cNvPicPr>
          <p:nvPr>
            <p:ph idx="1"/>
          </p:nvPr>
        </p:nvPicPr>
        <p:blipFill>
          <a:blip r:embed="rId2"/>
          <a:stretch>
            <a:fillRect/>
          </a:stretch>
        </p:blipFill>
        <p:spPr>
          <a:xfrm>
            <a:off x="2770820" y="219012"/>
            <a:ext cx="6309012" cy="6419976"/>
          </a:xfrm>
          <a:prstGeom prst="rect">
            <a:avLst/>
          </a:prstGeom>
        </p:spPr>
      </p:pic>
    </p:spTree>
    <p:extLst>
      <p:ext uri="{BB962C8B-B14F-4D97-AF65-F5344CB8AC3E}">
        <p14:creationId xmlns:p14="http://schemas.microsoft.com/office/powerpoint/2010/main" val="662674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2A706-AC3F-B60A-D1EC-EBE3BC048350}"/>
              </a:ext>
            </a:extLst>
          </p:cNvPr>
          <p:cNvSpPr>
            <a:spLocks noGrp="1"/>
          </p:cNvSpPr>
          <p:nvPr>
            <p:ph type="title"/>
          </p:nvPr>
        </p:nvSpPr>
        <p:spPr>
          <a:xfrm>
            <a:off x="838200" y="681037"/>
            <a:ext cx="10515600" cy="666506"/>
          </a:xfrm>
        </p:spPr>
        <p:txBody>
          <a:bodyPr>
            <a:normAutofit fontScale="90000"/>
          </a:bodyPr>
          <a:lstStyle/>
          <a:p>
            <a:pPr algn="ctr"/>
            <a:r>
              <a:rPr lang="en-US" b="1" dirty="0">
                <a:solidFill>
                  <a:srgbClr val="7030A0"/>
                </a:solidFill>
              </a:rPr>
              <a:t>Gini Index</a:t>
            </a:r>
          </a:p>
        </p:txBody>
      </p:sp>
      <p:sp>
        <p:nvSpPr>
          <p:cNvPr id="7" name="Content Placeholder 6">
            <a:extLst>
              <a:ext uri="{FF2B5EF4-FFF2-40B4-BE49-F238E27FC236}">
                <a16:creationId xmlns:a16="http://schemas.microsoft.com/office/drawing/2014/main" id="{4959A906-7DB6-ECD2-CBDD-2373ABC61A56}"/>
              </a:ext>
            </a:extLst>
          </p:cNvPr>
          <p:cNvSpPr>
            <a:spLocks noGrp="1"/>
          </p:cNvSpPr>
          <p:nvPr>
            <p:ph idx="1"/>
          </p:nvPr>
        </p:nvSpPr>
        <p:spPr/>
        <p:txBody>
          <a:bodyPr/>
          <a:lstStyle/>
          <a:p>
            <a:r>
              <a:rPr lang="en-US" b="0" i="0" u="none" strike="noStrike" dirty="0">
                <a:solidFill>
                  <a:srgbClr val="242424"/>
                </a:solidFill>
                <a:effectLst/>
                <a:latin typeface="source-serif-pro"/>
              </a:rPr>
              <a:t>The tree chooses the feature that minimizes the Gini impurity index. The </a:t>
            </a:r>
            <a:r>
              <a:rPr lang="en-US" b="0" i="0" u="none" strike="noStrike" dirty="0">
                <a:solidFill>
                  <a:srgbClr val="C00000"/>
                </a:solidFill>
                <a:effectLst/>
                <a:latin typeface="source-serif-pro"/>
              </a:rPr>
              <a:t>higher value of the Gini Index indicates </a:t>
            </a:r>
            <a:r>
              <a:rPr lang="en-US" b="0" i="0" u="none" strike="noStrike" dirty="0">
                <a:solidFill>
                  <a:srgbClr val="242424"/>
                </a:solidFill>
                <a:effectLst/>
                <a:latin typeface="source-serif-pro"/>
              </a:rPr>
              <a:t>the </a:t>
            </a:r>
            <a:r>
              <a:rPr lang="en-US" b="0" i="0" u="none" strike="noStrike" dirty="0">
                <a:solidFill>
                  <a:srgbClr val="C00000"/>
                </a:solidFill>
                <a:effectLst/>
                <a:latin typeface="source-serif-pro"/>
              </a:rPr>
              <a:t>impurity is higher.</a:t>
            </a:r>
            <a:endParaRPr lang="en-US" dirty="0">
              <a:solidFill>
                <a:srgbClr val="C00000"/>
              </a:solidFill>
            </a:endParaRPr>
          </a:p>
        </p:txBody>
      </p:sp>
      <p:pic>
        <p:nvPicPr>
          <p:cNvPr id="9" name="Picture 8" descr="A black and white math equation&#10;&#10;Description automatically generated">
            <a:extLst>
              <a:ext uri="{FF2B5EF4-FFF2-40B4-BE49-F238E27FC236}">
                <a16:creationId xmlns:a16="http://schemas.microsoft.com/office/drawing/2014/main" id="{B2BC3329-B8CD-65B3-EEA1-E9EAEBA3B8AB}"/>
              </a:ext>
            </a:extLst>
          </p:cNvPr>
          <p:cNvPicPr>
            <a:picLocks noChangeAspect="1"/>
          </p:cNvPicPr>
          <p:nvPr/>
        </p:nvPicPr>
        <p:blipFill>
          <a:blip r:embed="rId2"/>
          <a:stretch>
            <a:fillRect/>
          </a:stretch>
        </p:blipFill>
        <p:spPr>
          <a:xfrm>
            <a:off x="2967182" y="3429000"/>
            <a:ext cx="5842000" cy="2197100"/>
          </a:xfrm>
          <a:prstGeom prst="rect">
            <a:avLst/>
          </a:prstGeom>
        </p:spPr>
      </p:pic>
    </p:spTree>
    <p:extLst>
      <p:ext uri="{BB962C8B-B14F-4D97-AF65-F5344CB8AC3E}">
        <p14:creationId xmlns:p14="http://schemas.microsoft.com/office/powerpoint/2010/main" val="1918160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18D01BC-17CD-A4CD-0E6B-7D55252E35A5}"/>
              </a:ext>
            </a:extLst>
          </p:cNvPr>
          <p:cNvGraphicFramePr>
            <a:graphicFrameLocks noGrp="1"/>
          </p:cNvGraphicFramePr>
          <p:nvPr>
            <p:ph idx="1"/>
            <p:extLst>
              <p:ext uri="{D42A27DB-BD31-4B8C-83A1-F6EECF244321}">
                <p14:modId xmlns:p14="http://schemas.microsoft.com/office/powerpoint/2010/main" val="380041921"/>
              </p:ext>
            </p:extLst>
          </p:nvPr>
        </p:nvGraphicFramePr>
        <p:xfrm>
          <a:off x="624421" y="696883"/>
          <a:ext cx="3989145" cy="4023360"/>
        </p:xfrm>
        <a:graphic>
          <a:graphicData uri="http://schemas.openxmlformats.org/drawingml/2006/table">
            <a:tbl>
              <a:tblPr/>
              <a:tblGrid>
                <a:gridCol w="1329715">
                  <a:extLst>
                    <a:ext uri="{9D8B030D-6E8A-4147-A177-3AD203B41FA5}">
                      <a16:colId xmlns:a16="http://schemas.microsoft.com/office/drawing/2014/main" val="148579733"/>
                    </a:ext>
                  </a:extLst>
                </a:gridCol>
                <a:gridCol w="1329715">
                  <a:extLst>
                    <a:ext uri="{9D8B030D-6E8A-4147-A177-3AD203B41FA5}">
                      <a16:colId xmlns:a16="http://schemas.microsoft.com/office/drawing/2014/main" val="4033229758"/>
                    </a:ext>
                  </a:extLst>
                </a:gridCol>
                <a:gridCol w="1329715">
                  <a:extLst>
                    <a:ext uri="{9D8B030D-6E8A-4147-A177-3AD203B41FA5}">
                      <a16:colId xmlns:a16="http://schemas.microsoft.com/office/drawing/2014/main" val="1316780459"/>
                    </a:ext>
                  </a:extLst>
                </a:gridCol>
              </a:tblGrid>
              <a:tr h="362456">
                <a:tc>
                  <a:txBody>
                    <a:bodyPr/>
                    <a:lstStyle/>
                    <a:p>
                      <a:pPr fontAlgn="b"/>
                      <a:r>
                        <a:rPr lang="en-US" b="1">
                          <a:effectLst/>
                        </a:rPr>
                        <a:t>Customer</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b="1">
                          <a:effectLst/>
                        </a:rPr>
                        <a:t>Income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
                      <a:r>
                        <a:rPr lang="en-US" b="1">
                          <a:effectLst/>
                        </a:rPr>
                        <a:t>Purchase</a:t>
                      </a:r>
                    </a:p>
                  </a:txBody>
                  <a:tcPr anchor="b">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975742209"/>
                  </a:ext>
                </a:extLst>
              </a:tr>
              <a:tr h="362456">
                <a:tc>
                  <a:txBody>
                    <a:bodyPr/>
                    <a:lstStyle/>
                    <a:p>
                      <a:pPr fontAlgn="base"/>
                      <a:r>
                        <a:rPr lang="en-US">
                          <a:effectLst/>
                        </a:rPr>
                        <a:t>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dirty="0">
                          <a:effectLst/>
                        </a:rPr>
                        <a:t>High</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Yes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271026790"/>
                  </a:ext>
                </a:extLst>
              </a:tr>
              <a:tr h="313965">
                <a:tc>
                  <a:txBody>
                    <a:bodyPr/>
                    <a:lstStyle/>
                    <a:p>
                      <a:pPr fontAlgn="base"/>
                      <a:r>
                        <a:rPr lang="en-US">
                          <a:effectLst/>
                        </a:rPr>
                        <a:t>2</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Low</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No</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664977309"/>
                  </a:ext>
                </a:extLst>
              </a:tr>
              <a:tr h="362456">
                <a:tc>
                  <a:txBody>
                    <a:bodyPr/>
                    <a:lstStyle/>
                    <a:p>
                      <a:pPr fontAlgn="base"/>
                      <a:r>
                        <a:rPr lang="en-US">
                          <a:effectLst/>
                        </a:rPr>
                        <a:t>3</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High</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Yes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414111610"/>
                  </a:ext>
                </a:extLst>
              </a:tr>
              <a:tr h="362456">
                <a:tc>
                  <a:txBody>
                    <a:bodyPr/>
                    <a:lstStyle/>
                    <a:p>
                      <a:pPr fontAlgn="base"/>
                      <a:r>
                        <a:rPr lang="en-US">
                          <a:effectLst/>
                        </a:rPr>
                        <a:t>4</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Low</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No</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578358279"/>
                  </a:ext>
                </a:extLst>
              </a:tr>
              <a:tr h="362456">
                <a:tc>
                  <a:txBody>
                    <a:bodyPr/>
                    <a:lstStyle/>
                    <a:p>
                      <a:pPr fontAlgn="base"/>
                      <a:r>
                        <a:rPr lang="en-US">
                          <a:effectLst/>
                        </a:rPr>
                        <a:t>5</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Medium</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Yes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1095392516"/>
                  </a:ext>
                </a:extLst>
              </a:tr>
              <a:tr h="362456">
                <a:tc>
                  <a:txBody>
                    <a:bodyPr/>
                    <a:lstStyle/>
                    <a:p>
                      <a:pPr fontAlgn="base"/>
                      <a:r>
                        <a:rPr lang="en-US">
                          <a:effectLst/>
                        </a:rPr>
                        <a:t>6</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Low</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No</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2944341035"/>
                  </a:ext>
                </a:extLst>
              </a:tr>
              <a:tr h="362456">
                <a:tc>
                  <a:txBody>
                    <a:bodyPr/>
                    <a:lstStyle/>
                    <a:p>
                      <a:pPr fontAlgn="base"/>
                      <a:r>
                        <a:rPr lang="en-US">
                          <a:effectLst/>
                        </a:rPr>
                        <a:t>7</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Low</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Yes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98112630"/>
                  </a:ext>
                </a:extLst>
              </a:tr>
              <a:tr h="362456">
                <a:tc>
                  <a:txBody>
                    <a:bodyPr/>
                    <a:lstStyle/>
                    <a:p>
                      <a:pPr fontAlgn="base"/>
                      <a:r>
                        <a:rPr lang="en-US">
                          <a:effectLst/>
                        </a:rPr>
                        <a:t>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Medium</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No</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897633039"/>
                  </a:ext>
                </a:extLst>
              </a:tr>
              <a:tr h="362456">
                <a:tc>
                  <a:txBody>
                    <a:bodyPr/>
                    <a:lstStyle/>
                    <a:p>
                      <a:pPr fontAlgn="base"/>
                      <a:r>
                        <a:rPr lang="en-US">
                          <a:effectLst/>
                        </a:rPr>
                        <a:t>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Medium</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tc>
                  <a:txBody>
                    <a:bodyPr/>
                    <a:lstStyle/>
                    <a:p>
                      <a:pPr fontAlgn="base"/>
                      <a:r>
                        <a:rPr lang="en-US">
                          <a:effectLst/>
                        </a:rPr>
                        <a:t>Yes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56861491"/>
                  </a:ext>
                </a:extLst>
              </a:tr>
              <a:tr h="362456">
                <a:tc>
                  <a:txBody>
                    <a:bodyPr/>
                    <a:lstStyle/>
                    <a:p>
                      <a:pPr fontAlgn="base"/>
                      <a:r>
                        <a:rPr lang="en-US">
                          <a:effectLst/>
                        </a:rPr>
                        <a:t>10</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dirty="0">
                          <a:effectLst/>
                        </a:rPr>
                        <a:t>High</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tc>
                  <a:txBody>
                    <a:bodyPr/>
                    <a:lstStyle/>
                    <a:p>
                      <a:pPr fontAlgn="base"/>
                      <a:r>
                        <a:rPr lang="en-US" dirty="0">
                          <a:effectLst/>
                        </a:rPr>
                        <a:t>Yes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tcPr>
                </a:tc>
                <a:extLst>
                  <a:ext uri="{0D108BD9-81ED-4DB2-BD59-A6C34878D82A}">
                    <a16:rowId xmlns:a16="http://schemas.microsoft.com/office/drawing/2014/main" val="3392243316"/>
                  </a:ext>
                </a:extLst>
              </a:tr>
            </a:tbl>
          </a:graphicData>
        </a:graphic>
      </p:graphicFrame>
      <p:pic>
        <p:nvPicPr>
          <p:cNvPr id="7" name="Picture 6" descr="A math equation with numbers and equations&#10;&#10;Description automatically generated with medium confidence">
            <a:extLst>
              <a:ext uri="{FF2B5EF4-FFF2-40B4-BE49-F238E27FC236}">
                <a16:creationId xmlns:a16="http://schemas.microsoft.com/office/drawing/2014/main" id="{FE7C3DDA-8F8B-6486-F7A5-2B0542A43CCD}"/>
              </a:ext>
            </a:extLst>
          </p:cNvPr>
          <p:cNvPicPr>
            <a:picLocks noChangeAspect="1"/>
          </p:cNvPicPr>
          <p:nvPr/>
        </p:nvPicPr>
        <p:blipFill>
          <a:blip r:embed="rId2"/>
          <a:stretch>
            <a:fillRect/>
          </a:stretch>
        </p:blipFill>
        <p:spPr>
          <a:xfrm>
            <a:off x="5112327" y="495992"/>
            <a:ext cx="6096000" cy="1447800"/>
          </a:xfrm>
          <a:prstGeom prst="rect">
            <a:avLst/>
          </a:prstGeom>
        </p:spPr>
      </p:pic>
      <p:sp>
        <p:nvSpPr>
          <p:cNvPr id="10" name="TextBox 9">
            <a:extLst>
              <a:ext uri="{FF2B5EF4-FFF2-40B4-BE49-F238E27FC236}">
                <a16:creationId xmlns:a16="http://schemas.microsoft.com/office/drawing/2014/main" id="{A3C21AA6-301A-DBA0-9437-4FD8CBA96872}"/>
              </a:ext>
            </a:extLst>
          </p:cNvPr>
          <p:cNvSpPr txBox="1"/>
          <p:nvPr/>
        </p:nvSpPr>
        <p:spPr>
          <a:xfrm>
            <a:off x="5112327" y="2241445"/>
            <a:ext cx="4913989" cy="1200329"/>
          </a:xfrm>
          <a:prstGeom prst="rect">
            <a:avLst/>
          </a:prstGeom>
          <a:noFill/>
        </p:spPr>
        <p:txBody>
          <a:bodyPr wrap="square" rtlCol="0">
            <a:spAutoFit/>
          </a:bodyPr>
          <a:lstStyle/>
          <a:p>
            <a:pPr marL="342900" indent="-342900">
              <a:buAutoNum type="arabicPeriod"/>
            </a:pPr>
            <a:r>
              <a:rPr lang="en-US" dirty="0"/>
              <a:t>Calculate </a:t>
            </a:r>
            <a:r>
              <a:rPr lang="en-US" b="0" i="0" dirty="0" err="1">
                <a:effectLst/>
                <a:latin typeface="KaTeX_Main"/>
              </a:rPr>
              <a:t>p</a:t>
            </a:r>
            <a:r>
              <a:rPr lang="en-US" b="0" i="0" baseline="-25000" dirty="0" err="1">
                <a:effectLst/>
                <a:latin typeface="KaTeX_Main"/>
              </a:rPr>
              <a:t>Yes</a:t>
            </a:r>
            <a:r>
              <a:rPr lang="en-US" b="0" i="0" baseline="-25000" dirty="0">
                <a:effectLst/>
                <a:latin typeface="KaTeX_Main"/>
              </a:rPr>
              <a:t>​</a:t>
            </a:r>
            <a:r>
              <a:rPr lang="en-US" dirty="0">
                <a:effectLst/>
              </a:rPr>
              <a:t> and </a:t>
            </a:r>
            <a:r>
              <a:rPr lang="en-US" b="0" i="0" dirty="0" err="1">
                <a:effectLst/>
                <a:latin typeface="KaTeX_Main"/>
              </a:rPr>
              <a:t>p</a:t>
            </a:r>
            <a:r>
              <a:rPr lang="en-US" b="0" i="0" baseline="-25000" dirty="0" err="1">
                <a:effectLst/>
                <a:latin typeface="KaTeX_Main"/>
              </a:rPr>
              <a:t>No</a:t>
            </a:r>
            <a:r>
              <a:rPr lang="en-US" b="0" i="0" dirty="0">
                <a:effectLst/>
                <a:latin typeface="KaTeX_Main"/>
              </a:rPr>
              <a:t>​   </a:t>
            </a:r>
            <a:r>
              <a:rPr lang="en-US" b="1" dirty="0">
                <a:effectLst/>
              </a:rPr>
              <a:t>”Low" </a:t>
            </a:r>
            <a:r>
              <a:rPr lang="en-US" dirty="0"/>
              <a:t>subset: </a:t>
            </a:r>
          </a:p>
          <a:p>
            <a:r>
              <a:rPr lang="en-US" dirty="0"/>
              <a:t>	 </a:t>
            </a:r>
            <a:r>
              <a:rPr lang="en-US" dirty="0">
                <a:highlight>
                  <a:srgbClr val="FFFF00"/>
                </a:highlight>
              </a:rPr>
              <a:t>3 No samples, 1 Yes samples, Compute </a:t>
            </a:r>
            <a:r>
              <a:rPr lang="en-US" dirty="0" err="1">
                <a:highlight>
                  <a:srgbClr val="FFFF00"/>
                </a:highlight>
              </a:rPr>
              <a:t>Pyes</a:t>
            </a:r>
            <a:r>
              <a:rPr lang="en-US" dirty="0">
                <a:highlight>
                  <a:srgbClr val="FFFF00"/>
                </a:highlight>
              </a:rPr>
              <a:t> and </a:t>
            </a:r>
            <a:r>
              <a:rPr lang="en-US" dirty="0" err="1">
                <a:highlight>
                  <a:srgbClr val="FFFF00"/>
                </a:highlight>
              </a:rPr>
              <a:t>Pno</a:t>
            </a:r>
            <a:endParaRPr lang="en-US" dirty="0">
              <a:highlight>
                <a:srgbClr val="FFFF00"/>
              </a:highlight>
            </a:endParaRPr>
          </a:p>
          <a:p>
            <a:r>
              <a:rPr lang="en-US" dirty="0"/>
              <a:t>        G(Income= Low) = 1 – ((3/4)</a:t>
            </a:r>
            <a:r>
              <a:rPr lang="en-US" baseline="30000" dirty="0"/>
              <a:t>2 </a:t>
            </a:r>
            <a:r>
              <a:rPr lang="en-US" dirty="0"/>
              <a:t>+ (1/4)</a:t>
            </a:r>
            <a:r>
              <a:rPr lang="en-US" baseline="30000" dirty="0"/>
              <a:t>2</a:t>
            </a:r>
            <a:r>
              <a:rPr lang="en-US" dirty="0"/>
              <a:t>) = </a:t>
            </a:r>
          </a:p>
        </p:txBody>
      </p:sp>
      <p:sp>
        <p:nvSpPr>
          <p:cNvPr id="11" name="TextBox 10">
            <a:extLst>
              <a:ext uri="{FF2B5EF4-FFF2-40B4-BE49-F238E27FC236}">
                <a16:creationId xmlns:a16="http://schemas.microsoft.com/office/drawing/2014/main" id="{1DC6AC13-F55A-FF5F-A16D-951A85157591}"/>
              </a:ext>
            </a:extLst>
          </p:cNvPr>
          <p:cNvSpPr txBox="1"/>
          <p:nvPr/>
        </p:nvSpPr>
        <p:spPr>
          <a:xfrm>
            <a:off x="5112327" y="3658000"/>
            <a:ext cx="5805115" cy="923330"/>
          </a:xfrm>
          <a:prstGeom prst="rect">
            <a:avLst/>
          </a:prstGeom>
          <a:noFill/>
        </p:spPr>
        <p:txBody>
          <a:bodyPr wrap="none" rtlCol="0">
            <a:spAutoFit/>
          </a:bodyPr>
          <a:lstStyle/>
          <a:p>
            <a:r>
              <a:rPr lang="en-US" dirty="0"/>
              <a:t>2. Calculate </a:t>
            </a:r>
            <a:r>
              <a:rPr lang="en-US" b="0" i="0" dirty="0" err="1">
                <a:effectLst/>
                <a:latin typeface="KaTeX_Main"/>
              </a:rPr>
              <a:t>p</a:t>
            </a:r>
            <a:r>
              <a:rPr lang="en-US" b="0" i="0" baseline="-25000" dirty="0" err="1">
                <a:effectLst/>
                <a:latin typeface="KaTeX_Main"/>
              </a:rPr>
              <a:t>Yes</a:t>
            </a:r>
            <a:r>
              <a:rPr lang="en-US" b="0" i="0" dirty="0">
                <a:effectLst/>
                <a:latin typeface="KaTeX_Main"/>
              </a:rPr>
              <a:t>​</a:t>
            </a:r>
            <a:r>
              <a:rPr lang="en-US" dirty="0">
                <a:effectLst/>
              </a:rPr>
              <a:t> and </a:t>
            </a:r>
            <a:r>
              <a:rPr lang="en-US" b="0" i="0" dirty="0" err="1">
                <a:effectLst/>
                <a:latin typeface="KaTeX_Main"/>
              </a:rPr>
              <a:t>p</a:t>
            </a:r>
            <a:r>
              <a:rPr lang="en-US" b="0" i="0" baseline="-25000" dirty="0" err="1">
                <a:effectLst/>
                <a:latin typeface="KaTeX_Main"/>
              </a:rPr>
              <a:t>No</a:t>
            </a:r>
            <a:r>
              <a:rPr lang="en-US" b="0" i="0" dirty="0">
                <a:effectLst/>
                <a:latin typeface="KaTeX_Main"/>
              </a:rPr>
              <a:t>​  </a:t>
            </a:r>
            <a:r>
              <a:rPr lang="en-US" b="1" dirty="0">
                <a:effectLst/>
              </a:rPr>
              <a:t>”Medium" </a:t>
            </a:r>
            <a:r>
              <a:rPr lang="en-US" dirty="0"/>
              <a:t>subset</a:t>
            </a:r>
          </a:p>
          <a:p>
            <a:r>
              <a:rPr lang="en-US" dirty="0">
                <a:highlight>
                  <a:srgbClr val="FFFF00"/>
                </a:highlight>
              </a:rPr>
              <a:t>            1 No samples, 2 Yes samples, Compute </a:t>
            </a:r>
            <a:r>
              <a:rPr lang="en-US" dirty="0" err="1">
                <a:highlight>
                  <a:srgbClr val="FFFF00"/>
                </a:highlight>
              </a:rPr>
              <a:t>Pyes</a:t>
            </a:r>
            <a:r>
              <a:rPr lang="en-US" dirty="0">
                <a:highlight>
                  <a:srgbClr val="FFFF00"/>
                </a:highlight>
              </a:rPr>
              <a:t> and </a:t>
            </a:r>
            <a:r>
              <a:rPr lang="en-US" dirty="0" err="1">
                <a:highlight>
                  <a:srgbClr val="FFFF00"/>
                </a:highlight>
              </a:rPr>
              <a:t>Pno</a:t>
            </a:r>
            <a:r>
              <a:rPr lang="en-US" dirty="0">
                <a:highlight>
                  <a:srgbClr val="FFFF00"/>
                </a:highlight>
              </a:rPr>
              <a:t> </a:t>
            </a:r>
          </a:p>
          <a:p>
            <a:r>
              <a:rPr lang="en-US" dirty="0"/>
              <a:t> 	G(Income= Medium) = 1 – ((1/3)</a:t>
            </a:r>
            <a:r>
              <a:rPr lang="en-US" baseline="30000" dirty="0"/>
              <a:t>2 </a:t>
            </a:r>
            <a:r>
              <a:rPr lang="en-US" dirty="0"/>
              <a:t>+ (2/3)</a:t>
            </a:r>
            <a:r>
              <a:rPr lang="en-US" baseline="30000" dirty="0"/>
              <a:t>2</a:t>
            </a:r>
            <a:r>
              <a:rPr lang="en-US" dirty="0"/>
              <a:t>) = </a:t>
            </a:r>
          </a:p>
        </p:txBody>
      </p:sp>
      <p:sp>
        <p:nvSpPr>
          <p:cNvPr id="12" name="TextBox 11">
            <a:extLst>
              <a:ext uri="{FF2B5EF4-FFF2-40B4-BE49-F238E27FC236}">
                <a16:creationId xmlns:a16="http://schemas.microsoft.com/office/drawing/2014/main" id="{68B1A663-65CD-5FE2-BBF2-54689D9C9F58}"/>
              </a:ext>
            </a:extLst>
          </p:cNvPr>
          <p:cNvSpPr txBox="1"/>
          <p:nvPr/>
        </p:nvSpPr>
        <p:spPr>
          <a:xfrm>
            <a:off x="5355822" y="4884436"/>
            <a:ext cx="4224554" cy="923330"/>
          </a:xfrm>
          <a:prstGeom prst="rect">
            <a:avLst/>
          </a:prstGeom>
          <a:noFill/>
        </p:spPr>
        <p:txBody>
          <a:bodyPr wrap="none" rtlCol="0">
            <a:spAutoFit/>
          </a:bodyPr>
          <a:lstStyle/>
          <a:p>
            <a:r>
              <a:rPr lang="en-US" dirty="0"/>
              <a:t>3. Calculate </a:t>
            </a:r>
            <a:r>
              <a:rPr lang="en-US" b="0" i="0" dirty="0" err="1">
                <a:effectLst/>
                <a:latin typeface="KaTeX_Main"/>
              </a:rPr>
              <a:t>p</a:t>
            </a:r>
            <a:r>
              <a:rPr lang="en-US" b="0" i="0" baseline="-25000" dirty="0" err="1">
                <a:effectLst/>
                <a:latin typeface="KaTeX_Main"/>
              </a:rPr>
              <a:t>Yes</a:t>
            </a:r>
            <a:r>
              <a:rPr lang="en-US" b="0" i="0" dirty="0">
                <a:effectLst/>
                <a:latin typeface="KaTeX_Main"/>
              </a:rPr>
              <a:t>​</a:t>
            </a:r>
            <a:r>
              <a:rPr lang="en-US" dirty="0">
                <a:effectLst/>
              </a:rPr>
              <a:t> and </a:t>
            </a:r>
            <a:r>
              <a:rPr lang="en-US" b="0" i="0" dirty="0" err="1">
                <a:effectLst/>
                <a:latin typeface="KaTeX_Main"/>
              </a:rPr>
              <a:t>p</a:t>
            </a:r>
            <a:r>
              <a:rPr lang="en-US" b="0" i="0" baseline="-25000" dirty="0" err="1">
                <a:effectLst/>
                <a:latin typeface="KaTeX_Main"/>
              </a:rPr>
              <a:t>No</a:t>
            </a:r>
            <a:r>
              <a:rPr lang="en-US" b="0" i="0" dirty="0">
                <a:effectLst/>
                <a:latin typeface="KaTeX_Main"/>
              </a:rPr>
              <a:t>.  </a:t>
            </a:r>
            <a:r>
              <a:rPr lang="en-US" b="1" i="0" dirty="0">
                <a:effectLst/>
                <a:latin typeface="KaTeX_Main"/>
              </a:rPr>
              <a:t>​</a:t>
            </a:r>
            <a:r>
              <a:rPr lang="en-US" b="1" dirty="0">
                <a:effectLst/>
              </a:rPr>
              <a:t>”High" </a:t>
            </a:r>
            <a:r>
              <a:rPr lang="en-US" dirty="0"/>
              <a:t>subset</a:t>
            </a:r>
          </a:p>
          <a:p>
            <a:r>
              <a:rPr lang="en-US" dirty="0">
                <a:highlight>
                  <a:srgbClr val="FFFF00"/>
                </a:highlight>
              </a:rPr>
              <a:t>        3 Yes samples, Compute </a:t>
            </a:r>
            <a:r>
              <a:rPr lang="en-US" dirty="0" err="1">
                <a:highlight>
                  <a:srgbClr val="FFFF00"/>
                </a:highlight>
              </a:rPr>
              <a:t>Pyes</a:t>
            </a:r>
            <a:r>
              <a:rPr lang="en-US" dirty="0">
                <a:highlight>
                  <a:srgbClr val="FFFF00"/>
                </a:highlight>
              </a:rPr>
              <a:t> and </a:t>
            </a:r>
            <a:r>
              <a:rPr lang="en-US" dirty="0" err="1">
                <a:highlight>
                  <a:srgbClr val="FFFF00"/>
                </a:highlight>
              </a:rPr>
              <a:t>Pno</a:t>
            </a:r>
            <a:r>
              <a:rPr lang="en-US" dirty="0">
                <a:highlight>
                  <a:srgbClr val="FFFF00"/>
                </a:highlight>
              </a:rPr>
              <a:t> </a:t>
            </a:r>
          </a:p>
          <a:p>
            <a:r>
              <a:rPr lang="en-US" dirty="0"/>
              <a:t>    G(Income= High) = 1 – (1</a:t>
            </a:r>
            <a:r>
              <a:rPr lang="en-US" baseline="30000" dirty="0"/>
              <a:t>2</a:t>
            </a:r>
            <a:r>
              <a:rPr lang="en-US" dirty="0"/>
              <a:t> + 0</a:t>
            </a:r>
            <a:r>
              <a:rPr lang="en-US" baseline="30000" dirty="0"/>
              <a:t>2</a:t>
            </a:r>
            <a:r>
              <a:rPr lang="en-US" dirty="0"/>
              <a:t>) = 0</a:t>
            </a:r>
          </a:p>
        </p:txBody>
      </p:sp>
      <p:sp>
        <p:nvSpPr>
          <p:cNvPr id="3" name="TextBox 2">
            <a:extLst>
              <a:ext uri="{FF2B5EF4-FFF2-40B4-BE49-F238E27FC236}">
                <a16:creationId xmlns:a16="http://schemas.microsoft.com/office/drawing/2014/main" id="{1AFDDBBA-CF0A-2EA6-D42A-AF0AA5D7B9BF}"/>
              </a:ext>
            </a:extLst>
          </p:cNvPr>
          <p:cNvSpPr txBox="1"/>
          <p:nvPr/>
        </p:nvSpPr>
        <p:spPr>
          <a:xfrm>
            <a:off x="782783" y="6079312"/>
            <a:ext cx="10626434" cy="646331"/>
          </a:xfrm>
          <a:prstGeom prst="rect">
            <a:avLst/>
          </a:prstGeom>
          <a:noFill/>
        </p:spPr>
        <p:txBody>
          <a:bodyPr wrap="square">
            <a:spAutoFit/>
          </a:bodyPr>
          <a:lstStyle/>
          <a:p>
            <a:r>
              <a:rPr lang="en-US" dirty="0"/>
              <a:t>https://</a:t>
            </a:r>
            <a:r>
              <a:rPr lang="en-US" dirty="0" err="1"/>
              <a:t>towardsdatascience.com</a:t>
            </a:r>
            <a:r>
              <a:rPr lang="en-US" dirty="0"/>
              <a:t>/decision-trees-explained-entropy-information-gain-gini-index-ccp-pruning-4d78070db36c</a:t>
            </a:r>
          </a:p>
        </p:txBody>
      </p:sp>
    </p:spTree>
    <p:extLst>
      <p:ext uri="{BB962C8B-B14F-4D97-AF65-F5344CB8AC3E}">
        <p14:creationId xmlns:p14="http://schemas.microsoft.com/office/powerpoint/2010/main" val="730540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66360-53FC-E544-462E-E6CC939D58DB}"/>
              </a:ext>
            </a:extLst>
          </p:cNvPr>
          <p:cNvSpPr>
            <a:spLocks noGrp="1"/>
          </p:cNvSpPr>
          <p:nvPr>
            <p:ph type="title"/>
          </p:nvPr>
        </p:nvSpPr>
        <p:spPr/>
        <p:txBody>
          <a:bodyPr/>
          <a:lstStyle/>
          <a:p>
            <a:pPr algn="ctr"/>
            <a:r>
              <a:rPr lang="en-US" b="1" i="0" u="none" strike="noStrike" dirty="0">
                <a:solidFill>
                  <a:srgbClr val="242424"/>
                </a:solidFill>
                <a:effectLst/>
                <a:latin typeface="source-serif-pro"/>
              </a:rPr>
              <a:t>Gini Index vs Information Gain</a:t>
            </a:r>
            <a:endParaRPr lang="en-US" dirty="0"/>
          </a:p>
        </p:txBody>
      </p:sp>
      <p:sp>
        <p:nvSpPr>
          <p:cNvPr id="3" name="Content Placeholder 2">
            <a:extLst>
              <a:ext uri="{FF2B5EF4-FFF2-40B4-BE49-F238E27FC236}">
                <a16:creationId xmlns:a16="http://schemas.microsoft.com/office/drawing/2014/main" id="{E54CA779-E353-9F73-E0F5-D3EF84117781}"/>
              </a:ext>
            </a:extLst>
          </p:cNvPr>
          <p:cNvSpPr>
            <a:spLocks noGrp="1"/>
          </p:cNvSpPr>
          <p:nvPr>
            <p:ph idx="1"/>
          </p:nvPr>
        </p:nvSpPr>
        <p:spPr/>
        <p:txBody>
          <a:bodyPr/>
          <a:lstStyle/>
          <a:p>
            <a:pPr algn="l"/>
            <a:r>
              <a:rPr lang="en-US" b="0" i="0" u="none" strike="noStrike" dirty="0">
                <a:solidFill>
                  <a:srgbClr val="242424"/>
                </a:solidFill>
                <a:effectLst/>
                <a:latin typeface="source-serif-pro"/>
              </a:rPr>
              <a:t>Depending on which impurity measurement is used, tree classification results can vary. This can make small (or sometimes large) impact on your model. There seems to be no one preferred approach by different Decision Tree algorithms. For example, CART uses Gini; ID3 and C4.5 use Entropy.</a:t>
            </a:r>
          </a:p>
          <a:p>
            <a:r>
              <a:rPr lang="en-US" b="0" i="0" u="none" strike="noStrike" dirty="0">
                <a:solidFill>
                  <a:srgbClr val="242424"/>
                </a:solidFill>
                <a:effectLst/>
                <a:latin typeface="source-serif-pro"/>
              </a:rPr>
              <a:t>The </a:t>
            </a:r>
            <a:r>
              <a:rPr lang="en-US" b="0" i="0" u="none" strike="noStrike" dirty="0">
                <a:solidFill>
                  <a:srgbClr val="C00000"/>
                </a:solidFill>
                <a:effectLst/>
                <a:latin typeface="source-serif-pro"/>
              </a:rPr>
              <a:t>Gini index has a maximum impurity is 0.5 and maximum purity is 0</a:t>
            </a:r>
            <a:r>
              <a:rPr lang="en-US" b="0" i="0" u="none" strike="noStrike" dirty="0">
                <a:solidFill>
                  <a:srgbClr val="242424"/>
                </a:solidFill>
                <a:effectLst/>
                <a:latin typeface="source-serif-pro"/>
              </a:rPr>
              <a:t>, whereas</a:t>
            </a:r>
            <a:r>
              <a:rPr lang="en-US" dirty="0">
                <a:solidFill>
                  <a:srgbClr val="C00000"/>
                </a:solidFill>
                <a:latin typeface="source-serif-pro"/>
              </a:rPr>
              <a:t> Entropy has a maximum impurity of 1 and maximum purity is 0</a:t>
            </a:r>
            <a:endParaRPr lang="en-US" b="0" i="0" u="none" strike="noStrike" dirty="0">
              <a:solidFill>
                <a:srgbClr val="242424"/>
              </a:solidFill>
              <a:effectLst/>
              <a:latin typeface="source-serif-pro"/>
            </a:endParaRPr>
          </a:p>
          <a:p>
            <a:endParaRPr lang="en-US" dirty="0"/>
          </a:p>
        </p:txBody>
      </p:sp>
    </p:spTree>
    <p:extLst>
      <p:ext uri="{BB962C8B-B14F-4D97-AF65-F5344CB8AC3E}">
        <p14:creationId xmlns:p14="http://schemas.microsoft.com/office/powerpoint/2010/main" val="500280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ack text on a white background&#10;&#10;Description automatically generated">
            <a:extLst>
              <a:ext uri="{FF2B5EF4-FFF2-40B4-BE49-F238E27FC236}">
                <a16:creationId xmlns:a16="http://schemas.microsoft.com/office/drawing/2014/main" id="{D8683740-9869-0999-A8CA-8F8F6B0CE0AA}"/>
              </a:ext>
            </a:extLst>
          </p:cNvPr>
          <p:cNvPicPr>
            <a:picLocks noGrp="1" noChangeAspect="1"/>
          </p:cNvPicPr>
          <p:nvPr>
            <p:ph idx="1"/>
          </p:nvPr>
        </p:nvPicPr>
        <p:blipFill>
          <a:blip r:embed="rId2"/>
          <a:stretch>
            <a:fillRect/>
          </a:stretch>
        </p:blipFill>
        <p:spPr>
          <a:xfrm>
            <a:off x="1418759" y="842957"/>
            <a:ext cx="9354482" cy="5484765"/>
          </a:xfrm>
        </p:spPr>
      </p:pic>
      <p:cxnSp>
        <p:nvCxnSpPr>
          <p:cNvPr id="7" name="Straight Connector 6">
            <a:extLst>
              <a:ext uri="{FF2B5EF4-FFF2-40B4-BE49-F238E27FC236}">
                <a16:creationId xmlns:a16="http://schemas.microsoft.com/office/drawing/2014/main" id="{52705354-CC8B-1C7D-03F3-B8E8C6100C7B}"/>
              </a:ext>
            </a:extLst>
          </p:cNvPr>
          <p:cNvCxnSpPr>
            <a:cxnSpLocks/>
          </p:cNvCxnSpPr>
          <p:nvPr/>
        </p:nvCxnSpPr>
        <p:spPr>
          <a:xfrm flipH="1">
            <a:off x="8208818" y="1844842"/>
            <a:ext cx="1256024" cy="1210085"/>
          </a:xfrm>
          <a:prstGeom prst="line">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BA93A4E-275F-D84E-DEA1-6D492F3D5EBF}"/>
              </a:ext>
            </a:extLst>
          </p:cNvPr>
          <p:cNvCxnSpPr>
            <a:cxnSpLocks/>
          </p:cNvCxnSpPr>
          <p:nvPr/>
        </p:nvCxnSpPr>
        <p:spPr>
          <a:xfrm flipH="1">
            <a:off x="5631873" y="3429000"/>
            <a:ext cx="5141368" cy="561109"/>
          </a:xfrm>
          <a:prstGeom prst="line">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596ED17-3FC9-BA35-EDC6-12A2A673041F}"/>
              </a:ext>
            </a:extLst>
          </p:cNvPr>
          <p:cNvSpPr/>
          <p:nvPr/>
        </p:nvSpPr>
        <p:spPr>
          <a:xfrm>
            <a:off x="4685024" y="4353791"/>
            <a:ext cx="4779818" cy="4364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A25ADAA-564D-33EB-6E05-8499A0BCF512}"/>
              </a:ext>
            </a:extLst>
          </p:cNvPr>
          <p:cNvSpPr/>
          <p:nvPr/>
        </p:nvSpPr>
        <p:spPr>
          <a:xfrm>
            <a:off x="4509655" y="4353791"/>
            <a:ext cx="5569527" cy="436418"/>
          </a:xfrm>
          <a:prstGeom prst="rect">
            <a:avLst/>
          </a:prstGeom>
          <a:noFill/>
          <a:ln w="349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7287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7A787-C92E-0716-BDEB-78EC9541BC12}"/>
              </a:ext>
            </a:extLst>
          </p:cNvPr>
          <p:cNvSpPr>
            <a:spLocks noGrp="1"/>
          </p:cNvSpPr>
          <p:nvPr>
            <p:ph type="title"/>
          </p:nvPr>
        </p:nvSpPr>
        <p:spPr>
          <a:xfrm>
            <a:off x="838200" y="365125"/>
            <a:ext cx="10515600" cy="826861"/>
          </a:xfrm>
        </p:spPr>
        <p:txBody>
          <a:bodyPr/>
          <a:lstStyle/>
          <a:p>
            <a:r>
              <a:rPr lang="en-US" b="1" u="sng" dirty="0"/>
              <a:t>Overfitting:</a:t>
            </a:r>
          </a:p>
        </p:txBody>
      </p:sp>
      <p:sp>
        <p:nvSpPr>
          <p:cNvPr id="3" name="Content Placeholder 2">
            <a:extLst>
              <a:ext uri="{FF2B5EF4-FFF2-40B4-BE49-F238E27FC236}">
                <a16:creationId xmlns:a16="http://schemas.microsoft.com/office/drawing/2014/main" id="{A9CCB2B5-F816-6C7D-399A-22F9811107F0}"/>
              </a:ext>
            </a:extLst>
          </p:cNvPr>
          <p:cNvSpPr>
            <a:spLocks noGrp="1"/>
          </p:cNvSpPr>
          <p:nvPr>
            <p:ph idx="1"/>
          </p:nvPr>
        </p:nvSpPr>
        <p:spPr>
          <a:xfrm>
            <a:off x="838200" y="1436914"/>
            <a:ext cx="10515600" cy="5208815"/>
          </a:xfrm>
        </p:spPr>
        <p:txBody>
          <a:bodyPr>
            <a:normAutofit/>
          </a:bodyPr>
          <a:lstStyle/>
          <a:p>
            <a:pPr marL="0" indent="0">
              <a:buNone/>
            </a:pPr>
            <a:r>
              <a:rPr lang="en-US" sz="2400" b="1" i="0" u="none" strike="noStrike" dirty="0">
                <a:solidFill>
                  <a:srgbClr val="002060"/>
                </a:solidFill>
                <a:effectLst/>
                <a:latin typeface="Tahoma" panose="020B0604030504040204" pitchFamily="34" charset="0"/>
                <a:ea typeface="Tahoma" panose="020B0604030504040204" pitchFamily="34" charset="0"/>
                <a:cs typeface="Tahoma" panose="020B0604030504040204" pitchFamily="34" charset="0"/>
              </a:rPr>
              <a:t>Classifiers perform well on the training data but poorly on unseen data. </a:t>
            </a:r>
          </a:p>
          <a:p>
            <a:pPr algn="l" fontAlgn="base"/>
            <a:endParaRPr lang="en-US" sz="2400" b="0" i="0" u="none" strike="noStrike"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p>
            <a:pPr algn="l" fontAlgn="base"/>
            <a:r>
              <a:rPr lang="en-US" sz="2400" dirty="0">
                <a:solidFill>
                  <a:srgbClr val="555555"/>
                </a:solidFill>
                <a:latin typeface="Tahoma" panose="020B0604030504040204" pitchFamily="34" charset="0"/>
                <a:ea typeface="Tahoma" panose="020B0604030504040204" pitchFamily="34" charset="0"/>
                <a:cs typeface="Tahoma" panose="020B0604030504040204" pitchFamily="34" charset="0"/>
              </a:rPr>
              <a:t>ML M</a:t>
            </a:r>
            <a:r>
              <a:rPr lang="en-US" sz="2400" b="0" i="0" u="none" strike="noStrike" dirty="0">
                <a:solidFill>
                  <a:srgbClr val="555555"/>
                </a:solidFill>
                <a:effectLst/>
                <a:latin typeface="Tahoma" panose="020B0604030504040204" pitchFamily="34" charset="0"/>
                <a:ea typeface="Tahoma" panose="020B0604030504040204" pitchFamily="34" charset="0"/>
                <a:cs typeface="Tahoma" panose="020B0604030504040204" pitchFamily="34" charset="0"/>
              </a:rPr>
              <a:t>odel learns the statistical noise in the training data, which results in poor performance when the model is evaluated on new data ( test data, unseen data). </a:t>
            </a:r>
          </a:p>
          <a:p>
            <a:pPr marL="0" indent="0">
              <a:buNone/>
            </a:pPr>
            <a:endParaRPr lang="en-US" sz="2400" dirty="0">
              <a:solidFill>
                <a:srgbClr val="374151"/>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400" dirty="0">
                <a:solidFill>
                  <a:srgbClr val="FF0000"/>
                </a:solidFill>
                <a:latin typeface="Tahoma" panose="020B0604030504040204" pitchFamily="34" charset="0"/>
                <a:ea typeface="Tahoma" panose="020B0604030504040204" pitchFamily="34" charset="0"/>
                <a:cs typeface="Tahoma" panose="020B0604030504040204" pitchFamily="34" charset="0"/>
              </a:rPr>
              <a:t>Overfitting: Fitting the data more than is warranted </a:t>
            </a:r>
            <a:endParaRPr lang="en-US" sz="2400" dirty="0">
              <a:latin typeface="Tahoma" panose="020B0604030504040204" pitchFamily="34" charset="0"/>
              <a:ea typeface="Tahoma" panose="020B0604030504040204" pitchFamily="34" charset="0"/>
              <a:cs typeface="Tahoma" panose="020B0604030504040204" pitchFamily="34" charset="0"/>
            </a:endParaRPr>
          </a:p>
          <a:p>
            <a:r>
              <a:rPr lang="en-US" sz="2400" dirty="0">
                <a:latin typeface="Tahoma" panose="020B0604030504040204" pitchFamily="34" charset="0"/>
                <a:ea typeface="Tahoma" panose="020B0604030504040204" pitchFamily="34" charset="0"/>
                <a:cs typeface="Tahoma" panose="020B0604030504040204" pitchFamily="34" charset="0"/>
              </a:rPr>
              <a:t>Features are noisy / uncorrelated to concept</a:t>
            </a:r>
          </a:p>
          <a:p>
            <a:r>
              <a:rPr lang="en-US" sz="2400" dirty="0">
                <a:latin typeface="Tahoma" panose="020B0604030504040204" pitchFamily="34" charset="0"/>
                <a:ea typeface="Tahoma" panose="020B0604030504040204" pitchFamily="34" charset="0"/>
                <a:cs typeface="Tahoma" panose="020B0604030504040204" pitchFamily="34" charset="0"/>
              </a:rPr>
              <a:t>Modeling process very sensitive (powerful)</a:t>
            </a:r>
          </a:p>
          <a:p>
            <a:r>
              <a:rPr lang="en-US" sz="2400" dirty="0">
                <a:latin typeface="Tahoma" panose="020B0604030504040204" pitchFamily="34" charset="0"/>
                <a:ea typeface="Tahoma" panose="020B0604030504040204" pitchFamily="34" charset="0"/>
                <a:cs typeface="Tahoma" panose="020B0604030504040204" pitchFamily="34" charset="0"/>
              </a:rPr>
              <a:t>Too much search</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26227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31DF1-4F5C-6213-C8BF-5523BE870301}"/>
              </a:ext>
            </a:extLst>
          </p:cNvPr>
          <p:cNvSpPr>
            <a:spLocks noGrp="1"/>
          </p:cNvSpPr>
          <p:nvPr>
            <p:ph idx="1"/>
          </p:nvPr>
        </p:nvSpPr>
        <p:spPr>
          <a:xfrm>
            <a:off x="780047" y="1087688"/>
            <a:ext cx="10631905" cy="5313112"/>
          </a:xfrm>
        </p:spPr>
        <p:txBody>
          <a:bodyPr>
            <a:normAutofit/>
          </a:bodyPr>
          <a:lstStyle/>
          <a:p>
            <a:pPr algn="l"/>
            <a:r>
              <a:rPr lang="en-US" b="1" i="0" u="none" strike="noStrike" dirty="0">
                <a:solidFill>
                  <a:srgbClr val="242424"/>
                </a:solidFill>
                <a:effectLst/>
                <a:latin typeface="Avenir Book" panose="02000503020000020003" pitchFamily="2" charset="0"/>
              </a:rPr>
              <a:t>Overfitting and Decision Trees</a:t>
            </a:r>
            <a:endParaRPr lang="en-US" b="0" i="0" u="none" strike="noStrike" dirty="0">
              <a:solidFill>
                <a:srgbClr val="242424"/>
              </a:solidFill>
              <a:effectLst/>
              <a:latin typeface="Avenir Book" panose="02000503020000020003" pitchFamily="2" charset="0"/>
            </a:endParaRPr>
          </a:p>
          <a:p>
            <a:pPr lvl="1"/>
            <a:r>
              <a:rPr lang="en-US" sz="2800" b="0" i="0" u="none" strike="noStrike" dirty="0">
                <a:solidFill>
                  <a:srgbClr val="242424"/>
                </a:solidFill>
                <a:effectLst/>
                <a:latin typeface="Avenir Book" panose="02000503020000020003" pitchFamily="2" charset="0"/>
              </a:rPr>
              <a:t>Overfitting can be a big challenge with Decision Trees. </a:t>
            </a:r>
          </a:p>
          <a:p>
            <a:pPr lvl="1"/>
            <a:r>
              <a:rPr lang="en-US" sz="2800" b="0" i="0" u="none" strike="noStrike" dirty="0">
                <a:solidFill>
                  <a:srgbClr val="242424"/>
                </a:solidFill>
                <a:effectLst/>
                <a:latin typeface="Avenir Book" panose="02000503020000020003" pitchFamily="2" charset="0"/>
              </a:rPr>
              <a:t>Often the leaf node may just have one or two instances.</a:t>
            </a:r>
          </a:p>
          <a:p>
            <a:pPr marL="457200" lvl="1" indent="0">
              <a:buNone/>
            </a:pPr>
            <a:endParaRPr lang="en-US" sz="2800" b="0" i="0" u="none" strike="noStrike" dirty="0">
              <a:solidFill>
                <a:srgbClr val="242424"/>
              </a:solidFill>
              <a:effectLst/>
              <a:latin typeface="Avenir Book" panose="02000503020000020003" pitchFamily="2" charset="0"/>
            </a:endParaRPr>
          </a:p>
          <a:p>
            <a:pPr lvl="1"/>
            <a:r>
              <a:rPr lang="en-US" sz="2800" b="0" i="0" u="none" strike="noStrike" dirty="0">
                <a:solidFill>
                  <a:srgbClr val="242424"/>
                </a:solidFill>
                <a:effectLst/>
                <a:latin typeface="Avenir Book" panose="02000503020000020003" pitchFamily="2" charset="0"/>
              </a:rPr>
              <a:t>This will clearly lead to a complex tree structure which may not generalize well to a test scenario. This is because each leaf will represent a very specific set of attribute combinations that are seen in the training data, and the tree will not be able to classify attribute combinations not seen in the training data. </a:t>
            </a:r>
          </a:p>
          <a:p>
            <a:pPr lvl="1"/>
            <a:r>
              <a:rPr lang="en-US" sz="2800" b="0" i="0" u="none" strike="noStrike" dirty="0">
                <a:solidFill>
                  <a:srgbClr val="242424"/>
                </a:solidFill>
                <a:effectLst/>
                <a:latin typeface="Avenir Book" panose="02000503020000020003" pitchFamily="2" charset="0"/>
              </a:rPr>
              <a:t>There are several ways we can prevent the decision tree from becoming</a:t>
            </a:r>
            <a:endParaRPr lang="en-US" sz="2800" dirty="0">
              <a:latin typeface="Avenir Book" panose="02000503020000020003" pitchFamily="2" charset="0"/>
            </a:endParaRPr>
          </a:p>
        </p:txBody>
      </p:sp>
    </p:spTree>
    <p:extLst>
      <p:ext uri="{BB962C8B-B14F-4D97-AF65-F5344CB8AC3E}">
        <p14:creationId xmlns:p14="http://schemas.microsoft.com/office/powerpoint/2010/main" val="1902574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9C75A-436C-609C-B5C4-6ABD197D780E}"/>
              </a:ext>
            </a:extLst>
          </p:cNvPr>
          <p:cNvSpPr>
            <a:spLocks noGrp="1"/>
          </p:cNvSpPr>
          <p:nvPr>
            <p:ph type="title"/>
          </p:nvPr>
        </p:nvSpPr>
        <p:spPr>
          <a:xfrm>
            <a:off x="838200" y="681037"/>
            <a:ext cx="10515600" cy="1009651"/>
          </a:xfrm>
        </p:spPr>
        <p:txBody>
          <a:bodyPr/>
          <a:lstStyle/>
          <a:p>
            <a:r>
              <a:rPr lang="en-US" b="1" u="sng" dirty="0">
                <a:solidFill>
                  <a:srgbClr val="C00000"/>
                </a:solidFill>
                <a:latin typeface="Avenir Book" panose="02000503020000020003" pitchFamily="2" charset="0"/>
              </a:rPr>
              <a:t>Variance </a:t>
            </a:r>
          </a:p>
        </p:txBody>
      </p:sp>
      <p:sp>
        <p:nvSpPr>
          <p:cNvPr id="3" name="Content Placeholder 2">
            <a:extLst>
              <a:ext uri="{FF2B5EF4-FFF2-40B4-BE49-F238E27FC236}">
                <a16:creationId xmlns:a16="http://schemas.microsoft.com/office/drawing/2014/main" id="{1C4705CA-E14C-95A4-DB0E-B9131D8BFA2B}"/>
              </a:ext>
            </a:extLst>
          </p:cNvPr>
          <p:cNvSpPr>
            <a:spLocks noGrp="1"/>
          </p:cNvSpPr>
          <p:nvPr>
            <p:ph idx="1"/>
          </p:nvPr>
        </p:nvSpPr>
        <p:spPr/>
        <p:txBody>
          <a:bodyPr>
            <a:normAutofit fontScale="92500"/>
          </a:bodyPr>
          <a:lstStyle/>
          <a:p>
            <a:pPr algn="l">
              <a:buFont typeface="Arial" panose="020B0604020202020204" pitchFamily="34" charset="0"/>
              <a:buChar char="•"/>
            </a:pPr>
            <a:r>
              <a:rPr lang="en-US" b="0" i="0" u="none" strike="noStrike" dirty="0">
                <a:solidFill>
                  <a:srgbClr val="374151"/>
                </a:solidFill>
                <a:effectLst/>
                <a:latin typeface="Avenir Book" panose="02000503020000020003" pitchFamily="2" charset="0"/>
              </a:rPr>
              <a:t>Variance refers to the model's </a:t>
            </a:r>
            <a:r>
              <a:rPr lang="en-US" b="1" i="0" u="none" strike="noStrike" dirty="0">
                <a:solidFill>
                  <a:srgbClr val="374151"/>
                </a:solidFill>
                <a:effectLst/>
                <a:latin typeface="Avenir Book" panose="02000503020000020003" pitchFamily="2" charset="0"/>
              </a:rPr>
              <a:t>sensitivity to small fluctuations or noise </a:t>
            </a:r>
            <a:r>
              <a:rPr lang="en-US" b="0" i="0" u="none" strike="noStrike" dirty="0">
                <a:solidFill>
                  <a:srgbClr val="374151"/>
                </a:solidFill>
                <a:effectLst/>
                <a:latin typeface="Avenir Book" panose="02000503020000020003" pitchFamily="2" charset="0"/>
              </a:rPr>
              <a:t>in the training data. It measures how much the model's predictions would </a:t>
            </a:r>
            <a:r>
              <a:rPr lang="en-US" b="1" i="0" u="none" strike="noStrike" dirty="0">
                <a:solidFill>
                  <a:srgbClr val="374151"/>
                </a:solidFill>
                <a:effectLst/>
                <a:latin typeface="Avenir Book" panose="02000503020000020003" pitchFamily="2" charset="0"/>
              </a:rPr>
              <a:t>vary if trained on a different subset of the data</a:t>
            </a:r>
            <a:r>
              <a:rPr lang="en-US" b="0" i="0" u="none" strike="noStrike" dirty="0">
                <a:solidFill>
                  <a:srgbClr val="374151"/>
                </a:solidFill>
                <a:effectLst/>
                <a:latin typeface="Avenir Book" panose="02000503020000020003" pitchFamily="2" charset="0"/>
              </a:rPr>
              <a:t>.</a:t>
            </a:r>
          </a:p>
          <a:p>
            <a:pPr algn="l">
              <a:buFont typeface="Arial" panose="020B0604020202020204" pitchFamily="34" charset="0"/>
              <a:buChar char="•"/>
            </a:pPr>
            <a:r>
              <a:rPr lang="en-US" b="0" i="0" u="none" strike="noStrike" dirty="0">
                <a:solidFill>
                  <a:srgbClr val="C00000"/>
                </a:solidFill>
                <a:effectLst/>
                <a:latin typeface="Avenir Book" panose="02000503020000020003" pitchFamily="2" charset="0"/>
              </a:rPr>
              <a:t>High variance </a:t>
            </a:r>
            <a:r>
              <a:rPr lang="en-US" b="0" i="0" u="none" strike="noStrike" dirty="0">
                <a:solidFill>
                  <a:srgbClr val="374151"/>
                </a:solidFill>
                <a:effectLst/>
                <a:latin typeface="Avenir Book" panose="02000503020000020003" pitchFamily="2" charset="0"/>
              </a:rPr>
              <a:t>indicates that the model is too complex and has effectively memorized the training data rather than generalizing from it. This often leads to overfitting, where the model performs well on the training data but poorly on unseen data because it has not learned the underlying patterns but has instead fit the noise in the data.</a:t>
            </a:r>
          </a:p>
          <a:p>
            <a:pPr algn="l">
              <a:buFont typeface="Arial" panose="020B0604020202020204" pitchFamily="34" charset="0"/>
              <a:buChar char="•"/>
            </a:pPr>
            <a:r>
              <a:rPr lang="en-US" b="0" i="0" u="none" strike="noStrike" dirty="0">
                <a:solidFill>
                  <a:srgbClr val="C00000"/>
                </a:solidFill>
                <a:effectLst/>
                <a:latin typeface="Avenir Book" panose="02000503020000020003" pitchFamily="2" charset="0"/>
              </a:rPr>
              <a:t>Exampl</a:t>
            </a:r>
            <a:r>
              <a:rPr lang="en-US" b="0" i="0" u="none" strike="noStrike" dirty="0">
                <a:effectLst/>
                <a:latin typeface="Avenir Book" panose="02000503020000020003" pitchFamily="2" charset="0"/>
              </a:rPr>
              <a:t>es of high-variance models include </a:t>
            </a:r>
            <a:r>
              <a:rPr lang="en-US" b="0" i="0" u="none" strike="noStrike" dirty="0">
                <a:solidFill>
                  <a:srgbClr val="C00000"/>
                </a:solidFill>
                <a:effectLst/>
                <a:latin typeface="Avenir Book" panose="02000503020000020003" pitchFamily="2" charset="0"/>
              </a:rPr>
              <a:t>too deep decision tree</a:t>
            </a:r>
            <a:endParaRPr lang="en-US" dirty="0"/>
          </a:p>
        </p:txBody>
      </p:sp>
    </p:spTree>
    <p:extLst>
      <p:ext uri="{BB962C8B-B14F-4D97-AF65-F5344CB8AC3E}">
        <p14:creationId xmlns:p14="http://schemas.microsoft.com/office/powerpoint/2010/main" val="3994553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white background with black text&#10;&#10;Description automatically generated">
            <a:extLst>
              <a:ext uri="{FF2B5EF4-FFF2-40B4-BE49-F238E27FC236}">
                <a16:creationId xmlns:a16="http://schemas.microsoft.com/office/drawing/2014/main" id="{CF44943E-2DDE-8A02-86AA-4D037681CADD}"/>
              </a:ext>
            </a:extLst>
          </p:cNvPr>
          <p:cNvPicPr>
            <a:picLocks noChangeAspect="1"/>
          </p:cNvPicPr>
          <p:nvPr/>
        </p:nvPicPr>
        <p:blipFill>
          <a:blip r:embed="rId2"/>
          <a:stretch>
            <a:fillRect/>
          </a:stretch>
        </p:blipFill>
        <p:spPr>
          <a:xfrm>
            <a:off x="1534390" y="570832"/>
            <a:ext cx="9521537" cy="5716335"/>
          </a:xfrm>
          <a:prstGeom prst="rect">
            <a:avLst/>
          </a:prstGeom>
        </p:spPr>
      </p:pic>
    </p:spTree>
    <p:extLst>
      <p:ext uri="{BB962C8B-B14F-4D97-AF65-F5344CB8AC3E}">
        <p14:creationId xmlns:p14="http://schemas.microsoft.com/office/powerpoint/2010/main" val="442496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BCC2BA-9943-D6F6-B25F-37E908AB1335}"/>
              </a:ext>
            </a:extLst>
          </p:cNvPr>
          <p:cNvSpPr>
            <a:spLocks noGrp="1"/>
          </p:cNvSpPr>
          <p:nvPr>
            <p:ph idx="1"/>
          </p:nvPr>
        </p:nvSpPr>
        <p:spPr>
          <a:xfrm>
            <a:off x="838200" y="2454442"/>
            <a:ext cx="10515600" cy="834190"/>
          </a:xfrm>
        </p:spPr>
        <p:txBody>
          <a:bodyPr>
            <a:normAutofit/>
          </a:bodyPr>
          <a:lstStyle/>
          <a:p>
            <a:pPr marL="0" indent="0" algn="ctr">
              <a:buNone/>
            </a:pPr>
            <a:r>
              <a:rPr lang="en-US" sz="4000" b="1" dirty="0"/>
              <a:t>Decision Tree</a:t>
            </a:r>
          </a:p>
        </p:txBody>
      </p:sp>
    </p:spTree>
    <p:extLst>
      <p:ext uri="{BB962C8B-B14F-4D97-AF65-F5344CB8AC3E}">
        <p14:creationId xmlns:p14="http://schemas.microsoft.com/office/powerpoint/2010/main" val="1056687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3770C-0757-F150-8A77-BD7E4F3B54C3}"/>
              </a:ext>
            </a:extLst>
          </p:cNvPr>
          <p:cNvSpPr>
            <a:spLocks noGrp="1"/>
          </p:cNvSpPr>
          <p:nvPr>
            <p:ph type="title"/>
          </p:nvPr>
        </p:nvSpPr>
        <p:spPr>
          <a:xfrm>
            <a:off x="838200" y="681037"/>
            <a:ext cx="10515600" cy="554205"/>
          </a:xfrm>
        </p:spPr>
        <p:txBody>
          <a:bodyPr>
            <a:normAutofit fontScale="90000"/>
          </a:bodyPr>
          <a:lstStyle/>
          <a:p>
            <a:r>
              <a:rPr lang="en-US" b="1" i="0" u="none" strike="noStrike" dirty="0">
                <a:solidFill>
                  <a:srgbClr val="C00000"/>
                </a:solidFill>
                <a:effectLst/>
                <a:latin typeface="sohne"/>
              </a:rPr>
              <a:t>Pruning</a:t>
            </a:r>
            <a:endParaRPr lang="en-US" dirty="0">
              <a:solidFill>
                <a:srgbClr val="C00000"/>
              </a:solidFill>
            </a:endParaRPr>
          </a:p>
        </p:txBody>
      </p:sp>
      <p:sp>
        <p:nvSpPr>
          <p:cNvPr id="3" name="Content Placeholder 2">
            <a:extLst>
              <a:ext uri="{FF2B5EF4-FFF2-40B4-BE49-F238E27FC236}">
                <a16:creationId xmlns:a16="http://schemas.microsoft.com/office/drawing/2014/main" id="{E24D2874-D401-552B-34B5-DDCB4D187C15}"/>
              </a:ext>
            </a:extLst>
          </p:cNvPr>
          <p:cNvSpPr>
            <a:spLocks noGrp="1"/>
          </p:cNvSpPr>
          <p:nvPr>
            <p:ph idx="1"/>
          </p:nvPr>
        </p:nvSpPr>
        <p:spPr>
          <a:xfrm>
            <a:off x="838200" y="1475509"/>
            <a:ext cx="10515600" cy="4701454"/>
          </a:xfrm>
        </p:spPr>
        <p:txBody>
          <a:bodyPr>
            <a:normAutofit fontScale="92500" lnSpcReduction="20000"/>
          </a:bodyPr>
          <a:lstStyle/>
          <a:p>
            <a:pPr algn="l"/>
            <a:r>
              <a:rPr lang="en-US" b="0" i="0" u="none" strike="noStrike" dirty="0">
                <a:solidFill>
                  <a:srgbClr val="242424"/>
                </a:solidFill>
                <a:effectLst/>
                <a:latin typeface="source-serif-pro"/>
              </a:rPr>
              <a:t>When the tree is fully grown up, it is liking to overfit data due to noise or outliers which can lead to anomalies in decision trees. Which in turn leads to poor accuracy. This can be handled by using pruning.</a:t>
            </a:r>
          </a:p>
          <a:p>
            <a:pPr algn="l"/>
            <a:r>
              <a:rPr lang="en-US" b="0" i="0" u="none" strike="noStrike" dirty="0">
                <a:solidFill>
                  <a:srgbClr val="242424"/>
                </a:solidFill>
                <a:effectLst/>
                <a:latin typeface="source-serif-pro"/>
              </a:rPr>
              <a:t>Pruning is the process of removing redundant comparisons or removing subtrees. </a:t>
            </a:r>
          </a:p>
          <a:p>
            <a:pPr algn="l"/>
            <a:r>
              <a:rPr lang="en-US" b="0" i="0" u="none" strike="noStrike" dirty="0">
                <a:solidFill>
                  <a:srgbClr val="242424"/>
                </a:solidFill>
                <a:effectLst/>
                <a:latin typeface="source-serif-pro"/>
              </a:rPr>
              <a:t>Pruning reduces unnecessary comparisons and achieves better performance. </a:t>
            </a:r>
          </a:p>
          <a:p>
            <a:pPr algn="l"/>
            <a:r>
              <a:rPr lang="en-US" b="0" i="0" u="none" strike="noStrike" dirty="0">
                <a:solidFill>
                  <a:srgbClr val="242424"/>
                </a:solidFill>
                <a:effectLst/>
                <a:latin typeface="source-serif-pro"/>
              </a:rPr>
              <a:t>Pruned trees are less complex, smaller, and easy to understand. </a:t>
            </a:r>
          </a:p>
          <a:p>
            <a:pPr algn="l"/>
            <a:r>
              <a:rPr lang="en-US" b="1" i="0" u="none" strike="noStrike" dirty="0">
                <a:effectLst/>
                <a:latin typeface="source-serif-pro"/>
              </a:rPr>
              <a:t>There are two approaches for pruning, </a:t>
            </a:r>
            <a:r>
              <a:rPr lang="en-US" b="0" i="0" u="none" strike="noStrike" dirty="0">
                <a:solidFill>
                  <a:srgbClr val="242424"/>
                </a:solidFill>
                <a:effectLst/>
                <a:latin typeface="source-serif-pro"/>
              </a:rPr>
              <a:t>the </a:t>
            </a:r>
            <a:r>
              <a:rPr lang="en-US" b="0" i="0" u="none" strike="noStrike" dirty="0">
                <a:solidFill>
                  <a:srgbClr val="C00000"/>
                </a:solidFill>
                <a:effectLst/>
                <a:latin typeface="source-serif-pro"/>
              </a:rPr>
              <a:t>pre-prunin</a:t>
            </a:r>
            <a:r>
              <a:rPr lang="en-US" b="0" i="0" u="none" strike="noStrike" dirty="0">
                <a:solidFill>
                  <a:srgbClr val="242424"/>
                </a:solidFill>
                <a:effectLst/>
                <a:latin typeface="source-serif-pro"/>
              </a:rPr>
              <a:t>g approach in which splitting or partition of the tree is halted at a particular node.</a:t>
            </a:r>
          </a:p>
          <a:p>
            <a:pPr algn="l"/>
            <a:r>
              <a:rPr lang="en-US" b="0" i="0" u="none" strike="noStrike" dirty="0">
                <a:solidFill>
                  <a:srgbClr val="242424"/>
                </a:solidFill>
                <a:effectLst/>
                <a:latin typeface="source-serif-pro"/>
              </a:rPr>
              <a:t>whereas in </a:t>
            </a:r>
            <a:r>
              <a:rPr lang="en-US" b="0" i="0" u="none" strike="noStrike" dirty="0">
                <a:solidFill>
                  <a:srgbClr val="C00000"/>
                </a:solidFill>
                <a:effectLst/>
                <a:latin typeface="source-serif-pro"/>
              </a:rPr>
              <a:t>post-pruning approach </a:t>
            </a:r>
            <a:r>
              <a:rPr lang="en-US" b="0" i="0" u="none" strike="noStrike" dirty="0">
                <a:solidFill>
                  <a:srgbClr val="242424"/>
                </a:solidFill>
                <a:effectLst/>
                <a:latin typeface="source-serif-pro"/>
              </a:rPr>
              <a:t>removes subtree from the full tree. A subtree is pruned at a node. It is done by removing the branches at a node and replacing it with a leaf node.</a:t>
            </a:r>
          </a:p>
          <a:p>
            <a:endParaRPr lang="en-US" dirty="0"/>
          </a:p>
        </p:txBody>
      </p:sp>
    </p:spTree>
    <p:extLst>
      <p:ext uri="{BB962C8B-B14F-4D97-AF65-F5344CB8AC3E}">
        <p14:creationId xmlns:p14="http://schemas.microsoft.com/office/powerpoint/2010/main" val="4204940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white box with black text&#10;&#10;Description automatically generated">
            <a:extLst>
              <a:ext uri="{FF2B5EF4-FFF2-40B4-BE49-F238E27FC236}">
                <a16:creationId xmlns:a16="http://schemas.microsoft.com/office/drawing/2014/main" id="{761DB79D-4F8E-78D4-8F35-FC07EE00D043}"/>
              </a:ext>
            </a:extLst>
          </p:cNvPr>
          <p:cNvPicPr>
            <a:picLocks noGrp="1" noChangeAspect="1"/>
          </p:cNvPicPr>
          <p:nvPr>
            <p:ph idx="1"/>
          </p:nvPr>
        </p:nvPicPr>
        <p:blipFill>
          <a:blip r:embed="rId2"/>
          <a:stretch>
            <a:fillRect/>
          </a:stretch>
        </p:blipFill>
        <p:spPr>
          <a:xfrm>
            <a:off x="1238250" y="361950"/>
            <a:ext cx="9715500" cy="6496050"/>
          </a:xfrm>
        </p:spPr>
      </p:pic>
    </p:spTree>
    <p:extLst>
      <p:ext uri="{BB962C8B-B14F-4D97-AF65-F5344CB8AC3E}">
        <p14:creationId xmlns:p14="http://schemas.microsoft.com/office/powerpoint/2010/main" val="2271863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3DB9368-2F42-6EF2-AA5E-904637924AB3}"/>
              </a:ext>
            </a:extLst>
          </p:cNvPr>
          <p:cNvPicPr>
            <a:picLocks noGrp="1" noChangeAspect="1"/>
          </p:cNvPicPr>
          <p:nvPr>
            <p:ph idx="1"/>
          </p:nvPr>
        </p:nvPicPr>
        <p:blipFill>
          <a:blip r:embed="rId2"/>
          <a:stretch>
            <a:fillRect/>
          </a:stretch>
        </p:blipFill>
        <p:spPr>
          <a:xfrm>
            <a:off x="1825204" y="599497"/>
            <a:ext cx="7859123" cy="5855818"/>
          </a:xfrm>
        </p:spPr>
      </p:pic>
    </p:spTree>
    <p:extLst>
      <p:ext uri="{BB962C8B-B14F-4D97-AF65-F5344CB8AC3E}">
        <p14:creationId xmlns:p14="http://schemas.microsoft.com/office/powerpoint/2010/main" val="339578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Content Placeholder 31" descr="A diagram of a data structure&#10;&#10;Description automatically generated with medium confidence">
            <a:extLst>
              <a:ext uri="{FF2B5EF4-FFF2-40B4-BE49-F238E27FC236}">
                <a16:creationId xmlns:a16="http://schemas.microsoft.com/office/drawing/2014/main" id="{9FFCB227-5A63-B0B3-0352-18B447462110}"/>
              </a:ext>
            </a:extLst>
          </p:cNvPr>
          <p:cNvPicPr>
            <a:picLocks noGrp="1" noChangeAspect="1"/>
          </p:cNvPicPr>
          <p:nvPr>
            <p:ph idx="1"/>
          </p:nvPr>
        </p:nvPicPr>
        <p:blipFill>
          <a:blip r:embed="rId2"/>
          <a:stretch>
            <a:fillRect/>
          </a:stretch>
        </p:blipFill>
        <p:spPr>
          <a:xfrm>
            <a:off x="3580778" y="326818"/>
            <a:ext cx="8230843" cy="6204363"/>
          </a:xfrm>
        </p:spPr>
      </p:pic>
      <p:sp>
        <p:nvSpPr>
          <p:cNvPr id="33" name="TextBox 32">
            <a:extLst>
              <a:ext uri="{FF2B5EF4-FFF2-40B4-BE49-F238E27FC236}">
                <a16:creationId xmlns:a16="http://schemas.microsoft.com/office/drawing/2014/main" id="{55BDA4C9-3242-2DE2-61F8-A6EE4F759A33}"/>
              </a:ext>
            </a:extLst>
          </p:cNvPr>
          <p:cNvSpPr txBox="1"/>
          <p:nvPr/>
        </p:nvSpPr>
        <p:spPr>
          <a:xfrm>
            <a:off x="380379" y="1662544"/>
            <a:ext cx="2591421" cy="3600986"/>
          </a:xfrm>
          <a:prstGeom prst="rect">
            <a:avLst/>
          </a:prstGeom>
          <a:noFill/>
        </p:spPr>
        <p:txBody>
          <a:bodyPr wrap="square" rtlCol="0">
            <a:spAutoFit/>
          </a:bodyPr>
          <a:lstStyle/>
          <a:p>
            <a:r>
              <a:rPr lang="en-US" sz="2800" b="0" i="0" u="none" strike="noStrike" dirty="0">
                <a:solidFill>
                  <a:srgbClr val="374151"/>
                </a:solidFill>
                <a:effectLst/>
                <a:latin typeface="Avenir Book" panose="02000503020000020003" pitchFamily="2" charset="0"/>
              </a:rPr>
              <a:t>Bagging, or Bootstrap Aggregating, is an </a:t>
            </a:r>
            <a:r>
              <a:rPr lang="en-US" sz="2800" b="1" i="0" u="none" strike="noStrike" dirty="0">
                <a:solidFill>
                  <a:srgbClr val="C00000"/>
                </a:solidFill>
                <a:effectLst/>
                <a:latin typeface="Avenir Book" panose="02000503020000020003" pitchFamily="2" charset="0"/>
              </a:rPr>
              <a:t>ensemble machine learning technique </a:t>
            </a:r>
            <a:r>
              <a:rPr lang="en-US" sz="3200" dirty="0">
                <a:solidFill>
                  <a:srgbClr val="374151"/>
                </a:solidFill>
                <a:latin typeface="Söhne"/>
              </a:rPr>
              <a:t>.</a:t>
            </a:r>
            <a:endParaRPr lang="en-US" sz="3200" dirty="0"/>
          </a:p>
        </p:txBody>
      </p:sp>
    </p:spTree>
    <p:extLst>
      <p:ext uri="{BB962C8B-B14F-4D97-AF65-F5344CB8AC3E}">
        <p14:creationId xmlns:p14="http://schemas.microsoft.com/office/powerpoint/2010/main" val="959315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E52983-78FB-6A09-0A06-983C5E4A550E}"/>
              </a:ext>
            </a:extLst>
          </p:cNvPr>
          <p:cNvSpPr>
            <a:spLocks noGrp="1"/>
          </p:cNvSpPr>
          <p:nvPr>
            <p:ph idx="1"/>
          </p:nvPr>
        </p:nvSpPr>
        <p:spPr>
          <a:xfrm>
            <a:off x="838200" y="831273"/>
            <a:ext cx="10515600" cy="5636636"/>
          </a:xfrm>
        </p:spPr>
        <p:txBody>
          <a:bodyPr>
            <a:normAutofit/>
          </a:bodyPr>
          <a:lstStyle/>
          <a:p>
            <a:pPr marL="514350" indent="-514350">
              <a:buAutoNum type="arabicPeriod"/>
            </a:pPr>
            <a:r>
              <a:rPr lang="en-US" b="1" i="0" u="none" strike="noStrike" dirty="0">
                <a:solidFill>
                  <a:srgbClr val="374151"/>
                </a:solidFill>
                <a:effectLst/>
                <a:latin typeface="Söhne"/>
              </a:rPr>
              <a:t>Bootstrap Sampling</a:t>
            </a:r>
            <a:r>
              <a:rPr lang="en-US" b="0" i="0" u="none" strike="noStrike" dirty="0">
                <a:solidFill>
                  <a:srgbClr val="374151"/>
                </a:solidFill>
                <a:effectLst/>
                <a:latin typeface="Söhne"/>
              </a:rPr>
              <a:t>:. For each subset, data points are randomly selected with replacement from the original training dataset. This means that </a:t>
            </a:r>
            <a:r>
              <a:rPr lang="en-US" b="0" i="0" u="none" strike="noStrike" dirty="0">
                <a:solidFill>
                  <a:srgbClr val="C00000"/>
                </a:solidFill>
                <a:effectLst/>
                <a:latin typeface="Söhne"/>
              </a:rPr>
              <a:t>some data points may appear multiple times</a:t>
            </a:r>
            <a:r>
              <a:rPr lang="en-US" b="0" i="0" u="none" strike="noStrike" dirty="0">
                <a:solidFill>
                  <a:srgbClr val="374151"/>
                </a:solidFill>
                <a:effectLst/>
                <a:latin typeface="Söhne"/>
              </a:rPr>
              <a:t> in a subset, while others may not appear at all.</a:t>
            </a:r>
          </a:p>
          <a:p>
            <a:pPr marL="514350" indent="-514350">
              <a:buFont typeface="Arial" panose="020B0604020202020204" pitchFamily="34" charset="0"/>
              <a:buAutoNum type="arabicPeriod"/>
            </a:pPr>
            <a:r>
              <a:rPr lang="en-US" b="1" i="0" u="none" strike="noStrike" dirty="0">
                <a:solidFill>
                  <a:srgbClr val="374151"/>
                </a:solidFill>
                <a:effectLst/>
                <a:latin typeface="Söhne"/>
              </a:rPr>
              <a:t>Model Training</a:t>
            </a:r>
            <a:r>
              <a:rPr lang="en-US" b="0" i="0" u="none" strike="noStrike" dirty="0">
                <a:solidFill>
                  <a:srgbClr val="374151"/>
                </a:solidFill>
                <a:effectLst/>
                <a:latin typeface="Söhne"/>
              </a:rPr>
              <a:t>: A base learning algorithm, often a decision tree is trained on each of these bootstrap samples. Each subset is used to train a separate base model.</a:t>
            </a:r>
          </a:p>
          <a:p>
            <a:pPr marL="0" indent="0">
              <a:buNone/>
            </a:pPr>
            <a:r>
              <a:rPr lang="en-US" b="1" i="0" u="none" strike="noStrike" dirty="0">
                <a:solidFill>
                  <a:srgbClr val="374151"/>
                </a:solidFill>
                <a:effectLst/>
                <a:latin typeface="Söhne"/>
              </a:rPr>
              <a:t>3.  Voting or Averaging</a:t>
            </a:r>
            <a:r>
              <a:rPr lang="en-US" b="0" i="0" u="none" strike="noStrike" dirty="0">
                <a:solidFill>
                  <a:srgbClr val="374151"/>
                </a:solidFill>
                <a:effectLst/>
                <a:latin typeface="Söhne"/>
              </a:rPr>
              <a:t>: When making predictions, the ensemble model (the bagged model) combines the predictions from each base model. 	</a:t>
            </a:r>
          </a:p>
          <a:p>
            <a:pPr lvl="1"/>
            <a:r>
              <a:rPr lang="en-US" b="0" i="0" u="none" strike="noStrike" dirty="0">
                <a:solidFill>
                  <a:srgbClr val="374151"/>
                </a:solidFill>
                <a:effectLst/>
                <a:latin typeface="Söhne"/>
              </a:rPr>
              <a:t>For classification tasks, a majority vote is often used. Each base model predicts a class label, and the class with the most votes is 	the final prediction.</a:t>
            </a:r>
          </a:p>
          <a:p>
            <a:pPr lvl="1"/>
            <a:r>
              <a:rPr lang="en-US" b="0" i="0" u="none" strike="noStrike" dirty="0">
                <a:solidFill>
                  <a:srgbClr val="374151"/>
                </a:solidFill>
                <a:effectLst/>
                <a:latin typeface="Söhne"/>
              </a:rPr>
              <a:t>For regression tasks, the predictions from each base model are averaged.</a:t>
            </a:r>
          </a:p>
          <a:p>
            <a:pPr marL="514350" indent="-514350">
              <a:buAutoNum type="arabicPeriod"/>
            </a:pPr>
            <a:endParaRPr lang="en-US" b="0" i="0" u="none" strike="noStrike" dirty="0">
              <a:solidFill>
                <a:srgbClr val="374151"/>
              </a:solidFill>
              <a:effectLst/>
              <a:latin typeface="Söhne"/>
            </a:endParaRPr>
          </a:p>
          <a:p>
            <a:pPr marL="0" indent="0">
              <a:buNone/>
            </a:pPr>
            <a:endParaRPr lang="en-US" dirty="0"/>
          </a:p>
        </p:txBody>
      </p:sp>
    </p:spTree>
    <p:extLst>
      <p:ext uri="{BB962C8B-B14F-4D97-AF65-F5344CB8AC3E}">
        <p14:creationId xmlns:p14="http://schemas.microsoft.com/office/powerpoint/2010/main" val="808688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E15C-D6AC-F40E-03FB-A0AFE9F01A52}"/>
              </a:ext>
            </a:extLst>
          </p:cNvPr>
          <p:cNvSpPr>
            <a:spLocks noGrp="1"/>
          </p:cNvSpPr>
          <p:nvPr>
            <p:ph type="title"/>
          </p:nvPr>
        </p:nvSpPr>
        <p:spPr>
          <a:xfrm>
            <a:off x="1004455" y="681037"/>
            <a:ext cx="10515600" cy="736311"/>
          </a:xfrm>
        </p:spPr>
        <p:txBody>
          <a:bodyPr/>
          <a:lstStyle/>
          <a:p>
            <a:pPr algn="ctr"/>
            <a:r>
              <a:rPr lang="en-US" b="0" i="0" u="none" strike="noStrike" dirty="0">
                <a:solidFill>
                  <a:srgbClr val="FF0000"/>
                </a:solidFill>
                <a:effectLst/>
                <a:latin typeface="Söhne"/>
              </a:rPr>
              <a:t>Key benefits of bagging </a:t>
            </a:r>
            <a:endParaRPr lang="en-US" dirty="0">
              <a:solidFill>
                <a:srgbClr val="FF0000"/>
              </a:solidFill>
            </a:endParaRPr>
          </a:p>
        </p:txBody>
      </p:sp>
      <p:sp>
        <p:nvSpPr>
          <p:cNvPr id="3" name="Content Placeholder 2">
            <a:extLst>
              <a:ext uri="{FF2B5EF4-FFF2-40B4-BE49-F238E27FC236}">
                <a16:creationId xmlns:a16="http://schemas.microsoft.com/office/drawing/2014/main" id="{275EED13-7524-6E4E-67FD-5BE5B949B77F}"/>
              </a:ext>
            </a:extLst>
          </p:cNvPr>
          <p:cNvSpPr>
            <a:spLocks noGrp="1"/>
          </p:cNvSpPr>
          <p:nvPr>
            <p:ph idx="1"/>
          </p:nvPr>
        </p:nvSpPr>
        <p:spPr/>
        <p:txBody>
          <a:bodyPr/>
          <a:lstStyle/>
          <a:p>
            <a:pPr algn="l">
              <a:buFont typeface="Arial" panose="020B0604020202020204" pitchFamily="34" charset="0"/>
              <a:buChar char="•"/>
            </a:pPr>
            <a:r>
              <a:rPr lang="en-US" b="1" i="0" u="none" strike="noStrike" dirty="0">
                <a:solidFill>
                  <a:srgbClr val="374151"/>
                </a:solidFill>
                <a:effectLst/>
                <a:latin typeface="Söhne"/>
              </a:rPr>
              <a:t>Reduced Variance</a:t>
            </a:r>
            <a:r>
              <a:rPr lang="en-US" b="0" i="0" u="none" strike="noStrike" dirty="0">
                <a:solidFill>
                  <a:srgbClr val="374151"/>
                </a:solidFill>
                <a:effectLst/>
                <a:latin typeface="Söhne"/>
              </a:rPr>
              <a:t>: Because each base model is trained on a slightly different subset of the data, it introduces diversity into the ensemble. This diversity helps reduce the variance in the predictions and makes the model less prone to overfitting.</a:t>
            </a:r>
          </a:p>
          <a:p>
            <a:pPr algn="l">
              <a:buFont typeface="Arial" panose="020B0604020202020204" pitchFamily="34" charset="0"/>
              <a:buChar char="•"/>
            </a:pPr>
            <a:r>
              <a:rPr lang="en-US" b="1" i="0" u="none" strike="noStrike" dirty="0">
                <a:solidFill>
                  <a:srgbClr val="374151"/>
                </a:solidFill>
                <a:effectLst/>
                <a:latin typeface="Söhne"/>
              </a:rPr>
              <a:t>Improved Generalization</a:t>
            </a:r>
            <a:r>
              <a:rPr lang="en-US" b="0" i="0" u="none" strike="noStrike" dirty="0">
                <a:solidFill>
                  <a:srgbClr val="374151"/>
                </a:solidFill>
                <a:effectLst/>
                <a:latin typeface="Söhne"/>
              </a:rPr>
              <a:t>: Bagging typically leads to improved generalization performance, making it a useful technique for improving the accuracy of machine learning models.</a:t>
            </a:r>
          </a:p>
          <a:p>
            <a:pPr algn="l">
              <a:buFont typeface="Arial" panose="020B0604020202020204" pitchFamily="34" charset="0"/>
              <a:buChar char="•"/>
            </a:pPr>
            <a:r>
              <a:rPr lang="en-US" b="1" i="0" u="none" strike="noStrike" dirty="0">
                <a:solidFill>
                  <a:srgbClr val="374151"/>
                </a:solidFill>
                <a:effectLst/>
                <a:latin typeface="Söhne"/>
              </a:rPr>
              <a:t>Robustness</a:t>
            </a:r>
            <a:r>
              <a:rPr lang="en-US" b="0" i="0" u="none" strike="noStrike" dirty="0">
                <a:solidFill>
                  <a:srgbClr val="374151"/>
                </a:solidFill>
                <a:effectLst/>
                <a:latin typeface="Söhne"/>
              </a:rPr>
              <a:t>: Bagging can increase the model's robustness by reducing the impact of outliers or noisy data points in the training set.</a:t>
            </a:r>
          </a:p>
        </p:txBody>
      </p:sp>
    </p:spTree>
    <p:extLst>
      <p:ext uri="{BB962C8B-B14F-4D97-AF65-F5344CB8AC3E}">
        <p14:creationId xmlns:p14="http://schemas.microsoft.com/office/powerpoint/2010/main" val="210584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boottrap sample&#10;&#10;Description automatically generated">
            <a:extLst>
              <a:ext uri="{FF2B5EF4-FFF2-40B4-BE49-F238E27FC236}">
                <a16:creationId xmlns:a16="http://schemas.microsoft.com/office/drawing/2014/main" id="{E4106FAF-436A-D2FF-A7FD-A23DBD647BCF}"/>
              </a:ext>
            </a:extLst>
          </p:cNvPr>
          <p:cNvPicPr>
            <a:picLocks noGrp="1" noChangeAspect="1"/>
          </p:cNvPicPr>
          <p:nvPr>
            <p:ph idx="1"/>
          </p:nvPr>
        </p:nvPicPr>
        <p:blipFill>
          <a:blip r:embed="rId2"/>
          <a:stretch>
            <a:fillRect/>
          </a:stretch>
        </p:blipFill>
        <p:spPr>
          <a:xfrm>
            <a:off x="1020474" y="320695"/>
            <a:ext cx="9260900" cy="6216610"/>
          </a:xfrm>
        </p:spPr>
      </p:pic>
      <p:sp>
        <p:nvSpPr>
          <p:cNvPr id="7" name="TextBox 6">
            <a:extLst>
              <a:ext uri="{FF2B5EF4-FFF2-40B4-BE49-F238E27FC236}">
                <a16:creationId xmlns:a16="http://schemas.microsoft.com/office/drawing/2014/main" id="{9C0C6B14-662D-7CB1-CE58-D219B0588C17}"/>
              </a:ext>
            </a:extLst>
          </p:cNvPr>
          <p:cNvSpPr txBox="1"/>
          <p:nvPr/>
        </p:nvSpPr>
        <p:spPr>
          <a:xfrm>
            <a:off x="6541077" y="320695"/>
            <a:ext cx="4902777" cy="523220"/>
          </a:xfrm>
          <a:prstGeom prst="rect">
            <a:avLst/>
          </a:prstGeom>
          <a:noFill/>
        </p:spPr>
        <p:txBody>
          <a:bodyPr wrap="square">
            <a:spAutoFit/>
          </a:bodyPr>
          <a:lstStyle/>
          <a:p>
            <a:r>
              <a:rPr lang="en-US" sz="2800" b="1" i="0" u="none" strike="noStrike" dirty="0">
                <a:solidFill>
                  <a:srgbClr val="FF0000"/>
                </a:solidFill>
                <a:effectLst/>
                <a:latin typeface="Avenir Book" panose="02000503020000020003" pitchFamily="2" charset="0"/>
              </a:rPr>
              <a:t>Or Bootstrap Aggregating</a:t>
            </a:r>
            <a:endParaRPr lang="en-US" sz="2800" b="1" dirty="0">
              <a:solidFill>
                <a:srgbClr val="FF0000"/>
              </a:solidFill>
              <a:latin typeface="Avenir Book" panose="02000503020000020003" pitchFamily="2" charset="0"/>
            </a:endParaRPr>
          </a:p>
        </p:txBody>
      </p:sp>
    </p:spTree>
    <p:extLst>
      <p:ext uri="{BB962C8B-B14F-4D97-AF65-F5344CB8AC3E}">
        <p14:creationId xmlns:p14="http://schemas.microsoft.com/office/powerpoint/2010/main" val="958308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forest classifier&#10;&#10;Description automatically generated">
            <a:extLst>
              <a:ext uri="{FF2B5EF4-FFF2-40B4-BE49-F238E27FC236}">
                <a16:creationId xmlns:a16="http://schemas.microsoft.com/office/drawing/2014/main" id="{1B2615D5-793D-61DB-483C-74E527C12719}"/>
              </a:ext>
            </a:extLst>
          </p:cNvPr>
          <p:cNvPicPr>
            <a:picLocks noGrp="1" noChangeAspect="1"/>
          </p:cNvPicPr>
          <p:nvPr>
            <p:ph idx="1"/>
          </p:nvPr>
        </p:nvPicPr>
        <p:blipFill>
          <a:blip r:embed="rId2"/>
          <a:stretch>
            <a:fillRect/>
          </a:stretch>
        </p:blipFill>
        <p:spPr>
          <a:xfrm>
            <a:off x="1737417" y="620279"/>
            <a:ext cx="8508019" cy="6029305"/>
          </a:xfrm>
        </p:spPr>
      </p:pic>
    </p:spTree>
    <p:extLst>
      <p:ext uri="{BB962C8B-B14F-4D97-AF65-F5344CB8AC3E}">
        <p14:creationId xmlns:p14="http://schemas.microsoft.com/office/powerpoint/2010/main" val="964656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forest classifier&#10;&#10;Description automatically generated">
            <a:extLst>
              <a:ext uri="{FF2B5EF4-FFF2-40B4-BE49-F238E27FC236}">
                <a16:creationId xmlns:a16="http://schemas.microsoft.com/office/drawing/2014/main" id="{C7C26693-C4FB-D751-6A81-F41EABA6E1A4}"/>
              </a:ext>
            </a:extLst>
          </p:cNvPr>
          <p:cNvPicPr>
            <a:picLocks noGrp="1" noChangeAspect="1"/>
          </p:cNvPicPr>
          <p:nvPr>
            <p:ph idx="1"/>
          </p:nvPr>
        </p:nvPicPr>
        <p:blipFill>
          <a:blip r:embed="rId2"/>
          <a:stretch>
            <a:fillRect/>
          </a:stretch>
        </p:blipFill>
        <p:spPr>
          <a:xfrm>
            <a:off x="2327564" y="296962"/>
            <a:ext cx="8645236" cy="6264075"/>
          </a:xfrm>
        </p:spPr>
      </p:pic>
    </p:spTree>
    <p:extLst>
      <p:ext uri="{BB962C8B-B14F-4D97-AF65-F5344CB8AC3E}">
        <p14:creationId xmlns:p14="http://schemas.microsoft.com/office/powerpoint/2010/main" val="3590685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forest classification&#10;&#10;Description automatically generated">
            <a:extLst>
              <a:ext uri="{FF2B5EF4-FFF2-40B4-BE49-F238E27FC236}">
                <a16:creationId xmlns:a16="http://schemas.microsoft.com/office/drawing/2014/main" id="{F6FABE32-0A39-ADDA-F525-18522B748CC3}"/>
              </a:ext>
            </a:extLst>
          </p:cNvPr>
          <p:cNvPicPr>
            <a:picLocks noGrp="1" noChangeAspect="1"/>
          </p:cNvPicPr>
          <p:nvPr>
            <p:ph idx="1"/>
          </p:nvPr>
        </p:nvPicPr>
        <p:blipFill>
          <a:blip r:embed="rId2"/>
          <a:stretch>
            <a:fillRect/>
          </a:stretch>
        </p:blipFill>
        <p:spPr>
          <a:xfrm>
            <a:off x="2420110" y="385010"/>
            <a:ext cx="7061824" cy="5313965"/>
          </a:xfrm>
        </p:spPr>
      </p:pic>
      <p:sp>
        <p:nvSpPr>
          <p:cNvPr id="3" name="TextBox 2">
            <a:extLst>
              <a:ext uri="{FF2B5EF4-FFF2-40B4-BE49-F238E27FC236}">
                <a16:creationId xmlns:a16="http://schemas.microsoft.com/office/drawing/2014/main" id="{A46C2534-F0EB-70FA-C64E-546770935DEB}"/>
              </a:ext>
            </a:extLst>
          </p:cNvPr>
          <p:cNvSpPr txBox="1"/>
          <p:nvPr/>
        </p:nvSpPr>
        <p:spPr>
          <a:xfrm>
            <a:off x="3208421" y="6288324"/>
            <a:ext cx="6096000" cy="369332"/>
          </a:xfrm>
          <a:prstGeom prst="rect">
            <a:avLst/>
          </a:prstGeom>
          <a:noFill/>
        </p:spPr>
        <p:txBody>
          <a:bodyPr wrap="square">
            <a:spAutoFit/>
          </a:bodyPr>
          <a:lstStyle/>
          <a:p>
            <a:r>
              <a:rPr lang="en-US" dirty="0"/>
              <a:t>https://</a:t>
            </a:r>
            <a:r>
              <a:rPr lang="en-US" dirty="0" err="1"/>
              <a:t>www.youtube.com</a:t>
            </a:r>
            <a:r>
              <a:rPr lang="en-US" dirty="0"/>
              <a:t>/</a:t>
            </a:r>
            <a:r>
              <a:rPr lang="en-US" dirty="0" err="1"/>
              <a:t>watch?v</a:t>
            </a:r>
            <a:r>
              <a:rPr lang="en-US" dirty="0"/>
              <a:t>=J4Wdy0Wc_xQ</a:t>
            </a:r>
          </a:p>
        </p:txBody>
      </p:sp>
    </p:spTree>
    <p:extLst>
      <p:ext uri="{BB962C8B-B14F-4D97-AF65-F5344CB8AC3E}">
        <p14:creationId xmlns:p14="http://schemas.microsoft.com/office/powerpoint/2010/main" val="2896610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14" name="Picture 13" descr="A table of weather forecasts&#10;&#10;Description automatically generated">
            <a:extLst>
              <a:ext uri="{FF2B5EF4-FFF2-40B4-BE49-F238E27FC236}">
                <a16:creationId xmlns:a16="http://schemas.microsoft.com/office/drawing/2014/main" id="{82C630FB-6099-FE85-4840-FB517B708C1E}"/>
              </a:ext>
            </a:extLst>
          </p:cNvPr>
          <p:cNvPicPr>
            <a:picLocks noChangeAspect="1"/>
          </p:cNvPicPr>
          <p:nvPr/>
        </p:nvPicPr>
        <p:blipFill>
          <a:blip r:embed="rId2"/>
          <a:stretch>
            <a:fillRect/>
          </a:stretch>
        </p:blipFill>
        <p:spPr>
          <a:xfrm>
            <a:off x="2414017" y="339243"/>
            <a:ext cx="6816049" cy="5734588"/>
          </a:xfrm>
          <a:prstGeom prst="rect">
            <a:avLst/>
          </a:prstGeom>
        </p:spPr>
      </p:pic>
      <p:sp>
        <p:nvSpPr>
          <p:cNvPr id="3" name="Rectangle 2">
            <a:extLst>
              <a:ext uri="{FF2B5EF4-FFF2-40B4-BE49-F238E27FC236}">
                <a16:creationId xmlns:a16="http://schemas.microsoft.com/office/drawing/2014/main" id="{F00A0B59-E4B4-C799-F6D4-E85DCA3FE635}"/>
              </a:ext>
            </a:extLst>
          </p:cNvPr>
          <p:cNvSpPr/>
          <p:nvPr/>
        </p:nvSpPr>
        <p:spPr>
          <a:xfrm>
            <a:off x="7442401" y="458492"/>
            <a:ext cx="1724967" cy="5734588"/>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35553BE3-550B-E9D8-1BCD-247BBDB899ED}"/>
              </a:ext>
            </a:extLst>
          </p:cNvPr>
          <p:cNvCxnSpPr>
            <a:cxnSpLocks/>
          </p:cNvCxnSpPr>
          <p:nvPr/>
        </p:nvCxnSpPr>
        <p:spPr>
          <a:xfrm flipH="1" flipV="1">
            <a:off x="9015984" y="784169"/>
            <a:ext cx="1426464" cy="752391"/>
          </a:xfrm>
          <a:prstGeom prst="line">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F57B8EF-9B8C-181D-150E-60696F0B9952}"/>
              </a:ext>
            </a:extLst>
          </p:cNvPr>
          <p:cNvSpPr txBox="1"/>
          <p:nvPr/>
        </p:nvSpPr>
        <p:spPr>
          <a:xfrm>
            <a:off x="10442448" y="1305727"/>
            <a:ext cx="974690" cy="461665"/>
          </a:xfrm>
          <a:prstGeom prst="rect">
            <a:avLst/>
          </a:prstGeom>
          <a:noFill/>
        </p:spPr>
        <p:txBody>
          <a:bodyPr wrap="none" rtlCol="0">
            <a:spAutoFit/>
          </a:bodyPr>
          <a:lstStyle/>
          <a:p>
            <a:r>
              <a:rPr lang="en-US" sz="2400" b="1" dirty="0">
                <a:solidFill>
                  <a:srgbClr val="C00000"/>
                </a:solidFill>
              </a:rPr>
              <a:t>Target</a:t>
            </a:r>
          </a:p>
        </p:txBody>
      </p:sp>
      <p:sp>
        <p:nvSpPr>
          <p:cNvPr id="11" name="TextBox 10">
            <a:extLst>
              <a:ext uri="{FF2B5EF4-FFF2-40B4-BE49-F238E27FC236}">
                <a16:creationId xmlns:a16="http://schemas.microsoft.com/office/drawing/2014/main" id="{48074CA2-BFB2-1763-8D29-5F4D6C1B5254}"/>
              </a:ext>
            </a:extLst>
          </p:cNvPr>
          <p:cNvSpPr txBox="1"/>
          <p:nvPr/>
        </p:nvSpPr>
        <p:spPr>
          <a:xfrm>
            <a:off x="3834951" y="6057092"/>
            <a:ext cx="3366819" cy="461665"/>
          </a:xfrm>
          <a:prstGeom prst="rect">
            <a:avLst/>
          </a:prstGeom>
          <a:noFill/>
        </p:spPr>
        <p:txBody>
          <a:bodyPr wrap="none" rtlCol="0">
            <a:spAutoFit/>
          </a:bodyPr>
          <a:lstStyle/>
          <a:p>
            <a:r>
              <a:rPr lang="en-US" sz="2400" b="1" dirty="0">
                <a:solidFill>
                  <a:srgbClr val="7030A0"/>
                </a:solidFill>
              </a:rPr>
              <a:t>Three Feature/Attributes</a:t>
            </a:r>
          </a:p>
        </p:txBody>
      </p:sp>
      <p:sp>
        <p:nvSpPr>
          <p:cNvPr id="9" name="Rectangle 8">
            <a:extLst>
              <a:ext uri="{FF2B5EF4-FFF2-40B4-BE49-F238E27FC236}">
                <a16:creationId xmlns:a16="http://schemas.microsoft.com/office/drawing/2014/main" id="{7EE8685A-50D6-559B-0F08-5C2816537A97}"/>
              </a:ext>
            </a:extLst>
          </p:cNvPr>
          <p:cNvSpPr/>
          <p:nvPr/>
        </p:nvSpPr>
        <p:spPr>
          <a:xfrm>
            <a:off x="3428133" y="458492"/>
            <a:ext cx="3951571" cy="5496090"/>
          </a:xfrm>
          <a:prstGeom prst="rect">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 name="TextBox 1">
            <a:extLst>
              <a:ext uri="{FF2B5EF4-FFF2-40B4-BE49-F238E27FC236}">
                <a16:creationId xmlns:a16="http://schemas.microsoft.com/office/drawing/2014/main" id="{0BA7C31A-98DB-C87C-FE4C-6D23A394BAF4}"/>
              </a:ext>
            </a:extLst>
          </p:cNvPr>
          <p:cNvSpPr txBox="1"/>
          <p:nvPr/>
        </p:nvSpPr>
        <p:spPr>
          <a:xfrm>
            <a:off x="506472" y="2744872"/>
            <a:ext cx="1907546" cy="1938992"/>
          </a:xfrm>
          <a:prstGeom prst="rect">
            <a:avLst/>
          </a:prstGeom>
          <a:noFill/>
        </p:spPr>
        <p:txBody>
          <a:bodyPr wrap="square" rtlCol="0">
            <a:spAutoFit/>
          </a:bodyPr>
          <a:lstStyle/>
          <a:p>
            <a:r>
              <a:rPr lang="en-US" sz="2400" b="1" dirty="0">
                <a:solidFill>
                  <a:srgbClr val="FFC000"/>
                </a:solidFill>
              </a:rPr>
              <a:t>14 samples</a:t>
            </a:r>
          </a:p>
          <a:p>
            <a:endParaRPr lang="en-US" sz="2400" b="1" dirty="0">
              <a:solidFill>
                <a:srgbClr val="FFC000"/>
              </a:solidFill>
            </a:endParaRPr>
          </a:p>
          <a:p>
            <a:r>
              <a:rPr lang="en-US" sz="2400" dirty="0">
                <a:solidFill>
                  <a:schemeClr val="accent2">
                    <a:lumMod val="50000"/>
                  </a:schemeClr>
                </a:solidFill>
              </a:rPr>
              <a:t>Each column represent one feature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C7F8A68E-22F0-2B29-C34E-BC89E347EF4F}"/>
              </a:ext>
            </a:extLst>
          </p:cNvPr>
          <p:cNvPicPr>
            <a:picLocks noChangeAspect="1"/>
          </p:cNvPicPr>
          <p:nvPr/>
        </p:nvPicPr>
        <p:blipFill>
          <a:blip r:embed="rId2"/>
          <a:stretch>
            <a:fillRect/>
          </a:stretch>
        </p:blipFill>
        <p:spPr>
          <a:xfrm>
            <a:off x="1847850" y="105908"/>
            <a:ext cx="8896350" cy="6646184"/>
          </a:xfrm>
          <a:prstGeom prst="rect">
            <a:avLst/>
          </a:prstGeom>
        </p:spPr>
      </p:pic>
    </p:spTree>
    <p:extLst>
      <p:ext uri="{BB962C8B-B14F-4D97-AF65-F5344CB8AC3E}">
        <p14:creationId xmlns:p14="http://schemas.microsoft.com/office/powerpoint/2010/main" val="359021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16396-0B8D-FF8E-08BC-49A526819B02}"/>
              </a:ext>
            </a:extLst>
          </p:cNvPr>
          <p:cNvSpPr>
            <a:spLocks noGrp="1"/>
          </p:cNvSpPr>
          <p:nvPr>
            <p:ph type="title"/>
          </p:nvPr>
        </p:nvSpPr>
        <p:spPr/>
        <p:txBody>
          <a:bodyPr/>
          <a:lstStyle/>
          <a:p>
            <a:r>
              <a:rPr lang="en-US" b="1" dirty="0">
                <a:solidFill>
                  <a:srgbClr val="C00000"/>
                </a:solidFill>
                <a:latin typeface="Avenir Book" panose="02000503020000020003" pitchFamily="2" charset="0"/>
              </a:rPr>
              <a:t>Entropy</a:t>
            </a:r>
          </a:p>
        </p:txBody>
      </p:sp>
      <p:sp>
        <p:nvSpPr>
          <p:cNvPr id="3" name="Content Placeholder 2">
            <a:extLst>
              <a:ext uri="{FF2B5EF4-FFF2-40B4-BE49-F238E27FC236}">
                <a16:creationId xmlns:a16="http://schemas.microsoft.com/office/drawing/2014/main" id="{88E946BC-753B-F5E2-2B1D-2226A66B256D}"/>
              </a:ext>
            </a:extLst>
          </p:cNvPr>
          <p:cNvSpPr>
            <a:spLocks noGrp="1"/>
          </p:cNvSpPr>
          <p:nvPr>
            <p:ph idx="1"/>
          </p:nvPr>
        </p:nvSpPr>
        <p:spPr/>
        <p:txBody>
          <a:bodyPr/>
          <a:lstStyle/>
          <a:p>
            <a:r>
              <a:rPr lang="en-US" b="0" i="0" u="none" strike="noStrike" dirty="0">
                <a:solidFill>
                  <a:srgbClr val="242424"/>
                </a:solidFill>
                <a:effectLst/>
                <a:latin typeface="source-serif-pro"/>
              </a:rPr>
              <a:t>In the context of Decision Trees, </a:t>
            </a:r>
            <a:r>
              <a:rPr lang="en-US" b="0" i="0" u="none" strike="noStrike" dirty="0">
                <a:solidFill>
                  <a:srgbClr val="7030A0"/>
                </a:solidFill>
                <a:effectLst/>
                <a:latin typeface="source-serif-pro"/>
              </a:rPr>
              <a:t>entropy</a:t>
            </a:r>
            <a:r>
              <a:rPr lang="en-US" b="0" i="0" u="none" strike="noStrike" dirty="0">
                <a:solidFill>
                  <a:srgbClr val="242424"/>
                </a:solidFill>
                <a:effectLst/>
                <a:latin typeface="source-serif-pro"/>
              </a:rPr>
              <a:t> is a </a:t>
            </a:r>
            <a:r>
              <a:rPr lang="en-US" b="0" i="0" u="none" strike="noStrike" dirty="0">
                <a:solidFill>
                  <a:schemeClr val="accent2">
                    <a:lumMod val="50000"/>
                  </a:schemeClr>
                </a:solidFill>
                <a:effectLst/>
                <a:latin typeface="source-serif-pro"/>
              </a:rPr>
              <a:t>measure</a:t>
            </a:r>
            <a:r>
              <a:rPr lang="en-US" b="0" i="0" u="none" strike="noStrike" dirty="0">
                <a:solidFill>
                  <a:srgbClr val="242424"/>
                </a:solidFill>
                <a:effectLst/>
                <a:latin typeface="source-serif-pro"/>
              </a:rPr>
              <a:t> of </a:t>
            </a:r>
            <a:r>
              <a:rPr lang="en-US" b="0" i="0" u="none" strike="noStrike" dirty="0">
                <a:solidFill>
                  <a:schemeClr val="accent2">
                    <a:lumMod val="50000"/>
                  </a:schemeClr>
                </a:solidFill>
                <a:effectLst/>
                <a:latin typeface="source-serif-pro"/>
              </a:rPr>
              <a:t>disorder</a:t>
            </a:r>
            <a:r>
              <a:rPr lang="en-US" b="0" i="0" u="none" strike="noStrike" dirty="0">
                <a:solidFill>
                  <a:srgbClr val="242424"/>
                </a:solidFill>
                <a:effectLst/>
                <a:latin typeface="source-serif-pro"/>
              </a:rPr>
              <a:t> or </a:t>
            </a:r>
            <a:r>
              <a:rPr lang="en-US" b="0" i="0" u="none" strike="noStrike" dirty="0">
                <a:solidFill>
                  <a:schemeClr val="accent2">
                    <a:lumMod val="50000"/>
                  </a:schemeClr>
                </a:solidFill>
                <a:effectLst/>
                <a:latin typeface="source-serif-pro"/>
              </a:rPr>
              <a:t>impurity</a:t>
            </a:r>
            <a:r>
              <a:rPr lang="en-US" b="0" i="0" u="none" strike="noStrike" dirty="0">
                <a:solidFill>
                  <a:srgbClr val="242424"/>
                </a:solidFill>
                <a:effectLst/>
                <a:latin typeface="source-serif-pro"/>
              </a:rPr>
              <a:t> in a node. </a:t>
            </a:r>
          </a:p>
          <a:p>
            <a:endParaRPr lang="en-US" dirty="0">
              <a:solidFill>
                <a:srgbClr val="242424"/>
              </a:solidFill>
              <a:latin typeface="source-serif-pro"/>
            </a:endParaRPr>
          </a:p>
          <a:p>
            <a:r>
              <a:rPr lang="en-US" b="0" i="0" u="none" strike="noStrike" dirty="0">
                <a:solidFill>
                  <a:srgbClr val="242424"/>
                </a:solidFill>
                <a:effectLst/>
                <a:latin typeface="source-serif-pro"/>
              </a:rPr>
              <a:t>Thus, </a:t>
            </a:r>
            <a:r>
              <a:rPr lang="en-US" b="1" i="0" u="none" strike="noStrike" dirty="0">
                <a:solidFill>
                  <a:srgbClr val="242424"/>
                </a:solidFill>
                <a:effectLst/>
                <a:latin typeface="source-serif-pro"/>
              </a:rPr>
              <a:t>a node with more variable composition (multiple types) </a:t>
            </a:r>
            <a:r>
              <a:rPr lang="en-US" b="0" i="0" u="none" strike="noStrike" dirty="0">
                <a:solidFill>
                  <a:srgbClr val="242424"/>
                </a:solidFill>
                <a:effectLst/>
                <a:latin typeface="source-serif-pro"/>
              </a:rPr>
              <a:t>to have higher Entropy than a node which has only single type value.</a:t>
            </a:r>
          </a:p>
          <a:p>
            <a:endParaRPr lang="en-US" b="0" i="0" u="none" strike="noStrike" dirty="0">
              <a:solidFill>
                <a:srgbClr val="242424"/>
              </a:solidFill>
              <a:effectLst/>
              <a:latin typeface="source-serif-pro"/>
            </a:endParaRPr>
          </a:p>
          <a:p>
            <a:r>
              <a:rPr lang="en-US" b="0" i="0" u="none" strike="noStrike" dirty="0">
                <a:solidFill>
                  <a:srgbClr val="242424"/>
                </a:solidFill>
                <a:effectLst/>
                <a:latin typeface="source-serif-pro"/>
              </a:rPr>
              <a:t>The maximum level of entropy or disorder is given by 1 and minimum entropy is given by a value 0.</a:t>
            </a:r>
            <a:endParaRPr lang="en-US" dirty="0"/>
          </a:p>
        </p:txBody>
      </p:sp>
    </p:spTree>
    <p:extLst>
      <p:ext uri="{BB962C8B-B14F-4D97-AF65-F5344CB8AC3E}">
        <p14:creationId xmlns:p14="http://schemas.microsoft.com/office/powerpoint/2010/main" val="417181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2E262-41ED-7E9D-4D8A-16E42348CEF5}"/>
              </a:ext>
            </a:extLst>
          </p:cNvPr>
          <p:cNvSpPr>
            <a:spLocks noGrp="1"/>
          </p:cNvSpPr>
          <p:nvPr>
            <p:ph idx="1"/>
          </p:nvPr>
        </p:nvSpPr>
        <p:spPr>
          <a:xfrm>
            <a:off x="838200" y="694964"/>
            <a:ext cx="10515600" cy="5342774"/>
          </a:xfrm>
        </p:spPr>
        <p:txBody>
          <a:bodyPr/>
          <a:lstStyle/>
          <a:p>
            <a:pPr marL="0" indent="0">
              <a:buNone/>
            </a:pPr>
            <a:r>
              <a:rPr lang="en-US" sz="2400" b="0" i="0" u="none" strike="noStrike" dirty="0">
                <a:solidFill>
                  <a:srgbClr val="242424"/>
                </a:solidFill>
                <a:effectLst/>
                <a:latin typeface="source-serif-pro"/>
              </a:rPr>
              <a:t>If we have a dataset of 10 observations belonging to two classes </a:t>
            </a:r>
            <a:r>
              <a:rPr lang="en-US" sz="2400" b="0" i="0" u="none" strike="noStrike" dirty="0">
                <a:solidFill>
                  <a:srgbClr val="7030A0"/>
                </a:solidFill>
                <a:effectLst/>
                <a:latin typeface="source-serif-pro"/>
              </a:rPr>
              <a:t>YES</a:t>
            </a:r>
            <a:r>
              <a:rPr lang="en-US" sz="2400" b="0" i="0" u="none" strike="noStrike" dirty="0">
                <a:solidFill>
                  <a:srgbClr val="242424"/>
                </a:solidFill>
                <a:effectLst/>
                <a:latin typeface="source-serif-pro"/>
              </a:rPr>
              <a:t> and </a:t>
            </a:r>
            <a:r>
              <a:rPr lang="en-US" sz="2400" b="0" i="0" u="none" strike="noStrike" dirty="0">
                <a:solidFill>
                  <a:srgbClr val="7030A0"/>
                </a:solidFill>
                <a:effectLst/>
                <a:latin typeface="source-serif-pro"/>
              </a:rPr>
              <a:t>NO</a:t>
            </a:r>
            <a:r>
              <a:rPr lang="en-US" sz="2400" b="0" i="0" u="none" strike="noStrike" dirty="0">
                <a:solidFill>
                  <a:srgbClr val="242424"/>
                </a:solidFill>
                <a:effectLst/>
                <a:latin typeface="source-serif-pro"/>
              </a:rPr>
              <a:t>. If 6 observations belong to the class, YES, and 4 observations belong to class NO, then entropy can be written as below.</a:t>
            </a:r>
          </a:p>
          <a:p>
            <a:endParaRPr lang="en-US" sz="2400" dirty="0">
              <a:solidFill>
                <a:srgbClr val="242424"/>
              </a:solidFill>
              <a:latin typeface="source-serif-pro"/>
            </a:endParaRPr>
          </a:p>
          <a:p>
            <a:pPr marL="0" indent="0">
              <a:buNone/>
            </a:pPr>
            <a:endParaRPr lang="en-US" sz="2400" b="0" i="0" u="none" strike="noStrike" dirty="0">
              <a:solidFill>
                <a:srgbClr val="242424"/>
              </a:solidFill>
              <a:effectLst/>
              <a:latin typeface="source-serif-pro"/>
            </a:endParaRPr>
          </a:p>
          <a:p>
            <a:r>
              <a:rPr lang="en-US" sz="2400" b="0" i="1" u="none" strike="noStrike" dirty="0" err="1">
                <a:solidFill>
                  <a:srgbClr val="242424"/>
                </a:solidFill>
                <a:effectLst/>
                <a:latin typeface="source-serif-pro"/>
              </a:rPr>
              <a:t>P</a:t>
            </a:r>
            <a:r>
              <a:rPr lang="en-US" sz="2400" b="0" i="1" u="none" strike="noStrike" baseline="-25000" dirty="0" err="1">
                <a:solidFill>
                  <a:srgbClr val="242424"/>
                </a:solidFill>
                <a:effectLst/>
                <a:latin typeface="source-serif-pro"/>
              </a:rPr>
              <a:t>yes</a:t>
            </a:r>
            <a:r>
              <a:rPr lang="en-US" sz="2400" b="0" i="1" u="none" strike="noStrike" dirty="0">
                <a:solidFill>
                  <a:srgbClr val="242424"/>
                </a:solidFill>
                <a:effectLst/>
                <a:latin typeface="source-serif-pro"/>
              </a:rPr>
              <a:t> </a:t>
            </a:r>
            <a:r>
              <a:rPr lang="en-US" sz="2400" b="0" i="0" u="none" strike="noStrike" dirty="0">
                <a:solidFill>
                  <a:srgbClr val="242424"/>
                </a:solidFill>
                <a:effectLst/>
                <a:latin typeface="source-serif-pro"/>
              </a:rPr>
              <a:t>is the probability of choosing </a:t>
            </a:r>
            <a:r>
              <a:rPr lang="en-US" sz="2400" b="0" i="0" u="none" strike="noStrike" dirty="0">
                <a:solidFill>
                  <a:srgbClr val="7030A0"/>
                </a:solidFill>
                <a:effectLst/>
                <a:latin typeface="source-serif-pro"/>
              </a:rPr>
              <a:t>YES</a:t>
            </a:r>
            <a:r>
              <a:rPr lang="en-US" sz="2400" b="0" i="0" u="none" strike="noStrike" dirty="0">
                <a:solidFill>
                  <a:srgbClr val="242424"/>
                </a:solidFill>
                <a:effectLst/>
                <a:latin typeface="source-serif-pro"/>
              </a:rPr>
              <a:t> and </a:t>
            </a:r>
            <a:r>
              <a:rPr lang="en-US" sz="2400" b="0" i="1" u="none" strike="noStrike" dirty="0" err="1">
                <a:solidFill>
                  <a:srgbClr val="242424"/>
                </a:solidFill>
                <a:effectLst/>
                <a:latin typeface="source-serif-pro"/>
              </a:rPr>
              <a:t>P</a:t>
            </a:r>
            <a:r>
              <a:rPr lang="en-US" sz="2400" b="0" i="1" u="none" strike="noStrike" baseline="-25000" dirty="0" err="1">
                <a:solidFill>
                  <a:srgbClr val="242424"/>
                </a:solidFill>
                <a:effectLst/>
                <a:latin typeface="source-serif-pro"/>
              </a:rPr>
              <a:t>no</a:t>
            </a:r>
            <a:r>
              <a:rPr lang="en-US" sz="2400" b="0" i="0" u="none" strike="noStrike" dirty="0">
                <a:solidFill>
                  <a:srgbClr val="242424"/>
                </a:solidFill>
                <a:effectLst/>
                <a:latin typeface="source-serif-pro"/>
              </a:rPr>
              <a:t> is the probability of choosing a </a:t>
            </a:r>
            <a:r>
              <a:rPr lang="en-US" sz="2400" b="0" i="0" u="none" strike="noStrike" dirty="0">
                <a:solidFill>
                  <a:srgbClr val="7030A0"/>
                </a:solidFill>
                <a:effectLst/>
                <a:latin typeface="source-serif-pro"/>
              </a:rPr>
              <a:t>NO</a:t>
            </a:r>
            <a:r>
              <a:rPr lang="en-US" sz="2400" b="0" i="0" u="none" strike="noStrike" dirty="0">
                <a:solidFill>
                  <a:srgbClr val="242424"/>
                </a:solidFill>
                <a:effectLst/>
                <a:latin typeface="source-serif-pro"/>
              </a:rPr>
              <a:t>. </a:t>
            </a:r>
          </a:p>
          <a:p>
            <a:r>
              <a:rPr lang="en-US" sz="2400" b="0" i="0" u="none" strike="noStrike" dirty="0">
                <a:solidFill>
                  <a:srgbClr val="242424"/>
                </a:solidFill>
                <a:effectLst/>
                <a:latin typeface="source-serif-pro"/>
              </a:rPr>
              <a:t>Here </a:t>
            </a:r>
            <a:r>
              <a:rPr lang="en-US" sz="2400" b="0" i="1" u="none" strike="noStrike" dirty="0" err="1">
                <a:solidFill>
                  <a:srgbClr val="242424"/>
                </a:solidFill>
                <a:effectLst/>
                <a:latin typeface="source-serif-pro"/>
              </a:rPr>
              <a:t>P</a:t>
            </a:r>
            <a:r>
              <a:rPr lang="en-US" sz="2400" b="0" i="1" u="none" strike="noStrike" baseline="-25000" dirty="0" err="1">
                <a:solidFill>
                  <a:srgbClr val="242424"/>
                </a:solidFill>
                <a:effectLst/>
                <a:latin typeface="source-serif-pro"/>
              </a:rPr>
              <a:t>yes</a:t>
            </a:r>
            <a:r>
              <a:rPr lang="en-US" sz="2400" b="0" i="0" u="none" strike="noStrike" dirty="0">
                <a:solidFill>
                  <a:srgbClr val="242424"/>
                </a:solidFill>
                <a:effectLst/>
                <a:latin typeface="source-serif-pro"/>
              </a:rPr>
              <a:t> is 6/10 and</a:t>
            </a:r>
            <a:r>
              <a:rPr lang="en-US" sz="2400" b="0" i="1" u="none" strike="noStrike" dirty="0">
                <a:solidFill>
                  <a:srgbClr val="242424"/>
                </a:solidFill>
                <a:effectLst/>
                <a:latin typeface="source-serif-pro"/>
              </a:rPr>
              <a:t> </a:t>
            </a:r>
            <a:r>
              <a:rPr lang="en-US" sz="2400" b="0" i="1" u="none" strike="noStrike" dirty="0" err="1">
                <a:solidFill>
                  <a:srgbClr val="242424"/>
                </a:solidFill>
                <a:effectLst/>
                <a:latin typeface="source-serif-pro"/>
              </a:rPr>
              <a:t>P</a:t>
            </a:r>
            <a:r>
              <a:rPr lang="en-US" sz="2400" b="0" i="1" u="none" strike="noStrike" baseline="-25000" dirty="0" err="1">
                <a:solidFill>
                  <a:srgbClr val="242424"/>
                </a:solidFill>
                <a:effectLst/>
                <a:latin typeface="source-serif-pro"/>
              </a:rPr>
              <a:t>no</a:t>
            </a:r>
            <a:r>
              <a:rPr lang="en-US" sz="2400" b="0" i="1" u="none" strike="noStrike" baseline="-25000" dirty="0">
                <a:solidFill>
                  <a:srgbClr val="242424"/>
                </a:solidFill>
                <a:effectLst/>
                <a:latin typeface="source-serif-pro"/>
              </a:rPr>
              <a:t> </a:t>
            </a:r>
            <a:r>
              <a:rPr lang="en-US" sz="2400" b="0" i="0" u="none" strike="noStrike" dirty="0">
                <a:solidFill>
                  <a:srgbClr val="242424"/>
                </a:solidFill>
                <a:effectLst/>
                <a:latin typeface="source-serif-pro"/>
              </a:rPr>
              <a:t>is 4/10.</a:t>
            </a:r>
            <a:endParaRPr lang="en-US" sz="2400" dirty="0">
              <a:solidFill>
                <a:srgbClr val="242424"/>
              </a:solidFill>
              <a:latin typeface="source-serif-pro"/>
            </a:endParaRPr>
          </a:p>
          <a:p>
            <a:endParaRPr lang="en-US" dirty="0"/>
          </a:p>
        </p:txBody>
      </p:sp>
      <p:sp>
        <p:nvSpPr>
          <p:cNvPr id="5" name="AutoShape 2">
            <a:extLst>
              <a:ext uri="{FF2B5EF4-FFF2-40B4-BE49-F238E27FC236}">
                <a16:creationId xmlns:a16="http://schemas.microsoft.com/office/drawing/2014/main" id="{4C3123C9-F715-74C2-17CA-BE8D4DD821A3}"/>
              </a:ext>
            </a:extLst>
          </p:cNvPr>
          <p:cNvSpPr>
            <a:spLocks noChangeAspect="1" noChangeArrowheads="1"/>
          </p:cNvSpPr>
          <p:nvPr/>
        </p:nvSpPr>
        <p:spPr bwMode="auto">
          <a:xfrm>
            <a:off x="127000" y="-381000"/>
            <a:ext cx="4622800" cy="800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descr="A black text on a white background&#10;&#10;Description automatically generated">
            <a:extLst>
              <a:ext uri="{FF2B5EF4-FFF2-40B4-BE49-F238E27FC236}">
                <a16:creationId xmlns:a16="http://schemas.microsoft.com/office/drawing/2014/main" id="{A95E5F5E-FA50-DE83-6C4E-67C6EC4D5476}"/>
              </a:ext>
            </a:extLst>
          </p:cNvPr>
          <p:cNvPicPr>
            <a:picLocks noChangeAspect="1"/>
          </p:cNvPicPr>
          <p:nvPr/>
        </p:nvPicPr>
        <p:blipFill>
          <a:blip r:embed="rId2"/>
          <a:stretch>
            <a:fillRect/>
          </a:stretch>
        </p:blipFill>
        <p:spPr>
          <a:xfrm>
            <a:off x="3689684" y="1667391"/>
            <a:ext cx="5456008" cy="813816"/>
          </a:xfrm>
          <a:prstGeom prst="rect">
            <a:avLst/>
          </a:prstGeom>
        </p:spPr>
      </p:pic>
      <p:pic>
        <p:nvPicPr>
          <p:cNvPr id="11" name="Picture 10">
            <a:extLst>
              <a:ext uri="{FF2B5EF4-FFF2-40B4-BE49-F238E27FC236}">
                <a16:creationId xmlns:a16="http://schemas.microsoft.com/office/drawing/2014/main" id="{97B473D8-1C44-6942-C964-8DA5766B3649}"/>
              </a:ext>
            </a:extLst>
          </p:cNvPr>
          <p:cNvPicPr>
            <a:picLocks noChangeAspect="1"/>
          </p:cNvPicPr>
          <p:nvPr/>
        </p:nvPicPr>
        <p:blipFill>
          <a:blip r:embed="rId3"/>
          <a:stretch>
            <a:fillRect/>
          </a:stretch>
        </p:blipFill>
        <p:spPr>
          <a:xfrm>
            <a:off x="2059406" y="3907531"/>
            <a:ext cx="7772400" cy="646333"/>
          </a:xfrm>
          <a:prstGeom prst="rect">
            <a:avLst/>
          </a:prstGeom>
        </p:spPr>
      </p:pic>
      <p:sp>
        <p:nvSpPr>
          <p:cNvPr id="13" name="TextBox 12">
            <a:extLst>
              <a:ext uri="{FF2B5EF4-FFF2-40B4-BE49-F238E27FC236}">
                <a16:creationId xmlns:a16="http://schemas.microsoft.com/office/drawing/2014/main" id="{6C707D2A-F6DD-2312-99EE-39B82E0A94DC}"/>
              </a:ext>
            </a:extLst>
          </p:cNvPr>
          <p:cNvSpPr txBox="1"/>
          <p:nvPr/>
        </p:nvSpPr>
        <p:spPr>
          <a:xfrm>
            <a:off x="1050758" y="4811052"/>
            <a:ext cx="10090484" cy="646331"/>
          </a:xfrm>
          <a:prstGeom prst="rect">
            <a:avLst/>
          </a:prstGeom>
          <a:noFill/>
        </p:spPr>
        <p:txBody>
          <a:bodyPr wrap="square">
            <a:spAutoFit/>
          </a:bodyPr>
          <a:lstStyle/>
          <a:p>
            <a:pPr marL="285750" indent="-285750">
              <a:buFont typeface="Arial" panose="020B0604020202020204" pitchFamily="34" charset="0"/>
              <a:buChar char="•"/>
            </a:pPr>
            <a:r>
              <a:rPr lang="en-US" b="1" i="0" u="none" strike="noStrike" dirty="0">
                <a:solidFill>
                  <a:srgbClr val="242424"/>
                </a:solidFill>
                <a:effectLst/>
                <a:latin typeface="Avenir Book" panose="02000503020000020003" pitchFamily="2" charset="0"/>
              </a:rPr>
              <a:t>If all the 10 observations belong to 1 class then entropy will be equal to zero. Which implies the node is a pure node.</a:t>
            </a:r>
          </a:p>
        </p:txBody>
      </p:sp>
      <p:pic>
        <p:nvPicPr>
          <p:cNvPr id="15" name="Picture 14" descr="A black text on a white background&#10;&#10;Description automatically generated">
            <a:extLst>
              <a:ext uri="{FF2B5EF4-FFF2-40B4-BE49-F238E27FC236}">
                <a16:creationId xmlns:a16="http://schemas.microsoft.com/office/drawing/2014/main" id="{E835F933-A173-2843-E4CA-F1528A4B5205}"/>
              </a:ext>
            </a:extLst>
          </p:cNvPr>
          <p:cNvPicPr>
            <a:picLocks noChangeAspect="1"/>
          </p:cNvPicPr>
          <p:nvPr/>
        </p:nvPicPr>
        <p:blipFill>
          <a:blip r:embed="rId4"/>
          <a:stretch>
            <a:fillRect/>
          </a:stretch>
        </p:blipFill>
        <p:spPr>
          <a:xfrm>
            <a:off x="3471779" y="5714572"/>
            <a:ext cx="3788843" cy="646332"/>
          </a:xfrm>
          <a:prstGeom prst="rect">
            <a:avLst/>
          </a:prstGeom>
        </p:spPr>
      </p:pic>
    </p:spTree>
    <p:extLst>
      <p:ext uri="{BB962C8B-B14F-4D97-AF65-F5344CB8AC3E}">
        <p14:creationId xmlns:p14="http://schemas.microsoft.com/office/powerpoint/2010/main" val="2751445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687ECA6-247A-0B58-AE72-87D84A0DE561}"/>
              </a:ext>
            </a:extLst>
          </p:cNvPr>
          <p:cNvPicPr>
            <a:picLocks noGrp="1" noChangeAspect="1"/>
          </p:cNvPicPr>
          <p:nvPr>
            <p:ph idx="1"/>
          </p:nvPr>
        </p:nvPicPr>
        <p:blipFill>
          <a:blip r:embed="rId2"/>
          <a:stretch>
            <a:fillRect/>
          </a:stretch>
        </p:blipFill>
        <p:spPr>
          <a:xfrm>
            <a:off x="1626587" y="2514774"/>
            <a:ext cx="8938826" cy="855705"/>
          </a:xfrm>
        </p:spPr>
      </p:pic>
      <p:sp>
        <p:nvSpPr>
          <p:cNvPr id="7" name="TextBox 6">
            <a:extLst>
              <a:ext uri="{FF2B5EF4-FFF2-40B4-BE49-F238E27FC236}">
                <a16:creationId xmlns:a16="http://schemas.microsoft.com/office/drawing/2014/main" id="{7AC44D55-33B0-754D-62A7-671B455BE93C}"/>
              </a:ext>
            </a:extLst>
          </p:cNvPr>
          <p:cNvSpPr txBox="1"/>
          <p:nvPr/>
        </p:nvSpPr>
        <p:spPr>
          <a:xfrm>
            <a:off x="1395663" y="1441465"/>
            <a:ext cx="9673390" cy="830997"/>
          </a:xfrm>
          <a:prstGeom prst="rect">
            <a:avLst/>
          </a:prstGeom>
          <a:noFill/>
        </p:spPr>
        <p:txBody>
          <a:bodyPr wrap="square">
            <a:spAutoFit/>
          </a:bodyPr>
          <a:lstStyle/>
          <a:p>
            <a:r>
              <a:rPr lang="en-US" sz="2400" b="0" i="0" u="none" strike="noStrike" dirty="0">
                <a:solidFill>
                  <a:srgbClr val="242424"/>
                </a:solidFill>
                <a:effectLst/>
                <a:latin typeface="source-serif-pro"/>
              </a:rPr>
              <a:t>If both classes YES and NO have an equal number of observations, then entropy will be equal to 1</a:t>
            </a:r>
            <a:endParaRPr lang="en-US" sz="2400" dirty="0"/>
          </a:p>
        </p:txBody>
      </p:sp>
    </p:spTree>
    <p:extLst>
      <p:ext uri="{BB962C8B-B14F-4D97-AF65-F5344CB8AC3E}">
        <p14:creationId xmlns:p14="http://schemas.microsoft.com/office/powerpoint/2010/main" val="232936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8562D2-081F-8D2E-60AC-46DDDE269CEB}"/>
              </a:ext>
            </a:extLst>
          </p:cNvPr>
          <p:cNvSpPr>
            <a:spLocks noGrp="1"/>
          </p:cNvSpPr>
          <p:nvPr>
            <p:ph idx="1"/>
          </p:nvPr>
        </p:nvSpPr>
        <p:spPr>
          <a:xfrm>
            <a:off x="838200" y="914400"/>
            <a:ext cx="10515600" cy="5694947"/>
          </a:xfrm>
        </p:spPr>
        <p:txBody>
          <a:bodyPr/>
          <a:lstStyle/>
          <a:p>
            <a:pPr marL="0" indent="0">
              <a:buNone/>
            </a:pPr>
            <a:r>
              <a:rPr lang="en-US" b="1" i="0" u="none" strike="noStrike" dirty="0">
                <a:solidFill>
                  <a:srgbClr val="FF0000"/>
                </a:solidFill>
                <a:effectLst/>
                <a:latin typeface="Avenir Book" panose="02000503020000020003" pitchFamily="2" charset="0"/>
              </a:rPr>
              <a:t>Information gain </a:t>
            </a:r>
            <a:r>
              <a:rPr lang="en-US" b="0" i="0" u="none" strike="noStrike" dirty="0">
                <a:solidFill>
                  <a:srgbClr val="242424"/>
                </a:solidFill>
                <a:effectLst/>
                <a:latin typeface="Avenir Book" panose="02000503020000020003" pitchFamily="2" charset="0"/>
              </a:rPr>
              <a:t>is used to decide on which feature to split on at each step in building the tree. </a:t>
            </a:r>
          </a:p>
          <a:p>
            <a:pPr lvl="1"/>
            <a:r>
              <a:rPr lang="en-US" b="0" i="0" u="none" strike="noStrike" dirty="0">
                <a:solidFill>
                  <a:srgbClr val="242424"/>
                </a:solidFill>
                <a:effectLst/>
                <a:latin typeface="Avenir Book" panose="02000503020000020003" pitchFamily="2" charset="0"/>
              </a:rPr>
              <a:t>The </a:t>
            </a:r>
            <a:r>
              <a:rPr lang="en-US" b="1" i="0" u="none" strike="noStrike" dirty="0">
                <a:solidFill>
                  <a:srgbClr val="242424"/>
                </a:solidFill>
                <a:effectLst/>
                <a:latin typeface="Avenir Book" panose="02000503020000020003" pitchFamily="2" charset="0"/>
              </a:rPr>
              <a:t>Information Gain </a:t>
            </a:r>
            <a:r>
              <a:rPr lang="en-US" b="0" i="0" u="none" strike="noStrike" dirty="0">
                <a:solidFill>
                  <a:srgbClr val="242424"/>
                </a:solidFill>
                <a:effectLst/>
                <a:latin typeface="Avenir Book" panose="02000503020000020003" pitchFamily="2" charset="0"/>
              </a:rPr>
              <a:t>measures </a:t>
            </a:r>
            <a:r>
              <a:rPr lang="en-US" b="1" i="0" u="none" strike="noStrike" dirty="0">
                <a:solidFill>
                  <a:srgbClr val="242424"/>
                </a:solidFill>
                <a:effectLst/>
                <a:latin typeface="Avenir Book" panose="02000503020000020003" pitchFamily="2" charset="0"/>
              </a:rPr>
              <a:t>the expected reduction in entropy.</a:t>
            </a:r>
          </a:p>
          <a:p>
            <a:pPr lvl="1"/>
            <a:r>
              <a:rPr lang="en-US" b="0" i="0" u="none" strike="noStrike" dirty="0">
                <a:solidFill>
                  <a:srgbClr val="242424"/>
                </a:solidFill>
                <a:effectLst/>
                <a:latin typeface="Avenir Book" panose="02000503020000020003" pitchFamily="2" charset="0"/>
              </a:rPr>
              <a:t>Entropy measures impurity in the data.</a:t>
            </a:r>
          </a:p>
          <a:p>
            <a:pPr lvl="1"/>
            <a:r>
              <a:rPr lang="en-US" b="0" i="0" u="none" strike="noStrike" dirty="0">
                <a:solidFill>
                  <a:srgbClr val="242424"/>
                </a:solidFill>
                <a:effectLst/>
                <a:latin typeface="Avenir Book" panose="02000503020000020003" pitchFamily="2" charset="0"/>
              </a:rPr>
              <a:t>The feature which has minimum impurity (low entropy) will be considered as the root node.</a:t>
            </a:r>
            <a:endParaRPr lang="en-US" dirty="0">
              <a:latin typeface="Avenir Book" panose="02000503020000020003" pitchFamily="2" charset="0"/>
            </a:endParaRPr>
          </a:p>
        </p:txBody>
      </p:sp>
      <p:pic>
        <p:nvPicPr>
          <p:cNvPr id="4" name="Picture 3" descr="A white paper with black text&#10;&#10;Description automatically generated">
            <a:extLst>
              <a:ext uri="{FF2B5EF4-FFF2-40B4-BE49-F238E27FC236}">
                <a16:creationId xmlns:a16="http://schemas.microsoft.com/office/drawing/2014/main" id="{3477DA0F-0E3F-32D8-4BB2-1646FE2411D2}"/>
              </a:ext>
            </a:extLst>
          </p:cNvPr>
          <p:cNvPicPr>
            <a:picLocks noChangeAspect="1"/>
          </p:cNvPicPr>
          <p:nvPr/>
        </p:nvPicPr>
        <p:blipFill>
          <a:blip r:embed="rId2"/>
          <a:stretch>
            <a:fillRect/>
          </a:stretch>
        </p:blipFill>
        <p:spPr>
          <a:xfrm>
            <a:off x="2009273" y="3632189"/>
            <a:ext cx="6992746" cy="2784653"/>
          </a:xfrm>
          <a:prstGeom prst="rect">
            <a:avLst/>
          </a:prstGeom>
        </p:spPr>
      </p:pic>
    </p:spTree>
    <p:extLst>
      <p:ext uri="{BB962C8B-B14F-4D97-AF65-F5344CB8AC3E}">
        <p14:creationId xmlns:p14="http://schemas.microsoft.com/office/powerpoint/2010/main" val="2806794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table with black text&#10;&#10;Description automatically generated">
            <a:extLst>
              <a:ext uri="{FF2B5EF4-FFF2-40B4-BE49-F238E27FC236}">
                <a16:creationId xmlns:a16="http://schemas.microsoft.com/office/drawing/2014/main" id="{BDD24A43-65A6-0CD6-0C0C-54C0D62571E9}"/>
              </a:ext>
            </a:extLst>
          </p:cNvPr>
          <p:cNvPicPr>
            <a:picLocks noChangeAspect="1"/>
          </p:cNvPicPr>
          <p:nvPr/>
        </p:nvPicPr>
        <p:blipFill>
          <a:blip r:embed="rId2"/>
          <a:stretch>
            <a:fillRect/>
          </a:stretch>
        </p:blipFill>
        <p:spPr>
          <a:xfrm>
            <a:off x="7276097" y="726535"/>
            <a:ext cx="4081713" cy="3556668"/>
          </a:xfrm>
          <a:prstGeom prst="rect">
            <a:avLst/>
          </a:prstGeom>
        </p:spPr>
      </p:pic>
      <p:sp>
        <p:nvSpPr>
          <p:cNvPr id="7" name="TextBox 6">
            <a:extLst>
              <a:ext uri="{FF2B5EF4-FFF2-40B4-BE49-F238E27FC236}">
                <a16:creationId xmlns:a16="http://schemas.microsoft.com/office/drawing/2014/main" id="{8C0074D0-79E1-9DC3-CBC5-F080685BA185}"/>
              </a:ext>
            </a:extLst>
          </p:cNvPr>
          <p:cNvSpPr txBox="1"/>
          <p:nvPr/>
        </p:nvSpPr>
        <p:spPr>
          <a:xfrm>
            <a:off x="593558" y="2262705"/>
            <a:ext cx="6096000" cy="830997"/>
          </a:xfrm>
          <a:prstGeom prst="rect">
            <a:avLst/>
          </a:prstGeom>
          <a:noFill/>
        </p:spPr>
        <p:txBody>
          <a:bodyPr wrap="square">
            <a:spAutoFit/>
          </a:bodyPr>
          <a:lstStyle/>
          <a:p>
            <a:r>
              <a:rPr lang="en-US" sz="2400" b="0" i="0" u="none" strike="noStrike" dirty="0">
                <a:solidFill>
                  <a:srgbClr val="242424"/>
                </a:solidFill>
                <a:effectLst/>
                <a:latin typeface="Avenir Book" panose="02000503020000020003" pitchFamily="2" charset="0"/>
              </a:rPr>
              <a:t>Red color has 3 </a:t>
            </a:r>
            <a:r>
              <a:rPr lang="en-US" sz="2400" b="0" i="0" u="none" strike="noStrike" dirty="0">
                <a:solidFill>
                  <a:srgbClr val="7030A0"/>
                </a:solidFill>
                <a:effectLst/>
                <a:latin typeface="Avenir Book" panose="02000503020000020003" pitchFamily="2" charset="0"/>
              </a:rPr>
              <a:t>Yes</a:t>
            </a:r>
            <a:r>
              <a:rPr lang="en-US" sz="2400" b="0" i="0" u="none" strike="noStrike" dirty="0">
                <a:solidFill>
                  <a:srgbClr val="242424"/>
                </a:solidFill>
                <a:effectLst/>
                <a:latin typeface="Avenir Book" panose="02000503020000020003" pitchFamily="2" charset="0"/>
              </a:rPr>
              <a:t> outcome and 3 </a:t>
            </a:r>
            <a:r>
              <a:rPr lang="en-US" sz="2400" b="0" i="0" u="none" strike="noStrike" dirty="0">
                <a:solidFill>
                  <a:srgbClr val="7030A0"/>
                </a:solidFill>
                <a:effectLst/>
                <a:latin typeface="Avenir Book" panose="02000503020000020003" pitchFamily="2" charset="0"/>
              </a:rPr>
              <a:t>No</a:t>
            </a:r>
            <a:r>
              <a:rPr lang="en-US" sz="2400" b="0" i="0" u="none" strike="noStrike" dirty="0">
                <a:solidFill>
                  <a:srgbClr val="242424"/>
                </a:solidFill>
                <a:effectLst/>
                <a:latin typeface="Avenir Book" panose="02000503020000020003" pitchFamily="2" charset="0"/>
              </a:rPr>
              <a:t> outcome</a:t>
            </a:r>
            <a:endParaRPr lang="en-US" sz="2400" dirty="0">
              <a:latin typeface="Avenir Book" panose="02000503020000020003" pitchFamily="2" charset="0"/>
            </a:endParaRPr>
          </a:p>
        </p:txBody>
      </p:sp>
      <p:pic>
        <p:nvPicPr>
          <p:cNvPr id="9" name="Picture 8" descr="A black and white math equation&#10;&#10;Description automatically generated with medium confidence">
            <a:extLst>
              <a:ext uri="{FF2B5EF4-FFF2-40B4-BE49-F238E27FC236}">
                <a16:creationId xmlns:a16="http://schemas.microsoft.com/office/drawing/2014/main" id="{92E99B76-E46B-B672-AD69-2184F3EA2C5F}"/>
              </a:ext>
            </a:extLst>
          </p:cNvPr>
          <p:cNvPicPr>
            <a:picLocks noChangeAspect="1"/>
          </p:cNvPicPr>
          <p:nvPr/>
        </p:nvPicPr>
        <p:blipFill>
          <a:blip r:embed="rId3"/>
          <a:stretch>
            <a:fillRect/>
          </a:stretch>
        </p:blipFill>
        <p:spPr>
          <a:xfrm>
            <a:off x="192505" y="3093702"/>
            <a:ext cx="6248400" cy="876300"/>
          </a:xfrm>
          <a:prstGeom prst="rect">
            <a:avLst/>
          </a:prstGeom>
        </p:spPr>
      </p:pic>
      <p:pic>
        <p:nvPicPr>
          <p:cNvPr id="11" name="Picture 10">
            <a:extLst>
              <a:ext uri="{FF2B5EF4-FFF2-40B4-BE49-F238E27FC236}">
                <a16:creationId xmlns:a16="http://schemas.microsoft.com/office/drawing/2014/main" id="{34D1EA06-0930-B469-EA32-68FCA252BD6C}"/>
              </a:ext>
            </a:extLst>
          </p:cNvPr>
          <p:cNvPicPr>
            <a:picLocks noChangeAspect="1"/>
          </p:cNvPicPr>
          <p:nvPr/>
        </p:nvPicPr>
        <p:blipFill>
          <a:blip r:embed="rId4"/>
          <a:stretch>
            <a:fillRect/>
          </a:stretch>
        </p:blipFill>
        <p:spPr>
          <a:xfrm>
            <a:off x="192505" y="5520971"/>
            <a:ext cx="7543800" cy="876300"/>
          </a:xfrm>
          <a:prstGeom prst="rect">
            <a:avLst/>
          </a:prstGeom>
        </p:spPr>
      </p:pic>
      <p:sp>
        <p:nvSpPr>
          <p:cNvPr id="13" name="TextBox 12">
            <a:extLst>
              <a:ext uri="{FF2B5EF4-FFF2-40B4-BE49-F238E27FC236}">
                <a16:creationId xmlns:a16="http://schemas.microsoft.com/office/drawing/2014/main" id="{85C2684C-F0D3-019E-F77F-4F728C360F42}"/>
              </a:ext>
            </a:extLst>
          </p:cNvPr>
          <p:cNvSpPr txBox="1"/>
          <p:nvPr/>
        </p:nvSpPr>
        <p:spPr>
          <a:xfrm>
            <a:off x="593558" y="4943459"/>
            <a:ext cx="6096000" cy="369332"/>
          </a:xfrm>
          <a:prstGeom prst="rect">
            <a:avLst/>
          </a:prstGeom>
          <a:noFill/>
        </p:spPr>
        <p:txBody>
          <a:bodyPr wrap="square">
            <a:spAutoFit/>
          </a:bodyPr>
          <a:lstStyle/>
          <a:p>
            <a:r>
              <a:rPr lang="en-US" sz="1800" b="0" i="0" u="none" strike="noStrike" dirty="0">
                <a:solidFill>
                  <a:srgbClr val="242424"/>
                </a:solidFill>
                <a:effectLst/>
                <a:latin typeface="Avenir Book" panose="02000503020000020003" pitchFamily="2" charset="0"/>
              </a:rPr>
              <a:t>whereas yellow has 3 </a:t>
            </a:r>
            <a:r>
              <a:rPr lang="en-US" sz="1800" b="0" i="0" u="none" strike="noStrike" dirty="0">
                <a:solidFill>
                  <a:srgbClr val="7030A0"/>
                </a:solidFill>
                <a:effectLst/>
                <a:latin typeface="Avenir Book" panose="02000503020000020003" pitchFamily="2" charset="0"/>
              </a:rPr>
              <a:t>Yes</a:t>
            </a:r>
            <a:r>
              <a:rPr lang="en-US" sz="1800" b="0" i="0" u="none" strike="noStrike" dirty="0">
                <a:solidFill>
                  <a:srgbClr val="242424"/>
                </a:solidFill>
                <a:effectLst/>
                <a:latin typeface="Avenir Book" panose="02000503020000020003" pitchFamily="2" charset="0"/>
              </a:rPr>
              <a:t> outcome and 1 </a:t>
            </a:r>
            <a:r>
              <a:rPr lang="en-US" sz="1800" b="0" i="0" u="none" strike="noStrike" dirty="0">
                <a:solidFill>
                  <a:srgbClr val="7030A0"/>
                </a:solidFill>
                <a:effectLst/>
                <a:latin typeface="Avenir Book" panose="02000503020000020003" pitchFamily="2" charset="0"/>
              </a:rPr>
              <a:t>No</a:t>
            </a:r>
            <a:r>
              <a:rPr lang="en-US" sz="1800" b="0" i="0" u="none" strike="noStrike" dirty="0">
                <a:solidFill>
                  <a:srgbClr val="242424"/>
                </a:solidFill>
                <a:effectLst/>
                <a:latin typeface="Avenir Book" panose="02000503020000020003" pitchFamily="2" charset="0"/>
              </a:rPr>
              <a:t> outcome.</a:t>
            </a:r>
            <a:endParaRPr lang="en-US" dirty="0"/>
          </a:p>
        </p:txBody>
      </p:sp>
      <p:pic>
        <p:nvPicPr>
          <p:cNvPr id="14" name="Picture 13" descr="A black text on a white background&#10;&#10;Description automatically generated">
            <a:extLst>
              <a:ext uri="{FF2B5EF4-FFF2-40B4-BE49-F238E27FC236}">
                <a16:creationId xmlns:a16="http://schemas.microsoft.com/office/drawing/2014/main" id="{70C185B0-8C92-8423-F09A-5A9D9A5B8FE7}"/>
              </a:ext>
            </a:extLst>
          </p:cNvPr>
          <p:cNvPicPr>
            <a:picLocks noChangeAspect="1"/>
          </p:cNvPicPr>
          <p:nvPr/>
        </p:nvPicPr>
        <p:blipFill>
          <a:blip r:embed="rId5"/>
          <a:stretch>
            <a:fillRect/>
          </a:stretch>
        </p:blipFill>
        <p:spPr>
          <a:xfrm>
            <a:off x="192505" y="319627"/>
            <a:ext cx="5456008" cy="813816"/>
          </a:xfrm>
          <a:prstGeom prst="rect">
            <a:avLst/>
          </a:prstGeom>
        </p:spPr>
      </p:pic>
      <p:pic>
        <p:nvPicPr>
          <p:cNvPr id="15" name="Picture 14">
            <a:extLst>
              <a:ext uri="{FF2B5EF4-FFF2-40B4-BE49-F238E27FC236}">
                <a16:creationId xmlns:a16="http://schemas.microsoft.com/office/drawing/2014/main" id="{0D2A8A27-1DE5-76AF-8FE3-7FFC4F73DED6}"/>
              </a:ext>
            </a:extLst>
          </p:cNvPr>
          <p:cNvPicPr>
            <a:picLocks noChangeAspect="1"/>
          </p:cNvPicPr>
          <p:nvPr/>
        </p:nvPicPr>
        <p:blipFill>
          <a:blip r:embed="rId6"/>
          <a:stretch>
            <a:fillRect/>
          </a:stretch>
        </p:blipFill>
        <p:spPr>
          <a:xfrm>
            <a:off x="388019" y="1018456"/>
            <a:ext cx="6304630" cy="524277"/>
          </a:xfrm>
          <a:prstGeom prst="rect">
            <a:avLst/>
          </a:prstGeom>
        </p:spPr>
      </p:pic>
    </p:spTree>
    <p:extLst>
      <p:ext uri="{BB962C8B-B14F-4D97-AF65-F5344CB8AC3E}">
        <p14:creationId xmlns:p14="http://schemas.microsoft.com/office/powerpoint/2010/main" val="3625067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math equations with numbers and symbols&#10;&#10;Description automatically generated">
            <a:extLst>
              <a:ext uri="{FF2B5EF4-FFF2-40B4-BE49-F238E27FC236}">
                <a16:creationId xmlns:a16="http://schemas.microsoft.com/office/drawing/2014/main" id="{64B97C51-79F9-B691-F7A1-6BAB6851A697}"/>
              </a:ext>
            </a:extLst>
          </p:cNvPr>
          <p:cNvPicPr>
            <a:picLocks noChangeAspect="1"/>
          </p:cNvPicPr>
          <p:nvPr/>
        </p:nvPicPr>
        <p:blipFill>
          <a:blip r:embed="rId2"/>
          <a:stretch>
            <a:fillRect/>
          </a:stretch>
        </p:blipFill>
        <p:spPr>
          <a:xfrm>
            <a:off x="1861553" y="1281756"/>
            <a:ext cx="7772400" cy="2353786"/>
          </a:xfrm>
          <a:prstGeom prst="rect">
            <a:avLst/>
          </a:prstGeom>
        </p:spPr>
      </p:pic>
      <p:pic>
        <p:nvPicPr>
          <p:cNvPr id="7" name="Picture 6" descr="A black text with black letters&#10;&#10;Description automatically generated">
            <a:extLst>
              <a:ext uri="{FF2B5EF4-FFF2-40B4-BE49-F238E27FC236}">
                <a16:creationId xmlns:a16="http://schemas.microsoft.com/office/drawing/2014/main" id="{3FF995E8-D561-E150-3128-8F5C3AC4B5D5}"/>
              </a:ext>
            </a:extLst>
          </p:cNvPr>
          <p:cNvPicPr>
            <a:picLocks noChangeAspect="1"/>
          </p:cNvPicPr>
          <p:nvPr/>
        </p:nvPicPr>
        <p:blipFill>
          <a:blip r:embed="rId3"/>
          <a:stretch>
            <a:fillRect/>
          </a:stretch>
        </p:blipFill>
        <p:spPr>
          <a:xfrm>
            <a:off x="1604880" y="3842084"/>
            <a:ext cx="7696200" cy="1066800"/>
          </a:xfrm>
          <a:prstGeom prst="rect">
            <a:avLst/>
          </a:prstGeom>
        </p:spPr>
      </p:pic>
      <p:sp>
        <p:nvSpPr>
          <p:cNvPr id="9" name="TextBox 8">
            <a:extLst>
              <a:ext uri="{FF2B5EF4-FFF2-40B4-BE49-F238E27FC236}">
                <a16:creationId xmlns:a16="http://schemas.microsoft.com/office/drawing/2014/main" id="{E51E345E-5C5A-DB3D-F774-D8CD1B69A52A}"/>
              </a:ext>
            </a:extLst>
          </p:cNvPr>
          <p:cNvSpPr txBox="1"/>
          <p:nvPr/>
        </p:nvSpPr>
        <p:spPr>
          <a:xfrm>
            <a:off x="1315451" y="5115426"/>
            <a:ext cx="9994231" cy="1569660"/>
          </a:xfrm>
          <a:prstGeom prst="rect">
            <a:avLst/>
          </a:prstGeom>
          <a:noFill/>
        </p:spPr>
        <p:txBody>
          <a:bodyPr wrap="square">
            <a:spAutoFit/>
          </a:bodyPr>
          <a:lstStyle/>
          <a:p>
            <a:r>
              <a:rPr lang="en-US" sz="2400" b="1" i="0" u="none" strike="noStrike" dirty="0">
                <a:solidFill>
                  <a:srgbClr val="C00000"/>
                </a:solidFill>
                <a:effectLst/>
                <a:latin typeface="Avenir Book" panose="02000503020000020003" pitchFamily="2" charset="0"/>
              </a:rPr>
              <a:t>For a dataset having many features, the information gain of each feature is calculated. </a:t>
            </a:r>
            <a:r>
              <a:rPr lang="en-US" sz="2400" b="1" i="0" u="none" strike="noStrike" dirty="0">
                <a:solidFill>
                  <a:srgbClr val="7030A0"/>
                </a:solidFill>
                <a:effectLst/>
                <a:latin typeface="Avenir Book" panose="02000503020000020003" pitchFamily="2" charset="0"/>
              </a:rPr>
              <a:t>The feature having maximum information gain will be the most important feature which will be the root node for the decision tree.</a:t>
            </a:r>
            <a:endParaRPr lang="en-US" sz="2400" b="1" dirty="0">
              <a:solidFill>
                <a:srgbClr val="7030A0"/>
              </a:solidFill>
              <a:latin typeface="Avenir Book" panose="02000503020000020003" pitchFamily="2" charset="0"/>
            </a:endParaRPr>
          </a:p>
        </p:txBody>
      </p:sp>
      <p:sp>
        <p:nvSpPr>
          <p:cNvPr id="2" name="TextBox 1">
            <a:extLst>
              <a:ext uri="{FF2B5EF4-FFF2-40B4-BE49-F238E27FC236}">
                <a16:creationId xmlns:a16="http://schemas.microsoft.com/office/drawing/2014/main" id="{1FF25E6C-908A-4050-2FEA-539CA26143E6}"/>
              </a:ext>
            </a:extLst>
          </p:cNvPr>
          <p:cNvSpPr txBox="1"/>
          <p:nvPr/>
        </p:nvSpPr>
        <p:spPr>
          <a:xfrm>
            <a:off x="4051179" y="459114"/>
            <a:ext cx="4522777" cy="523220"/>
          </a:xfrm>
          <a:prstGeom prst="rect">
            <a:avLst/>
          </a:prstGeom>
          <a:noFill/>
        </p:spPr>
        <p:txBody>
          <a:bodyPr wrap="none" rtlCol="0">
            <a:spAutoFit/>
          </a:bodyPr>
          <a:lstStyle/>
          <a:p>
            <a:r>
              <a:rPr lang="en-US" sz="2800" dirty="0">
                <a:solidFill>
                  <a:srgbClr val="FF0000"/>
                </a:solidFill>
              </a:rPr>
              <a:t>6 red color </a:t>
            </a:r>
            <a:r>
              <a:rPr lang="en-US" sz="2800" dirty="0"/>
              <a:t>and </a:t>
            </a:r>
            <a:r>
              <a:rPr lang="en-US" sz="2800" dirty="0">
                <a:solidFill>
                  <a:srgbClr val="FFC000"/>
                </a:solidFill>
              </a:rPr>
              <a:t>4 Yellow Color</a:t>
            </a:r>
          </a:p>
        </p:txBody>
      </p:sp>
    </p:spTree>
    <p:extLst>
      <p:ext uri="{BB962C8B-B14F-4D97-AF65-F5344CB8AC3E}">
        <p14:creationId xmlns:p14="http://schemas.microsoft.com/office/powerpoint/2010/main" val="2054867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TotalTime>
  <Words>1330</Words>
  <Application>Microsoft Macintosh PowerPoint</Application>
  <PresentationFormat>Widescreen</PresentationFormat>
  <Paragraphs>120</Paragraphs>
  <Slides>30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Avenir Book</vt:lpstr>
      <vt:lpstr>Calibri</vt:lpstr>
      <vt:lpstr>Calibri Light</vt:lpstr>
      <vt:lpstr>Cambria Math</vt:lpstr>
      <vt:lpstr>Helvetica</vt:lpstr>
      <vt:lpstr>KaTeX_Main</vt:lpstr>
      <vt:lpstr>sohne</vt:lpstr>
      <vt:lpstr>Söhne</vt:lpstr>
      <vt:lpstr>source-serif-pro</vt:lpstr>
      <vt:lpstr>Tahoma</vt:lpstr>
      <vt:lpstr>Office Theme</vt:lpstr>
      <vt:lpstr>CS7/8745 : Machine Learning   Instructor: Salim Sazzed Department of Computer Science University of Memphis   </vt:lpstr>
      <vt:lpstr>PowerPoint Presentation</vt:lpstr>
      <vt:lpstr>PowerPoint Presentation</vt:lpstr>
      <vt:lpstr>Entropy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Gini Index</vt:lpstr>
      <vt:lpstr>PowerPoint Presentation</vt:lpstr>
      <vt:lpstr>Gini Index vs Information Gain</vt:lpstr>
      <vt:lpstr>PowerPoint Presentation</vt:lpstr>
      <vt:lpstr>Overfitting:</vt:lpstr>
      <vt:lpstr>PowerPoint Presentation</vt:lpstr>
      <vt:lpstr>Variance </vt:lpstr>
      <vt:lpstr>PowerPoint Presentation</vt:lpstr>
      <vt:lpstr>Pruning</vt:lpstr>
      <vt:lpstr>PowerPoint Presentation</vt:lpstr>
      <vt:lpstr>PowerPoint Presentation</vt:lpstr>
      <vt:lpstr>PowerPoint Presentation</vt:lpstr>
      <vt:lpstr>PowerPoint Presentation</vt:lpstr>
      <vt:lpstr>Key benefits of bagging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SAZZED, SALIM</dc:creator>
  <cp:lastModifiedBy>SAZZED, SALIM</cp:lastModifiedBy>
  <cp:revision>107</cp:revision>
  <dcterms:created xsi:type="dcterms:W3CDTF">2023-09-27T19:52:28Z</dcterms:created>
  <dcterms:modified xsi:type="dcterms:W3CDTF">2023-10-27T05:06:12Z</dcterms:modified>
</cp:coreProperties>
</file>