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0F32BD-E8DD-4A4B-8E6E-38B69580ED4A}">
  <a:tblStyle styleId="{240F32BD-E8DD-4A4B-8E6E-38B69580ED4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8DC6E54-2F5A-43E2-8997-21371B7B186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39925" y="1304225"/>
          <a:ext cx="3000000" cy="3000000"/>
        </p:xfrm>
        <a:graphic>
          <a:graphicData uri="http://schemas.openxmlformats.org/drawingml/2006/table">
            <a:tbl>
              <a:tblPr>
                <a:noFill/>
                <a:tableStyleId>{240F32BD-E8DD-4A4B-8E6E-38B69580ED4A}</a:tableStyleId>
              </a:tblPr>
              <a:tblGrid>
                <a:gridCol w="1289250"/>
                <a:gridCol w="4374900"/>
              </a:tblGrid>
              <a:tr h="5136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01</a:t>
                      </a:r>
                      <a:endParaRPr sz="1200"/>
                    </a:p>
                  </a:txBody>
                  <a:tcPr marT="63500" marB="63500" marR="63500" marL="63500" anchor="ctr"/>
                </a:tc>
              </a:tr>
              <a:tr h="369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Loguear usuario</a:t>
                      </a:r>
                      <a:r>
                        <a:rPr lang="es" sz="1200">
                          <a:highlight>
                            <a:srgbClr val="EAF1DD"/>
                          </a:highlight>
                        </a:rPr>
                        <a:t> </a:t>
                      </a:r>
                      <a:endParaRPr sz="1200">
                        <a:highlight>
                          <a:srgbClr val="EAF1DD"/>
                        </a:highlight>
                      </a:endParaRPr>
                    </a:p>
                  </a:txBody>
                  <a:tcPr marT="63500" marB="63500" marR="63500" marL="63500" anchor="ctr"/>
                </a:tc>
              </a:tr>
              <a:tr h="369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Los usuarios deberán ingresar su nombre y password para ingresar al sistema </a:t>
                      </a:r>
                      <a:endParaRPr sz="1200"/>
                    </a:p>
                  </a:txBody>
                  <a:tcPr marT="63500" marB="63500" marR="63500" marL="63500" anchor="ctr"/>
                </a:tc>
              </a:tr>
              <a:tr h="5064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El sistema podrá ser consultado por cualquier persona dependiendo el rol que se le sea asignado.</a:t>
                      </a:r>
                      <a:endParaRPr sz="1200"/>
                    </a:p>
                  </a:txBody>
                  <a:tcPr marT="63500" marB="63500" marR="63500" marL="63500" anchor="ctr"/>
                </a:tc>
              </a:tr>
              <a:tr h="5064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latin typeface="Noto Sans Symbols"/>
                          <a:ea typeface="Noto Sans Symbols"/>
                          <a:cs typeface="Noto Sans Symbols"/>
                          <a:sym typeface="Noto Sans Symbols"/>
                        </a:rPr>
                        <a:t>❖ RNF 01</a:t>
                      </a:r>
                      <a:endParaRPr sz="1200"/>
                    </a:p>
                  </a:txBody>
                  <a:tcPr marT="63500" marB="63500" marR="63500" marL="63500" anchor="ctr"/>
                </a:tc>
              </a:tr>
              <a:tr h="369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39900" y="889000"/>
          <a:ext cx="3000000" cy="3000000"/>
        </p:xfrm>
        <a:graphic>
          <a:graphicData uri="http://schemas.openxmlformats.org/drawingml/2006/table">
            <a:tbl>
              <a:tblPr>
                <a:noFill/>
                <a:tableStyleId>{18DC6E54-2F5A-43E2-8997-21371B7B1860}</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02</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Registrar información o datos de un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realizará el registro de un usuario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examinará en el sistema toda la información necesaria para llevar a cabo el registro de una persona</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03</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00" y="828675"/>
          <a:ext cx="3000000" cy="3000000"/>
        </p:xfrm>
        <a:graphic>
          <a:graphicData uri="http://schemas.openxmlformats.org/drawingml/2006/table">
            <a:tbl>
              <a:tblPr>
                <a:noFill/>
                <a:tableStyleId>{18DC6E54-2F5A-43E2-8997-21371B7B1860}</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03</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Validar registro del usuario</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Se validará el registro de un usuario si los datos ingresados son correctos  </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Una vez realizado el registro de un usuario con los datos solicitados, el sistema validará si son correctos o faltan datos por diligenciar en el sistema. </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04</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00" y="828675"/>
          <a:ext cx="3000000" cy="3000000"/>
        </p:xfrm>
        <a:graphic>
          <a:graphicData uri="http://schemas.openxmlformats.org/drawingml/2006/table">
            <a:tbl>
              <a:tblPr>
                <a:noFill/>
                <a:tableStyleId>{18DC6E54-2F5A-43E2-8997-21371B7B1860}</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RF 04</a:t>
                      </a:r>
                      <a:endParaRPr sz="1200"/>
                    </a:p>
                  </a:txBody>
                  <a:tcPr marT="63500" marB="63500" marR="63500" marL="63500" anchor="ctr"/>
                </a:tc>
              </a:tr>
              <a:tr h="3683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Consultar registro usuario   </a:t>
                      </a:r>
                      <a:endParaRPr sz="1200">
                        <a:highlight>
                          <a:srgbClr val="EAF1DD"/>
                        </a:highlight>
                      </a:endParaRPr>
                    </a:p>
                  </a:txBody>
                  <a:tcPr marT="63500" marB="63500" marR="63500" marL="63500" anchor="ctr"/>
                </a:tc>
              </a:tr>
              <a:tr h="3683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1371" lvl="0" marL="81838" marR="280365" rtl="0" algn="l">
                        <a:lnSpc>
                          <a:spcPct val="95795"/>
                        </a:lnSpc>
                        <a:spcBef>
                          <a:spcPts val="0"/>
                        </a:spcBef>
                        <a:spcAft>
                          <a:spcPts val="0"/>
                        </a:spcAft>
                        <a:buNone/>
                      </a:pPr>
                      <a:r>
                        <a:rPr lang="es" sz="1200"/>
                        <a:t>Permitirá consultar en el sistema los datos ingresados por el usuario en su registro.</a:t>
                      </a:r>
                      <a:endParaRPr sz="1200"/>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6962" marR="578916" rtl="0" algn="l">
                        <a:lnSpc>
                          <a:spcPct val="95794"/>
                        </a:lnSpc>
                        <a:spcBef>
                          <a:spcPts val="0"/>
                        </a:spcBef>
                        <a:spcAft>
                          <a:spcPts val="0"/>
                        </a:spcAft>
                        <a:buNone/>
                      </a:pPr>
                      <a:r>
                        <a:rPr lang="es" sz="1200"/>
                        <a:t>Se mostrará en pantalla los datos que el usuario diligenció en el registro.</a:t>
                      </a:r>
                      <a:endParaRPr sz="1200"/>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200"/>
                        <a:t>Requerimientos  no funcionales:</a:t>
                      </a:r>
                      <a:endParaRPr b="1" sz="1200"/>
                    </a:p>
                  </a:txBody>
                  <a:tcPr marT="63500" marB="63500" marR="63500" marL="63500"/>
                </a:tc>
                <a:tc>
                  <a:txBody>
                    <a:bodyPr/>
                    <a:lstStyle/>
                    <a:p>
                      <a:pPr indent="0" lvl="0" marL="313410" rtl="0" algn="l">
                        <a:spcBef>
                          <a:spcPts val="0"/>
                        </a:spcBef>
                        <a:spcAft>
                          <a:spcPts val="0"/>
                        </a:spcAft>
                        <a:buNone/>
                      </a:pPr>
                      <a:r>
                        <a:rPr lang="es" sz="1200"/>
                        <a:t>❖ RNF 05</a:t>
                      </a:r>
                      <a:endParaRPr sz="1200"/>
                    </a:p>
                  </a:txBody>
                  <a:tcPr marT="63500" marB="63500" marR="63500" marL="63500" anchor="ctr"/>
                </a:tc>
              </a:tr>
              <a:tr h="3683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194" name="Google Shape;194;p33"/>
          <p:cNvGraphicFramePr/>
          <p:nvPr/>
        </p:nvGraphicFramePr>
        <p:xfrm>
          <a:off x="1739900" y="1073150"/>
          <a:ext cx="3000000" cy="3000000"/>
        </p:xfrm>
        <a:graphic>
          <a:graphicData uri="http://schemas.openxmlformats.org/drawingml/2006/table">
            <a:tbl>
              <a:tblPr>
                <a:noFill/>
                <a:tableStyleId>{18DC6E54-2F5A-43E2-8997-21371B7B1860}</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01</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Interfaz del sistema</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76504" marR="145338" rtl="0" algn="l">
                        <a:lnSpc>
                          <a:spcPct val="95794"/>
                        </a:lnSpc>
                        <a:spcBef>
                          <a:spcPts val="0"/>
                        </a:spcBef>
                        <a:spcAft>
                          <a:spcPts val="0"/>
                        </a:spcAft>
                        <a:buNone/>
                      </a:pPr>
                      <a:r>
                        <a:rPr lang="es" sz="1200"/>
                        <a:t>El sistema presenta una interfaz de usuario sencilla para que sea de fácil manejo a los usuarios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El sistema debe tener una interfaz sencilla y fácil de comprender</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00" y="1139825"/>
          <a:ext cx="3000000" cy="3000000"/>
        </p:xfrm>
        <a:graphic>
          <a:graphicData uri="http://schemas.openxmlformats.org/drawingml/2006/table">
            <a:tbl>
              <a:tblPr>
                <a:noFill/>
                <a:tableStyleId>{18DC6E54-2F5A-43E2-8997-21371B7B1860}</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02</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spcBef>
                          <a:spcPts val="0"/>
                        </a:spcBef>
                        <a:spcAft>
                          <a:spcPts val="0"/>
                        </a:spcAft>
                        <a:buNone/>
                      </a:pPr>
                      <a:r>
                        <a:rPr lang="es" sz="1200"/>
                        <a:t>  Vulnerabilidad de la cuenta </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Identifica ataques de seguridad o brecha del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contará con un antivirus el cual le informará cuando haya un ataque a la seguridad de los datos de cada usuario.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00" y="982663"/>
          <a:ext cx="3000000" cy="3000000"/>
        </p:xfrm>
        <a:graphic>
          <a:graphicData uri="http://schemas.openxmlformats.org/drawingml/2006/table">
            <a:tbl>
              <a:tblPr>
                <a:noFill/>
                <a:tableStyleId>{18DC6E54-2F5A-43E2-8997-21371B7B1860}</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03</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Rendimiento</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Carácter de excelencia sobre cualquier proceso que realice el sistema.</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0" marR="763473" rtl="0" algn="l">
                        <a:lnSpc>
                          <a:spcPct val="95794"/>
                        </a:lnSpc>
                        <a:spcBef>
                          <a:spcPts val="0"/>
                        </a:spcBef>
                        <a:spcAft>
                          <a:spcPts val="0"/>
                        </a:spcAft>
                        <a:buNone/>
                      </a:pPr>
                      <a:r>
                        <a:rPr lang="es" sz="1200"/>
                        <a:t>Se evalúa que la obtención, identificación y verificación en los documentos, analizará un 85% del total, en un tiempo máximo de 3 segundos sin un margen de error sobre cada dato, información o documento analizado.</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3550" y="939800"/>
          <a:ext cx="3000000" cy="3000000"/>
        </p:xfrm>
        <a:graphic>
          <a:graphicData uri="http://schemas.openxmlformats.org/drawingml/2006/table">
            <a:tbl>
              <a:tblPr>
                <a:noFill/>
                <a:tableStyleId>{18DC6E54-2F5A-43E2-8997-21371B7B1860}</a:tableStyleId>
              </a:tblPr>
              <a:tblGrid>
                <a:gridCol w="1285875"/>
                <a:gridCol w="4391025"/>
              </a:tblGrid>
              <a:tr h="546100">
                <a:tc>
                  <a:txBody>
                    <a:bodyPr/>
                    <a:lstStyle/>
                    <a:p>
                      <a:pPr indent="4572" lvl="0" marL="76809" marR="185115" rtl="0" algn="l">
                        <a:lnSpc>
                          <a:spcPct val="95794"/>
                        </a:lnSpc>
                        <a:spcBef>
                          <a:spcPts val="0"/>
                        </a:spcBef>
                        <a:spcAft>
                          <a:spcPts val="0"/>
                        </a:spcAft>
                        <a:buNone/>
                      </a:pPr>
                      <a:r>
                        <a:rPr b="1" lang="es" sz="1200"/>
                        <a:t>Identificación  del  </a:t>
                      </a:r>
                      <a:endParaRPr b="1" sz="1200"/>
                    </a:p>
                    <a:p>
                      <a:pPr indent="0" lvl="0" marL="81381" rtl="0" algn="l">
                        <a:spcBef>
                          <a:spcPts val="30"/>
                        </a:spcBef>
                        <a:spcAft>
                          <a:spcPts val="0"/>
                        </a:spcAft>
                        <a:buNone/>
                      </a:pPr>
                      <a:r>
                        <a:rPr b="1" lang="es" sz="1200"/>
                        <a:t>requerimiento:</a:t>
                      </a:r>
                      <a:endParaRPr b="1" sz="1200"/>
                    </a:p>
                  </a:txBody>
                  <a:tcPr marT="63500" marB="63500" marR="63500" marL="63500"/>
                </a:tc>
                <a:tc>
                  <a:txBody>
                    <a:bodyPr/>
                    <a:lstStyle/>
                    <a:p>
                      <a:pPr indent="0" lvl="0" marL="85039" rtl="0" algn="l">
                        <a:spcBef>
                          <a:spcPts val="0"/>
                        </a:spcBef>
                        <a:spcAft>
                          <a:spcPts val="0"/>
                        </a:spcAft>
                        <a:buNone/>
                      </a:pPr>
                      <a:r>
                        <a:rPr lang="es" sz="1200"/>
                        <a:t>RNF 04</a:t>
                      </a:r>
                      <a:endParaRPr sz="1200"/>
                    </a:p>
                  </a:txBody>
                  <a:tcPr marT="63500" marB="63500" marR="63500" marL="63500"/>
                </a:tc>
              </a:tr>
              <a:tr h="355600">
                <a:tc>
                  <a:txBody>
                    <a:bodyPr/>
                    <a:lstStyle/>
                    <a:p>
                      <a:pPr indent="0" lvl="0" marL="82143" rtl="0" algn="l">
                        <a:spcBef>
                          <a:spcPts val="0"/>
                        </a:spcBef>
                        <a:spcAft>
                          <a:spcPts val="0"/>
                        </a:spcAft>
                        <a:buNone/>
                      </a:pPr>
                      <a:r>
                        <a:rPr b="1" lang="es" sz="1200"/>
                        <a:t>Nombre del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Privacidad.</a:t>
                      </a:r>
                      <a:endParaRPr sz="1200"/>
                    </a:p>
                  </a:txBody>
                  <a:tcPr marT="63500" marB="63500" marR="63500" marL="63500" anchor="ctr"/>
                </a:tc>
              </a:tr>
              <a:tr h="355600">
                <a:tc>
                  <a:txBody>
                    <a:bodyPr/>
                    <a:lstStyle/>
                    <a:p>
                      <a:pPr indent="0" lvl="0" marL="0" rtl="0" algn="ctr">
                        <a:spcBef>
                          <a:spcPts val="0"/>
                        </a:spcBef>
                        <a:spcAft>
                          <a:spcPts val="0"/>
                        </a:spcAft>
                        <a:buNone/>
                      </a:pPr>
                      <a:r>
                        <a:rPr b="1" lang="es" sz="1200"/>
                        <a:t>Características: </a:t>
                      </a:r>
                      <a:endParaRPr b="1" sz="1200"/>
                    </a:p>
                  </a:txBody>
                  <a:tcPr marT="63500" marB="63500" marR="63500" marL="63500"/>
                </a:tc>
                <a:tc>
                  <a:txBody>
                    <a:bodyPr/>
                    <a:lstStyle/>
                    <a:p>
                      <a:pPr indent="0" lvl="0" marL="0" rtl="0" algn="l">
                        <a:lnSpc>
                          <a:spcPct val="115000"/>
                        </a:lnSpc>
                        <a:spcBef>
                          <a:spcPts val="0"/>
                        </a:spcBef>
                        <a:spcAft>
                          <a:spcPts val="0"/>
                        </a:spcAft>
                        <a:buNone/>
                      </a:pPr>
                      <a:r>
                        <a:rPr lang="es" sz="1200"/>
                        <a:t> Se garantizará la protección de los datos y documentos de cada usuario y sub-usuario (empresa y aspirante o preseleccionado).</a:t>
                      </a:r>
                      <a:endParaRPr sz="1200"/>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200"/>
                        <a:t>Descripción del  requerimiento:</a:t>
                      </a:r>
                      <a:endParaRPr b="1" sz="1200"/>
                    </a:p>
                  </a:txBody>
                  <a:tcPr marT="63500" marB="63500" marR="63500" marL="63500"/>
                </a:tc>
                <a:tc>
                  <a:txBody>
                    <a:bodyPr/>
                    <a:lstStyle/>
                    <a:p>
                      <a:pPr indent="0" lvl="0" marL="77724" marR="763473" rtl="0" algn="l">
                        <a:lnSpc>
                          <a:spcPct val="95794"/>
                        </a:lnSpc>
                        <a:spcBef>
                          <a:spcPts val="0"/>
                        </a:spcBef>
                        <a:spcAft>
                          <a:spcPts val="0"/>
                        </a:spcAft>
                        <a:buNone/>
                      </a:pPr>
                      <a:r>
                        <a:rPr lang="es" sz="1200"/>
                        <a:t>A medida que los usuarios carguen su documentación  al sistema se le garantizará que localización y vulnerabilidad de estos mantendrá una seguridad y privacidad óptima.</a:t>
                      </a:r>
                      <a:endParaRPr sz="1200"/>
                    </a:p>
                  </a:txBody>
                  <a:tcPr marT="63500" marB="63500" marR="63500" marL="63500" anchor="ctr"/>
                </a:tc>
              </a:tr>
              <a:tr h="355600">
                <a:tc>
                  <a:txBody>
                    <a:bodyPr/>
                    <a:lstStyle/>
                    <a:p>
                      <a:pPr indent="0" lvl="0" marL="83210" rtl="0" algn="l">
                        <a:spcBef>
                          <a:spcPts val="0"/>
                        </a:spcBef>
                        <a:spcAft>
                          <a:spcPts val="0"/>
                        </a:spcAft>
                        <a:buNone/>
                      </a:pPr>
                      <a:r>
                        <a:rPr b="1" lang="es" sz="1200"/>
                        <a:t>Prioridad de  </a:t>
                      </a:r>
                      <a:endParaRPr b="1" sz="1200"/>
                    </a:p>
                    <a:p>
                      <a:pPr indent="0" lvl="0" marL="81381" rtl="0" algn="l">
                        <a:spcBef>
                          <a:spcPts val="0"/>
                        </a:spcBef>
                        <a:spcAft>
                          <a:spcPts val="0"/>
                        </a:spcAft>
                        <a:buNone/>
                      </a:pPr>
                      <a:r>
                        <a:rPr b="1" lang="es" sz="1200"/>
                        <a:t>requerimiento:</a:t>
                      </a:r>
                      <a:endParaRPr b="1" sz="1200"/>
                    </a:p>
                  </a:txBody>
                  <a:tcPr marT="63500" marB="63500" marR="63500" marL="63500"/>
                </a:tc>
                <a:tc>
                  <a:txBody>
                    <a:bodyPr/>
                    <a:lstStyle/>
                    <a:p>
                      <a:pPr indent="0" lvl="0" marL="73761" rtl="0" algn="l">
                        <a:spcBef>
                          <a:spcPts val="0"/>
                        </a:spcBef>
                        <a:spcAft>
                          <a:spcPts val="0"/>
                        </a:spcAft>
                        <a:buNone/>
                      </a:pPr>
                      <a:r>
                        <a:rPr lang="es" sz="1200"/>
                        <a:t>Alta </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