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FA287B-3DB1-4446-8E14-F4DDA7026865}">
  <a:tblStyle styleId="{FCFA287B-3DB1-4446-8E14-F4DDA702686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0847D5F-8777-405F-8F0C-BC49B35AF1CC}"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123rf.com/photo_77346683_hombre-apuntando-hacia-arriba-retrato-de-hombre-de-dibujos-animados-en-camiseta-roja-ilustraci%C3%B3n"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e69dba3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e69dba3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bfde812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bfde812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949948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949948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46c3061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46c3061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bfde810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bfde810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94674c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94674c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96ad01a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96ad01a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bf304ff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bf304ff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a576520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a576520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a576520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a576520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fd4948fd0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fd4948fd0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2"/>
              </a:rPr>
              <a:t>https://es.123rf.com/photo_77346683_hombre-apuntando-hacia-arriba-retrato-de-hombre-de-dibujos-animados-en-camiseta-roja-ilustración</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a576520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a576520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a576520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a576520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a576520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a576520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a576520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a576520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a57652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a57652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003b45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003b45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8e69dba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8e69dba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https://www.goconqr.com/quiz/6719661/planteamiento-del-problema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bf304ff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bf304ff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8e69dba3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8e69dba3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bf304ff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bf304f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bfde810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bfde810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8e69dba3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8e69dba3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8e69dba3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8e69dba3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https://drgudinho.com/ciclos-anteriores/2017a/modulo-de-avance-del-proyecto-i-i5849/semana-8-objetivos-especificos/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hyperlink" Target="https://unevinvestigando.blogspot.com/2019/08/instrumento-de-recoleccion-de-dato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forms/d/1JoSHfquNoTRQqHYRhN3NmD_9ZIGDEaNFNVM2Dt6D0Cc/ed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pp.diagrams.net/#G1d0OOJh_nQBPTo0SoI_EXvmL2zWgkbwnl"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jpg"/><Relationship Id="rId4" Type="http://schemas.openxmlformats.org/officeDocument/2006/relationships/hyperlink" Target="https://app.diagrams.net/#G1W69PUwx2RWcfsk7f__sI6p_LdvR7oVq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4851000"/>
            <a:ext cx="4447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t>https://www.consult-ing.com.co/index.php/industria-4-0/aplicativos-web/211-aplicativos-web-a-la-medida</a:t>
            </a:r>
            <a:endParaRPr sz="700"/>
          </a:p>
        </p:txBody>
      </p:sp>
      <p:pic>
        <p:nvPicPr>
          <p:cNvPr id="55" name="Google Shape;55;p13"/>
          <p:cNvPicPr preferRelativeResize="0"/>
          <p:nvPr/>
        </p:nvPicPr>
        <p:blipFill>
          <a:blip r:embed="rId3">
            <a:alphaModFix/>
          </a:blip>
          <a:stretch>
            <a:fillRect/>
          </a:stretch>
        </p:blipFill>
        <p:spPr>
          <a:xfrm>
            <a:off x="0" y="25075"/>
            <a:ext cx="9144000" cy="5093350"/>
          </a:xfrm>
          <a:prstGeom prst="rect">
            <a:avLst/>
          </a:prstGeom>
          <a:noFill/>
          <a:ln>
            <a:noFill/>
          </a:ln>
        </p:spPr>
      </p:pic>
      <p:sp>
        <p:nvSpPr>
          <p:cNvPr id="56" name="Google Shape;56;p13"/>
          <p:cNvSpPr txBox="1"/>
          <p:nvPr>
            <p:ph type="ctrTitle"/>
          </p:nvPr>
        </p:nvSpPr>
        <p:spPr>
          <a:xfrm>
            <a:off x="75250" y="-196775"/>
            <a:ext cx="3753900" cy="264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380">
                <a:latin typeface="Times New Roman"/>
                <a:ea typeface="Times New Roman"/>
                <a:cs typeface="Times New Roman"/>
                <a:sym typeface="Times New Roman"/>
              </a:rPr>
              <a:t>Aplicativo </a:t>
            </a:r>
            <a:r>
              <a:rPr lang="es" sz="3380">
                <a:latin typeface="Times New Roman"/>
                <a:ea typeface="Times New Roman"/>
                <a:cs typeface="Times New Roman"/>
                <a:sym typeface="Times New Roman"/>
              </a:rPr>
              <a:t>web</a:t>
            </a:r>
            <a:r>
              <a:rPr lang="es" sz="3380">
                <a:latin typeface="Times New Roman"/>
                <a:ea typeface="Times New Roman"/>
                <a:cs typeface="Times New Roman"/>
                <a:sym typeface="Times New Roman"/>
              </a:rPr>
              <a:t> para la </a:t>
            </a:r>
            <a:r>
              <a:rPr lang="es" sz="3380">
                <a:latin typeface="Times New Roman"/>
                <a:ea typeface="Times New Roman"/>
                <a:cs typeface="Times New Roman"/>
                <a:sym typeface="Times New Roman"/>
              </a:rPr>
              <a:t>automatización</a:t>
            </a:r>
            <a:r>
              <a:rPr lang="es" sz="3380">
                <a:latin typeface="Times New Roman"/>
                <a:ea typeface="Times New Roman"/>
                <a:cs typeface="Times New Roman"/>
                <a:sym typeface="Times New Roman"/>
              </a:rPr>
              <a:t> del proceso de </a:t>
            </a:r>
            <a:r>
              <a:rPr lang="es" sz="3380">
                <a:latin typeface="Times New Roman"/>
                <a:ea typeface="Times New Roman"/>
                <a:cs typeface="Times New Roman"/>
                <a:sym typeface="Times New Roman"/>
              </a:rPr>
              <a:t>contratación</a:t>
            </a:r>
            <a:endParaRPr sz="3380">
              <a:latin typeface="Times New Roman"/>
              <a:ea typeface="Times New Roman"/>
              <a:cs typeface="Times New Roman"/>
              <a:sym typeface="Times New Roman"/>
            </a:endParaRPr>
          </a:p>
        </p:txBody>
      </p:sp>
      <p:sp>
        <p:nvSpPr>
          <p:cNvPr id="57" name="Google Shape;57;p13"/>
          <p:cNvSpPr txBox="1"/>
          <p:nvPr/>
        </p:nvSpPr>
        <p:spPr>
          <a:xfrm>
            <a:off x="586225" y="4119000"/>
            <a:ext cx="264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Ficha: </a:t>
            </a:r>
            <a:r>
              <a:rPr lang="es" sz="2300"/>
              <a:t>2202764</a:t>
            </a:r>
            <a:endParaRPr sz="2300"/>
          </a:p>
        </p:txBody>
      </p:sp>
      <p:sp>
        <p:nvSpPr>
          <p:cNvPr id="58" name="Google Shape;58;p13"/>
          <p:cNvSpPr txBox="1"/>
          <p:nvPr>
            <p:ph idx="1" type="subTitle"/>
          </p:nvPr>
        </p:nvSpPr>
        <p:spPr>
          <a:xfrm>
            <a:off x="4572000" y="3676600"/>
            <a:ext cx="4309500" cy="13437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Lady Daniela </a:t>
            </a:r>
            <a:r>
              <a:rPr lang="es" sz="2025">
                <a:solidFill>
                  <a:schemeClr val="dk1"/>
                </a:solidFill>
              </a:rPr>
              <a:t>Diaz Sanchez</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Laura Tatiana </a:t>
            </a:r>
            <a:r>
              <a:rPr lang="es" sz="2025">
                <a:solidFill>
                  <a:schemeClr val="dk1"/>
                </a:solidFill>
              </a:rPr>
              <a:t>Gomez Castillo</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Yáxul Santiago </a:t>
            </a:r>
            <a:r>
              <a:rPr lang="es" sz="2025">
                <a:solidFill>
                  <a:schemeClr val="dk1"/>
                </a:solidFill>
              </a:rPr>
              <a:t>Cárdenas Hincapié</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Paulo Sebastian </a:t>
            </a:r>
            <a:r>
              <a:rPr lang="es" sz="2025">
                <a:solidFill>
                  <a:schemeClr val="dk1"/>
                </a:solidFill>
              </a:rPr>
              <a:t>Correa Espinosa</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Brayan Gomez Lopez </a:t>
            </a:r>
            <a:endParaRPr sz="2025">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00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JUSTIFICACIÓN</a:t>
            </a:r>
            <a:r>
              <a:rPr lang="es"/>
              <a:t> </a:t>
            </a:r>
            <a:endParaRPr/>
          </a:p>
        </p:txBody>
      </p:sp>
      <p:sp>
        <p:nvSpPr>
          <p:cNvPr id="117" name="Google Shape;117;p22"/>
          <p:cNvSpPr txBox="1"/>
          <p:nvPr>
            <p:ph idx="1" type="body"/>
          </p:nvPr>
        </p:nvSpPr>
        <p:spPr>
          <a:xfrm>
            <a:off x="94025" y="863550"/>
            <a:ext cx="5068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s" sz="1600">
                <a:solidFill>
                  <a:schemeClr val="dk1"/>
                </a:solidFill>
              </a:rPr>
              <a:t>La importancia que tiene este sistema de información para Disser ingenieria SAS y a cualquier empresa, para la implementación del proyecto puede ser indispensable, ya que le podemos brindar un proceso de contratación automatizado con una mínima actividad humana, haciendo así que este proceso se realice en el menor tiempo posible mediante el uso de lenguajes de programación, formas de acceso, almacenamiento de datos, la metodología de BPM y códigos de programación, garantizando la seguridad y verificación de los datos de los seleccionados.</a:t>
            </a:r>
            <a:endParaRPr sz="1600">
              <a:solidFill>
                <a:srgbClr val="000000"/>
              </a:solidFill>
            </a:endParaRPr>
          </a:p>
        </p:txBody>
      </p:sp>
      <p:pic>
        <p:nvPicPr>
          <p:cNvPr id="118" name="Google Shape;118;p22"/>
          <p:cNvPicPr preferRelativeResize="0"/>
          <p:nvPr/>
        </p:nvPicPr>
        <p:blipFill>
          <a:blip r:embed="rId3">
            <a:alphaModFix/>
          </a:blip>
          <a:stretch>
            <a:fillRect/>
          </a:stretch>
        </p:blipFill>
        <p:spPr>
          <a:xfrm rot="381515">
            <a:off x="5367200" y="1757060"/>
            <a:ext cx="3441201" cy="215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s">
                <a:latin typeface="Georgia"/>
                <a:ea typeface="Georgia"/>
                <a:cs typeface="Georgia"/>
                <a:sym typeface="Georgia"/>
              </a:rPr>
              <a:t>DELIMITACIÓN Y ALCANCE </a:t>
            </a:r>
            <a:endParaRPr>
              <a:latin typeface="Georgia"/>
              <a:ea typeface="Georgia"/>
              <a:cs typeface="Georgia"/>
              <a:sym typeface="Georgia"/>
            </a:endParaRPr>
          </a:p>
        </p:txBody>
      </p:sp>
      <p:sp>
        <p:nvSpPr>
          <p:cNvPr id="124" name="Google Shape;124;p23"/>
          <p:cNvSpPr/>
          <p:nvPr/>
        </p:nvSpPr>
        <p:spPr>
          <a:xfrm rot="-5400000">
            <a:off x="-733050" y="2441175"/>
            <a:ext cx="3737100" cy="572700"/>
          </a:xfrm>
          <a:prstGeom prst="ribbon">
            <a:avLst>
              <a:gd fmla="val 30649" name="adj1"/>
              <a:gd fmla="val 688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     ALCANCE </a:t>
            </a:r>
            <a:endParaRPr/>
          </a:p>
        </p:txBody>
      </p:sp>
      <p:sp>
        <p:nvSpPr>
          <p:cNvPr id="125" name="Google Shape;125;p23"/>
          <p:cNvSpPr/>
          <p:nvPr/>
        </p:nvSpPr>
        <p:spPr>
          <a:xfrm rot="5400000">
            <a:off x="6147975" y="2411025"/>
            <a:ext cx="3626700" cy="633000"/>
          </a:xfrm>
          <a:prstGeom prst="ribbon">
            <a:avLst>
              <a:gd fmla="val 27658" name="adj1"/>
              <a:gd fmla="val 7340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DELIMITACIÓN</a:t>
            </a:r>
            <a:endParaRPr/>
          </a:p>
        </p:txBody>
      </p:sp>
      <p:sp>
        <p:nvSpPr>
          <p:cNvPr id="126" name="Google Shape;126;p23"/>
          <p:cNvSpPr/>
          <p:nvPr/>
        </p:nvSpPr>
        <p:spPr>
          <a:xfrm>
            <a:off x="2066325" y="1105050"/>
            <a:ext cx="2285700" cy="1326000"/>
          </a:xfrm>
          <a:prstGeom prst="snip1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lang="es" sz="1200">
                <a:latin typeface="Times New Roman"/>
                <a:ea typeface="Times New Roman"/>
                <a:cs typeface="Times New Roman"/>
                <a:sym typeface="Times New Roman"/>
              </a:rPr>
              <a:t>La empresa Disser Ingenieria S.A.S, es una empresa que se encarga de las construcciones en obras civiles</a:t>
            </a:r>
            <a:endParaRPr sz="1200">
              <a:latin typeface="Times New Roman"/>
              <a:ea typeface="Times New Roman"/>
              <a:cs typeface="Times New Roman"/>
              <a:sym typeface="Times New Roman"/>
            </a:endParaRPr>
          </a:p>
        </p:txBody>
      </p:sp>
      <p:sp>
        <p:nvSpPr>
          <p:cNvPr id="127" name="Google Shape;127;p23"/>
          <p:cNvSpPr/>
          <p:nvPr/>
        </p:nvSpPr>
        <p:spPr>
          <a:xfrm>
            <a:off x="2066325" y="2667325"/>
            <a:ext cx="2285700" cy="1180200"/>
          </a:xfrm>
          <a:prstGeom prst="snip1Rect">
            <a:avLst>
              <a:gd fmla="val 16667" name="adj"/>
            </a:avLst>
          </a:prstGeom>
          <a:gradFill>
            <a:gsLst>
              <a:gs pos="0">
                <a:srgbClr val="F5FF83"/>
              </a:gs>
              <a:gs pos="100000">
                <a:srgbClr val="E3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a:t>
            </a:r>
            <a:r>
              <a:rPr lang="es" sz="1300">
                <a:latin typeface="Times New Roman"/>
                <a:ea typeface="Times New Roman"/>
                <a:cs typeface="Times New Roman"/>
                <a:sym typeface="Times New Roman"/>
              </a:rPr>
              <a:t>egistraduría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Recursos humanos (empresa)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Automatizar</a:t>
            </a:r>
            <a:endParaRPr sz="1300">
              <a:latin typeface="Times New Roman"/>
              <a:ea typeface="Times New Roman"/>
              <a:cs typeface="Times New Roman"/>
              <a:sym typeface="Times New Roman"/>
            </a:endParaRPr>
          </a:p>
        </p:txBody>
      </p:sp>
      <p:sp>
        <p:nvSpPr>
          <p:cNvPr id="128" name="Google Shape;128;p23"/>
          <p:cNvSpPr/>
          <p:nvPr/>
        </p:nvSpPr>
        <p:spPr>
          <a:xfrm>
            <a:off x="4805350" y="2898375"/>
            <a:ext cx="2501400" cy="1326000"/>
          </a:xfrm>
          <a:prstGeom prst="snip1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sz="1200">
                <a:solidFill>
                  <a:srgbClr val="FFFFFF"/>
                </a:solidFill>
                <a:latin typeface="Times New Roman"/>
                <a:ea typeface="Times New Roman"/>
                <a:cs typeface="Times New Roman"/>
                <a:sym typeface="Times New Roman"/>
              </a:rPr>
              <a:t>Implementar un</a:t>
            </a:r>
            <a:r>
              <a:rPr lang="es" sz="1800">
                <a:solidFill>
                  <a:srgbClr val="FFFFFF"/>
                </a:solidFill>
              </a:rPr>
              <a:t> </a:t>
            </a:r>
            <a:r>
              <a:rPr lang="es" sz="1200">
                <a:solidFill>
                  <a:srgbClr val="FFFFFF"/>
                </a:solidFill>
                <a:latin typeface="Times New Roman"/>
                <a:ea typeface="Times New Roman"/>
                <a:cs typeface="Times New Roman"/>
                <a:sym typeface="Times New Roman"/>
              </a:rPr>
              <a:t>sistema de información administrativo, automatizado para los  procesos de contratación de la empresa de manera eficiente </a:t>
            </a:r>
            <a:endParaRPr sz="600">
              <a:solidFill>
                <a:srgbClr val="FFFFFF"/>
              </a:solidFill>
              <a:latin typeface="Times New Roman"/>
              <a:ea typeface="Times New Roman"/>
              <a:cs typeface="Times New Roman"/>
              <a:sym typeface="Times New Roman"/>
            </a:endParaRPr>
          </a:p>
        </p:txBody>
      </p:sp>
      <p:sp>
        <p:nvSpPr>
          <p:cNvPr id="129" name="Google Shape;129;p23"/>
          <p:cNvSpPr/>
          <p:nvPr/>
        </p:nvSpPr>
        <p:spPr>
          <a:xfrm>
            <a:off x="4747713" y="1105050"/>
            <a:ext cx="2501400" cy="1326000"/>
          </a:xfrm>
          <a:prstGeom prst="snip1Rect">
            <a:avLst>
              <a:gd fmla="val 16667" name="adj"/>
            </a:avLst>
          </a:prstGeom>
          <a:gradFill>
            <a:gsLst>
              <a:gs pos="0">
                <a:srgbClr val="BFBFBF"/>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s" sz="1200">
                <a:latin typeface="Times New Roman"/>
                <a:ea typeface="Times New Roman"/>
                <a:cs typeface="Times New Roman"/>
                <a:sym typeface="Times New Roman"/>
              </a:rPr>
              <a:t>S</a:t>
            </a:r>
            <a:r>
              <a:rPr lang="es" sz="1200">
                <a:latin typeface="Times New Roman"/>
                <a:ea typeface="Times New Roman"/>
                <a:cs typeface="Times New Roman"/>
                <a:sym typeface="Times New Roman"/>
              </a:rPr>
              <a:t>e </a:t>
            </a:r>
            <a:r>
              <a:rPr lang="es" sz="1200">
                <a:latin typeface="Times New Roman"/>
                <a:ea typeface="Times New Roman"/>
                <a:cs typeface="Times New Roman"/>
                <a:sym typeface="Times New Roman"/>
              </a:rPr>
              <a:t>llevará</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a cabo</a:t>
            </a:r>
            <a:r>
              <a:rPr lang="es" sz="1200">
                <a:latin typeface="Times New Roman"/>
                <a:ea typeface="Times New Roman"/>
                <a:cs typeface="Times New Roman"/>
                <a:sym typeface="Times New Roman"/>
              </a:rPr>
              <a:t> durante </a:t>
            </a:r>
            <a:r>
              <a:rPr lang="es" sz="1200">
                <a:latin typeface="Times New Roman"/>
                <a:ea typeface="Times New Roman"/>
                <a:cs typeface="Times New Roman"/>
                <a:sym typeface="Times New Roman"/>
              </a:rPr>
              <a:t>los</a:t>
            </a:r>
            <a:r>
              <a:rPr lang="es" sz="1200">
                <a:latin typeface="Times New Roman"/>
                <a:ea typeface="Times New Roman"/>
                <a:cs typeface="Times New Roman"/>
                <a:sym typeface="Times New Roman"/>
              </a:rPr>
              <a:t> 6 meses o el tiempo extra para brindar una mejor experiencia en el software</a:t>
            </a:r>
            <a:endParaRPr sz="1200">
              <a:latin typeface="Times New Roman"/>
              <a:ea typeface="Times New Roman"/>
              <a:cs typeface="Times New Roman"/>
              <a:sym typeface="Times New Roman"/>
            </a:endParaRPr>
          </a:p>
        </p:txBody>
      </p:sp>
      <p:sp>
        <p:nvSpPr>
          <p:cNvPr id="130" name="Google Shape;130;p23"/>
          <p:cNvSpPr/>
          <p:nvPr/>
        </p:nvSpPr>
        <p:spPr>
          <a:xfrm>
            <a:off x="2069450" y="3867675"/>
            <a:ext cx="2285700" cy="1115100"/>
          </a:xfrm>
          <a:prstGeom prst="rect">
            <a:avLst/>
          </a:prstGeom>
          <a:gradFill>
            <a:gsLst>
              <a:gs pos="0">
                <a:srgbClr val="7A7A7A"/>
              </a:gs>
              <a:gs pos="100000">
                <a:srgbClr val="39393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es" sz="1200">
                <a:latin typeface="Times New Roman"/>
                <a:ea typeface="Times New Roman"/>
                <a:cs typeface="Times New Roman"/>
                <a:sym typeface="Times New Roman"/>
              </a:rPr>
              <a:t>Sistemas de almacenamiento externo</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75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TÉCNICAS E INSTRUMENTOS DE RECOLECCIÓN </a:t>
            </a:r>
            <a:r>
              <a:rPr lang="es">
                <a:latin typeface="Georgia"/>
                <a:ea typeface="Georgia"/>
                <a:cs typeface="Georgia"/>
                <a:sym typeface="Georgia"/>
              </a:rPr>
              <a:t> </a:t>
            </a:r>
            <a:endParaRPr>
              <a:latin typeface="Georgia"/>
              <a:ea typeface="Georgia"/>
              <a:cs typeface="Georgia"/>
              <a:sym typeface="Georgia"/>
            </a:endParaRPr>
          </a:p>
        </p:txBody>
      </p:sp>
      <p:sp>
        <p:nvSpPr>
          <p:cNvPr id="136" name="Google Shape;136;p24"/>
          <p:cNvSpPr txBox="1"/>
          <p:nvPr>
            <p:ph idx="1" type="body"/>
          </p:nvPr>
        </p:nvSpPr>
        <p:spPr>
          <a:xfrm>
            <a:off x="433950" y="1130575"/>
            <a:ext cx="43164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Char char="●"/>
            </a:pPr>
            <a:r>
              <a:rPr b="1" lang="es" sz="1350">
                <a:solidFill>
                  <a:srgbClr val="000000"/>
                </a:solidFill>
              </a:rPr>
              <a:t>Fuentes de </a:t>
            </a:r>
            <a:r>
              <a:rPr b="1" lang="es" sz="1350">
                <a:solidFill>
                  <a:srgbClr val="000000"/>
                </a:solidFill>
              </a:rPr>
              <a:t>información: </a:t>
            </a:r>
            <a:r>
              <a:rPr lang="es" sz="1350">
                <a:solidFill>
                  <a:srgbClr val="000000"/>
                </a:solidFill>
              </a:rPr>
              <a:t>Para el proyecto se obtuvo información mediante el contacto directo   recursos humanos.</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Secundarias: Antecedentes académicos.</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Técnicas de recolección de información:</a:t>
            </a:r>
            <a:r>
              <a:rPr lang="es" sz="1350">
                <a:solidFill>
                  <a:srgbClr val="000000"/>
                </a:solidFill>
              </a:rPr>
              <a:t> Encuesta, ya que por medio de un cuestionario o conjunto de preguntas se obtuvo la información necesaria para saber su problemática.</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Instrumentos de recolección de información:</a:t>
            </a:r>
            <a:endParaRPr b="1"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Cuestionario</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Medios audiovisuales</a:t>
            </a:r>
            <a:endParaRPr sz="1350">
              <a:solidFill>
                <a:srgbClr val="000000"/>
              </a:solidFill>
            </a:endParaRPr>
          </a:p>
          <a:p>
            <a:pPr indent="0" lvl="0" marL="0" rtl="0" algn="l">
              <a:spcBef>
                <a:spcPts val="1200"/>
              </a:spcBef>
              <a:spcAft>
                <a:spcPts val="0"/>
              </a:spcAft>
              <a:buNone/>
            </a:pPr>
            <a:r>
              <a:rPr lang="es" sz="1350">
                <a:solidFill>
                  <a:srgbClr val="000000"/>
                </a:solidFill>
              </a:rPr>
              <a:t>Forma del método: Pirámide</a:t>
            </a:r>
            <a:r>
              <a:rPr lang="es" sz="1450">
                <a:solidFill>
                  <a:srgbClr val="000000"/>
                </a:solidFill>
              </a:rPr>
              <a:t> </a:t>
            </a:r>
            <a:endParaRPr sz="1450">
              <a:solidFill>
                <a:srgbClr val="000000"/>
              </a:solidFill>
            </a:endParaRPr>
          </a:p>
          <a:p>
            <a:pPr indent="0" lvl="0" marL="0" rtl="0" algn="l">
              <a:spcBef>
                <a:spcPts val="1200"/>
              </a:spcBef>
              <a:spcAft>
                <a:spcPts val="0"/>
              </a:spcAft>
              <a:buNone/>
            </a:pPr>
            <a:r>
              <a:rPr lang="es" sz="1350">
                <a:solidFill>
                  <a:srgbClr val="000000"/>
                </a:solidFill>
              </a:rPr>
              <a:t>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1200"/>
              </a:spcAft>
              <a:buNone/>
            </a:pPr>
            <a:r>
              <a:rPr lang="es" sz="1350">
                <a:solidFill>
                  <a:srgbClr val="000000"/>
                </a:solidFill>
              </a:rPr>
              <a:t> </a:t>
            </a:r>
            <a:endParaRPr sz="1350">
              <a:solidFill>
                <a:srgbClr val="000000"/>
              </a:solidFill>
            </a:endParaRPr>
          </a:p>
        </p:txBody>
      </p:sp>
      <p:pic>
        <p:nvPicPr>
          <p:cNvPr id="137" name="Google Shape;137;p24"/>
          <p:cNvPicPr preferRelativeResize="0"/>
          <p:nvPr/>
        </p:nvPicPr>
        <p:blipFill rotWithShape="1">
          <a:blip r:embed="rId3">
            <a:alphaModFix/>
          </a:blip>
          <a:srcRect b="0" l="0" r="0" t="0"/>
          <a:stretch/>
        </p:blipFill>
        <p:spPr>
          <a:xfrm>
            <a:off x="4995300" y="1356250"/>
            <a:ext cx="3837000" cy="2016555"/>
          </a:xfrm>
          <a:prstGeom prst="rect">
            <a:avLst/>
          </a:prstGeom>
          <a:noFill/>
          <a:ln>
            <a:noFill/>
          </a:ln>
        </p:spPr>
      </p:pic>
      <p:sp>
        <p:nvSpPr>
          <p:cNvPr id="138" name="Google Shape;138;p24"/>
          <p:cNvSpPr txBox="1"/>
          <p:nvPr/>
        </p:nvSpPr>
        <p:spPr>
          <a:xfrm>
            <a:off x="5137350" y="3410425"/>
            <a:ext cx="38949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Clr>
                <a:schemeClr val="dk1"/>
              </a:buClr>
              <a:buSzPts val="1800"/>
              <a:buFont typeface="Arial"/>
              <a:buNone/>
            </a:pPr>
            <a:r>
              <a:rPr lang="es" sz="1000">
                <a:latin typeface="Times New Roman"/>
                <a:ea typeface="Times New Roman"/>
                <a:cs typeface="Times New Roman"/>
                <a:sym typeface="Times New Roman"/>
              </a:rPr>
              <a:t>Tomado de: Anónimo, Universidad Nacional Evangélica (UNEV - Santiago). (2020), (</a:t>
            </a:r>
            <a:r>
              <a:rPr lang="es" sz="1000" u="sng">
                <a:latin typeface="Times New Roman"/>
                <a:ea typeface="Times New Roman"/>
                <a:cs typeface="Times New Roman"/>
                <a:sym typeface="Times New Roman"/>
                <a:hlinkClick r:id="rId4"/>
              </a:rPr>
              <a:t>https://unevinvestigando.blogspot.com/2019/08/instrumento-de-recoleccion-de-datos.html</a:t>
            </a:r>
            <a:r>
              <a:rPr lang="es" sz="1000">
                <a:latin typeface="Times New Roman"/>
                <a:ea typeface="Times New Roman"/>
                <a:cs typeface="Times New Roman"/>
                <a:sym typeface="Times New Roman"/>
              </a:rPr>
              <a:t>).</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FORMULARIO DE ENCUESTA </a:t>
            </a:r>
            <a:endParaRPr>
              <a:latin typeface="Georgia"/>
              <a:ea typeface="Georgia"/>
              <a:cs typeface="Georgia"/>
              <a:sym typeface="Georgia"/>
            </a:endParaRPr>
          </a:p>
        </p:txBody>
      </p:sp>
      <p:sp>
        <p:nvSpPr>
          <p:cNvPr id="144" name="Google Shape;144;p25"/>
          <p:cNvSpPr txBox="1"/>
          <p:nvPr>
            <p:ph idx="1" type="body"/>
          </p:nvPr>
        </p:nvSpPr>
        <p:spPr>
          <a:xfrm>
            <a:off x="311700" y="1152475"/>
            <a:ext cx="8520600" cy="3718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000000"/>
              </a:buClr>
              <a:buSzPts val="1600"/>
              <a:buAutoNum type="arabicPeriod"/>
            </a:pPr>
            <a:r>
              <a:rPr lang="es" sz="1600">
                <a:solidFill>
                  <a:srgbClr val="000000"/>
                </a:solidFill>
              </a:rPr>
              <a:t>Dirección de correo electrónico.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¿En la empresa tiene implementado un sistema de automatización para el proceso de </a:t>
            </a:r>
            <a:r>
              <a:rPr lang="es" sz="1600">
                <a:solidFill>
                  <a:srgbClr val="000000"/>
                </a:solidFill>
              </a:rPr>
              <a:t>contratación</a:t>
            </a:r>
            <a:r>
              <a:rPr lang="es" sz="1600">
                <a:solidFill>
                  <a:srgbClr val="000000"/>
                </a:solidFill>
              </a:rPr>
              <a:t>? (</a:t>
            </a:r>
            <a:r>
              <a:rPr lang="es" sz="1600">
                <a:solidFill>
                  <a:srgbClr val="000000"/>
                </a:solidFill>
              </a:rPr>
              <a:t>Sí</a:t>
            </a:r>
            <a:r>
              <a:rPr lang="es" sz="1600">
                <a:solidFill>
                  <a:srgbClr val="000000"/>
                </a:solidFill>
              </a:rPr>
              <a:t> / No).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De acuerdo a la pregunta anterior mencione brevemente que tipo de actividad realiza la plataforma en la que actualmente maneja, o no aplica (N/A).</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¿Cuenta con algún tipo de plataforma o sistema inteligente? (Evalart, JobConvo,SECOP II,Sydle one, ninguna de las anteriores).</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¿Cuál? Responda NA (No aplica) en caso de que la respuesta anterior haya contestado "Ninguna de las anteriores". </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¿Cree usted que la plataforma o sistema que maneja es la adecuada? (Si / No / NA).</a:t>
            </a:r>
            <a:endParaRPr sz="1600">
              <a:solidFill>
                <a:srgbClr val="000000"/>
              </a:solidFill>
            </a:endParaRPr>
          </a:p>
          <a:p>
            <a:pPr indent="-330200" lvl="0" marL="457200" rtl="0" algn="l">
              <a:spcBef>
                <a:spcPts val="0"/>
              </a:spcBef>
              <a:spcAft>
                <a:spcPts val="0"/>
              </a:spcAft>
              <a:buClr>
                <a:schemeClr val="dk1"/>
              </a:buClr>
              <a:buSzPts val="1600"/>
              <a:buAutoNum type="arabicPeriod"/>
            </a:pPr>
            <a:r>
              <a:rPr lang="es" sz="1600">
                <a:solidFill>
                  <a:schemeClr val="dk1"/>
                </a:solidFill>
              </a:rPr>
              <a:t>¿Qué método de almacenamiento de datos posee? (Digital (Nube o externo, USB o disco duro) / Manual (Mediante papeleo) / Ambas).</a:t>
            </a:r>
            <a:endParaRPr sz="16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311700" y="253875"/>
            <a:ext cx="8520600" cy="3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rPr>
              <a:t>8.   </a:t>
            </a:r>
            <a:r>
              <a:rPr lang="es" sz="1300">
                <a:solidFill>
                  <a:schemeClr val="dk1"/>
                </a:solidFill>
              </a:rPr>
              <a:t>¿Alguna vez ha tenido inconvenientes con los documentos obtenidos por personas seleccionadas para el trabajo como? (Documentación, experiencia de trabajo, referencias personales, referencias laborales, ninguna de las anteriores).</a:t>
            </a:r>
            <a:endParaRPr sz="1300">
              <a:solidFill>
                <a:schemeClr val="dk1"/>
              </a:solidFill>
            </a:endParaRPr>
          </a:p>
          <a:p>
            <a:pPr indent="0" lvl="0" marL="0" rtl="0" algn="l">
              <a:spcBef>
                <a:spcPts val="1200"/>
              </a:spcBef>
              <a:spcAft>
                <a:spcPts val="0"/>
              </a:spcAft>
              <a:buNone/>
            </a:pPr>
            <a:r>
              <a:rPr lang="es" sz="1300">
                <a:solidFill>
                  <a:schemeClr val="dk1"/>
                </a:solidFill>
              </a:rPr>
              <a:t>9.   De la pregunta anterior por favor brevemente informe cuales son esas problemáticas con más frecuencia detalle. </a:t>
            </a:r>
            <a:endParaRPr sz="1300">
              <a:solidFill>
                <a:schemeClr val="dk1"/>
              </a:solidFill>
            </a:endParaRPr>
          </a:p>
          <a:p>
            <a:pPr indent="0" lvl="0" marL="0" rtl="0" algn="l">
              <a:spcBef>
                <a:spcPts val="1200"/>
              </a:spcBef>
              <a:spcAft>
                <a:spcPts val="0"/>
              </a:spcAft>
              <a:buNone/>
            </a:pPr>
            <a:r>
              <a:rPr lang="es" sz="1300">
                <a:solidFill>
                  <a:schemeClr val="dk1"/>
                </a:solidFill>
              </a:rPr>
              <a:t>10.   ¿Cuál es la proyección de tiempo que hay para un proceso de contratación? ( De 5 a 7 días, de 7 a 15 días, de 15 a 30 días, más de 30 días).   </a:t>
            </a:r>
            <a:endParaRPr sz="1300">
              <a:solidFill>
                <a:schemeClr val="dk1"/>
              </a:solidFill>
            </a:endParaRPr>
          </a:p>
          <a:p>
            <a:pPr indent="0" lvl="0" marL="0" rtl="0" algn="l">
              <a:spcBef>
                <a:spcPts val="1200"/>
              </a:spcBef>
              <a:spcAft>
                <a:spcPts val="0"/>
              </a:spcAft>
              <a:buNone/>
            </a:pPr>
            <a:r>
              <a:rPr lang="es" sz="1300">
                <a:solidFill>
                  <a:schemeClr val="dk1"/>
                </a:solidFill>
              </a:rPr>
              <a:t>11.   ¿Estaría dispuesto a costear un sistema en el cual tenga implementado un proceso en el que implique una actividad mínima humana realizando el mismo proceso ahorrando tiempo? (Si / No / Depende del costo).</a:t>
            </a:r>
            <a:endParaRPr sz="1300">
              <a:solidFill>
                <a:schemeClr val="dk1"/>
              </a:solidFill>
            </a:endParaRPr>
          </a:p>
          <a:p>
            <a:pPr indent="0" lvl="0" marL="0" rtl="0" algn="l">
              <a:spcBef>
                <a:spcPts val="1200"/>
              </a:spcBef>
              <a:spcAft>
                <a:spcPts val="0"/>
              </a:spcAft>
              <a:buNone/>
            </a:pPr>
            <a:r>
              <a:rPr lang="es" sz="1300">
                <a:solidFill>
                  <a:schemeClr val="dk1"/>
                </a:solidFill>
              </a:rPr>
              <a:t>12.   De acuerdo a la pregunta anterior ¿Cuál sería su estimación mínima y máxima? (Ingreselas separadas por un guión (-) sin puntos ni comas / NA).</a:t>
            </a:r>
            <a:endParaRPr sz="1300">
              <a:solidFill>
                <a:schemeClr val="dk1"/>
              </a:solidFill>
            </a:endParaRPr>
          </a:p>
          <a:p>
            <a:pPr indent="0" lvl="0" marL="0" rtl="0" algn="l">
              <a:spcBef>
                <a:spcPts val="1200"/>
              </a:spcBef>
              <a:spcAft>
                <a:spcPts val="0"/>
              </a:spcAft>
              <a:buNone/>
            </a:pPr>
            <a:r>
              <a:rPr lang="es" sz="1300">
                <a:solidFill>
                  <a:schemeClr val="dk1"/>
                </a:solidFill>
              </a:rPr>
              <a:t>13.   ¿Qué expectativa tendría de este sistema?.</a:t>
            </a:r>
            <a:endParaRPr sz="1300">
              <a:solidFill>
                <a:schemeClr val="dk1"/>
              </a:solidFill>
            </a:endParaRPr>
          </a:p>
          <a:p>
            <a:pPr indent="0" lvl="0" marL="0" rtl="0" algn="l">
              <a:spcBef>
                <a:spcPts val="1200"/>
              </a:spcBef>
              <a:spcAft>
                <a:spcPts val="0"/>
              </a:spcAft>
              <a:buNone/>
            </a:pPr>
            <a:r>
              <a:rPr lang="es" sz="1300">
                <a:solidFill>
                  <a:schemeClr val="dk1"/>
                </a:solidFill>
              </a:rPr>
              <a:t>14.   ¿Durante el proceso de contratación de los aspirantes cuentan con algún tipo protección para los documentos requeridos?. En caso de que esta tenga acceso a un posible infiltrado. (Sí / No).</a:t>
            </a:r>
            <a:endParaRPr sz="1300">
              <a:solidFill>
                <a:schemeClr val="dk1"/>
              </a:solidFill>
            </a:endParaRPr>
          </a:p>
          <a:p>
            <a:pPr indent="0" lvl="0" marL="0" rtl="0" algn="l">
              <a:spcBef>
                <a:spcPts val="1200"/>
              </a:spcBef>
              <a:spcAft>
                <a:spcPts val="1200"/>
              </a:spcAft>
              <a:buNone/>
            </a:pPr>
            <a:r>
              <a:t/>
            </a:r>
            <a:endParaRPr sz="1300">
              <a:solidFill>
                <a:schemeClr val="dk1"/>
              </a:solidFill>
            </a:endParaRPr>
          </a:p>
        </p:txBody>
      </p:sp>
      <p:sp>
        <p:nvSpPr>
          <p:cNvPr id="150" name="Google Shape;150;p26"/>
          <p:cNvSpPr txBox="1"/>
          <p:nvPr/>
        </p:nvSpPr>
        <p:spPr>
          <a:xfrm>
            <a:off x="311700" y="4635750"/>
            <a:ext cx="816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https://docs.google.com/forms/d/1JoSHfquNoTRQqHYRhN3NmD_9ZIGDEaNFNVM2Dt6D0Cc/edit</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71900" y="103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BPM DE EMPRESA DEL PROCESO DE </a:t>
            </a:r>
            <a:r>
              <a:rPr lang="es">
                <a:latin typeface="Georgia"/>
                <a:ea typeface="Georgia"/>
                <a:cs typeface="Georgia"/>
                <a:sym typeface="Georgia"/>
              </a:rPr>
              <a:t>CONTRATACIÓN</a:t>
            </a:r>
            <a:r>
              <a:rPr lang="es">
                <a:latin typeface="Georgia"/>
                <a:ea typeface="Georgia"/>
                <a:cs typeface="Georgia"/>
                <a:sym typeface="Georgia"/>
              </a:rPr>
              <a:t>  ACTUAL </a:t>
            </a:r>
            <a:endParaRPr>
              <a:latin typeface="Georgia"/>
              <a:ea typeface="Georgia"/>
              <a:cs typeface="Georgia"/>
              <a:sym typeface="Georgia"/>
            </a:endParaRPr>
          </a:p>
        </p:txBody>
      </p:sp>
      <p:pic>
        <p:nvPicPr>
          <p:cNvPr id="156" name="Google Shape;156;p27"/>
          <p:cNvPicPr preferRelativeResize="0"/>
          <p:nvPr/>
        </p:nvPicPr>
        <p:blipFill>
          <a:blip r:embed="rId3">
            <a:alphaModFix/>
          </a:blip>
          <a:stretch>
            <a:fillRect/>
          </a:stretch>
        </p:blipFill>
        <p:spPr>
          <a:xfrm>
            <a:off x="152400" y="1035200"/>
            <a:ext cx="8759599" cy="4059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33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220">
                <a:latin typeface="Georgia"/>
                <a:ea typeface="Georgia"/>
                <a:cs typeface="Georgia"/>
                <a:sym typeface="Georgia"/>
              </a:rPr>
              <a:t>BPM DE LA PLATAFORMA, AUTOMATIZANDO EL </a:t>
            </a:r>
            <a:r>
              <a:rPr lang="es" sz="2220">
                <a:latin typeface="Georgia"/>
                <a:ea typeface="Georgia"/>
                <a:cs typeface="Georgia"/>
                <a:sym typeface="Georgia"/>
              </a:rPr>
              <a:t>PROCESO</a:t>
            </a:r>
            <a:r>
              <a:rPr lang="es" sz="2220">
                <a:latin typeface="Georgia"/>
                <a:ea typeface="Georgia"/>
                <a:cs typeface="Georgia"/>
                <a:sym typeface="Georgia"/>
              </a:rPr>
              <a:t> DE </a:t>
            </a:r>
            <a:r>
              <a:rPr lang="es" sz="2220">
                <a:latin typeface="Georgia"/>
                <a:ea typeface="Georgia"/>
                <a:cs typeface="Georgia"/>
                <a:sym typeface="Georgia"/>
              </a:rPr>
              <a:t>CONTRATACIÓN</a:t>
            </a:r>
            <a:r>
              <a:rPr lang="es" sz="2220">
                <a:latin typeface="Georgia"/>
                <a:ea typeface="Georgia"/>
                <a:cs typeface="Georgia"/>
                <a:sym typeface="Georgia"/>
              </a:rPr>
              <a:t> </a:t>
            </a:r>
            <a:endParaRPr sz="2220">
              <a:latin typeface="Georgia"/>
              <a:ea typeface="Georgia"/>
              <a:cs typeface="Georgia"/>
              <a:sym typeface="Georgia"/>
            </a:endParaRPr>
          </a:p>
        </p:txBody>
      </p:sp>
      <p:sp>
        <p:nvSpPr>
          <p:cNvPr id="162" name="Google Shape;162;p28"/>
          <p:cNvSpPr txBox="1"/>
          <p:nvPr>
            <p:ph idx="1" type="body"/>
          </p:nvPr>
        </p:nvSpPr>
        <p:spPr>
          <a:xfrm>
            <a:off x="311700" y="133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rgbClr val="000000"/>
                </a:solidFill>
                <a:hlinkClick r:id="rId3">
                  <a:extLst>
                    <a:ext uri="{A12FA001-AC4F-418D-AE19-62706E023703}">
                      <ahyp:hlinkClr val="tx"/>
                    </a:ext>
                  </a:extLst>
                </a:hlinkClick>
              </a:rPr>
              <a:t>https://app.diagrams.net/#G1d0OOJh_nQBPTo0SoI_EXvmL2zWgkbwnl</a:t>
            </a:r>
            <a:endParaRPr>
              <a:solidFill>
                <a:srgbClr val="000000"/>
              </a:solidFill>
            </a:endParaRPr>
          </a:p>
          <a:p>
            <a:pPr indent="0" lvl="0" marL="0" rtl="0" algn="l">
              <a:spcBef>
                <a:spcPts val="1200"/>
              </a:spcBef>
              <a:spcAft>
                <a:spcPts val="1200"/>
              </a:spcAft>
              <a:buNone/>
            </a:pPr>
            <a:r>
              <a:t/>
            </a:r>
            <a:endParaRPr/>
          </a:p>
        </p:txBody>
      </p:sp>
      <p:pic>
        <p:nvPicPr>
          <p:cNvPr id="163" name="Google Shape;163;p28"/>
          <p:cNvPicPr preferRelativeResize="0"/>
          <p:nvPr/>
        </p:nvPicPr>
        <p:blipFill>
          <a:blip r:embed="rId4">
            <a:alphaModFix/>
          </a:blip>
          <a:stretch>
            <a:fillRect/>
          </a:stretch>
        </p:blipFill>
        <p:spPr>
          <a:xfrm>
            <a:off x="0" y="1937384"/>
            <a:ext cx="9143997" cy="18465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REQUISITOS DE SOFTWARE</a:t>
            </a:r>
            <a:endParaRPr>
              <a:latin typeface="Georgia"/>
              <a:ea typeface="Georgia"/>
              <a:cs typeface="Georgia"/>
              <a:sym typeface="Georgia"/>
            </a:endParaRPr>
          </a:p>
        </p:txBody>
      </p:sp>
      <p:sp>
        <p:nvSpPr>
          <p:cNvPr id="169" name="Google Shape;169;p29"/>
          <p:cNvSpPr txBox="1"/>
          <p:nvPr/>
        </p:nvSpPr>
        <p:spPr>
          <a:xfrm>
            <a:off x="470125" y="572700"/>
            <a:ext cx="5491500" cy="369300"/>
          </a:xfrm>
          <a:prstGeom prst="rect">
            <a:avLst/>
          </a:prstGeom>
          <a:noFill/>
          <a:ln>
            <a:noFill/>
          </a:ln>
        </p:spPr>
        <p:txBody>
          <a:bodyPr anchorCtr="0" anchor="t" bIns="91425" lIns="91425" spcFirstLastPara="1" rIns="91425" wrap="square" tIns="91425">
            <a:sp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70" name="Google Shape;170;p29"/>
          <p:cNvGraphicFramePr/>
          <p:nvPr/>
        </p:nvGraphicFramePr>
        <p:xfrm>
          <a:off x="1739925" y="1304225"/>
          <a:ext cx="3000000" cy="3000000"/>
        </p:xfrm>
        <a:graphic>
          <a:graphicData uri="http://schemas.openxmlformats.org/drawingml/2006/table">
            <a:tbl>
              <a:tblPr>
                <a:noFill/>
                <a:tableStyleId>{FCFA287B-3DB1-4446-8E14-F4DDA7026865}</a:tableStyleId>
              </a:tblPr>
              <a:tblGrid>
                <a:gridCol w="1289250"/>
                <a:gridCol w="4374900"/>
              </a:tblGrid>
              <a:tr h="5136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01</a:t>
                      </a:r>
                      <a:endParaRPr sz="1200"/>
                    </a:p>
                  </a:txBody>
                  <a:tcPr marT="63500" marB="63500" marR="63500" marL="63500" anchor="ctr"/>
                </a:tc>
              </a:tr>
              <a:tr h="369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Loguear usuario</a:t>
                      </a:r>
                      <a:r>
                        <a:rPr lang="es" sz="1200">
                          <a:highlight>
                            <a:srgbClr val="EAF1DD"/>
                          </a:highlight>
                        </a:rPr>
                        <a:t> </a:t>
                      </a:r>
                      <a:endParaRPr sz="1200">
                        <a:highlight>
                          <a:srgbClr val="EAF1DD"/>
                        </a:highlight>
                      </a:endParaRPr>
                    </a:p>
                  </a:txBody>
                  <a:tcPr marT="63500" marB="63500" marR="63500" marL="63500" anchor="ctr"/>
                </a:tc>
              </a:tr>
              <a:tr h="369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rPr lang="es" sz="1200"/>
                        <a:t>Los usuarios deberán ingresar su nombre y password para ingresar al sistema </a:t>
                      </a:r>
                      <a:endParaRPr sz="1200"/>
                    </a:p>
                  </a:txBody>
                  <a:tcPr marT="63500" marB="63500" marR="63500" marL="63500" anchor="ctr"/>
                </a:tc>
              </a:tr>
              <a:tr h="5064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rPr lang="es" sz="1200"/>
                        <a:t>El sistema podrá ser consultado por cualquier persona dependiendo el rol que se le sea asignado.</a:t>
                      </a:r>
                      <a:endParaRPr sz="1200"/>
                    </a:p>
                  </a:txBody>
                  <a:tcPr marT="63500" marB="63500" marR="63500" marL="63500" anchor="ctr"/>
                </a:tc>
              </a:tr>
              <a:tr h="5064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latin typeface="Noto Sans Symbols"/>
                          <a:ea typeface="Noto Sans Symbols"/>
                          <a:cs typeface="Noto Sans Symbols"/>
                          <a:sym typeface="Noto Sans Symbols"/>
                        </a:rPr>
                        <a:t>❖ RNF 01</a:t>
                      </a:r>
                      <a:endParaRPr sz="1200"/>
                    </a:p>
                  </a:txBody>
                  <a:tcPr marT="63500" marB="63500" marR="63500" marL="63500" anchor="ctr"/>
                </a:tc>
              </a:tr>
              <a:tr h="369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76" name="Google Shape;176;p30"/>
          <p:cNvGraphicFramePr/>
          <p:nvPr/>
        </p:nvGraphicFramePr>
        <p:xfrm>
          <a:off x="1739900" y="889000"/>
          <a:ext cx="3000000" cy="3000000"/>
        </p:xfrm>
        <a:graphic>
          <a:graphicData uri="http://schemas.openxmlformats.org/drawingml/2006/table">
            <a:tbl>
              <a:tblPr>
                <a:noFill/>
                <a:tableStyleId>{50847D5F-8777-405F-8F0C-BC49B35AF1CC}</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02</a:t>
                      </a:r>
                      <a:endParaRPr sz="1200"/>
                    </a:p>
                  </a:txBody>
                  <a:tcPr marT="63500" marB="63500" marR="63500" marL="63500" anchor="ctr"/>
                </a:tc>
              </a:tr>
              <a:tr h="3683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Registrar información o datos de un usuario  </a:t>
                      </a:r>
                      <a:endParaRPr sz="1200">
                        <a:highlight>
                          <a:srgbClr val="EAF1DD"/>
                        </a:highlight>
                      </a:endParaRPr>
                    </a:p>
                  </a:txBody>
                  <a:tcPr marT="63500" marB="63500" marR="63500" marL="63500" anchor="ctr"/>
                </a:tc>
              </a:tr>
              <a:tr h="3683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rPr lang="es" sz="1200"/>
                        <a:t>Se realizará el registro de un usuario</a:t>
                      </a:r>
                      <a:endParaRPr sz="1200"/>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rPr lang="es" sz="1200"/>
                        <a:t>Se examinará en el sistema toda la información necesaria para llevar a cabo el registro de una persona</a:t>
                      </a:r>
                      <a:endParaRPr sz="1200"/>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t>❖ RNF 03</a:t>
                      </a:r>
                      <a:endParaRPr sz="1200"/>
                    </a:p>
                  </a:txBody>
                  <a:tcPr marT="63500" marB="63500" marR="63500" marL="63500" anchor="ctr"/>
                </a:tc>
              </a:tr>
              <a:tr h="3683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2" name="Google Shape;182;p31"/>
          <p:cNvGraphicFramePr/>
          <p:nvPr/>
        </p:nvGraphicFramePr>
        <p:xfrm>
          <a:off x="1739900" y="828675"/>
          <a:ext cx="3000000" cy="3000000"/>
        </p:xfrm>
        <a:graphic>
          <a:graphicData uri="http://schemas.openxmlformats.org/drawingml/2006/table">
            <a:tbl>
              <a:tblPr>
                <a:noFill/>
                <a:tableStyleId>{50847D5F-8777-405F-8F0C-BC49B35AF1CC}</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03</a:t>
                      </a:r>
                      <a:endParaRPr sz="1200"/>
                    </a:p>
                  </a:txBody>
                  <a:tcPr marT="63500" marB="63500" marR="63500" marL="63500" anchor="ctr"/>
                </a:tc>
              </a:tr>
              <a:tr h="3683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Validar registro del usuario</a:t>
                      </a:r>
                      <a:endParaRPr sz="1200">
                        <a:highlight>
                          <a:srgbClr val="EAF1DD"/>
                        </a:highlight>
                      </a:endParaRPr>
                    </a:p>
                  </a:txBody>
                  <a:tcPr marT="63500" marB="63500" marR="63500" marL="63500" anchor="ctr"/>
                </a:tc>
              </a:tr>
              <a:tr h="3683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rPr lang="es" sz="1200"/>
                        <a:t>Se validará el registro de un usuario si los datos ingresados son correctos  </a:t>
                      </a:r>
                      <a:endParaRPr sz="1200"/>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rPr lang="es" sz="1200"/>
                        <a:t>Una vez realizado el registro de un usuario con los datos solicitados, el sistema validará si son correctos o faltan datos por diligenciar en el sistema. </a:t>
                      </a:r>
                      <a:endParaRPr sz="1200"/>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t>❖ RNF 04</a:t>
                      </a:r>
                      <a:endParaRPr sz="1200"/>
                    </a:p>
                  </a:txBody>
                  <a:tcPr marT="63500" marB="63500" marR="63500" marL="63500" anchor="ctr"/>
                </a:tc>
              </a:tr>
              <a:tr h="3683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subTitle"/>
          </p:nvPr>
        </p:nvSpPr>
        <p:spPr>
          <a:xfrm>
            <a:off x="409350" y="1083575"/>
            <a:ext cx="5018400" cy="17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s" sz="1800">
                <a:solidFill>
                  <a:srgbClr val="000000"/>
                </a:solidFill>
              </a:rPr>
              <a:t>Planteamiento del problema</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s" sz="1800">
                <a:solidFill>
                  <a:schemeClr val="dk1"/>
                </a:solidFill>
              </a:rPr>
              <a:t>Objetivo general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Objetivos específicos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Justificación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Delimitación y alcance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457200" rtl="0" algn="l">
              <a:spcBef>
                <a:spcPts val="0"/>
              </a:spcBef>
              <a:spcAft>
                <a:spcPts val="0"/>
              </a:spcAft>
              <a:buNone/>
            </a:pPr>
            <a:r>
              <a:t/>
            </a:r>
            <a:endParaRPr sz="2200">
              <a:solidFill>
                <a:schemeClr val="dk1"/>
              </a:solidFill>
            </a:endParaRPr>
          </a:p>
        </p:txBody>
      </p:sp>
      <p:sp>
        <p:nvSpPr>
          <p:cNvPr id="64" name="Google Shape;64;p14"/>
          <p:cNvSpPr txBox="1"/>
          <p:nvPr/>
        </p:nvSpPr>
        <p:spPr>
          <a:xfrm>
            <a:off x="409350" y="151475"/>
            <a:ext cx="8325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500">
                <a:latin typeface="Georgia"/>
                <a:ea typeface="Georgia"/>
                <a:cs typeface="Georgia"/>
                <a:sym typeface="Georgia"/>
              </a:rPr>
              <a:t>TABLA DE CONTENIDO </a:t>
            </a:r>
            <a:endParaRPr sz="2500">
              <a:latin typeface="Georgia"/>
              <a:ea typeface="Georgia"/>
              <a:cs typeface="Georgia"/>
              <a:sym typeface="Georgia"/>
            </a:endParaRPr>
          </a:p>
        </p:txBody>
      </p:sp>
      <p:pic>
        <p:nvPicPr>
          <p:cNvPr id="65" name="Google Shape;65;p14"/>
          <p:cNvPicPr preferRelativeResize="0"/>
          <p:nvPr/>
        </p:nvPicPr>
        <p:blipFill rotWithShape="1">
          <a:blip r:embed="rId3">
            <a:alphaModFix/>
          </a:blip>
          <a:srcRect b="0" l="10066" r="14416" t="0"/>
          <a:stretch/>
        </p:blipFill>
        <p:spPr>
          <a:xfrm>
            <a:off x="2424000" y="2889125"/>
            <a:ext cx="1555600" cy="1763275"/>
          </a:xfrm>
          <a:prstGeom prst="rect">
            <a:avLst/>
          </a:prstGeom>
          <a:noFill/>
          <a:ln>
            <a:noFill/>
          </a:ln>
        </p:spPr>
      </p:pic>
      <p:sp>
        <p:nvSpPr>
          <p:cNvPr id="66" name="Google Shape;66;p14"/>
          <p:cNvSpPr txBox="1"/>
          <p:nvPr/>
        </p:nvSpPr>
        <p:spPr>
          <a:xfrm>
            <a:off x="4499700" y="2442750"/>
            <a:ext cx="4644300" cy="24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06.   </a:t>
            </a:r>
            <a:r>
              <a:rPr lang="es" sz="1800">
                <a:solidFill>
                  <a:schemeClr val="dk1"/>
                </a:solidFill>
              </a:rPr>
              <a:t>Técnicas e instrumentos de recolección</a:t>
            </a:r>
            <a:endParaRPr sz="1800">
              <a:solidFill>
                <a:schemeClr val="dk1"/>
              </a:solidFill>
            </a:endParaRPr>
          </a:p>
          <a:p>
            <a:pPr indent="0" lvl="0" marL="0" rtl="0" algn="l">
              <a:spcBef>
                <a:spcPts val="0"/>
              </a:spcBef>
              <a:spcAft>
                <a:spcPts val="0"/>
              </a:spcAft>
              <a:buNone/>
            </a:pPr>
            <a:r>
              <a:rPr lang="es" sz="1800">
                <a:solidFill>
                  <a:schemeClr val="dk1"/>
                </a:solidFill>
              </a:rPr>
              <a:t>0.7   Formulario de encuesta</a:t>
            </a:r>
            <a:endParaRPr sz="1800">
              <a:solidFill>
                <a:schemeClr val="dk1"/>
              </a:solidFill>
            </a:endParaRPr>
          </a:p>
          <a:p>
            <a:pPr indent="0" lvl="0" marL="0" rtl="0" algn="l">
              <a:spcBef>
                <a:spcPts val="0"/>
              </a:spcBef>
              <a:spcAft>
                <a:spcPts val="0"/>
              </a:spcAft>
              <a:buNone/>
            </a:pPr>
            <a:r>
              <a:rPr lang="es" sz="1800">
                <a:solidFill>
                  <a:schemeClr val="dk1"/>
                </a:solidFill>
              </a:rPr>
              <a:t>0.8   BPM de empresa del proceso de contratación actual</a:t>
            </a:r>
            <a:endParaRPr sz="1800">
              <a:solidFill>
                <a:schemeClr val="dk1"/>
              </a:solidFill>
            </a:endParaRPr>
          </a:p>
          <a:p>
            <a:pPr indent="0" lvl="0" marL="0" rtl="0" algn="l">
              <a:spcBef>
                <a:spcPts val="0"/>
              </a:spcBef>
              <a:spcAft>
                <a:spcPts val="0"/>
              </a:spcAft>
              <a:buNone/>
            </a:pPr>
            <a:r>
              <a:rPr lang="es" sz="1800">
                <a:solidFill>
                  <a:schemeClr val="dk1"/>
                </a:solidFill>
              </a:rPr>
              <a:t>0.9   BPM de la plataforma, automatizando el proceso de contratación</a:t>
            </a:r>
            <a:endParaRPr sz="1800">
              <a:solidFill>
                <a:schemeClr val="dk1"/>
              </a:solidFill>
            </a:endParaRPr>
          </a:p>
          <a:p>
            <a:pPr indent="0" lvl="0" marL="0" rtl="0" algn="l">
              <a:spcBef>
                <a:spcPts val="0"/>
              </a:spcBef>
              <a:spcAft>
                <a:spcPts val="0"/>
              </a:spcAft>
              <a:buNone/>
            </a:pPr>
            <a:r>
              <a:rPr lang="es" sz="1800">
                <a:solidFill>
                  <a:schemeClr val="dk1"/>
                </a:solidFill>
              </a:rPr>
              <a:t>10.   Requisitos de software </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8" name="Google Shape;188;p32"/>
          <p:cNvGraphicFramePr/>
          <p:nvPr/>
        </p:nvGraphicFramePr>
        <p:xfrm>
          <a:off x="1739900" y="828675"/>
          <a:ext cx="3000000" cy="3000000"/>
        </p:xfrm>
        <a:graphic>
          <a:graphicData uri="http://schemas.openxmlformats.org/drawingml/2006/table">
            <a:tbl>
              <a:tblPr>
                <a:noFill/>
                <a:tableStyleId>{50847D5F-8777-405F-8F0C-BC49B35AF1CC}</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04</a:t>
                      </a:r>
                      <a:endParaRPr sz="1200"/>
                    </a:p>
                  </a:txBody>
                  <a:tcPr marT="63500" marB="63500" marR="63500" marL="63500" anchor="ctr"/>
                </a:tc>
              </a:tr>
              <a:tr h="3683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Consultar registro usuario   </a:t>
                      </a:r>
                      <a:endParaRPr sz="1200">
                        <a:highlight>
                          <a:srgbClr val="EAF1DD"/>
                        </a:highlight>
                      </a:endParaRPr>
                    </a:p>
                  </a:txBody>
                  <a:tcPr marT="63500" marB="63500" marR="63500" marL="63500" anchor="ctr"/>
                </a:tc>
              </a:tr>
              <a:tr h="3683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rPr lang="es" sz="1200"/>
                        <a:t>Permitirá consultar en el sistema los datos ingresados por el usuario en su registro.</a:t>
                      </a:r>
                      <a:endParaRPr sz="1200"/>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rPr lang="es" sz="1200"/>
                        <a:t>Se mostrará en pantalla los datos que el usuario diligenció en el registro.</a:t>
                      </a:r>
                      <a:endParaRPr sz="1200"/>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t>❖ RNF 05</a:t>
                      </a:r>
                      <a:endParaRPr sz="1200"/>
                    </a:p>
                  </a:txBody>
                  <a:tcPr marT="63500" marB="63500" marR="63500" marL="63500" anchor="ctr"/>
                </a:tc>
              </a:tr>
              <a:tr h="3683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1723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194" name="Google Shape;194;p33"/>
          <p:cNvGraphicFramePr/>
          <p:nvPr/>
        </p:nvGraphicFramePr>
        <p:xfrm>
          <a:off x="1739900" y="1073150"/>
          <a:ext cx="3000000" cy="3000000"/>
        </p:xfrm>
        <a:graphic>
          <a:graphicData uri="http://schemas.openxmlformats.org/drawingml/2006/table">
            <a:tbl>
              <a:tblPr>
                <a:noFill/>
                <a:tableStyleId>{50847D5F-8777-405F-8F0C-BC49B35AF1CC}</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85039" rtl="0" algn="l">
                        <a:spcBef>
                          <a:spcPts val="0"/>
                        </a:spcBef>
                        <a:spcAft>
                          <a:spcPts val="0"/>
                        </a:spcAft>
                        <a:buNone/>
                      </a:pPr>
                      <a:r>
                        <a:rPr lang="es" sz="1200"/>
                        <a:t>RNF 01</a:t>
                      </a:r>
                      <a:endParaRPr sz="1200"/>
                    </a:p>
                  </a:txBody>
                  <a:tcPr marT="63500" marB="63500" marR="63500" marL="63500"/>
                </a:tc>
              </a:tr>
              <a:tr h="355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Interfaz del sistema</a:t>
                      </a:r>
                      <a:endParaRPr sz="1200"/>
                    </a:p>
                  </a:txBody>
                  <a:tcPr marT="63500" marB="63500" marR="63500" marL="63500" anchor="ctr"/>
                </a:tc>
              </a:tr>
              <a:tr h="355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0" lvl="0" marL="76504" marR="145338" rtl="0" algn="l">
                        <a:lnSpc>
                          <a:spcPct val="95794"/>
                        </a:lnSpc>
                        <a:spcBef>
                          <a:spcPts val="0"/>
                        </a:spcBef>
                        <a:spcAft>
                          <a:spcPts val="0"/>
                        </a:spcAft>
                        <a:buNone/>
                      </a:pPr>
                      <a:r>
                        <a:rPr lang="es" sz="1200"/>
                        <a:t>El sistema presenta una interfaz de usuario sencilla para que sea de fácil manejo a los usuarios del sistema</a:t>
                      </a:r>
                      <a:endParaRPr sz="1200"/>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7724" marR="763473" rtl="0" algn="l">
                        <a:lnSpc>
                          <a:spcPct val="95794"/>
                        </a:lnSpc>
                        <a:spcBef>
                          <a:spcPts val="0"/>
                        </a:spcBef>
                        <a:spcAft>
                          <a:spcPts val="0"/>
                        </a:spcAft>
                        <a:buNone/>
                      </a:pPr>
                      <a:r>
                        <a:rPr lang="es" sz="1200"/>
                        <a:t>El sistema debe tener una interfaz sencilla y fácil de comprender</a:t>
                      </a:r>
                      <a:endParaRPr sz="1200"/>
                    </a:p>
                  </a:txBody>
                  <a:tcPr marT="63500" marB="63500" marR="63500" marL="63500" anchor="ctr"/>
                </a:tc>
              </a:tr>
              <a:tr h="355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00" name="Google Shape;200;p34"/>
          <p:cNvGraphicFramePr/>
          <p:nvPr/>
        </p:nvGraphicFramePr>
        <p:xfrm>
          <a:off x="1739900" y="1139825"/>
          <a:ext cx="3000000" cy="3000000"/>
        </p:xfrm>
        <a:graphic>
          <a:graphicData uri="http://schemas.openxmlformats.org/drawingml/2006/table">
            <a:tbl>
              <a:tblPr>
                <a:noFill/>
                <a:tableStyleId>{50847D5F-8777-405F-8F0C-BC49B35AF1CC}</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85039" rtl="0" algn="l">
                        <a:spcBef>
                          <a:spcPts val="0"/>
                        </a:spcBef>
                        <a:spcAft>
                          <a:spcPts val="0"/>
                        </a:spcAft>
                        <a:buNone/>
                      </a:pPr>
                      <a:r>
                        <a:rPr lang="es" sz="1200"/>
                        <a:t>RNF 02</a:t>
                      </a:r>
                      <a:endParaRPr sz="1200"/>
                    </a:p>
                  </a:txBody>
                  <a:tcPr marT="63500" marB="63500" marR="63500" marL="63500"/>
                </a:tc>
              </a:tr>
              <a:tr h="355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Vulnerabilidad de la cuenta </a:t>
                      </a:r>
                      <a:endParaRPr sz="1200"/>
                    </a:p>
                  </a:txBody>
                  <a:tcPr marT="63500" marB="63500" marR="63500" marL="63500" anchor="ctr"/>
                </a:tc>
              </a:tr>
              <a:tr h="355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0" lvl="0" marL="0" rtl="0" algn="l">
                        <a:lnSpc>
                          <a:spcPct val="115000"/>
                        </a:lnSpc>
                        <a:spcBef>
                          <a:spcPts val="0"/>
                        </a:spcBef>
                        <a:spcAft>
                          <a:spcPts val="0"/>
                        </a:spcAft>
                        <a:buNone/>
                      </a:pPr>
                      <a:r>
                        <a:rPr lang="es" sz="1200"/>
                        <a:t> Identifica ataques de seguridad o brecha del sistema</a:t>
                      </a:r>
                      <a:endParaRPr sz="1200"/>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0" marR="763473" rtl="0" algn="l">
                        <a:lnSpc>
                          <a:spcPct val="95794"/>
                        </a:lnSpc>
                        <a:spcBef>
                          <a:spcPts val="0"/>
                        </a:spcBef>
                        <a:spcAft>
                          <a:spcPts val="0"/>
                        </a:spcAft>
                        <a:buNone/>
                      </a:pPr>
                      <a:r>
                        <a:rPr lang="es" sz="1200"/>
                        <a:t>Se contará con un antivirus el cual le informará cuando haya un ataque a la seguridad de los datos de cada usuario.</a:t>
                      </a:r>
                      <a:endParaRPr sz="1200"/>
                    </a:p>
                  </a:txBody>
                  <a:tcPr marT="63500" marB="63500" marR="63500" marL="63500" anchor="ctr"/>
                </a:tc>
              </a:tr>
              <a:tr h="355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a:t>
                      </a:r>
                      <a:endParaRPr sz="1200"/>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1723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06" name="Google Shape;206;p35"/>
          <p:cNvGraphicFramePr/>
          <p:nvPr/>
        </p:nvGraphicFramePr>
        <p:xfrm>
          <a:off x="1739900" y="982663"/>
          <a:ext cx="3000000" cy="3000000"/>
        </p:xfrm>
        <a:graphic>
          <a:graphicData uri="http://schemas.openxmlformats.org/drawingml/2006/table">
            <a:tbl>
              <a:tblPr>
                <a:noFill/>
                <a:tableStyleId>{50847D5F-8777-405F-8F0C-BC49B35AF1CC}</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85039" rtl="0" algn="l">
                        <a:spcBef>
                          <a:spcPts val="0"/>
                        </a:spcBef>
                        <a:spcAft>
                          <a:spcPts val="0"/>
                        </a:spcAft>
                        <a:buNone/>
                      </a:pPr>
                      <a:r>
                        <a:rPr lang="es" sz="1200"/>
                        <a:t>RNF 03</a:t>
                      </a:r>
                      <a:endParaRPr sz="1200"/>
                    </a:p>
                  </a:txBody>
                  <a:tcPr marT="63500" marB="63500" marR="63500" marL="63500"/>
                </a:tc>
              </a:tr>
              <a:tr h="355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lnSpc>
                          <a:spcPct val="115000"/>
                        </a:lnSpc>
                        <a:spcBef>
                          <a:spcPts val="0"/>
                        </a:spcBef>
                        <a:spcAft>
                          <a:spcPts val="0"/>
                        </a:spcAft>
                        <a:buNone/>
                      </a:pPr>
                      <a:r>
                        <a:rPr lang="es" sz="1200"/>
                        <a:t> Rendimiento</a:t>
                      </a:r>
                      <a:endParaRPr sz="1200"/>
                    </a:p>
                  </a:txBody>
                  <a:tcPr marT="63500" marB="63500" marR="63500" marL="63500" anchor="ctr"/>
                </a:tc>
              </a:tr>
              <a:tr h="355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0" lvl="0" marL="0" marR="763473" rtl="0" algn="l">
                        <a:lnSpc>
                          <a:spcPct val="95794"/>
                        </a:lnSpc>
                        <a:spcBef>
                          <a:spcPts val="0"/>
                        </a:spcBef>
                        <a:spcAft>
                          <a:spcPts val="0"/>
                        </a:spcAft>
                        <a:buNone/>
                      </a:pPr>
                      <a:r>
                        <a:rPr lang="es" sz="1200"/>
                        <a:t>Carácter de excelencia sobre cualquier proceso que realice el sistema.</a:t>
                      </a:r>
                      <a:endParaRPr sz="1200"/>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0" marR="763473" rtl="0" algn="l">
                        <a:lnSpc>
                          <a:spcPct val="95794"/>
                        </a:lnSpc>
                        <a:spcBef>
                          <a:spcPts val="0"/>
                        </a:spcBef>
                        <a:spcAft>
                          <a:spcPts val="0"/>
                        </a:spcAft>
                        <a:buNone/>
                      </a:pPr>
                      <a:r>
                        <a:rPr lang="es" sz="1200"/>
                        <a:t>Se evalúa que la obtención, identificación y verificación en los documentos, analizará un 85% del total, en un tiempo máximo de 3 segundos sin un margen de error sobre cada dato, información o documento analizado.</a:t>
                      </a:r>
                      <a:endParaRPr sz="1200"/>
                    </a:p>
                  </a:txBody>
                  <a:tcPr marT="63500" marB="63500" marR="63500" marL="63500" anchor="ctr"/>
                </a:tc>
              </a:tr>
              <a:tr h="355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12" name="Google Shape;212;p36"/>
          <p:cNvGraphicFramePr/>
          <p:nvPr/>
        </p:nvGraphicFramePr>
        <p:xfrm>
          <a:off x="1733550" y="939800"/>
          <a:ext cx="3000000" cy="3000000"/>
        </p:xfrm>
        <a:graphic>
          <a:graphicData uri="http://schemas.openxmlformats.org/drawingml/2006/table">
            <a:tbl>
              <a:tblPr>
                <a:noFill/>
                <a:tableStyleId>{50847D5F-8777-405F-8F0C-BC49B35AF1CC}</a:tableStyleId>
              </a:tblPr>
              <a:tblGrid>
                <a:gridCol w="1285875"/>
                <a:gridCol w="4391025"/>
              </a:tblGrid>
              <a:tr h="546100">
                <a:tc>
                  <a:txBody>
                    <a:bodyPr/>
                    <a:lstStyle/>
                    <a:p>
                      <a:pPr indent="4572" lvl="0" marL="76809" marR="185115" rtl="0" algn="l">
                        <a:lnSpc>
                          <a:spcPct val="95794"/>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85039" rtl="0" algn="l">
                        <a:spcBef>
                          <a:spcPts val="0"/>
                        </a:spcBef>
                        <a:spcAft>
                          <a:spcPts val="0"/>
                        </a:spcAft>
                        <a:buNone/>
                      </a:pPr>
                      <a:r>
                        <a:rPr lang="es" sz="1200"/>
                        <a:t>RNF 04</a:t>
                      </a:r>
                      <a:endParaRPr sz="1200"/>
                    </a:p>
                  </a:txBody>
                  <a:tcPr marT="63500" marB="63500" marR="63500" marL="63500"/>
                </a:tc>
              </a:tr>
              <a:tr h="355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lnSpc>
                          <a:spcPct val="115000"/>
                        </a:lnSpc>
                        <a:spcBef>
                          <a:spcPts val="0"/>
                        </a:spcBef>
                        <a:spcAft>
                          <a:spcPts val="0"/>
                        </a:spcAft>
                        <a:buNone/>
                      </a:pPr>
                      <a:r>
                        <a:rPr lang="es" sz="1200"/>
                        <a:t>Privacidad.</a:t>
                      </a:r>
                      <a:endParaRPr sz="1200"/>
                    </a:p>
                  </a:txBody>
                  <a:tcPr marT="63500" marB="63500" marR="63500" marL="63500" anchor="ctr"/>
                </a:tc>
              </a:tr>
              <a:tr h="355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0" lvl="0" marL="0" rtl="0" algn="l">
                        <a:lnSpc>
                          <a:spcPct val="115000"/>
                        </a:lnSpc>
                        <a:spcBef>
                          <a:spcPts val="0"/>
                        </a:spcBef>
                        <a:spcAft>
                          <a:spcPts val="0"/>
                        </a:spcAft>
                        <a:buNone/>
                      </a:pPr>
                      <a:r>
                        <a:rPr lang="es" sz="1200"/>
                        <a:t> Se garantizará la protección de los datos y documentos de cada usuario y sub-usuario (empresa y aspirante o preseleccionado).</a:t>
                      </a:r>
                      <a:endParaRPr sz="1200"/>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7724" marR="763473" rtl="0" algn="l">
                        <a:lnSpc>
                          <a:spcPct val="95794"/>
                        </a:lnSpc>
                        <a:spcBef>
                          <a:spcPts val="0"/>
                        </a:spcBef>
                        <a:spcAft>
                          <a:spcPts val="0"/>
                        </a:spcAft>
                        <a:buNone/>
                      </a:pPr>
                      <a:r>
                        <a:rPr lang="es" sz="1200"/>
                        <a:t>A medida que los usuarios carguen su documentación  al sistema se le garantizará que localización y vulnerabilidad de estos mantendrá una seguridad y privacidad óptima.</a:t>
                      </a:r>
                      <a:endParaRPr sz="1200"/>
                    </a:p>
                  </a:txBody>
                  <a:tcPr marT="63500" marB="63500" marR="63500" marL="63500" anchor="ctr"/>
                </a:tc>
              </a:tr>
              <a:tr h="355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UML CASOS DE USO</a:t>
            </a:r>
            <a:endParaRPr>
              <a:latin typeface="Georgia"/>
              <a:ea typeface="Georgia"/>
              <a:cs typeface="Georgia"/>
              <a:sym typeface="Georgia"/>
            </a:endParaRPr>
          </a:p>
        </p:txBody>
      </p:sp>
      <p:pic>
        <p:nvPicPr>
          <p:cNvPr id="218" name="Google Shape;218;p37"/>
          <p:cNvPicPr preferRelativeResize="0"/>
          <p:nvPr/>
        </p:nvPicPr>
        <p:blipFill>
          <a:blip r:embed="rId3">
            <a:alphaModFix/>
          </a:blip>
          <a:stretch>
            <a:fillRect/>
          </a:stretch>
        </p:blipFill>
        <p:spPr>
          <a:xfrm>
            <a:off x="0" y="1170125"/>
            <a:ext cx="9144000" cy="3258940"/>
          </a:xfrm>
          <a:prstGeom prst="rect">
            <a:avLst/>
          </a:prstGeom>
          <a:noFill/>
          <a:ln>
            <a:noFill/>
          </a:ln>
        </p:spPr>
      </p:pic>
      <p:sp>
        <p:nvSpPr>
          <p:cNvPr id="219" name="Google Shape;219;p37"/>
          <p:cNvSpPr txBox="1"/>
          <p:nvPr/>
        </p:nvSpPr>
        <p:spPr>
          <a:xfrm>
            <a:off x="157450" y="4675950"/>
            <a:ext cx="580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4"/>
              </a:rPr>
              <a:t>https://app.diagrams.net/#G1W69PUwx2RWcfsk7f__sI6p_LdvR7oVqA</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4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820">
                <a:latin typeface="Georgia"/>
                <a:ea typeface="Georgia"/>
                <a:cs typeface="Georgia"/>
                <a:sym typeface="Georgia"/>
              </a:rPr>
              <a:t>PLANTEAMIENTO DEL PROBLEMA</a:t>
            </a:r>
            <a:endParaRPr sz="2820">
              <a:latin typeface="Georgia"/>
              <a:ea typeface="Georgia"/>
              <a:cs typeface="Georgia"/>
              <a:sym typeface="Georgia"/>
            </a:endParaRPr>
          </a:p>
        </p:txBody>
      </p:sp>
      <p:sp>
        <p:nvSpPr>
          <p:cNvPr id="72" name="Google Shape;72;p15"/>
          <p:cNvSpPr txBox="1"/>
          <p:nvPr>
            <p:ph idx="1" type="body"/>
          </p:nvPr>
        </p:nvSpPr>
        <p:spPr>
          <a:xfrm>
            <a:off x="3296800" y="1127850"/>
            <a:ext cx="5535600" cy="344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solidFill>
                  <a:srgbClr val="000000"/>
                </a:solidFill>
              </a:rPr>
              <a:t>¿Como un aplicativo web haría más eficiente el proceso de contratación?</a:t>
            </a:r>
            <a:endParaRPr>
              <a:solidFill>
                <a:srgbClr val="000000"/>
              </a:solidFill>
            </a:endParaRPr>
          </a:p>
          <a:p>
            <a:pPr indent="-342900" lvl="0" marL="457200" rtl="0" algn="l">
              <a:spcBef>
                <a:spcPts val="1200"/>
              </a:spcBef>
              <a:spcAft>
                <a:spcPts val="0"/>
              </a:spcAft>
              <a:buClr>
                <a:srgbClr val="000000"/>
              </a:buClr>
              <a:buSzPts val="1800"/>
              <a:buChar char="●"/>
            </a:pPr>
            <a:r>
              <a:rPr lang="es">
                <a:solidFill>
                  <a:srgbClr val="000000"/>
                </a:solidFill>
              </a:rPr>
              <a:t>La empresa Disser Ingenieria S.A.S, es una empresa que se encarga de las </a:t>
            </a:r>
            <a:r>
              <a:rPr lang="es">
                <a:solidFill>
                  <a:srgbClr val="000000"/>
                </a:solidFill>
              </a:rPr>
              <a:t>construcciones en</a:t>
            </a:r>
            <a:r>
              <a:rPr lang="es">
                <a:solidFill>
                  <a:srgbClr val="000000"/>
                </a:solidFill>
              </a:rPr>
              <a:t> obras civiles, ha presentado deficiencia en aspectos de tiempo durante el proceso de contratos laborales, </a:t>
            </a:r>
            <a:r>
              <a:rPr lang="es">
                <a:solidFill>
                  <a:schemeClr val="dk1"/>
                </a:solidFill>
              </a:rPr>
              <a:t>debido a que, su proceso es muy básico y manual, es decir, evita en su máxima expresión la utilización de un proceso automatizado en la que, la actividad humana sea la más mínima requerida</a:t>
            </a:r>
            <a:r>
              <a:rPr lang="es">
                <a:solidFill>
                  <a:srgbClr val="000000"/>
                </a:solidFill>
              </a:rPr>
              <a:t>. </a:t>
            </a:r>
            <a:endParaRPr>
              <a:solidFill>
                <a:srgbClr val="000000"/>
              </a:solidFill>
            </a:endParaRPr>
          </a:p>
        </p:txBody>
      </p:sp>
      <p:pic>
        <p:nvPicPr>
          <p:cNvPr id="73" name="Google Shape;73;p15"/>
          <p:cNvPicPr preferRelativeResize="0"/>
          <p:nvPr/>
        </p:nvPicPr>
        <p:blipFill>
          <a:blip r:embed="rId3">
            <a:alphaModFix/>
          </a:blip>
          <a:stretch>
            <a:fillRect/>
          </a:stretch>
        </p:blipFill>
        <p:spPr>
          <a:xfrm rot="-682212">
            <a:off x="657406" y="1629181"/>
            <a:ext cx="2305712" cy="23057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563775" y="482250"/>
            <a:ext cx="5343900" cy="417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Igualmente, para ningún tipo de contrato laboral no se lleva un registro de quien realizó una actualización o modificación, el cual solo debe ser accedido por personal autorizado, careciendo de un control absoluto sobre ellos, permitiendo que terceros puedan ocasionar problemas legales para la compañía. De igual manera se desea conocer mediante la generación de gráficos estadísticos, el comportamiento del proceso de contratación, mostrando el promedio de empleados contratados por mes, año, cargo, tipo de contrato más asignado, todo esto según lo que requiera el usuario visualizar.</a:t>
            </a:r>
            <a:endParaRPr>
              <a:solidFill>
                <a:srgbClr val="000000"/>
              </a:solidFill>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rot="-547517">
            <a:off x="434475" y="1237487"/>
            <a:ext cx="2668524" cy="2668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49325" y="524050"/>
            <a:ext cx="4925700" cy="4032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rPr lang="es">
                <a:solidFill>
                  <a:schemeClr val="dk1"/>
                </a:solidFill>
              </a:rPr>
              <a:t>Enfatizando el proceso que poseen, la persona preseleccionada, se mantiene en contacto para que la persona traiga los documentos, la verificación de estos documentos es realizado por el personal autorizado, la cita médica de este se le indica a la persona encargada al preseleccionado y la inducción de este y firma de contrato.</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85" name="Google Shape;85;p17"/>
          <p:cNvPicPr preferRelativeResize="0"/>
          <p:nvPr/>
        </p:nvPicPr>
        <p:blipFill>
          <a:blip r:embed="rId3">
            <a:alphaModFix/>
          </a:blip>
          <a:stretch>
            <a:fillRect/>
          </a:stretch>
        </p:blipFill>
        <p:spPr>
          <a:xfrm rot="-572497">
            <a:off x="5247637" y="826524"/>
            <a:ext cx="3890524" cy="288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244075" y="1152475"/>
            <a:ext cx="55881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Así mismo se pretende que al empleado se le pueda asignar su contrato laboral indicado y de esta forma pueda acceder al mismo en cualquier momento que desee, ya que actualmente el empleado una vez firma su contrato laboral tiene acceso al mismo siempre y cuando haga una solicitud formal a gestión humana en un horario adecuado, en tal caso que tenga dudas acerca de las cláusulas de cumplimiento u otros aspectos relevantes de sus actividades laborales.</a:t>
            </a:r>
            <a:endParaRPr>
              <a:solidFill>
                <a:srgbClr val="000000"/>
              </a:solidFill>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191975" y="1378563"/>
            <a:ext cx="2939275" cy="2964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4494675" y="1152475"/>
            <a:ext cx="433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solidFill>
                  <a:schemeClr val="dk1"/>
                </a:solidFill>
              </a:rPr>
              <a:t>Aplicar una plataforma web en cual incluya acciones de reunión, protección y verificación de datos requeridos para automatizar procesos de contratación en la empresa, de tal manera que, el tiempo requerido para adjuntar dicha documentación sea la más mínima.</a:t>
            </a:r>
            <a:endParaRPr/>
          </a:p>
        </p:txBody>
      </p:sp>
      <p:pic>
        <p:nvPicPr>
          <p:cNvPr id="97" name="Google Shape;97;p19"/>
          <p:cNvPicPr preferRelativeResize="0"/>
          <p:nvPr/>
        </p:nvPicPr>
        <p:blipFill>
          <a:blip r:embed="rId3">
            <a:alphaModFix/>
          </a:blip>
          <a:stretch>
            <a:fillRect/>
          </a:stretch>
        </p:blipFill>
        <p:spPr>
          <a:xfrm rot="-261820">
            <a:off x="425100" y="1455725"/>
            <a:ext cx="3800475" cy="2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 GENERAL</a:t>
            </a:r>
            <a:endParaRPr>
              <a:latin typeface="Georgia"/>
              <a:ea typeface="Georgia"/>
              <a:cs typeface="Georgia"/>
              <a:sym typeface="Georgia"/>
            </a:endParaRPr>
          </a:p>
        </p:txBody>
      </p:sp>
      <p:sp>
        <p:nvSpPr>
          <p:cNvPr id="103" name="Google Shape;103;p20"/>
          <p:cNvSpPr txBox="1"/>
          <p:nvPr>
            <p:ph idx="1" type="body"/>
          </p:nvPr>
        </p:nvSpPr>
        <p:spPr>
          <a:xfrm>
            <a:off x="489275" y="1139925"/>
            <a:ext cx="4082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Char char="●"/>
            </a:pPr>
            <a:r>
              <a:rPr lang="es">
                <a:solidFill>
                  <a:srgbClr val="000000"/>
                </a:solidFill>
              </a:rPr>
              <a:t>Implementar un sistema de </a:t>
            </a:r>
            <a:r>
              <a:rPr lang="es">
                <a:solidFill>
                  <a:srgbClr val="000000"/>
                </a:solidFill>
              </a:rPr>
              <a:t>información </a:t>
            </a:r>
            <a:r>
              <a:rPr lang="es">
                <a:solidFill>
                  <a:srgbClr val="000000"/>
                </a:solidFill>
              </a:rPr>
              <a:t>administrativo, automatizado para los  </a:t>
            </a:r>
            <a:r>
              <a:rPr lang="es">
                <a:solidFill>
                  <a:srgbClr val="000000"/>
                </a:solidFill>
              </a:rPr>
              <a:t>procesos</a:t>
            </a:r>
            <a:r>
              <a:rPr lang="es">
                <a:solidFill>
                  <a:srgbClr val="000000"/>
                </a:solidFill>
              </a:rPr>
              <a:t> de </a:t>
            </a:r>
            <a:r>
              <a:rPr lang="es">
                <a:solidFill>
                  <a:srgbClr val="000000"/>
                </a:solidFill>
              </a:rPr>
              <a:t>contratación</a:t>
            </a:r>
            <a:r>
              <a:rPr lang="es">
                <a:solidFill>
                  <a:srgbClr val="000000"/>
                </a:solidFill>
              </a:rPr>
              <a:t> de la empresa </a:t>
            </a:r>
            <a:r>
              <a:rPr lang="es">
                <a:solidFill>
                  <a:srgbClr val="000000"/>
                </a:solidFill>
              </a:rPr>
              <a:t>realizando </a:t>
            </a:r>
            <a:r>
              <a:rPr lang="es">
                <a:solidFill>
                  <a:srgbClr val="000000"/>
                </a:solidFill>
              </a:rPr>
              <a:t>una mañor eficiencia  al momento de re</a:t>
            </a:r>
            <a:r>
              <a:rPr lang="es">
                <a:solidFill>
                  <a:srgbClr val="000000"/>
                </a:solidFill>
              </a:rPr>
              <a:t>a</a:t>
            </a:r>
            <a:r>
              <a:rPr lang="es">
                <a:solidFill>
                  <a:srgbClr val="000000"/>
                </a:solidFill>
              </a:rPr>
              <a:t>lizar la </a:t>
            </a:r>
            <a:r>
              <a:rPr lang="es">
                <a:solidFill>
                  <a:srgbClr val="000000"/>
                </a:solidFill>
              </a:rPr>
              <a:t>contratación</a:t>
            </a:r>
            <a:r>
              <a:rPr lang="es">
                <a:solidFill>
                  <a:srgbClr val="000000"/>
                </a:solidFill>
              </a:rPr>
              <a:t> de futuros empleados, reduciendo de esta manera tiempo y costos además, evitando actos deshonestos en el manejo de los datos personales de cada empleado.</a:t>
            </a:r>
            <a:endParaRPr>
              <a:solidFill>
                <a:srgbClr val="000000"/>
              </a:solidFill>
            </a:endParaRPr>
          </a:p>
        </p:txBody>
      </p:sp>
      <p:pic>
        <p:nvPicPr>
          <p:cNvPr id="104" name="Google Shape;104;p20"/>
          <p:cNvPicPr preferRelativeResize="0"/>
          <p:nvPr/>
        </p:nvPicPr>
        <p:blipFill>
          <a:blip r:embed="rId3">
            <a:alphaModFix/>
          </a:blip>
          <a:stretch>
            <a:fillRect/>
          </a:stretch>
        </p:blipFill>
        <p:spPr>
          <a:xfrm>
            <a:off x="5443975" y="1678952"/>
            <a:ext cx="3117800" cy="233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OBJETIVOS </a:t>
            </a:r>
            <a:r>
              <a:rPr lang="es">
                <a:latin typeface="Georgia"/>
                <a:ea typeface="Georgia"/>
                <a:cs typeface="Georgia"/>
                <a:sym typeface="Georgia"/>
              </a:rPr>
              <a:t>ESPECÍFICOS</a:t>
            </a:r>
            <a:endParaRPr>
              <a:latin typeface="Georgia"/>
              <a:ea typeface="Georgia"/>
              <a:cs typeface="Georgia"/>
              <a:sym typeface="Georgia"/>
            </a:endParaRPr>
          </a:p>
        </p:txBody>
      </p:sp>
      <p:sp>
        <p:nvSpPr>
          <p:cNvPr id="110" name="Google Shape;110;p21"/>
          <p:cNvSpPr txBox="1"/>
          <p:nvPr>
            <p:ph idx="1" type="body"/>
          </p:nvPr>
        </p:nvSpPr>
        <p:spPr>
          <a:xfrm>
            <a:off x="3171200" y="1544425"/>
            <a:ext cx="5760300" cy="289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Gestionar con mayor rendimiento y optimización los procesos de contratación.</a:t>
            </a:r>
            <a:endParaRPr>
              <a:solidFill>
                <a:srgbClr val="000000"/>
              </a:solidFill>
            </a:endParaRPr>
          </a:p>
          <a:p>
            <a:pPr indent="-342900" lvl="0" marL="457200" rtl="0" algn="l">
              <a:spcBef>
                <a:spcPts val="0"/>
              </a:spcBef>
              <a:spcAft>
                <a:spcPts val="0"/>
              </a:spcAft>
              <a:buClr>
                <a:srgbClr val="000000"/>
              </a:buClr>
              <a:buSzPts val="1800"/>
              <a:buChar char="●"/>
            </a:pPr>
            <a:r>
              <a:rPr lang="es">
                <a:solidFill>
                  <a:schemeClr val="dk1"/>
                </a:solidFill>
              </a:rPr>
              <a:t>Brindar servicios de calidad durante este proceso tanto para la empresa como a la persona seleccionada.</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Solucionar problemas en el proceso de contratación de la empresa empleando la automatización de datos.</a:t>
            </a:r>
            <a:endParaRPr>
              <a:solidFill>
                <a:srgbClr val="000000"/>
              </a:solidFill>
            </a:endParaRPr>
          </a:p>
        </p:txBody>
      </p:sp>
      <p:pic>
        <p:nvPicPr>
          <p:cNvPr id="111" name="Google Shape;111;p21"/>
          <p:cNvPicPr preferRelativeResize="0"/>
          <p:nvPr/>
        </p:nvPicPr>
        <p:blipFill>
          <a:blip r:embed="rId3">
            <a:alphaModFix/>
          </a:blip>
          <a:stretch>
            <a:fillRect/>
          </a:stretch>
        </p:blipFill>
        <p:spPr>
          <a:xfrm>
            <a:off x="592975" y="1544425"/>
            <a:ext cx="2421450" cy="273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