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87E16B-B959-42AA-A17D-AD61BC078ACC}">
  <a:tblStyle styleId="{D587E16B-B959-42AA-A17D-AD61BC078AC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123rf.com/photo_77346683_hombre-apuntando-hacia-arriba-retrato-de-hombre-de-dibujos-animados-en-camiseta-roja-ilustraci%C3%B3n"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https://es.123rf.com/photo_77346683_hombre-apuntando-hacia-arriba-retrato-de-hombre-de-dibujos-animados-en-camiseta-roja-ilustración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9b5a38e7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9b5a38e7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https://drgudinho.com/ciclos-anteriores/2017a/modulo-de-avance-del-proyecto-i-i5849/semana-8-objetivos-especificos/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hyperlink" Target="https://unevinvestigando.blogspot.com/2019/08/instrumento-de-recoleccion-de-dato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forms/d/1JoSHfquNoTRQqHYRhN3NmD_9ZIGDEaNFNVM2Dt6D0Cc/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pp.diagrams.net/#G1W69PUwx2RWcfsk7f__sI6p_LdvR7oVq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4851000"/>
            <a:ext cx="444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https://www.consult-ing.com.co/index.php/industria-4-0/aplicativos-web/211-aplicativos-web-a-la-medida</a:t>
            </a:r>
            <a:endParaRPr sz="700"/>
          </a:p>
        </p:txBody>
      </p:sp>
      <p:pic>
        <p:nvPicPr>
          <p:cNvPr id="55" name="Google Shape;55;p13"/>
          <p:cNvPicPr preferRelativeResize="0"/>
          <p:nvPr/>
        </p:nvPicPr>
        <p:blipFill>
          <a:blip r:embed="rId3">
            <a:alphaModFix/>
          </a:blip>
          <a:stretch>
            <a:fillRect/>
          </a:stretch>
        </p:blipFill>
        <p:spPr>
          <a:xfrm>
            <a:off x="0" y="25075"/>
            <a:ext cx="9144000" cy="5093350"/>
          </a:xfrm>
          <a:prstGeom prst="rect">
            <a:avLst/>
          </a:prstGeom>
          <a:noFill/>
          <a:ln>
            <a:noFill/>
          </a:ln>
        </p:spPr>
      </p:pic>
      <p:sp>
        <p:nvSpPr>
          <p:cNvPr id="56" name="Google Shape;56;p13"/>
          <p:cNvSpPr txBox="1"/>
          <p:nvPr>
            <p:ph type="ctrTitle"/>
          </p:nvPr>
        </p:nvSpPr>
        <p:spPr>
          <a:xfrm>
            <a:off x="75250" y="-196775"/>
            <a:ext cx="37539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57" name="Google Shape;57;p13"/>
          <p:cNvSpPr txBox="1"/>
          <p:nvPr/>
        </p:nvSpPr>
        <p:spPr>
          <a:xfrm>
            <a:off x="586225" y="41190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58" name="Google Shape;58;p13"/>
          <p:cNvSpPr txBox="1"/>
          <p:nvPr>
            <p:ph idx="1" type="subTitle"/>
          </p:nvPr>
        </p:nvSpPr>
        <p:spPr>
          <a:xfrm>
            <a:off x="4572000" y="367660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17" name="Google Shape;117;p22"/>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ingenieria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18" name="Google Shape;118;p22"/>
          <p:cNvPicPr preferRelativeResize="0"/>
          <p:nvPr/>
        </p:nvPicPr>
        <p:blipFill>
          <a:blip r:embed="rId3">
            <a:alphaModFix/>
          </a:blip>
          <a:stretch>
            <a:fillRect/>
          </a:stretch>
        </p:blipFill>
        <p:spPr>
          <a:xfrm rot="381515">
            <a:off x="5367200" y="1757060"/>
            <a:ext cx="3441201" cy="215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24" name="Google Shape;124;p23"/>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25" name="Google Shape;125;p23"/>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26" name="Google Shape;126;p23"/>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Ingenieria S.A.S, es una empresa que se encarga de las construcciones en obras civiles</a:t>
            </a:r>
            <a:endParaRPr sz="1200">
              <a:latin typeface="Times New Roman"/>
              <a:ea typeface="Times New Roman"/>
              <a:cs typeface="Times New Roman"/>
              <a:sym typeface="Times New Roman"/>
            </a:endParaRPr>
          </a:p>
        </p:txBody>
      </p:sp>
      <p:sp>
        <p:nvSpPr>
          <p:cNvPr id="127" name="Google Shape;127;p23"/>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28" name="Google Shape;128;p23"/>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29" name="Google Shape;129;p23"/>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30" name="Google Shape;130;p23"/>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36" name="Google Shape;136;p24"/>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37" name="Google Shape;137;p24"/>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38" name="Google Shape;138;p24"/>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44" name="Google Shape;144;p25"/>
          <p:cNvSpPr txBox="1"/>
          <p:nvPr>
            <p:ph idx="1" type="body"/>
          </p:nvPr>
        </p:nvSpPr>
        <p:spPr>
          <a:xfrm>
            <a:off x="311700" y="1152475"/>
            <a:ext cx="8520600" cy="3718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000000"/>
              </a:buClr>
              <a:buSzPts val="1600"/>
              <a:buAutoNum type="arabicPeriod"/>
            </a:pPr>
            <a:r>
              <a:rPr lang="es" sz="1600">
                <a:solidFill>
                  <a:srgbClr val="000000"/>
                </a:solidFill>
              </a:rPr>
              <a:t>Dirección de correo electrónico.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¿En la empresa tiene implementado un sistema de automatización para el proceso de </a:t>
            </a:r>
            <a:r>
              <a:rPr lang="es" sz="1600">
                <a:solidFill>
                  <a:srgbClr val="000000"/>
                </a:solidFill>
              </a:rPr>
              <a:t>contratación</a:t>
            </a:r>
            <a:r>
              <a:rPr lang="es" sz="1600">
                <a:solidFill>
                  <a:srgbClr val="000000"/>
                </a:solidFill>
              </a:rPr>
              <a:t>? (</a:t>
            </a:r>
            <a:r>
              <a:rPr lang="es" sz="1600">
                <a:solidFill>
                  <a:srgbClr val="000000"/>
                </a:solidFill>
              </a:rPr>
              <a:t>Sí</a:t>
            </a:r>
            <a:r>
              <a:rPr lang="es" sz="1600">
                <a:solidFill>
                  <a:srgbClr val="000000"/>
                </a:solidFill>
              </a:rPr>
              <a:t> / No).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De acuerdo a la pregunta anterior mencione brevemente que tipo de actividad realiza la plataforma en la que actualmente maneja, o no aplica (N/A).</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¿Cuenta con algún tipo de plataforma o sistema inteligente? (Evalart, JobConvo,SECOP II,Sydle one, ninguna de las anteriores).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¿Cuál? Responda NA (No aplica) en caso de que la respuesta anterior haya contestado "Ninguna de las anteriores". </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¿Cree usted que la plataforma o sistema que maneja es la adecuada? (Si / No / NA).</a:t>
            </a:r>
            <a:endParaRPr sz="1600">
              <a:solidFill>
                <a:srgbClr val="000000"/>
              </a:solidFill>
            </a:endParaRPr>
          </a:p>
          <a:p>
            <a:pPr indent="-330200" lvl="0" marL="457200" rtl="0" algn="l">
              <a:spcBef>
                <a:spcPts val="0"/>
              </a:spcBef>
              <a:spcAft>
                <a:spcPts val="0"/>
              </a:spcAft>
              <a:buClr>
                <a:schemeClr val="dk1"/>
              </a:buClr>
              <a:buSzPts val="1600"/>
              <a:buAutoNum type="arabicPeriod"/>
            </a:pPr>
            <a:r>
              <a:rPr lang="es" sz="1600">
                <a:solidFill>
                  <a:schemeClr val="dk1"/>
                </a:solidFill>
              </a:rPr>
              <a:t>¿Qué método de almacenamiento de datos posee? (Digital (Nube o externo, USB o disco duro) / Manual (Mediante papeleo) / Ambas).</a:t>
            </a:r>
            <a:endParaRPr sz="16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311700" y="25387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rPr>
              <a:t>8.   </a:t>
            </a:r>
            <a:r>
              <a:rPr lang="es" sz="1300">
                <a:solidFill>
                  <a:schemeClr val="dk1"/>
                </a:solidFill>
              </a:rPr>
              <a:t>¿Alguna vez ha tenido inconvenientes con los documentos obtenidos por personas seleccionadas para el trabajo como? (Documentación, experiencia de trabajo, referencias personales, referencias laborales, ninguna de las anteriores).</a:t>
            </a:r>
            <a:endParaRPr sz="1300">
              <a:solidFill>
                <a:schemeClr val="dk1"/>
              </a:solidFill>
            </a:endParaRPr>
          </a:p>
          <a:p>
            <a:pPr indent="0" lvl="0" marL="0" rtl="0" algn="l">
              <a:spcBef>
                <a:spcPts val="1200"/>
              </a:spcBef>
              <a:spcAft>
                <a:spcPts val="0"/>
              </a:spcAft>
              <a:buNone/>
            </a:pPr>
            <a:r>
              <a:rPr lang="es" sz="1300">
                <a:solidFill>
                  <a:schemeClr val="dk1"/>
                </a:solidFill>
              </a:rPr>
              <a:t>9.   De la pregunta anterior por favor brevemente informe cuales son esas problemáticas con más frecuencia detalle. </a:t>
            </a:r>
            <a:endParaRPr sz="1300">
              <a:solidFill>
                <a:schemeClr val="dk1"/>
              </a:solidFill>
            </a:endParaRPr>
          </a:p>
          <a:p>
            <a:pPr indent="0" lvl="0" marL="0" rtl="0" algn="l">
              <a:spcBef>
                <a:spcPts val="1200"/>
              </a:spcBef>
              <a:spcAft>
                <a:spcPts val="0"/>
              </a:spcAft>
              <a:buNone/>
            </a:pPr>
            <a:r>
              <a:rPr lang="es" sz="1300">
                <a:solidFill>
                  <a:schemeClr val="dk1"/>
                </a:solidFill>
              </a:rPr>
              <a:t>10.   ¿Cuál es la proyección de tiempo que hay para un proceso de contratación? ( De 5 a 7 días, de 7 a 15 días, de 15 a 30 días, más de 30 días).   </a:t>
            </a:r>
            <a:endParaRPr sz="1300">
              <a:solidFill>
                <a:schemeClr val="dk1"/>
              </a:solidFill>
            </a:endParaRPr>
          </a:p>
          <a:p>
            <a:pPr indent="0" lvl="0" marL="0" rtl="0" algn="l">
              <a:spcBef>
                <a:spcPts val="1200"/>
              </a:spcBef>
              <a:spcAft>
                <a:spcPts val="0"/>
              </a:spcAft>
              <a:buNone/>
            </a:pPr>
            <a:r>
              <a:rPr lang="es" sz="1300">
                <a:solidFill>
                  <a:schemeClr val="dk1"/>
                </a:solidFill>
              </a:rPr>
              <a:t>11.   ¿Estaría dispuesto a costear un sistema en el cual tenga implementado un proceso en el que implique una actividad mínima humana realizando el mismo proceso ahorrando tiempo? (Si / No / Depende del costo).</a:t>
            </a:r>
            <a:endParaRPr sz="1300">
              <a:solidFill>
                <a:schemeClr val="dk1"/>
              </a:solidFill>
            </a:endParaRPr>
          </a:p>
          <a:p>
            <a:pPr indent="0" lvl="0" marL="0" rtl="0" algn="l">
              <a:spcBef>
                <a:spcPts val="1200"/>
              </a:spcBef>
              <a:spcAft>
                <a:spcPts val="0"/>
              </a:spcAft>
              <a:buNone/>
            </a:pPr>
            <a:r>
              <a:rPr lang="es" sz="1300">
                <a:solidFill>
                  <a:schemeClr val="dk1"/>
                </a:solidFill>
              </a:rPr>
              <a:t>12.   De acuerdo a la pregunta anterior ¿Cuál sería su estimación mínima y máxima? (Ingreselas separadas por un guión (-) sin puntos ni comas / NA).</a:t>
            </a:r>
            <a:endParaRPr sz="1300">
              <a:solidFill>
                <a:schemeClr val="dk1"/>
              </a:solidFill>
            </a:endParaRPr>
          </a:p>
          <a:p>
            <a:pPr indent="0" lvl="0" marL="0" rtl="0" algn="l">
              <a:spcBef>
                <a:spcPts val="1200"/>
              </a:spcBef>
              <a:spcAft>
                <a:spcPts val="0"/>
              </a:spcAft>
              <a:buNone/>
            </a:pPr>
            <a:r>
              <a:rPr lang="es" sz="1300">
                <a:solidFill>
                  <a:schemeClr val="dk1"/>
                </a:solidFill>
              </a:rPr>
              <a:t>13.   ¿Qué expectativa tendría de este sistema?.</a:t>
            </a:r>
            <a:endParaRPr sz="1300">
              <a:solidFill>
                <a:schemeClr val="dk1"/>
              </a:solidFill>
            </a:endParaRPr>
          </a:p>
          <a:p>
            <a:pPr indent="0" lvl="0" marL="0" rtl="0" algn="l">
              <a:spcBef>
                <a:spcPts val="1200"/>
              </a:spcBef>
              <a:spcAft>
                <a:spcPts val="0"/>
              </a:spcAft>
              <a:buNone/>
            </a:pPr>
            <a:r>
              <a:rPr lang="es" sz="1300">
                <a:solidFill>
                  <a:schemeClr val="dk1"/>
                </a:solidFill>
              </a:rPr>
              <a:t>14.   ¿Durante el proceso de contratación de los aspirantes cuentan con algún tipo protección para los documentos requeridos?. En caso de que esta tenga acceso a un posible infiltrado. (Sí / No).</a:t>
            </a:r>
            <a:endParaRPr sz="13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50" name="Google Shape;150;p26"/>
          <p:cNvSpPr txBox="1"/>
          <p:nvPr/>
        </p:nvSpPr>
        <p:spPr>
          <a:xfrm>
            <a:off x="311700" y="4635750"/>
            <a:ext cx="816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https://docs.google.com/forms/d/1JoSHfquNoTRQqHYRhN3NmD_9ZIGDEaNFNVM2Dt6D0Cc/edit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56" name="Google Shape;156;p27"/>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62" name="Google Shape;162;p28"/>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63" name="Google Shape;163;p28"/>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69" name="Google Shape;169;p29"/>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0" name="Google Shape;170;p29"/>
          <p:cNvGraphicFramePr/>
          <p:nvPr/>
        </p:nvGraphicFramePr>
        <p:xfrm>
          <a:off x="1765750" y="942000"/>
          <a:ext cx="3000000" cy="3000000"/>
        </p:xfrm>
        <a:graphic>
          <a:graphicData uri="http://schemas.openxmlformats.org/drawingml/2006/table">
            <a:tbl>
              <a:tblPr>
                <a:noFill/>
                <a:tableStyleId>{D587E16B-B959-42AA-A17D-AD61BC078ACC}</a:tableStyleId>
              </a:tblPr>
              <a:tblGrid>
                <a:gridCol w="1283550"/>
                <a:gridCol w="4328925"/>
              </a:tblGrid>
              <a:tr h="6007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01</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a:t>
                      </a:r>
                      <a:r>
                        <a:rPr lang="es" sz="1100">
                          <a:latin typeface="Times New Roman"/>
                          <a:ea typeface="Times New Roman"/>
                          <a:cs typeface="Times New Roman"/>
                          <a:sym typeface="Times New Roman"/>
                        </a:rPr>
                        <a:t>Loguear</a:t>
                      </a:r>
                      <a:r>
                        <a:rPr lang="es" sz="1100">
                          <a:latin typeface="Times New Roman"/>
                          <a:ea typeface="Times New Roman"/>
                          <a:cs typeface="Times New Roman"/>
                          <a:sym typeface="Times New Roman"/>
                        </a:rPr>
                        <a:t> usuario</a:t>
                      </a:r>
                      <a:r>
                        <a:rPr lang="es" sz="1100">
                          <a:highlight>
                            <a:srgbClr val="EAF1DD"/>
                          </a:highlight>
                          <a:latin typeface="Times New Roman"/>
                          <a:ea typeface="Times New Roman"/>
                          <a:cs typeface="Times New Roman"/>
                          <a:sym typeface="Times New Roman"/>
                        </a:rPr>
                        <a:t> </a:t>
                      </a:r>
                      <a:endParaRPr sz="1100">
                        <a:highlight>
                          <a:srgbClr val="EAF1DD"/>
                        </a:highlight>
                        <a:latin typeface="Times New Roman"/>
                        <a:ea typeface="Times New Roman"/>
                        <a:cs typeface="Times New Roman"/>
                        <a:sym typeface="Times New Roman"/>
                      </a:endParaRPr>
                    </a:p>
                  </a:txBody>
                  <a:tcPr marT="63500" marB="63500" marR="63500" marL="63500" anchor="ctr"/>
                </a:tc>
              </a:tr>
              <a:tr h="440125">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Los usuarios deberán ingresar su nombre y password para ingresar al sistema </a:t>
                      </a:r>
                      <a:endParaRPr sz="1100">
                        <a:latin typeface="Times New Roman"/>
                        <a:ea typeface="Times New Roman"/>
                        <a:cs typeface="Times New Roman"/>
                        <a:sym typeface="Times New Roman"/>
                      </a:endParaRPr>
                    </a:p>
                  </a:txBody>
                  <a:tcPr marT="63500" marB="63500" marR="63500" marL="63500" anchor="ctr"/>
                </a:tc>
              </a:tr>
              <a:tr h="4758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El sistema podrá ser consultado por cualquier persona dependiendo el rol que se le sea asignado.</a:t>
                      </a:r>
                      <a:endParaRPr sz="1100">
                        <a:latin typeface="Times New Roman"/>
                        <a:ea typeface="Times New Roman"/>
                        <a:cs typeface="Times New Roman"/>
                        <a:sym typeface="Times New Roman"/>
                      </a:endParaRPr>
                    </a:p>
                  </a:txBody>
                  <a:tcPr marT="63500" marB="63500" marR="63500" marL="63500" anchor="ctr"/>
                </a:tc>
              </a:tr>
              <a:tr h="1564225">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09</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6" name="Google Shape;176;p30"/>
          <p:cNvGraphicFramePr/>
          <p:nvPr/>
        </p:nvGraphicFramePr>
        <p:xfrm>
          <a:off x="1702275" y="754450"/>
          <a:ext cx="3000000" cy="3000000"/>
        </p:xfrm>
        <a:graphic>
          <a:graphicData uri="http://schemas.openxmlformats.org/drawingml/2006/table">
            <a:tbl>
              <a:tblPr>
                <a:noFill/>
                <a:tableStyleId>{D587E16B-B959-42AA-A17D-AD61BC078ACC}</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02</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Registrar información o datos de un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realizará el registro de un usuario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examinará en el sistema toda la información necesaria para llevar a cabo el registro de una persona</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2" name="Google Shape;182;p31"/>
          <p:cNvGraphicFramePr/>
          <p:nvPr/>
        </p:nvGraphicFramePr>
        <p:xfrm>
          <a:off x="1739900" y="754450"/>
          <a:ext cx="3000000" cy="3000000"/>
        </p:xfrm>
        <a:graphic>
          <a:graphicData uri="http://schemas.openxmlformats.org/drawingml/2006/table">
            <a:tbl>
              <a:tblPr>
                <a:noFill/>
                <a:tableStyleId>{D587E16B-B959-42AA-A17D-AD61BC078ACC}</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03</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Validar registro del usuario</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validará el registro de un usuario si los datos ingresados son correctos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Una vez realizado el registro de un usuario con los datos solicitados, el sistema validará si son correctos o faltan datos por diligenciar en el sistema.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06</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07</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13 </a:t>
                      </a:r>
                      <a:endParaRPr sz="1100">
                        <a:highlight>
                          <a:srgbClr val="EAF1DD"/>
                        </a:highlight>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409350" y="10835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a:solidFill>
                  <a:srgbClr val="000000"/>
                </a:solidFill>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a:solidFill>
                  <a:schemeClr val="dk1"/>
                </a:solidFill>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Delimitación y alcance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4" name="Google Shape;64;p14"/>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5" name="Google Shape;65;p14"/>
          <p:cNvPicPr preferRelativeResize="0"/>
          <p:nvPr/>
        </p:nvPicPr>
        <p:blipFill rotWithShape="1">
          <a:blip r:embed="rId3">
            <a:alphaModFix/>
          </a:blip>
          <a:srcRect b="0" l="10066" r="14416" t="0"/>
          <a:stretch/>
        </p:blipFill>
        <p:spPr>
          <a:xfrm>
            <a:off x="2424000" y="2889125"/>
            <a:ext cx="1555600" cy="1763275"/>
          </a:xfrm>
          <a:prstGeom prst="rect">
            <a:avLst/>
          </a:prstGeom>
          <a:noFill/>
          <a:ln>
            <a:noFill/>
          </a:ln>
        </p:spPr>
      </p:pic>
      <p:sp>
        <p:nvSpPr>
          <p:cNvPr id="66" name="Google Shape;66;p14"/>
          <p:cNvSpPr txBox="1"/>
          <p:nvPr/>
        </p:nvSpPr>
        <p:spPr>
          <a:xfrm>
            <a:off x="4499700" y="2442750"/>
            <a:ext cx="4644300" cy="24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06.   </a:t>
            </a:r>
            <a:r>
              <a:rPr lang="es" sz="1800">
                <a:solidFill>
                  <a:schemeClr val="dk1"/>
                </a:solidFill>
              </a:rPr>
              <a:t>Técnicas e instrumentos de recolección</a:t>
            </a:r>
            <a:endParaRPr sz="1800">
              <a:solidFill>
                <a:schemeClr val="dk1"/>
              </a:solidFill>
            </a:endParaRPr>
          </a:p>
          <a:p>
            <a:pPr indent="0" lvl="0" marL="0" rtl="0" algn="l">
              <a:spcBef>
                <a:spcPts val="0"/>
              </a:spcBef>
              <a:spcAft>
                <a:spcPts val="0"/>
              </a:spcAft>
              <a:buNone/>
            </a:pPr>
            <a:r>
              <a:rPr lang="es" sz="1800">
                <a:solidFill>
                  <a:schemeClr val="dk1"/>
                </a:solidFill>
              </a:rPr>
              <a:t>0.7   Formulario de encuesta</a:t>
            </a:r>
            <a:endParaRPr sz="1800">
              <a:solidFill>
                <a:schemeClr val="dk1"/>
              </a:solidFill>
            </a:endParaRPr>
          </a:p>
          <a:p>
            <a:pPr indent="0" lvl="0" marL="0" rtl="0" algn="l">
              <a:spcBef>
                <a:spcPts val="0"/>
              </a:spcBef>
              <a:spcAft>
                <a:spcPts val="0"/>
              </a:spcAft>
              <a:buNone/>
            </a:pPr>
            <a:r>
              <a:rPr lang="es" sz="1800">
                <a:solidFill>
                  <a:schemeClr val="dk1"/>
                </a:solidFill>
              </a:rPr>
              <a:t>0.8   BPM de empresa del proceso de contratación actual</a:t>
            </a:r>
            <a:endParaRPr sz="1800">
              <a:solidFill>
                <a:schemeClr val="dk1"/>
              </a:solidFill>
            </a:endParaRPr>
          </a:p>
          <a:p>
            <a:pPr indent="0" lvl="0" marL="0" rtl="0" algn="l">
              <a:spcBef>
                <a:spcPts val="0"/>
              </a:spcBef>
              <a:spcAft>
                <a:spcPts val="0"/>
              </a:spcAft>
              <a:buNone/>
            </a:pPr>
            <a:r>
              <a:rPr lang="es" sz="1800">
                <a:solidFill>
                  <a:schemeClr val="dk1"/>
                </a:solidFill>
              </a:rPr>
              <a:t>0.9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Requisitos de software </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8" name="Google Shape;188;p32"/>
          <p:cNvGraphicFramePr/>
          <p:nvPr/>
        </p:nvGraphicFramePr>
        <p:xfrm>
          <a:off x="1739900" y="1038225"/>
          <a:ext cx="3000000" cy="3000000"/>
        </p:xfrm>
        <a:graphic>
          <a:graphicData uri="http://schemas.openxmlformats.org/drawingml/2006/table">
            <a:tbl>
              <a:tblPr>
                <a:noFill/>
                <a:tableStyleId>{D587E16B-B959-42AA-A17D-AD61BC078ACC}</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04</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Consultar registro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Permitirá consultar en el sistema los datos ingresados por el usuario en su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mostrará en pantalla los datos que el usuario diligenció en el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aphicFrame>
        <p:nvGraphicFramePr>
          <p:cNvPr id="193" name="Google Shape;193;p33"/>
          <p:cNvGraphicFramePr/>
          <p:nvPr/>
        </p:nvGraphicFramePr>
        <p:xfrm>
          <a:off x="1739900" y="1311275"/>
          <a:ext cx="3000000" cy="3000000"/>
        </p:xfrm>
        <a:graphic>
          <a:graphicData uri="http://schemas.openxmlformats.org/drawingml/2006/table">
            <a:tbl>
              <a:tblPr>
                <a:noFill/>
                <a:tableStyleId>{D587E16B-B959-42AA-A17D-AD61BC078ACC}</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Interfaz del sistema</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El sistema presenta una interfaz de usuario sencilla para que sea de fácil manejo a los usuarios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El sistema debe tener una interfaz sencilla y fácil de comprender</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
        <p:nvSpPr>
          <p:cNvPr id="194" name="Google Shape;194;p33"/>
          <p:cNvSpPr txBox="1"/>
          <p:nvPr/>
        </p:nvSpPr>
        <p:spPr>
          <a:xfrm>
            <a:off x="302900" y="188075"/>
            <a:ext cx="8274900" cy="369300"/>
          </a:xfrm>
          <a:prstGeom prst="rect">
            <a:avLst/>
          </a:prstGeom>
          <a:noFill/>
          <a:ln>
            <a:noFill/>
          </a:ln>
        </p:spPr>
        <p:txBody>
          <a:bodyPr anchorCtr="0" anchor="t" bIns="91425" lIns="91425" spcFirstLastPara="1" rIns="91425" wrap="square" tIns="91425">
            <a:spAutoFit/>
          </a:bodyPr>
          <a:lstStyle/>
          <a:p>
            <a:pPr indent="0" lvl="0" marL="12192" rtl="0" algn="l">
              <a:spcBef>
                <a:spcPts val="0"/>
              </a:spcBef>
              <a:spcAft>
                <a:spcPts val="0"/>
              </a:spcAft>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0" name="Google Shape;200;p34"/>
          <p:cNvGraphicFramePr/>
          <p:nvPr/>
        </p:nvGraphicFramePr>
        <p:xfrm>
          <a:off x="1739900" y="1368425"/>
          <a:ext cx="3000000" cy="3000000"/>
        </p:xfrm>
        <a:graphic>
          <a:graphicData uri="http://schemas.openxmlformats.org/drawingml/2006/table">
            <a:tbl>
              <a:tblPr>
                <a:noFill/>
                <a:tableStyleId>{D587E16B-B959-42AA-A17D-AD61BC078ACC}</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02</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Vulnerabilidad de la cuenta </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Identifica ataques de seguridad o brecha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contará con un antivirus el cual le informará cuando haya un ataque a la seguridad de los datos de cada usuario.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6" name="Google Shape;206;p35"/>
          <p:cNvGraphicFramePr/>
          <p:nvPr/>
        </p:nvGraphicFramePr>
        <p:xfrm>
          <a:off x="1739900" y="1139825"/>
          <a:ext cx="3000000" cy="3000000"/>
        </p:xfrm>
        <a:graphic>
          <a:graphicData uri="http://schemas.openxmlformats.org/drawingml/2006/table">
            <a:tbl>
              <a:tblPr>
                <a:noFill/>
                <a:tableStyleId>{D587E16B-B959-42AA-A17D-AD61BC078ACC}</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03</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Rendimiento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Carácter de excelencia sobre cualquier proceso que realice 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evalúa que la obtención, identificación y verificación en los documentos, analizará un 85% del total, en un tiempo máximo de 3 segundos sin un margen de error sobre cada dato, información o documento analizado.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2" name="Google Shape;212;p36"/>
          <p:cNvGraphicFramePr/>
          <p:nvPr/>
        </p:nvGraphicFramePr>
        <p:xfrm>
          <a:off x="1733550" y="1206500"/>
          <a:ext cx="3000000" cy="3000000"/>
        </p:xfrm>
        <a:graphic>
          <a:graphicData uri="http://schemas.openxmlformats.org/drawingml/2006/table">
            <a:tbl>
              <a:tblPr>
                <a:noFill/>
                <a:tableStyleId>{D587E16B-B959-42AA-A17D-AD61BC078ACC}</a:tableStyleId>
              </a:tblPr>
              <a:tblGrid>
                <a:gridCol w="1285875"/>
                <a:gridCol w="4391025"/>
              </a:tblGrid>
              <a:tr h="63445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txBody>
                  <a:tcPr marT="63500" marB="63500" marR="63500" marL="63500"/>
                </a:tc>
              </a:tr>
              <a:tr h="46485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Privacidad.</a:t>
                      </a:r>
                      <a:endParaRPr sz="1100">
                        <a:latin typeface="Times New Roman"/>
                        <a:ea typeface="Times New Roman"/>
                        <a:cs typeface="Times New Roman"/>
                        <a:sym typeface="Times New Roman"/>
                      </a:endParaRPr>
                    </a:p>
                  </a:txBody>
                  <a:tcPr marT="63500" marB="63500" marR="63500" marL="63500" anchor="ctr"/>
                </a:tc>
              </a:tr>
              <a:tr h="50255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Se garantizará la protección de los datos y documentos de cada usuario y sub-usuario (empresa y aspirante o preseleccionado).</a:t>
                      </a:r>
                      <a:endParaRPr sz="1100">
                        <a:latin typeface="Times New Roman"/>
                        <a:ea typeface="Times New Roman"/>
                        <a:cs typeface="Times New Roman"/>
                        <a:sym typeface="Times New Roman"/>
                      </a:endParaRPr>
                    </a:p>
                  </a:txBody>
                  <a:tcPr marT="63500" marB="63500" marR="63500" marL="63500"/>
                </a:tc>
              </a:tr>
              <a:tr h="63445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A medida que los usuarios carguen su documentación  al sistema se le garantizará que localización y vulnerabilidad de estos mantendrá una seguridad y privacidad óptima.</a:t>
                      </a:r>
                      <a:endParaRPr sz="1100">
                        <a:latin typeface="Times New Roman"/>
                        <a:ea typeface="Times New Roman"/>
                        <a:cs typeface="Times New Roman"/>
                        <a:sym typeface="Times New Roman"/>
                      </a:endParaRPr>
                    </a:p>
                  </a:txBody>
                  <a:tcPr marT="63500" marB="63500" marR="63500" marL="63500" anchor="ctr"/>
                </a:tc>
              </a:tr>
              <a:tr h="46485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sp>
        <p:nvSpPr>
          <p:cNvPr id="218" name="Google Shape;218;p37"/>
          <p:cNvSpPr txBox="1"/>
          <p:nvPr/>
        </p:nvSpPr>
        <p:spPr>
          <a:xfrm>
            <a:off x="157450" y="4675950"/>
            <a:ext cx="580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https://app.diagrams.net/#G1W69PUwx2RWcfsk7f__sI6p_LdvR7oVqA</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2" name="Google Shape;72;p15"/>
          <p:cNvSpPr txBox="1"/>
          <p:nvPr>
            <p:ph idx="1" type="body"/>
          </p:nvPr>
        </p:nvSpPr>
        <p:spPr>
          <a:xfrm>
            <a:off x="3296800" y="1127850"/>
            <a:ext cx="5535600" cy="344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solidFill>
                  <a:srgbClr val="000000"/>
                </a:solidFill>
              </a:rPr>
              <a:t>¿Como un aplicativo web haría más eficiente el proceso de contratación?</a:t>
            </a:r>
            <a:endParaRPr>
              <a:solidFill>
                <a:srgbClr val="000000"/>
              </a:solidFill>
            </a:endParaRPr>
          </a:p>
          <a:p>
            <a:pPr indent="-342900" lvl="0" marL="457200" rtl="0" algn="l">
              <a:spcBef>
                <a:spcPts val="1200"/>
              </a:spcBef>
              <a:spcAft>
                <a:spcPts val="0"/>
              </a:spcAft>
              <a:buClr>
                <a:srgbClr val="000000"/>
              </a:buClr>
              <a:buSzPts val="1800"/>
              <a:buChar char="●"/>
            </a:pPr>
            <a:r>
              <a:rPr lang="es">
                <a:solidFill>
                  <a:srgbClr val="000000"/>
                </a:solidFill>
              </a:rPr>
              <a:t>La empresa Disser Ingenieria S.A.S, es una empresa que se encarga de las </a:t>
            </a:r>
            <a:r>
              <a:rPr lang="es">
                <a:solidFill>
                  <a:srgbClr val="000000"/>
                </a:solidFill>
              </a:rPr>
              <a:t>construcciones en</a:t>
            </a:r>
            <a:r>
              <a:rPr lang="es">
                <a:solidFill>
                  <a:srgbClr val="000000"/>
                </a:solidFill>
              </a:rPr>
              <a:t> obras civiles, ha presentado deficiencia en aspectos de tiempo durante el proceso de contratos laborales, </a:t>
            </a:r>
            <a:r>
              <a:rPr lang="es">
                <a:solidFill>
                  <a:schemeClr val="dk1"/>
                </a:solidFill>
              </a:rPr>
              <a:t>debido a que, su proceso es muy básico y manual, es decir, evita en su máxima expresión la utilización de un proceso automatizado en la que, la actividad humana sea la más mínima requerida</a:t>
            </a:r>
            <a:r>
              <a:rPr lang="es">
                <a:solidFill>
                  <a:srgbClr val="000000"/>
                </a:solidFill>
              </a:rPr>
              <a:t>. </a:t>
            </a:r>
            <a:endParaRPr>
              <a:solidFill>
                <a:srgbClr val="000000"/>
              </a:solidFill>
            </a:endParaRPr>
          </a:p>
        </p:txBody>
      </p:sp>
      <p:pic>
        <p:nvPicPr>
          <p:cNvPr id="73" name="Google Shape;73;p15"/>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56377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rot="-547517">
            <a:off x="434475" y="1237487"/>
            <a:ext cx="2668524" cy="2668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49325" y="52405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permita conocer sus documentos requeridos,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85" name="Google Shape;85;p17"/>
          <p:cNvPicPr preferRelativeResize="0"/>
          <p:nvPr/>
        </p:nvPicPr>
        <p:blipFill>
          <a:blip r:embed="rId3">
            <a:alphaModFix/>
          </a:blip>
          <a:stretch>
            <a:fillRect/>
          </a:stretch>
        </p:blipFill>
        <p:spPr>
          <a:xfrm rot="-572497">
            <a:off x="5247637" y="826524"/>
            <a:ext cx="3890524" cy="288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244075" y="1152475"/>
            <a:ext cx="55881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191975" y="1378563"/>
            <a:ext cx="2939275" cy="2964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4494675"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se minimice el tiempo requerido para adjuntar dicha documentación.</a:t>
            </a:r>
            <a:endParaRPr/>
          </a:p>
        </p:txBody>
      </p:sp>
      <p:pic>
        <p:nvPicPr>
          <p:cNvPr id="97" name="Google Shape;97;p19"/>
          <p:cNvPicPr preferRelativeResize="0"/>
          <p:nvPr/>
        </p:nvPicPr>
        <p:blipFill>
          <a:blip r:embed="rId3">
            <a:alphaModFix/>
          </a:blip>
          <a:stretch>
            <a:fillRect/>
          </a:stretch>
        </p:blipFill>
        <p:spPr>
          <a:xfrm rot="-261820">
            <a:off x="425100" y="1455725"/>
            <a:ext cx="3800475"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03" name="Google Shape;103;p20"/>
          <p:cNvSpPr txBox="1"/>
          <p:nvPr>
            <p:ph idx="1" type="body"/>
          </p:nvPr>
        </p:nvSpPr>
        <p:spPr>
          <a:xfrm>
            <a:off x="489275" y="1139925"/>
            <a:ext cx="4703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automatizado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optimi</a:t>
            </a:r>
            <a:r>
              <a:rPr lang="es">
                <a:solidFill>
                  <a:srgbClr val="000000"/>
                </a:solidFill>
              </a:rPr>
              <a:t>zando la</a:t>
            </a:r>
            <a:r>
              <a:rPr lang="es">
                <a:solidFill>
                  <a:srgbClr val="000000"/>
                </a:solidFill>
              </a:rPr>
              <a:t> eficiencia durante el proceso,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de evitar actos deshonestos en el manejo de los datos personales de cada empleado.</a:t>
            </a:r>
            <a:endParaRPr>
              <a:solidFill>
                <a:srgbClr val="000000"/>
              </a:solidFill>
            </a:endParaRPr>
          </a:p>
        </p:txBody>
      </p:sp>
      <p:pic>
        <p:nvPicPr>
          <p:cNvPr id="104" name="Google Shape;104;p20"/>
          <p:cNvPicPr preferRelativeResize="0"/>
          <p:nvPr/>
        </p:nvPicPr>
        <p:blipFill>
          <a:blip r:embed="rId3">
            <a:alphaModFix/>
          </a:blip>
          <a:stretch>
            <a:fillRect/>
          </a:stretch>
        </p:blipFill>
        <p:spPr>
          <a:xfrm>
            <a:off x="5443975" y="1678952"/>
            <a:ext cx="3117800" cy="233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10" name="Google Shape;110;p21"/>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11" name="Google Shape;111;p21"/>
          <p:cNvPicPr preferRelativeResize="0"/>
          <p:nvPr/>
        </p:nvPicPr>
        <p:blipFill>
          <a:blip r:embed="rId3">
            <a:alphaModFix/>
          </a:blip>
          <a:stretch>
            <a:fillRect/>
          </a:stretch>
        </p:blipFill>
        <p:spPr>
          <a:xfrm>
            <a:off x="592975" y="1544425"/>
            <a:ext cx="2421450" cy="273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