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ADF1DC-1DA1-424F-A461-AEB5D0A861E8}">
  <a:tblStyle styleId="{DDADF1DC-1DA1-424F-A461-AEB5D0A861E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27833163f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27833163f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27833163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27833163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unevinvestigando.blogspot.com/2019/08/instrumento-de-recoleccion-de-dato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forms/d/1JoSHfquNoTRQqHYRhN3NmD_9ZIGDEaNFNVM2Dt6D0Cc/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pp.diagrams.net/#G1W69PUwx2RWcfsk7f__sI6p_LdvR7oVqA" TargetMode="External"/><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7.xml"/><Relationship Id="rId10" Type="http://schemas.openxmlformats.org/officeDocument/2006/relationships/slide" Target="/ppt/slides/slide16.xml"/><Relationship Id="rId13" Type="http://schemas.openxmlformats.org/officeDocument/2006/relationships/hyperlink" Target="https://es.123rf.com/photo_78910484_hombre-apuntando-hacia-arriba-retrato-de-hombre-de-dibujos-animados-en-camiseta-roja-ilustraci%C3%B3n-de-vec.html" TargetMode="External"/><Relationship Id="rId12" Type="http://schemas.openxmlformats.org/officeDocument/2006/relationships/slide" Target="/ppt/slides/slide18.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9.xml"/><Relationship Id="rId4" Type="http://schemas.openxmlformats.org/officeDocument/2006/relationships/slide" Target="/ppt/slides/slide10.xml"/><Relationship Id="rId9" Type="http://schemas.openxmlformats.org/officeDocument/2006/relationships/slide" Target="/ppt/slides/slide14.xml"/><Relationship Id="rId5" Type="http://schemas.openxmlformats.org/officeDocument/2006/relationships/slide" Target="/ppt/slides/slide11.xml"/><Relationship Id="rId6" Type="http://schemas.openxmlformats.org/officeDocument/2006/relationships/slide" Target="/ppt/slides/slide12.xml"/><Relationship Id="rId7" Type="http://schemas.openxmlformats.org/officeDocument/2006/relationships/slide" Target="/ppt/slides/slide13.xml"/><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50175"/>
            <a:ext cx="9143999" cy="42431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20" name="Google Shape;120;p22"/>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21" name="Google Shape;121;p22"/>
          <p:cNvPicPr preferRelativeResize="0"/>
          <p:nvPr/>
        </p:nvPicPr>
        <p:blipFill>
          <a:blip r:embed="rId3">
            <a:alphaModFix/>
          </a:blip>
          <a:stretch>
            <a:fillRect/>
          </a:stretch>
        </p:blipFill>
        <p:spPr>
          <a:xfrm>
            <a:off x="592975" y="1544425"/>
            <a:ext cx="2421450" cy="2738025"/>
          </a:xfrm>
          <a:prstGeom prst="rect">
            <a:avLst/>
          </a:prstGeom>
          <a:noFill/>
          <a:ln>
            <a:noFill/>
          </a:ln>
        </p:spPr>
      </p:pic>
      <p:sp>
        <p:nvSpPr>
          <p:cNvPr id="122" name="Google Shape;122;p22"/>
          <p:cNvSpPr txBox="1"/>
          <p:nvPr/>
        </p:nvSpPr>
        <p:spPr>
          <a:xfrm>
            <a:off x="62725" y="4386950"/>
            <a:ext cx="490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chemeClr val="dk1"/>
                </a:solidFill>
              </a:rPr>
              <a:t>https://drgudinho.com/ciclos-anteriores/2017a/modulo-de-avance-del-proyecto-i-i5849/semana-8-objetivos-especificos/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28" name="Google Shape;128;p23"/>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ingeniería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29" name="Google Shape;129;p23"/>
          <p:cNvPicPr preferRelativeResize="0"/>
          <p:nvPr/>
        </p:nvPicPr>
        <p:blipFill>
          <a:blip r:embed="rId3">
            <a:alphaModFix/>
          </a:blip>
          <a:stretch>
            <a:fillRect/>
          </a:stretch>
        </p:blipFill>
        <p:spPr>
          <a:xfrm rot="678140">
            <a:off x="5211175" y="1543775"/>
            <a:ext cx="3676975" cy="2055943"/>
          </a:xfrm>
          <a:prstGeom prst="rect">
            <a:avLst/>
          </a:prstGeom>
          <a:noFill/>
          <a:ln>
            <a:noFill/>
          </a:ln>
        </p:spPr>
      </p:pic>
      <p:sp>
        <p:nvSpPr>
          <p:cNvPr id="130" name="Google Shape;130;p23"/>
          <p:cNvSpPr txBox="1"/>
          <p:nvPr/>
        </p:nvSpPr>
        <p:spPr>
          <a:xfrm>
            <a:off x="5284550" y="3874075"/>
            <a:ext cx="33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https://investigacioncientifica.org/justificacion-de-un-proyecto/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36" name="Google Shape;136;p24"/>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37" name="Google Shape;137;p24"/>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38" name="Google Shape;138;p24"/>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Ingeniería S.A.S, es una empresa que se encarga de las construcciones en obras civiles</a:t>
            </a:r>
            <a:endParaRPr sz="1200">
              <a:latin typeface="Times New Roman"/>
              <a:ea typeface="Times New Roman"/>
              <a:cs typeface="Times New Roman"/>
              <a:sym typeface="Times New Roman"/>
            </a:endParaRPr>
          </a:p>
        </p:txBody>
      </p:sp>
      <p:sp>
        <p:nvSpPr>
          <p:cNvPr id="139" name="Google Shape;139;p24"/>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40" name="Google Shape;140;p24"/>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41" name="Google Shape;141;p24"/>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42" name="Google Shape;142;p24"/>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48" name="Google Shape;148;p25"/>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49" name="Google Shape;149;p25"/>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50" name="Google Shape;150;p25"/>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56" name="Google Shape;156;p26"/>
          <p:cNvSpPr txBox="1"/>
          <p:nvPr>
            <p:ph idx="1" type="body"/>
          </p:nvPr>
        </p:nvSpPr>
        <p:spPr>
          <a:xfrm>
            <a:off x="311700" y="572700"/>
            <a:ext cx="8520600" cy="3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rPr>
              <a:t>Descripción: Señor usuario, sería muy amable de su parte colaborando a llenar la encuesta. Somos estudiantes del SENA y nos encontramos elaborando un proyecto el cual le podría servir a su empresa. Gracias por su tiempo.</a:t>
            </a:r>
            <a:endParaRPr sz="1500">
              <a:solidFill>
                <a:srgbClr val="000000"/>
              </a:solidFill>
            </a:endParaRPr>
          </a:p>
          <a:p>
            <a:pPr indent="-323850" lvl="0" marL="457200" rtl="0" algn="l">
              <a:spcBef>
                <a:spcPts val="1200"/>
              </a:spcBef>
              <a:spcAft>
                <a:spcPts val="0"/>
              </a:spcAft>
              <a:buClr>
                <a:srgbClr val="000000"/>
              </a:buClr>
              <a:buSzPts val="1500"/>
              <a:buAutoNum type="arabicPeriod"/>
            </a:pPr>
            <a:r>
              <a:rPr lang="es" sz="1500">
                <a:solidFill>
                  <a:srgbClr val="000000"/>
                </a:solidFill>
              </a:rPr>
              <a:t>Dirección de correo electrónico.</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chemeClr val="dk1"/>
                </a:solidFill>
              </a:rPr>
              <a:t>¿En la empresa tiene implementado un sistema de automatización para el proceso de contratación? (Sí / No).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De acuerdo a la pregunta anterior mencione brevemente que tipo de actividad realiza la plataforma en la que actualmente maneja, o no aplica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¿Cuenta con algún tipo de plataforma o sistema inteligente? (Evalart, JobConvo,SECOP II,Sydle one, ninguna de las anteriores).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Cuál? Responda NA (No aplica) en caso de que la respuesta anterior haya contestado "Ninguna de las anteriores".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¿Cree usted que la plataforma o sistema que maneja es la adecuada? (Si / No /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¿Qué método de almacenamiento de datos posee? (Digital (Nube o externo, USB o disco duro) / Manual (Mediante papeleo) / Ambas).</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0342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chemeClr val="dk1"/>
                </a:solidFill>
              </a:rPr>
              <a:t>8.   ¿Alguna vez ha tenido inconvenientes con los documentos obtenidos por personas seleccionadas para el trabajo cómo? (Documentación, experiencia de trabajo, referencias personales, referencias laborales, ninguna de las anteriores).</a:t>
            </a:r>
            <a:endParaRPr sz="1400">
              <a:solidFill>
                <a:schemeClr val="dk1"/>
              </a:solidFill>
            </a:endParaRPr>
          </a:p>
          <a:p>
            <a:pPr indent="0" lvl="0" marL="0" rtl="0" algn="l">
              <a:spcBef>
                <a:spcPts val="1200"/>
              </a:spcBef>
              <a:spcAft>
                <a:spcPts val="0"/>
              </a:spcAft>
              <a:buNone/>
            </a:pPr>
            <a:r>
              <a:rPr lang="es" sz="1400">
                <a:solidFill>
                  <a:schemeClr val="dk1"/>
                </a:solidFill>
              </a:rPr>
              <a:t>9.   De la pregunta anterior por favor brevemente informe cuáles son esas problemáticas con más frecuencia detalle. </a:t>
            </a:r>
            <a:endParaRPr sz="1400">
              <a:solidFill>
                <a:schemeClr val="dk1"/>
              </a:solidFill>
            </a:endParaRPr>
          </a:p>
          <a:p>
            <a:pPr indent="0" lvl="0" marL="0" rtl="0" algn="l">
              <a:spcBef>
                <a:spcPts val="1200"/>
              </a:spcBef>
              <a:spcAft>
                <a:spcPts val="0"/>
              </a:spcAft>
              <a:buNone/>
            </a:pPr>
            <a:r>
              <a:rPr lang="es" sz="1400">
                <a:solidFill>
                  <a:schemeClr val="dk1"/>
                </a:solidFill>
              </a:rPr>
              <a:t>10.   ¿Cuál es la proyección de tiempo que hay para un proceso de contratación? (De 5 a 7 días, de 7 a 15 días, de 15 a 30 días, más de 30 días).   </a:t>
            </a:r>
            <a:endParaRPr sz="1400">
              <a:solidFill>
                <a:schemeClr val="dk1"/>
              </a:solidFill>
            </a:endParaRPr>
          </a:p>
          <a:p>
            <a:pPr indent="0" lvl="0" marL="0" rtl="0" algn="l">
              <a:spcBef>
                <a:spcPts val="1200"/>
              </a:spcBef>
              <a:spcAft>
                <a:spcPts val="0"/>
              </a:spcAft>
              <a:buNone/>
            </a:pPr>
            <a:r>
              <a:rPr lang="es" sz="1400">
                <a:solidFill>
                  <a:schemeClr val="dk1"/>
                </a:solidFill>
              </a:rPr>
              <a:t>11.   ¿Estaría dispuesto a costear un sistema en el cual tenga implementado un proceso en el que implique una actividad mínima humana realizando el mismo proceso ahorrando tiempo? (Si / No / Depende del costo).</a:t>
            </a:r>
            <a:endParaRPr sz="1400">
              <a:solidFill>
                <a:schemeClr val="dk1"/>
              </a:solidFill>
            </a:endParaRPr>
          </a:p>
          <a:p>
            <a:pPr indent="0" lvl="0" marL="0" rtl="0" algn="l">
              <a:spcBef>
                <a:spcPts val="1200"/>
              </a:spcBef>
              <a:spcAft>
                <a:spcPts val="0"/>
              </a:spcAft>
              <a:buNone/>
            </a:pPr>
            <a:r>
              <a:rPr lang="es" sz="1400">
                <a:solidFill>
                  <a:schemeClr val="dk1"/>
                </a:solidFill>
              </a:rPr>
              <a:t>12.   De acuerdo a la pregunta anterior ¿Cuál sería su estimación mínima y máxima? (Se </a:t>
            </a:r>
            <a:r>
              <a:rPr lang="es" sz="1400">
                <a:solidFill>
                  <a:schemeClr val="dk1"/>
                </a:solidFill>
              </a:rPr>
              <a:t>Ingresarán</a:t>
            </a:r>
            <a:r>
              <a:rPr lang="es" sz="1400">
                <a:solidFill>
                  <a:schemeClr val="dk1"/>
                </a:solidFill>
              </a:rPr>
              <a:t> separadas por un </a:t>
            </a:r>
            <a:r>
              <a:rPr lang="es" sz="1400">
                <a:solidFill>
                  <a:schemeClr val="dk1"/>
                </a:solidFill>
              </a:rPr>
              <a:t>guión</a:t>
            </a:r>
            <a:r>
              <a:rPr lang="es" sz="1400">
                <a:solidFill>
                  <a:schemeClr val="dk1"/>
                </a:solidFill>
              </a:rPr>
              <a:t> (-) sin puntos ni comas / NA).</a:t>
            </a:r>
            <a:endParaRPr sz="1400">
              <a:solidFill>
                <a:schemeClr val="dk1"/>
              </a:solidFill>
            </a:endParaRPr>
          </a:p>
          <a:p>
            <a:pPr indent="0" lvl="0" marL="0" rtl="0" algn="l">
              <a:spcBef>
                <a:spcPts val="1200"/>
              </a:spcBef>
              <a:spcAft>
                <a:spcPts val="0"/>
              </a:spcAft>
              <a:buNone/>
            </a:pPr>
            <a:r>
              <a:rPr lang="es" sz="1400">
                <a:solidFill>
                  <a:schemeClr val="dk1"/>
                </a:solidFill>
              </a:rPr>
              <a:t>13.   ¿Qué expectativa tendría de este sistema?.</a:t>
            </a:r>
            <a:endParaRPr sz="1400">
              <a:solidFill>
                <a:schemeClr val="dk1"/>
              </a:solidFill>
            </a:endParaRPr>
          </a:p>
          <a:p>
            <a:pPr indent="0" lvl="0" marL="0" rtl="0" algn="l">
              <a:spcBef>
                <a:spcPts val="1200"/>
              </a:spcBef>
              <a:spcAft>
                <a:spcPts val="0"/>
              </a:spcAft>
              <a:buNone/>
            </a:pPr>
            <a:r>
              <a:rPr lang="es" sz="1400">
                <a:solidFill>
                  <a:schemeClr val="dk1"/>
                </a:solidFill>
              </a:rPr>
              <a:t>14.   ¿Durante el proceso de contratación de los aspirantes cuentan con algún tipo protección para los documentos requeridos?. En caso de que esta tenga acceso a un posible infiltrado. (Sí / No).</a:t>
            </a:r>
            <a:endParaRPr sz="14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62" name="Google Shape;162;p27"/>
          <p:cNvSpPr txBox="1"/>
          <p:nvPr/>
        </p:nvSpPr>
        <p:spPr>
          <a:xfrm>
            <a:off x="95425" y="4776800"/>
            <a:ext cx="816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https://docs.google.com/forms/d/1JoSHfquNoTRQqHYRhN3NmD_9ZIGDEaNFNVM2Dt6D0Cc/edit</a:t>
            </a:r>
            <a:endParaRPr sz="11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68" name="Google Shape;168;p28"/>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74" name="Google Shape;174;p29"/>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81" name="Google Shape;181;p30"/>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0"/>
          <p:cNvGraphicFramePr/>
          <p:nvPr/>
        </p:nvGraphicFramePr>
        <p:xfrm>
          <a:off x="1765750" y="942000"/>
          <a:ext cx="3000000" cy="3000000"/>
        </p:xfrm>
        <a:graphic>
          <a:graphicData uri="http://schemas.openxmlformats.org/drawingml/2006/table">
            <a:tbl>
              <a:tblPr>
                <a:noFill/>
                <a:tableStyleId>{DDADF1DC-1DA1-424F-A461-AEB5D0A861E8}</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1"/>
          <p:cNvGraphicFramePr/>
          <p:nvPr/>
        </p:nvGraphicFramePr>
        <p:xfrm>
          <a:off x="1702275" y="754450"/>
          <a:ext cx="3000000" cy="3000000"/>
        </p:xfrm>
        <a:graphic>
          <a:graphicData uri="http://schemas.openxmlformats.org/drawingml/2006/table">
            <a:tbl>
              <a:tblPr>
                <a:noFill/>
                <a:tableStyleId>{DDADF1DC-1DA1-424F-A461-AEB5D0A861E8}</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75250" y="-196775"/>
            <a:ext cx="88062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60" name="Google Shape;60;p14"/>
          <p:cNvSpPr txBox="1"/>
          <p:nvPr/>
        </p:nvSpPr>
        <p:spPr>
          <a:xfrm>
            <a:off x="1094000" y="33738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61" name="Google Shape;61;p14"/>
          <p:cNvSpPr txBox="1"/>
          <p:nvPr>
            <p:ph idx="1" type="subTitle"/>
          </p:nvPr>
        </p:nvSpPr>
        <p:spPr>
          <a:xfrm>
            <a:off x="4477975" y="297135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4" name="Google Shape;194;p32"/>
          <p:cNvGraphicFramePr/>
          <p:nvPr/>
        </p:nvGraphicFramePr>
        <p:xfrm>
          <a:off x="1739900" y="754450"/>
          <a:ext cx="3000000" cy="3000000"/>
        </p:xfrm>
        <a:graphic>
          <a:graphicData uri="http://schemas.openxmlformats.org/drawingml/2006/table">
            <a:tbl>
              <a:tblPr>
                <a:noFill/>
                <a:tableStyleId>{DDADF1DC-1DA1-424F-A461-AEB5D0A861E8}</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200" name="Google Shape;200;p33"/>
          <p:cNvGraphicFramePr/>
          <p:nvPr/>
        </p:nvGraphicFramePr>
        <p:xfrm>
          <a:off x="1739900" y="1038225"/>
          <a:ext cx="3000000" cy="3000000"/>
        </p:xfrm>
        <a:graphic>
          <a:graphicData uri="http://schemas.openxmlformats.org/drawingml/2006/table">
            <a:tbl>
              <a:tblPr>
                <a:noFill/>
                <a:tableStyleId>{DDADF1DC-1DA1-424F-A461-AEB5D0A861E8}</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4"/>
          <p:cNvGraphicFramePr/>
          <p:nvPr/>
        </p:nvGraphicFramePr>
        <p:xfrm>
          <a:off x="1739900" y="1311275"/>
          <a:ext cx="3000000" cy="3000000"/>
        </p:xfrm>
        <a:graphic>
          <a:graphicData uri="http://schemas.openxmlformats.org/drawingml/2006/table">
            <a:tbl>
              <a:tblPr>
                <a:noFill/>
                <a:tableStyleId>{DDADF1DC-1DA1-424F-A461-AEB5D0A861E8}</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206" name="Google Shape;206;p34"/>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5"/>
          <p:cNvGraphicFramePr/>
          <p:nvPr/>
        </p:nvGraphicFramePr>
        <p:xfrm>
          <a:off x="1739900" y="1368425"/>
          <a:ext cx="3000000" cy="3000000"/>
        </p:xfrm>
        <a:graphic>
          <a:graphicData uri="http://schemas.openxmlformats.org/drawingml/2006/table">
            <a:tbl>
              <a:tblPr>
                <a:noFill/>
                <a:tableStyleId>{DDADF1DC-1DA1-424F-A461-AEB5D0A861E8}</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8" name="Google Shape;218;p36"/>
          <p:cNvGraphicFramePr/>
          <p:nvPr/>
        </p:nvGraphicFramePr>
        <p:xfrm>
          <a:off x="1739900" y="1139825"/>
          <a:ext cx="3000000" cy="3000000"/>
        </p:xfrm>
        <a:graphic>
          <a:graphicData uri="http://schemas.openxmlformats.org/drawingml/2006/table">
            <a:tbl>
              <a:tblPr>
                <a:noFill/>
                <a:tableStyleId>{DDADF1DC-1DA1-424F-A461-AEB5D0A861E8}</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24" name="Google Shape;224;p37"/>
          <p:cNvGraphicFramePr/>
          <p:nvPr/>
        </p:nvGraphicFramePr>
        <p:xfrm>
          <a:off x="1733550" y="1206500"/>
          <a:ext cx="3000000" cy="3000000"/>
        </p:xfrm>
        <a:graphic>
          <a:graphicData uri="http://schemas.openxmlformats.org/drawingml/2006/table">
            <a:tbl>
              <a:tblPr>
                <a:noFill/>
                <a:tableStyleId>{DDADF1DC-1DA1-424F-A461-AEB5D0A861E8}</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30" name="Google Shape;230;p38"/>
          <p:cNvSpPr txBox="1"/>
          <p:nvPr/>
        </p:nvSpPr>
        <p:spPr>
          <a:xfrm>
            <a:off x="0" y="4845200"/>
            <a:ext cx="58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u="sng">
                <a:solidFill>
                  <a:schemeClr val="hlink"/>
                </a:solidFill>
                <a:hlinkClick r:id="rId3"/>
              </a:rPr>
              <a:t>https://app.diagrams.net/#G1W69PUwx2RWcfsk7f__sI6p_LdvR7oVqA</a:t>
            </a:r>
            <a:endParaRPr sz="1000"/>
          </a:p>
          <a:p>
            <a:pPr indent="0" lvl="0" marL="0" rtl="0" algn="l">
              <a:spcBef>
                <a:spcPts val="0"/>
              </a:spcBef>
              <a:spcAft>
                <a:spcPts val="0"/>
              </a:spcAft>
              <a:buNone/>
            </a:pPr>
            <a:r>
              <a:t/>
            </a:r>
            <a:endParaRPr/>
          </a:p>
        </p:txBody>
      </p:sp>
      <p:pic>
        <p:nvPicPr>
          <p:cNvPr id="231" name="Google Shape;231;p38"/>
          <p:cNvPicPr preferRelativeResize="0"/>
          <p:nvPr/>
        </p:nvPicPr>
        <p:blipFill>
          <a:blip r:embed="rId4">
            <a:alphaModFix/>
          </a:blip>
          <a:stretch>
            <a:fillRect/>
          </a:stretch>
        </p:blipFill>
        <p:spPr>
          <a:xfrm>
            <a:off x="2277825" y="495175"/>
            <a:ext cx="4588351" cy="4436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VERSIONAMIENTO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09350" y="7208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howjump?jump=nextslide"/>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ldjump" r:id="rId3"/>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4"/>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5"/>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6"/>
              </a:rPr>
              <a:t>Delimitación y alcance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7"/>
              </a:rPr>
              <a:t>Técnicas e instrumentos de recolección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7" name="Google Shape;67;p15"/>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8" name="Google Shape;68;p15"/>
          <p:cNvPicPr preferRelativeResize="0"/>
          <p:nvPr/>
        </p:nvPicPr>
        <p:blipFill rotWithShape="1">
          <a:blip r:embed="rId8">
            <a:alphaModFix/>
          </a:blip>
          <a:srcRect b="0" l="10066" r="14416" t="0"/>
          <a:stretch/>
        </p:blipFill>
        <p:spPr>
          <a:xfrm>
            <a:off x="1395300" y="2688400"/>
            <a:ext cx="1555600" cy="1763275"/>
          </a:xfrm>
          <a:prstGeom prst="rect">
            <a:avLst/>
          </a:prstGeom>
          <a:noFill/>
          <a:ln>
            <a:noFill/>
          </a:ln>
        </p:spPr>
      </p:pic>
      <p:sp>
        <p:nvSpPr>
          <p:cNvPr id="69" name="Google Shape;69;p15"/>
          <p:cNvSpPr txBox="1"/>
          <p:nvPr/>
        </p:nvSpPr>
        <p:spPr>
          <a:xfrm>
            <a:off x="4386875" y="2688400"/>
            <a:ext cx="46443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07.  </a:t>
            </a:r>
            <a:r>
              <a:rPr lang="es" sz="1800" u="sng">
                <a:solidFill>
                  <a:schemeClr val="hlink"/>
                </a:solidFill>
                <a:hlinkClick action="ppaction://hlinksldjump" r:id="rId9"/>
              </a:rPr>
              <a:t> Formulario de encuesta</a:t>
            </a:r>
            <a:endParaRPr sz="1800">
              <a:solidFill>
                <a:schemeClr val="dk1"/>
              </a:solidFill>
            </a:endParaRPr>
          </a:p>
          <a:p>
            <a:pPr indent="-540000" lvl="0" marL="540000" rtl="0" algn="l">
              <a:spcBef>
                <a:spcPts val="0"/>
              </a:spcBef>
              <a:spcAft>
                <a:spcPts val="0"/>
              </a:spcAft>
              <a:buNone/>
            </a:pPr>
            <a:r>
              <a:rPr lang="es" sz="1800">
                <a:solidFill>
                  <a:schemeClr val="dk1"/>
                </a:solidFill>
              </a:rPr>
              <a:t>08.  </a:t>
            </a:r>
            <a:r>
              <a:rPr lang="es" sz="1800" u="sng">
                <a:solidFill>
                  <a:schemeClr val="hlink"/>
                </a:solidFill>
                <a:hlinkClick action="ppaction://hlinksldjump" r:id="rId10"/>
              </a:rPr>
              <a:t> BPM de empresa del proceso de contratación actual</a:t>
            </a:r>
            <a:endParaRPr sz="1800">
              <a:solidFill>
                <a:schemeClr val="dk1"/>
              </a:solidFill>
            </a:endParaRPr>
          </a:p>
          <a:p>
            <a:pPr indent="-540000" lvl="0" marL="540000" rtl="0" algn="l">
              <a:spcBef>
                <a:spcPts val="0"/>
              </a:spcBef>
              <a:spcAft>
                <a:spcPts val="0"/>
              </a:spcAft>
              <a:buNone/>
            </a:pPr>
            <a:r>
              <a:rPr lang="es" sz="1800">
                <a:solidFill>
                  <a:schemeClr val="dk1"/>
                </a:solidFill>
              </a:rPr>
              <a:t>09.  </a:t>
            </a:r>
            <a:r>
              <a:rPr lang="es" sz="1800" u="sng">
                <a:solidFill>
                  <a:schemeClr val="hlink"/>
                </a:solidFill>
                <a:hlinkClick action="ppaction://hlinksldjump" r:id="rId11"/>
              </a:rPr>
              <a:t>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a:t>
            </a:r>
            <a:r>
              <a:rPr lang="es" sz="1800" u="sng">
                <a:solidFill>
                  <a:schemeClr val="hlink"/>
                </a:solidFill>
                <a:hlinkClick action="ppaction://hlinksldjump" r:id="rId12"/>
              </a:rPr>
              <a:t> Requisitos de software</a:t>
            </a:r>
            <a:endParaRPr sz="1800">
              <a:solidFill>
                <a:schemeClr val="dk1"/>
              </a:solidFill>
            </a:endParaRPr>
          </a:p>
          <a:p>
            <a:pPr indent="0" lvl="0" marL="0" rtl="0" algn="l">
              <a:spcBef>
                <a:spcPts val="0"/>
              </a:spcBef>
              <a:spcAft>
                <a:spcPts val="0"/>
              </a:spcAft>
              <a:buNone/>
            </a:pPr>
            <a:r>
              <a:rPr lang="es" sz="1800">
                <a:solidFill>
                  <a:schemeClr val="dk1"/>
                </a:solidFill>
              </a:rPr>
              <a:t>11.   UML casos de uso</a:t>
            </a:r>
            <a:endParaRPr sz="1800">
              <a:solidFill>
                <a:schemeClr val="dk1"/>
              </a:solidFill>
            </a:endParaRPr>
          </a:p>
          <a:p>
            <a:pPr indent="0" lvl="0" marL="0" rtl="0" algn="l">
              <a:spcBef>
                <a:spcPts val="0"/>
              </a:spcBef>
              <a:spcAft>
                <a:spcPts val="0"/>
              </a:spcAft>
              <a:buNone/>
            </a:pPr>
            <a:r>
              <a:rPr lang="es" sz="1800">
                <a:solidFill>
                  <a:schemeClr val="dk1"/>
                </a:solidFill>
              </a:rPr>
              <a:t>12.   Versionamento  </a:t>
            </a:r>
            <a:r>
              <a:rPr lang="es" sz="1800">
                <a:solidFill>
                  <a:schemeClr val="dk1"/>
                </a:solidFill>
              </a:rPr>
              <a:t> </a:t>
            </a:r>
            <a:endParaRPr sz="1800">
              <a:solidFill>
                <a:schemeClr val="dk1"/>
              </a:solidFill>
            </a:endParaRPr>
          </a:p>
        </p:txBody>
      </p:sp>
      <p:sp>
        <p:nvSpPr>
          <p:cNvPr id="70" name="Google Shape;70;p15"/>
          <p:cNvSpPr txBox="1"/>
          <p:nvPr/>
        </p:nvSpPr>
        <p:spPr>
          <a:xfrm>
            <a:off x="188175" y="4451675"/>
            <a:ext cx="3575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13"/>
              </a:rPr>
              <a:t>https://es.123rf.com/photo_78910484_hombre-apuntando-hacia-arriba-retrato-de-hombre-de-dibujos-animados-en-camiseta-roja-ilustraci%C3%B3n-de-vec.html</a:t>
            </a:r>
            <a:r>
              <a:rPr lang="es" sz="11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6" name="Google Shape;76;p16"/>
          <p:cNvSpPr txBox="1"/>
          <p:nvPr>
            <p:ph idx="1" type="body"/>
          </p:nvPr>
        </p:nvSpPr>
        <p:spPr>
          <a:xfrm>
            <a:off x="3296800" y="1127850"/>
            <a:ext cx="55356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¿Cómo un aplicativo web haría más eficiente el proceso de contratación?</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La empresa Disser Ingeniería S.A.S, es una empresa que se encarga de las construcciones en obras civiles, ha presentado deficiencia en aspectos de tiempo durante el proceso de contrato laborales, debido a que, su proceso es muy básico y manual, es decir, evita en su máxima expresión la utilización de un proceso automatizado en la que, la actividad humana sea la más mínima requerida.</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7" name="Google Shape;77;p16"/>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
        <p:nvSpPr>
          <p:cNvPr id="78" name="Google Shape;78;p16"/>
          <p:cNvSpPr txBox="1"/>
          <p:nvPr/>
        </p:nvSpPr>
        <p:spPr>
          <a:xfrm>
            <a:off x="451350" y="4165575"/>
            <a:ext cx="315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https://jotadiezfitnessperu.com/2020/10/13/cosas-que-no-sabes-para-que-sirven-te-lo-cuento-ya/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16652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rot="-515361">
            <a:off x="5840775" y="1053213"/>
            <a:ext cx="2930900" cy="2754926"/>
          </a:xfrm>
          <a:prstGeom prst="rect">
            <a:avLst/>
          </a:prstGeom>
          <a:noFill/>
          <a:ln>
            <a:noFill/>
          </a:ln>
        </p:spPr>
      </p:pic>
      <p:sp>
        <p:nvSpPr>
          <p:cNvPr id="85" name="Google Shape;85;p17"/>
          <p:cNvSpPr txBox="1"/>
          <p:nvPr/>
        </p:nvSpPr>
        <p:spPr>
          <a:xfrm>
            <a:off x="6046200" y="4045650"/>
            <a:ext cx="30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https://mario.fandom.com/es/wiki/Bloque_%3F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668625" y="55530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91" name="Google Shape;91;p18"/>
          <p:cNvPicPr preferRelativeResize="0"/>
          <p:nvPr/>
        </p:nvPicPr>
        <p:blipFill>
          <a:blip r:embed="rId3">
            <a:alphaModFix/>
          </a:blip>
          <a:stretch>
            <a:fillRect/>
          </a:stretch>
        </p:blipFill>
        <p:spPr>
          <a:xfrm rot="-668955">
            <a:off x="633575" y="901250"/>
            <a:ext cx="2961975" cy="3341000"/>
          </a:xfrm>
          <a:prstGeom prst="rect">
            <a:avLst/>
          </a:prstGeom>
          <a:noFill/>
          <a:ln>
            <a:noFill/>
          </a:ln>
        </p:spPr>
      </p:pic>
      <p:sp>
        <p:nvSpPr>
          <p:cNvPr id="92" name="Google Shape;92;p18"/>
          <p:cNvSpPr txBox="1"/>
          <p:nvPr/>
        </p:nvSpPr>
        <p:spPr>
          <a:xfrm>
            <a:off x="338500" y="434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https://www.pinterest.es/pin/20547742034733664/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9725" y="760950"/>
            <a:ext cx="4870800" cy="36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5190525" y="980375"/>
            <a:ext cx="3648675" cy="2708001"/>
          </a:xfrm>
          <a:prstGeom prst="rect">
            <a:avLst/>
          </a:prstGeom>
          <a:noFill/>
          <a:ln>
            <a:noFill/>
          </a:ln>
        </p:spPr>
      </p:pic>
      <p:sp>
        <p:nvSpPr>
          <p:cNvPr id="99" name="Google Shape;99;p19"/>
          <p:cNvSpPr txBox="1"/>
          <p:nvPr/>
        </p:nvSpPr>
        <p:spPr>
          <a:xfrm>
            <a:off x="5733125" y="4052075"/>
            <a:ext cx="321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https://asepyme.com/el-poder-de-las-preguntas-correctas/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146750"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105" name="Google Shape;105;p20"/>
          <p:cNvPicPr preferRelativeResize="0"/>
          <p:nvPr/>
        </p:nvPicPr>
        <p:blipFill>
          <a:blip r:embed="rId3">
            <a:alphaModFix/>
          </a:blip>
          <a:stretch>
            <a:fillRect/>
          </a:stretch>
        </p:blipFill>
        <p:spPr>
          <a:xfrm rot="-610287">
            <a:off x="1199907" y="467528"/>
            <a:ext cx="2436887" cy="3755445"/>
          </a:xfrm>
          <a:prstGeom prst="rect">
            <a:avLst/>
          </a:prstGeom>
          <a:noFill/>
          <a:ln>
            <a:noFill/>
          </a:ln>
        </p:spPr>
      </p:pic>
      <p:sp>
        <p:nvSpPr>
          <p:cNvPr id="106" name="Google Shape;106;p20"/>
          <p:cNvSpPr txBox="1"/>
          <p:nvPr/>
        </p:nvSpPr>
        <p:spPr>
          <a:xfrm>
            <a:off x="216275" y="4269025"/>
            <a:ext cx="3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https://es.123rf.com/photo_12356739_3d-car%C3%A1cter-humano-con-un-signo-de-interrogaci%C3%B3n-de-orange.html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12" name="Google Shape;112;p21"/>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automatizando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13" name="Google Shape;113;p21"/>
          <p:cNvPicPr preferRelativeResize="0"/>
          <p:nvPr/>
        </p:nvPicPr>
        <p:blipFill>
          <a:blip r:embed="rId3">
            <a:alphaModFix/>
          </a:blip>
          <a:stretch>
            <a:fillRect/>
          </a:stretch>
        </p:blipFill>
        <p:spPr>
          <a:xfrm>
            <a:off x="5443975" y="1678952"/>
            <a:ext cx="3117800" cy="2338350"/>
          </a:xfrm>
          <a:prstGeom prst="rect">
            <a:avLst/>
          </a:prstGeom>
          <a:noFill/>
          <a:ln>
            <a:noFill/>
          </a:ln>
        </p:spPr>
      </p:pic>
      <p:sp>
        <p:nvSpPr>
          <p:cNvPr id="114" name="Google Shape;114;p21"/>
          <p:cNvSpPr txBox="1"/>
          <p:nvPr/>
        </p:nvSpPr>
        <p:spPr>
          <a:xfrm>
            <a:off x="5557225" y="4165575"/>
            <a:ext cx="34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https://www.slideshare.net/AlciraCabreraDorado/objetivo-general-103029012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