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9"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CAE1910-F3B0-4B63-8318-2DC8E3AB20B6}">
          <p14:sldIdLst>
            <p14:sldId id="256"/>
            <p14:sldId id="257"/>
            <p14:sldId id="258"/>
            <p14:sldId id="259"/>
            <p14:sldId id="260"/>
            <p14:sldId id="261"/>
            <p14:sldId id="262"/>
            <p14:sldId id="263"/>
            <p14:sldId id="264"/>
            <p14:sldId id="268"/>
            <p14:sldId id="266"/>
            <p14:sldId id="267"/>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a:srgbClr val="D59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6" y="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33616-DE53-236D-C9E9-DC39445B898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21E7A6C-4751-BA14-D463-9881BCE1C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8A9C899-1110-D58C-F287-9A87ECCAB78F}"/>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914A7DA4-72BD-3B84-C467-5F628B404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4B23E1-69D1-DB8B-30EC-95DFD61C81F2}"/>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296288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263E9-AE64-0B96-B7CE-E6E94E017FC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246928B-8376-7D60-F3BB-D227042C0E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2E138FE-A61B-89A0-8A5B-655682BB8162}"/>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2C4F86A9-2A58-8689-A778-88F7C771D60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8C46D6-7BCB-C9DD-6E4F-52D0E04E6699}"/>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241038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09BBEA8-FF9B-3505-C2B8-89BC5B47967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6989FF6-6910-DBDF-AFBD-28AEDF3DE71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893697C-821B-C2A6-B44C-C329DC9A5EE3}"/>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E278AED7-E754-C26C-1C86-ADA166DC418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8D6F0A3-1EBF-FD2C-5212-45B5B2B959DB}"/>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50660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65087-3D8B-B070-E3C5-AFFFD66AB2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4D6FE18-BAA1-3866-0C24-0F930D121C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E8FE35-3D9E-9321-8BEC-AC12CBEC5AB9}"/>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551BDA41-57E4-0093-C83C-72C9813D3CB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ED8ABCA-53EE-0190-A0A8-F79B3DE0759E}"/>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423930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DD78D-B082-F0EA-F400-5110C98E78C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D3D3E7-A534-777E-C426-381E478AA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109B5DC-4531-A2E1-9245-B0AF62A207DB}"/>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57DDD450-E21F-A3D8-BC73-A2973B559A2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98EEEF-0ACF-697E-48FB-C04FB516997E}"/>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174154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D3B85-784D-80D2-BFBD-115A5A57C5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D9DBEC4-5CF9-B54D-F078-392B1274874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2C9224-FF87-1A9B-EE0A-D8B2E1BD61C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C1D19E0-8769-5AC9-6568-7DD8C2AEACAF}"/>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6" name="Marcador de pie de página 5">
            <a:extLst>
              <a:ext uri="{FF2B5EF4-FFF2-40B4-BE49-F238E27FC236}">
                <a16:creationId xmlns:a16="http://schemas.microsoft.com/office/drawing/2014/main" id="{ACAA40D1-9863-2DA5-C68F-5A6E437AFF3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9A72732-4D4D-9982-164C-17C3727C11B0}"/>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229883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3F9DA-5DD3-F1AA-FC77-33C2FA2D206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12B13A-E734-38DF-ACE5-69D9FB8DA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C9413E2-21D2-9559-540A-31025CBA3B8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EFB05EE-A415-8BF8-0CBF-D9DF7C73C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4489EB3-9EE6-74E0-FBD8-9921D9C17E0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224D765-963E-8296-5B80-6624A3CFB710}"/>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8" name="Marcador de pie de página 7">
            <a:extLst>
              <a:ext uri="{FF2B5EF4-FFF2-40B4-BE49-F238E27FC236}">
                <a16:creationId xmlns:a16="http://schemas.microsoft.com/office/drawing/2014/main" id="{545A3C62-7CE6-8E78-B673-64008152A41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FB27555-B6BC-303C-A848-8162AACD76F4}"/>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245025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523BE-08D7-5ED4-9DA8-685DA0CD29F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F124035-E05C-B46E-D866-D5F5F96A5DE3}"/>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4" name="Marcador de pie de página 3">
            <a:extLst>
              <a:ext uri="{FF2B5EF4-FFF2-40B4-BE49-F238E27FC236}">
                <a16:creationId xmlns:a16="http://schemas.microsoft.com/office/drawing/2014/main" id="{587560E3-022A-CC09-C8D3-A5F5D3EEEF6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CF4FBF9-D0C0-601A-F125-F970B8F9A0D1}"/>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61847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41D546-FBED-79DE-84D5-9835B6B31A24}"/>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3" name="Marcador de pie de página 2">
            <a:extLst>
              <a:ext uri="{FF2B5EF4-FFF2-40B4-BE49-F238E27FC236}">
                <a16:creationId xmlns:a16="http://schemas.microsoft.com/office/drawing/2014/main" id="{1DB7A921-8B61-061F-2BF0-149F2BE072C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AF7892E-950E-8C96-3F85-0B04FC518033}"/>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65407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A6318-9DD5-C384-927C-FB0385674A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6D6C824-233F-B064-7C5D-BA57F1ED2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7890130-F93C-C051-F0DF-B476D6AEC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861918-7D46-02BE-9CAF-9B4321091422}"/>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6" name="Marcador de pie de página 5">
            <a:extLst>
              <a:ext uri="{FF2B5EF4-FFF2-40B4-BE49-F238E27FC236}">
                <a16:creationId xmlns:a16="http://schemas.microsoft.com/office/drawing/2014/main" id="{D7BA30A9-9C57-7D51-5367-66AADDA77D3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F9F33EF-151A-AA58-33CB-9F230C21B731}"/>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306206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EDEA3-B5C3-DEAC-F8CC-46EF27D6C7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65CF052-1E81-1E80-AEAC-E0483E9C5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088215B-991B-96AC-9CBD-ED6420783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38E661-1A24-2DA6-6A10-41728AF95D63}"/>
              </a:ext>
            </a:extLst>
          </p:cNvPr>
          <p:cNvSpPr>
            <a:spLocks noGrp="1"/>
          </p:cNvSpPr>
          <p:nvPr>
            <p:ph type="dt" sz="half" idx="10"/>
          </p:nvPr>
        </p:nvSpPr>
        <p:spPr/>
        <p:txBody>
          <a:bodyPr/>
          <a:lstStyle/>
          <a:p>
            <a:fld id="{C416D172-2F8C-4D16-9F44-D8F32CAB20F9}" type="datetimeFigureOut">
              <a:rPr lang="es-MX" smtClean="0"/>
              <a:t>04/10/2023</a:t>
            </a:fld>
            <a:endParaRPr lang="es-MX"/>
          </a:p>
        </p:txBody>
      </p:sp>
      <p:sp>
        <p:nvSpPr>
          <p:cNvPr id="6" name="Marcador de pie de página 5">
            <a:extLst>
              <a:ext uri="{FF2B5EF4-FFF2-40B4-BE49-F238E27FC236}">
                <a16:creationId xmlns:a16="http://schemas.microsoft.com/office/drawing/2014/main" id="{BF702219-F9C7-6877-5B0C-3393CEC79C6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6B13F7-9443-B139-A463-8B98DB4E90FC}"/>
              </a:ext>
            </a:extLst>
          </p:cNvPr>
          <p:cNvSpPr>
            <a:spLocks noGrp="1"/>
          </p:cNvSpPr>
          <p:nvPr>
            <p:ph type="sldNum" sz="quarter" idx="12"/>
          </p:nvPr>
        </p:nvSpPr>
        <p:spPr/>
        <p:txBody>
          <a:bodyPr/>
          <a:lstStyle/>
          <a:p>
            <a:fld id="{DA6E571B-B8AD-4BE8-8EED-EC9E07068F0D}" type="slidenum">
              <a:rPr lang="es-MX" smtClean="0"/>
              <a:t>‹Nº›</a:t>
            </a:fld>
            <a:endParaRPr lang="es-MX"/>
          </a:p>
        </p:txBody>
      </p:sp>
    </p:spTree>
    <p:extLst>
      <p:ext uri="{BB962C8B-B14F-4D97-AF65-F5344CB8AC3E}">
        <p14:creationId xmlns:p14="http://schemas.microsoft.com/office/powerpoint/2010/main" val="31688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729479-D62C-A6F2-BE4F-2DC06341D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9ED765-F75F-4B89-CD1C-AC57CD21F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2164CB-FC5F-2835-B54D-72D2B9A35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6D172-2F8C-4D16-9F44-D8F32CAB20F9}" type="datetimeFigureOut">
              <a:rPr lang="es-MX" smtClean="0"/>
              <a:t>04/10/2023</a:t>
            </a:fld>
            <a:endParaRPr lang="es-MX"/>
          </a:p>
        </p:txBody>
      </p:sp>
      <p:sp>
        <p:nvSpPr>
          <p:cNvPr id="5" name="Marcador de pie de página 4">
            <a:extLst>
              <a:ext uri="{FF2B5EF4-FFF2-40B4-BE49-F238E27FC236}">
                <a16:creationId xmlns:a16="http://schemas.microsoft.com/office/drawing/2014/main" id="{772CA9A3-F309-014F-2A95-BAB7D5CBC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F8791B8-013B-9925-AE5D-855461AA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E571B-B8AD-4BE8-8EED-EC9E07068F0D}" type="slidenum">
              <a:rPr lang="es-MX" smtClean="0"/>
              <a:t>‹Nº›</a:t>
            </a:fld>
            <a:endParaRPr lang="es-MX"/>
          </a:p>
        </p:txBody>
      </p:sp>
    </p:spTree>
    <p:extLst>
      <p:ext uri="{BB962C8B-B14F-4D97-AF65-F5344CB8AC3E}">
        <p14:creationId xmlns:p14="http://schemas.microsoft.com/office/powerpoint/2010/main" val="259097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C0767167-15E8-FA3F-CF9E-D3F72F56D953}"/>
              </a:ext>
            </a:extLst>
          </p:cNvPr>
          <p:cNvSpPr>
            <a:spLocks noGrp="1"/>
          </p:cNvSpPr>
          <p:nvPr>
            <p:ph type="ctrTitle"/>
          </p:nvPr>
        </p:nvSpPr>
        <p:spPr>
          <a:xfrm>
            <a:off x="804672" y="3680515"/>
            <a:ext cx="6062284" cy="1611529"/>
          </a:xfrm>
        </p:spPr>
        <p:txBody>
          <a:bodyPr anchor="t">
            <a:normAutofit fontScale="90000"/>
          </a:bodyPr>
          <a:lstStyle/>
          <a:p>
            <a:pPr algn="l"/>
            <a:r>
              <a:rPr lang="es-MX" sz="4000" dirty="0">
                <a:solidFill>
                  <a:schemeClr val="tx2"/>
                </a:solidFill>
                <a:latin typeface="Arial Black" panose="020B0A04020102020204" pitchFamily="34" charset="0"/>
              </a:rPr>
              <a:t>Manipulación y limpieza de datos en Python</a:t>
            </a:r>
          </a:p>
        </p:txBody>
      </p:sp>
      <p:grpSp>
        <p:nvGrpSpPr>
          <p:cNvPr id="16" name="Group 15">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6957" y="2290257"/>
            <a:ext cx="5324737" cy="4559213"/>
            <a:chOff x="6852124" y="2290257"/>
            <a:chExt cx="5330118" cy="4559213"/>
          </a:xfrm>
        </p:grpSpPr>
        <p:sp>
          <p:nvSpPr>
            <p:cNvPr id="17" name="Freeform: Shape 16">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3758" y="0"/>
            <a:ext cx="5081407" cy="3133064"/>
            <a:chOff x="5907711" y="0"/>
            <a:chExt cx="5081407" cy="3133064"/>
          </a:xfrm>
          <a:solidFill>
            <a:schemeClr val="accent5">
              <a:alpha val="5000"/>
            </a:schemeClr>
          </a:solidFill>
        </p:grpSpPr>
        <p:sp>
          <p:nvSpPr>
            <p:cNvPr id="23" name="Freeform: Shape 22">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áfico 6" descr="Base de datos con relleno sólido">
            <a:extLst>
              <a:ext uri="{FF2B5EF4-FFF2-40B4-BE49-F238E27FC236}">
                <a16:creationId xmlns:a16="http://schemas.microsoft.com/office/drawing/2014/main" id="{4B81B4E2-28F2-C39C-7EBD-A341FA8BB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2449" y="177567"/>
            <a:ext cx="1544027" cy="1544027"/>
          </a:xfrm>
          <a:prstGeom prst="rect">
            <a:avLst/>
          </a:prstGeom>
        </p:spPr>
      </p:pic>
      <p:pic>
        <p:nvPicPr>
          <p:cNvPr id="5" name="Gráfico 4" descr="Inteligencia artificial contorno">
            <a:extLst>
              <a:ext uri="{FF2B5EF4-FFF2-40B4-BE49-F238E27FC236}">
                <a16:creationId xmlns:a16="http://schemas.microsoft.com/office/drawing/2014/main" id="{A0405BB5-FC17-932A-EB6D-F8F810FFE9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41037" y="3918973"/>
            <a:ext cx="2625205" cy="2625205"/>
          </a:xfrm>
          <a:prstGeom prst="rect">
            <a:avLst/>
          </a:prstGeom>
        </p:spPr>
      </p:pic>
    </p:spTree>
    <p:extLst>
      <p:ext uri="{BB962C8B-B14F-4D97-AF65-F5344CB8AC3E}">
        <p14:creationId xmlns:p14="http://schemas.microsoft.com/office/powerpoint/2010/main" val="107108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1EB199-3B70-BE12-EDD1-699421D780F6}"/>
              </a:ext>
            </a:extLst>
          </p:cNvPr>
          <p:cNvSpPr>
            <a:spLocks noGrp="1"/>
          </p:cNvSpPr>
          <p:nvPr>
            <p:ph type="title"/>
          </p:nvPr>
        </p:nvSpPr>
        <p:spPr>
          <a:xfrm>
            <a:off x="1106599" y="52829"/>
            <a:ext cx="9849751" cy="1349671"/>
          </a:xfrm>
        </p:spPr>
        <p:txBody>
          <a:bodyPr vert="horz" lIns="91440" tIns="45720" rIns="91440" bIns="45720" rtlCol="0" anchor="b">
            <a:normAutofit/>
          </a:bodyPr>
          <a:lstStyle/>
          <a:p>
            <a:r>
              <a:rPr lang="es-MX" sz="7200" dirty="0" err="1">
                <a:solidFill>
                  <a:schemeClr val="accent4">
                    <a:lumMod val="50000"/>
                  </a:schemeClr>
                </a:solidFill>
                <a:latin typeface="Segoe UI Semibold (Títulos)"/>
              </a:rPr>
              <a:t>Inner</a:t>
            </a:r>
            <a:r>
              <a:rPr lang="es-MX" sz="7200" dirty="0">
                <a:solidFill>
                  <a:schemeClr val="accent4">
                    <a:lumMod val="50000"/>
                  </a:schemeClr>
                </a:solidFill>
                <a:latin typeface="Segoe UI Semibold (Títulos)"/>
              </a:rPr>
              <a:t> </a:t>
            </a:r>
            <a:r>
              <a:rPr lang="es-MX" sz="7200" dirty="0" err="1">
                <a:solidFill>
                  <a:schemeClr val="accent4">
                    <a:lumMod val="50000"/>
                  </a:schemeClr>
                </a:solidFill>
                <a:latin typeface="Segoe UI Semibold (Títulos)"/>
              </a:rPr>
              <a:t>join</a:t>
            </a:r>
            <a:r>
              <a:rPr lang="es-MX" sz="7200" dirty="0">
                <a:solidFill>
                  <a:schemeClr val="accent4">
                    <a:lumMod val="50000"/>
                  </a:schemeClr>
                </a:solidFill>
                <a:latin typeface="Segoe UI Semibold (Títulos)"/>
              </a:rPr>
              <a:t> y </a:t>
            </a:r>
            <a:r>
              <a:rPr lang="es-MX" sz="7200" dirty="0" err="1">
                <a:solidFill>
                  <a:schemeClr val="accent4">
                    <a:lumMod val="50000"/>
                  </a:schemeClr>
                </a:solidFill>
                <a:latin typeface="Segoe UI Semibold (Títulos)"/>
              </a:rPr>
              <a:t>outer</a:t>
            </a:r>
            <a:r>
              <a:rPr lang="es-MX" sz="7200" dirty="0">
                <a:solidFill>
                  <a:schemeClr val="accent4">
                    <a:lumMod val="50000"/>
                  </a:schemeClr>
                </a:solidFill>
                <a:latin typeface="Segoe UI Semibold (Títulos)"/>
              </a:rPr>
              <a:t> </a:t>
            </a:r>
            <a:r>
              <a:rPr lang="es-MX" sz="7200" dirty="0" err="1">
                <a:solidFill>
                  <a:schemeClr val="accent4">
                    <a:lumMod val="50000"/>
                  </a:schemeClr>
                </a:solidFill>
                <a:latin typeface="Segoe UI Semibold (Títulos)"/>
              </a:rPr>
              <a:t>join</a:t>
            </a:r>
            <a:endParaRPr lang="es-MX" sz="7200" dirty="0">
              <a:solidFill>
                <a:schemeClr val="accent4">
                  <a:lumMod val="50000"/>
                </a:schemeClr>
              </a:solidFill>
              <a:latin typeface="Segoe UI Semibold (Títulos)"/>
            </a:endParaRPr>
          </a:p>
        </p:txBody>
      </p:sp>
      <p:sp>
        <p:nvSpPr>
          <p:cNvPr id="23" name="Elipse 22">
            <a:extLst>
              <a:ext uri="{FF2B5EF4-FFF2-40B4-BE49-F238E27FC236}">
                <a16:creationId xmlns:a16="http://schemas.microsoft.com/office/drawing/2014/main" id="{9F8337B0-2FD6-F8B9-ECBC-8166D83F2A7E}"/>
              </a:ext>
            </a:extLst>
          </p:cNvPr>
          <p:cNvSpPr/>
          <p:nvPr/>
        </p:nvSpPr>
        <p:spPr>
          <a:xfrm rot="10800000">
            <a:off x="2421509" y="1852707"/>
            <a:ext cx="2644162" cy="265420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24" name="Elipse 23">
            <a:extLst>
              <a:ext uri="{FF2B5EF4-FFF2-40B4-BE49-F238E27FC236}">
                <a16:creationId xmlns:a16="http://schemas.microsoft.com/office/drawing/2014/main" id="{79F628C6-1FB2-748C-D76F-BFDECA5D0F87}"/>
              </a:ext>
            </a:extLst>
          </p:cNvPr>
          <p:cNvSpPr/>
          <p:nvPr/>
        </p:nvSpPr>
        <p:spPr>
          <a:xfrm rot="10800000">
            <a:off x="1106599" y="1861811"/>
            <a:ext cx="2644162" cy="265420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25" name="Elipse 24">
            <a:extLst>
              <a:ext uri="{FF2B5EF4-FFF2-40B4-BE49-F238E27FC236}">
                <a16:creationId xmlns:a16="http://schemas.microsoft.com/office/drawing/2014/main" id="{1164294D-5D82-0241-0C9E-0BCABA0925FA}"/>
              </a:ext>
            </a:extLst>
          </p:cNvPr>
          <p:cNvSpPr/>
          <p:nvPr/>
        </p:nvSpPr>
        <p:spPr>
          <a:xfrm rot="10800000">
            <a:off x="2430601" y="1861811"/>
            <a:ext cx="2644162" cy="2654204"/>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26" name="CuadroTexto 25">
            <a:extLst>
              <a:ext uri="{FF2B5EF4-FFF2-40B4-BE49-F238E27FC236}">
                <a16:creationId xmlns:a16="http://schemas.microsoft.com/office/drawing/2014/main" id="{9F629B08-9756-BC13-1905-2FEA9B59135C}"/>
              </a:ext>
            </a:extLst>
          </p:cNvPr>
          <p:cNvSpPr txBox="1"/>
          <p:nvPr/>
        </p:nvSpPr>
        <p:spPr>
          <a:xfrm>
            <a:off x="1941365" y="5169771"/>
            <a:ext cx="2644163" cy="523220"/>
          </a:xfrm>
          <a:prstGeom prst="rect">
            <a:avLst/>
          </a:prstGeom>
          <a:noFill/>
        </p:spPr>
        <p:txBody>
          <a:bodyPr wrap="square" rtlCol="0">
            <a:spAutoFit/>
          </a:bodyPr>
          <a:lstStyle>
            <a:defPPr>
              <a:defRPr lang="es-MX"/>
            </a:defPPr>
            <a:lvl1pPr>
              <a:defRPr sz="2800">
                <a:solidFill>
                  <a:schemeClr val="accent5">
                    <a:lumMod val="50000"/>
                  </a:schemeClr>
                </a:solidFill>
                <a:latin typeface="Segoe UI (Cuerpo)"/>
              </a:defRPr>
            </a:lvl1pPr>
          </a:lstStyle>
          <a:p>
            <a:r>
              <a:rPr lang="es-MX" dirty="0"/>
              <a:t>Full </a:t>
            </a:r>
            <a:r>
              <a:rPr lang="es-MX" dirty="0" err="1"/>
              <a:t>outer</a:t>
            </a:r>
            <a:r>
              <a:rPr lang="es-MX" dirty="0"/>
              <a:t> </a:t>
            </a:r>
            <a:r>
              <a:rPr lang="es-MX" dirty="0" err="1"/>
              <a:t>join</a:t>
            </a:r>
            <a:endParaRPr lang="es-MX" dirty="0"/>
          </a:p>
        </p:txBody>
      </p:sp>
      <p:sp>
        <p:nvSpPr>
          <p:cNvPr id="27" name="CuadroTexto 26">
            <a:extLst>
              <a:ext uri="{FF2B5EF4-FFF2-40B4-BE49-F238E27FC236}">
                <a16:creationId xmlns:a16="http://schemas.microsoft.com/office/drawing/2014/main" id="{23319821-B255-217E-FC9A-F941C1A34114}"/>
              </a:ext>
            </a:extLst>
          </p:cNvPr>
          <p:cNvSpPr txBox="1"/>
          <p:nvPr/>
        </p:nvSpPr>
        <p:spPr>
          <a:xfrm>
            <a:off x="8034706" y="5174282"/>
            <a:ext cx="1764421" cy="523220"/>
          </a:xfrm>
          <a:prstGeom prst="rect">
            <a:avLst/>
          </a:prstGeom>
          <a:noFill/>
        </p:spPr>
        <p:txBody>
          <a:bodyPr wrap="square" rtlCol="0">
            <a:spAutoFit/>
          </a:bodyPr>
          <a:lstStyle>
            <a:defPPr>
              <a:defRPr lang="es-MX"/>
            </a:defPPr>
            <a:lvl1pPr>
              <a:defRPr sz="2800">
                <a:solidFill>
                  <a:schemeClr val="accent5">
                    <a:lumMod val="50000"/>
                  </a:schemeClr>
                </a:solidFill>
                <a:latin typeface="Segoe UI (Cuerpo)"/>
              </a:defRPr>
            </a:lvl1pPr>
          </a:lstStyle>
          <a:p>
            <a:r>
              <a:rPr lang="es-MX" dirty="0" err="1"/>
              <a:t>Inner</a:t>
            </a:r>
            <a:r>
              <a:rPr lang="es-MX" dirty="0"/>
              <a:t> </a:t>
            </a:r>
            <a:r>
              <a:rPr lang="es-MX" dirty="0" err="1"/>
              <a:t>join</a:t>
            </a:r>
            <a:endParaRPr lang="es-MX" dirty="0"/>
          </a:p>
        </p:txBody>
      </p:sp>
      <p:sp>
        <p:nvSpPr>
          <p:cNvPr id="15" name="Elipse 14">
            <a:extLst>
              <a:ext uri="{FF2B5EF4-FFF2-40B4-BE49-F238E27FC236}">
                <a16:creationId xmlns:a16="http://schemas.microsoft.com/office/drawing/2014/main" id="{7B63D976-6935-F760-4530-232C11AFAE99}"/>
              </a:ext>
            </a:extLst>
          </p:cNvPr>
          <p:cNvSpPr/>
          <p:nvPr/>
        </p:nvSpPr>
        <p:spPr>
          <a:xfrm rot="10800000">
            <a:off x="2439693" y="1861810"/>
            <a:ext cx="2644162" cy="2654204"/>
          </a:xfrm>
          <a:prstGeom prst="ellipse">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MX" dirty="0"/>
          </a:p>
        </p:txBody>
      </p:sp>
      <p:grpSp>
        <p:nvGrpSpPr>
          <p:cNvPr id="32" name="Grupo 31">
            <a:extLst>
              <a:ext uri="{FF2B5EF4-FFF2-40B4-BE49-F238E27FC236}">
                <a16:creationId xmlns:a16="http://schemas.microsoft.com/office/drawing/2014/main" id="{211AF8D7-D35F-E0A1-33B3-B444C6F4E5AE}"/>
              </a:ext>
            </a:extLst>
          </p:cNvPr>
          <p:cNvGrpSpPr/>
          <p:nvPr/>
        </p:nvGrpSpPr>
        <p:grpSpPr>
          <a:xfrm>
            <a:off x="6548191" y="1961289"/>
            <a:ext cx="4279316" cy="2664202"/>
            <a:chOff x="6904305" y="2978326"/>
            <a:chExt cx="3997850" cy="2486504"/>
          </a:xfrm>
        </p:grpSpPr>
        <p:sp>
          <p:nvSpPr>
            <p:cNvPr id="29" name="Forma libre: forma 28">
              <a:extLst>
                <a:ext uri="{FF2B5EF4-FFF2-40B4-BE49-F238E27FC236}">
                  <a16:creationId xmlns:a16="http://schemas.microsoft.com/office/drawing/2014/main" id="{12C9AFAD-64C6-46FA-2E0E-CFEDD215B384}"/>
                </a:ext>
              </a:extLst>
            </p:cNvPr>
            <p:cNvSpPr/>
            <p:nvPr/>
          </p:nvSpPr>
          <p:spPr>
            <a:xfrm rot="10800000">
              <a:off x="8441240" y="3256388"/>
              <a:ext cx="933311" cy="1937282"/>
            </a:xfrm>
            <a:custGeom>
              <a:avLst/>
              <a:gdLst>
                <a:gd name="connsiteX0" fmla="*/ 466655 w 933311"/>
                <a:gd name="connsiteY0" fmla="*/ 1937282 h 1937282"/>
                <a:gd name="connsiteX1" fmla="*/ 449470 w 933311"/>
                <a:gd name="connsiteY1" fmla="*/ 1924395 h 1937282"/>
                <a:gd name="connsiteX2" fmla="*/ 0 w 933311"/>
                <a:gd name="connsiteY2" fmla="*/ 968641 h 1937282"/>
                <a:gd name="connsiteX3" fmla="*/ 449470 w 933311"/>
                <a:gd name="connsiteY3" fmla="*/ 12887 h 1937282"/>
                <a:gd name="connsiteX4" fmla="*/ 466655 w 933311"/>
                <a:gd name="connsiteY4" fmla="*/ 0 h 1937282"/>
                <a:gd name="connsiteX5" fmla="*/ 483841 w 933311"/>
                <a:gd name="connsiteY5" fmla="*/ 12887 h 1937282"/>
                <a:gd name="connsiteX6" fmla="*/ 933311 w 933311"/>
                <a:gd name="connsiteY6" fmla="*/ 968641 h 1937282"/>
                <a:gd name="connsiteX7" fmla="*/ 483841 w 933311"/>
                <a:gd name="connsiteY7" fmla="*/ 1924395 h 19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311" h="1937282">
                  <a:moveTo>
                    <a:pt x="466655" y="1937282"/>
                  </a:moveTo>
                  <a:lnTo>
                    <a:pt x="449470" y="1924395"/>
                  </a:lnTo>
                  <a:cubicBezTo>
                    <a:pt x="174967" y="1697220"/>
                    <a:pt x="0" y="1353421"/>
                    <a:pt x="0" y="968641"/>
                  </a:cubicBezTo>
                  <a:cubicBezTo>
                    <a:pt x="0" y="583861"/>
                    <a:pt x="174967" y="240062"/>
                    <a:pt x="449470" y="12887"/>
                  </a:cubicBezTo>
                  <a:lnTo>
                    <a:pt x="466655" y="0"/>
                  </a:lnTo>
                  <a:lnTo>
                    <a:pt x="483841" y="12887"/>
                  </a:lnTo>
                  <a:cubicBezTo>
                    <a:pt x="758344" y="240062"/>
                    <a:pt x="933311" y="583861"/>
                    <a:pt x="933311" y="968641"/>
                  </a:cubicBezTo>
                  <a:cubicBezTo>
                    <a:pt x="933311" y="1353421"/>
                    <a:pt x="758344" y="1697220"/>
                    <a:pt x="483841" y="1924395"/>
                  </a:cubicBezTo>
                  <a:close/>
                </a:path>
              </a:pathLst>
            </a:custGeom>
          </p:spPr>
          <p:style>
            <a:lnRef idx="2">
              <a:schemeClr val="accent4">
                <a:shade val="15000"/>
              </a:schemeClr>
            </a:lnRef>
            <a:fillRef idx="1">
              <a:schemeClr val="accent4"/>
            </a:fillRef>
            <a:effectRef idx="0">
              <a:schemeClr val="accent4"/>
            </a:effectRef>
            <a:fontRef idx="minor">
              <a:schemeClr val="lt1"/>
            </a:fontRef>
          </p:style>
          <p:txBody>
            <a:bodyPr wrap="square" rtlCol="0" anchor="ctr">
              <a:noAutofit/>
            </a:bodyPr>
            <a:lstStyle/>
            <a:p>
              <a:pPr algn="ctr"/>
              <a:endParaRPr lang="es-MX" dirty="0"/>
            </a:p>
          </p:txBody>
        </p:sp>
        <p:sp>
          <p:nvSpPr>
            <p:cNvPr id="30" name="Elipse 29">
              <a:extLst>
                <a:ext uri="{FF2B5EF4-FFF2-40B4-BE49-F238E27FC236}">
                  <a16:creationId xmlns:a16="http://schemas.microsoft.com/office/drawing/2014/main" id="{9DBF8C67-A005-6BE9-44B8-01F77BC28EB7}"/>
                </a:ext>
              </a:extLst>
            </p:cNvPr>
            <p:cNvSpPr/>
            <p:nvPr/>
          </p:nvSpPr>
          <p:spPr>
            <a:xfrm rot="10800000">
              <a:off x="6904305" y="2978326"/>
              <a:ext cx="2470246" cy="2477173"/>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1" name="Elipse 30">
              <a:extLst>
                <a:ext uri="{FF2B5EF4-FFF2-40B4-BE49-F238E27FC236}">
                  <a16:creationId xmlns:a16="http://schemas.microsoft.com/office/drawing/2014/main" id="{6E3058E5-ED18-ED54-8167-2EF24F4CB36C}"/>
                </a:ext>
              </a:extLst>
            </p:cNvPr>
            <p:cNvSpPr/>
            <p:nvPr/>
          </p:nvSpPr>
          <p:spPr>
            <a:xfrm rot="10800000">
              <a:off x="8431909" y="2987657"/>
              <a:ext cx="2470246" cy="2477173"/>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grpSp>
    </p:spTree>
    <p:extLst>
      <p:ext uri="{BB962C8B-B14F-4D97-AF65-F5344CB8AC3E}">
        <p14:creationId xmlns:p14="http://schemas.microsoft.com/office/powerpoint/2010/main" val="263871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ítulo 1">
            <a:extLst>
              <a:ext uri="{FF2B5EF4-FFF2-40B4-BE49-F238E27FC236}">
                <a16:creationId xmlns:a16="http://schemas.microsoft.com/office/drawing/2014/main" id="{ED884BDE-998B-1E6B-3016-4E3E0689E9A3}"/>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s-MX" sz="7200" dirty="0">
                <a:solidFill>
                  <a:schemeClr val="accent4">
                    <a:lumMod val="50000"/>
                  </a:schemeClr>
                </a:solidFill>
                <a:latin typeface="Segoe UI Semibold (Títulos)"/>
              </a:rPr>
              <a:t>Concatenación</a:t>
            </a:r>
          </a:p>
        </p:txBody>
      </p:sp>
      <p:sp>
        <p:nvSpPr>
          <p:cNvPr id="5" name="Marcador de contenido 2">
            <a:extLst>
              <a:ext uri="{FF2B5EF4-FFF2-40B4-BE49-F238E27FC236}">
                <a16:creationId xmlns:a16="http://schemas.microsoft.com/office/drawing/2014/main" id="{8FBB022F-4AC5-DF99-DC0F-8B00D7E59ABA}"/>
              </a:ext>
            </a:extLst>
          </p:cNvPr>
          <p:cNvSpPr>
            <a:spLocks noGrp="1"/>
          </p:cNvSpPr>
          <p:nvPr>
            <p:ph idx="1"/>
          </p:nvPr>
        </p:nvSpPr>
        <p:spPr>
          <a:xfrm>
            <a:off x="838200" y="1834956"/>
            <a:ext cx="10515600" cy="4351338"/>
          </a:xfrm>
        </p:spPr>
        <p:txBody>
          <a:bodyPr/>
          <a:lstStyle/>
          <a:p>
            <a:pPr marL="0" indent="0">
              <a:buNone/>
            </a:pPr>
            <a:r>
              <a:rPr lang="es-MX" dirty="0">
                <a:latin typeface="Segoe UI (Cuerpo)"/>
              </a:rPr>
              <a:t>Puede ser entre arreglos unidimensionales, bidimensionales, etc. </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B5376585-E19C-6EC2-B06A-AE881283EA8F}"/>
                  </a:ext>
                </a:extLst>
              </p:cNvPr>
              <p:cNvSpPr txBox="1"/>
              <p:nvPr/>
            </p:nvSpPr>
            <p:spPr>
              <a:xfrm>
                <a:off x="1771018" y="2942450"/>
                <a:ext cx="2782258" cy="4924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𝑥</m:t>
                      </m:r>
                      <m:r>
                        <a:rPr lang="es-MX" sz="3200" b="0" i="1" smtClean="0">
                          <a:latin typeface="Cambria Math" panose="02040503050406030204" pitchFamily="18" charset="0"/>
                        </a:rPr>
                        <m:t>= </m:t>
                      </m:r>
                      <m:d>
                        <m:dPr>
                          <m:begChr m:val="["/>
                          <m:endChr m:val="]"/>
                          <m:ctrlPr>
                            <a:rPr lang="es-MX" sz="3200" b="0" i="1" smtClean="0">
                              <a:latin typeface="Cambria Math" panose="02040503050406030204" pitchFamily="18" charset="0"/>
                            </a:rPr>
                          </m:ctrlPr>
                        </m:dPr>
                        <m:e>
                          <m:m>
                            <m:mPr>
                              <m:mcs>
                                <m:mc>
                                  <m:mcPr>
                                    <m:count m:val="3"/>
                                    <m:mcJc m:val="center"/>
                                  </m:mcPr>
                                </m:mc>
                              </m:mcs>
                              <m:ctrlPr>
                                <a:rPr lang="es-MX" sz="3200" b="0" i="1" smtClean="0">
                                  <a:latin typeface="Cambria Math" panose="02040503050406030204" pitchFamily="18" charset="0"/>
                                </a:rPr>
                              </m:ctrlPr>
                            </m:mPr>
                            <m:mr>
                              <m:e>
                                <m:r>
                                  <m:rPr>
                                    <m:brk m:alnAt="7"/>
                                  </m:rPr>
                                  <a:rPr lang="es-MX" sz="3200" b="0" i="1" smtClean="0">
                                    <a:latin typeface="Cambria Math" panose="02040503050406030204" pitchFamily="18" charset="0"/>
                                  </a:rPr>
                                  <m:t>1</m:t>
                                </m:r>
                              </m:e>
                              <m:e>
                                <m:r>
                                  <a:rPr lang="es-MX" sz="3200" b="0" i="1" smtClean="0">
                                    <a:latin typeface="Cambria Math" panose="02040503050406030204" pitchFamily="18" charset="0"/>
                                  </a:rPr>
                                  <m:t>2</m:t>
                                </m:r>
                              </m:e>
                              <m:e>
                                <m:r>
                                  <a:rPr lang="es-MX" sz="3200" b="0" i="1" smtClean="0">
                                    <a:latin typeface="Cambria Math" panose="02040503050406030204" pitchFamily="18" charset="0"/>
                                  </a:rPr>
                                  <m:t>3</m:t>
                                </m:r>
                              </m:e>
                            </m:mr>
                          </m:m>
                        </m:e>
                      </m:d>
                    </m:oMath>
                  </m:oMathPara>
                </a14:m>
                <a:endParaRPr lang="es-MX" sz="3200" dirty="0"/>
              </a:p>
            </p:txBody>
          </p:sp>
        </mc:Choice>
        <mc:Fallback>
          <p:sp>
            <p:nvSpPr>
              <p:cNvPr id="6" name="CuadroTexto 5">
                <a:extLst>
                  <a:ext uri="{FF2B5EF4-FFF2-40B4-BE49-F238E27FC236}">
                    <a16:creationId xmlns:a16="http://schemas.microsoft.com/office/drawing/2014/main" id="{B5376585-E19C-6EC2-B06A-AE881283EA8F}"/>
                  </a:ext>
                </a:extLst>
              </p:cNvPr>
              <p:cNvSpPr txBox="1">
                <a:spLocks noRot="1" noChangeAspect="1" noMove="1" noResize="1" noEditPoints="1" noAdjustHandles="1" noChangeArrowheads="1" noChangeShapeType="1" noTextEdit="1"/>
              </p:cNvSpPr>
              <p:nvPr/>
            </p:nvSpPr>
            <p:spPr>
              <a:xfrm>
                <a:off x="1771018" y="2942450"/>
                <a:ext cx="2782258" cy="49244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2D47D01A-B645-7E11-0316-524173099CC3}"/>
                  </a:ext>
                </a:extLst>
              </p:cNvPr>
              <p:cNvSpPr txBox="1"/>
              <p:nvPr/>
            </p:nvSpPr>
            <p:spPr>
              <a:xfrm>
                <a:off x="7618023" y="2939856"/>
                <a:ext cx="2782258" cy="492443"/>
              </a:xfrm>
              <a:prstGeom prst="rect">
                <a:avLst/>
              </a:prstGeom>
              <a:noFill/>
            </p:spPr>
            <p:txBody>
              <a:bodyPr wrap="square" lIns="0" tIns="0" rIns="0" bIns="0" rtlCol="0">
                <a:spAutoFit/>
              </a:bodyPr>
              <a:lstStyle/>
              <a:p>
                <a:r>
                  <a:rPr lang="es-MX" sz="3200" dirty="0"/>
                  <a:t>y</a:t>
                </a:r>
                <a:r>
                  <a:rPr lang="es-MX" sz="3200" b="0" dirty="0"/>
                  <a:t> </a:t>
                </a:r>
                <a14:m>
                  <m:oMath xmlns:m="http://schemas.openxmlformats.org/officeDocument/2006/math">
                    <m:r>
                      <a:rPr lang="es-MX" sz="3200" b="0" i="1" smtClean="0">
                        <a:latin typeface="Cambria Math" panose="02040503050406030204" pitchFamily="18" charset="0"/>
                      </a:rPr>
                      <m:t>= </m:t>
                    </m:r>
                    <m:d>
                      <m:dPr>
                        <m:begChr m:val="["/>
                        <m:endChr m:val="]"/>
                        <m:ctrlPr>
                          <a:rPr lang="es-MX" sz="3200" b="0" i="1" smtClean="0">
                            <a:latin typeface="Cambria Math" panose="02040503050406030204" pitchFamily="18" charset="0"/>
                          </a:rPr>
                        </m:ctrlPr>
                      </m:dPr>
                      <m:e>
                        <m:m>
                          <m:mPr>
                            <m:mcs>
                              <m:mc>
                                <m:mcPr>
                                  <m:count m:val="3"/>
                                  <m:mcJc m:val="center"/>
                                </m:mcPr>
                              </m:mc>
                            </m:mcs>
                            <m:ctrlPr>
                              <a:rPr lang="es-MX" sz="3200" b="0" i="1" smtClean="0">
                                <a:latin typeface="Cambria Math" panose="02040503050406030204" pitchFamily="18" charset="0"/>
                              </a:rPr>
                            </m:ctrlPr>
                          </m:mPr>
                          <m:mr>
                            <m:e>
                              <m:r>
                                <m:rPr>
                                  <m:brk m:alnAt="7"/>
                                </m:rPr>
                                <a:rPr lang="es-MX" sz="3200" b="0" i="1" smtClean="0">
                                  <a:latin typeface="Cambria Math" panose="02040503050406030204" pitchFamily="18" charset="0"/>
                                </a:rPr>
                                <m:t>4</m:t>
                              </m:r>
                            </m:e>
                            <m:e>
                              <m:r>
                                <a:rPr lang="es-MX" sz="3200" b="0" i="1" smtClean="0">
                                  <a:latin typeface="Cambria Math" panose="02040503050406030204" pitchFamily="18" charset="0"/>
                                </a:rPr>
                                <m:t>5</m:t>
                              </m:r>
                            </m:e>
                            <m:e>
                              <m:r>
                                <a:rPr lang="es-MX" sz="3200" b="0" i="1" smtClean="0">
                                  <a:latin typeface="Cambria Math" panose="02040503050406030204" pitchFamily="18" charset="0"/>
                                </a:rPr>
                                <m:t>6</m:t>
                              </m:r>
                            </m:e>
                          </m:mr>
                        </m:m>
                      </m:e>
                    </m:d>
                  </m:oMath>
                </a14:m>
                <a:endParaRPr lang="es-MX" sz="3200" dirty="0"/>
              </a:p>
            </p:txBody>
          </p:sp>
        </mc:Choice>
        <mc:Fallback>
          <p:sp>
            <p:nvSpPr>
              <p:cNvPr id="7" name="CuadroTexto 6">
                <a:extLst>
                  <a:ext uri="{FF2B5EF4-FFF2-40B4-BE49-F238E27FC236}">
                    <a16:creationId xmlns:a16="http://schemas.microsoft.com/office/drawing/2014/main" id="{2D47D01A-B645-7E11-0316-524173099CC3}"/>
                  </a:ext>
                </a:extLst>
              </p:cNvPr>
              <p:cNvSpPr txBox="1">
                <a:spLocks noRot="1" noChangeAspect="1" noMove="1" noResize="1" noEditPoints="1" noAdjustHandles="1" noChangeArrowheads="1" noChangeShapeType="1" noTextEdit="1"/>
              </p:cNvSpPr>
              <p:nvPr/>
            </p:nvSpPr>
            <p:spPr>
              <a:xfrm>
                <a:off x="7618023" y="2939856"/>
                <a:ext cx="2782258" cy="492443"/>
              </a:xfrm>
              <a:prstGeom prst="rect">
                <a:avLst/>
              </a:prstGeom>
              <a:blipFill>
                <a:blip r:embed="rId3"/>
                <a:stretch>
                  <a:fillRect l="-8991" t="-23457" b="-5061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47E4CA2F-3F34-1D74-6B9E-74768F0893DB}"/>
                  </a:ext>
                </a:extLst>
              </p:cNvPr>
              <p:cNvSpPr txBox="1"/>
              <p:nvPr/>
            </p:nvSpPr>
            <p:spPr>
              <a:xfrm>
                <a:off x="4367650" y="5595774"/>
                <a:ext cx="344075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𝑎𝑟𝑟𝑎𝑦</m:t>
                      </m:r>
                      <m:r>
                        <a:rPr lang="es-MX" sz="2800" b="0" i="1" smtClean="0">
                          <a:latin typeface="Cambria Math" panose="02040503050406030204" pitchFamily="18" charset="0"/>
                        </a:rPr>
                        <m:t>([1, 2, 3, 4, 5, 6])</m:t>
                      </m:r>
                    </m:oMath>
                  </m:oMathPara>
                </a14:m>
                <a:endParaRPr lang="es-MX" sz="2800" dirty="0"/>
              </a:p>
            </p:txBody>
          </p:sp>
        </mc:Choice>
        <mc:Fallback>
          <p:sp>
            <p:nvSpPr>
              <p:cNvPr id="9" name="CuadroTexto 8">
                <a:extLst>
                  <a:ext uri="{FF2B5EF4-FFF2-40B4-BE49-F238E27FC236}">
                    <a16:creationId xmlns:a16="http://schemas.microsoft.com/office/drawing/2014/main" id="{47E4CA2F-3F34-1D74-6B9E-74768F0893DB}"/>
                  </a:ext>
                </a:extLst>
              </p:cNvPr>
              <p:cNvSpPr txBox="1">
                <a:spLocks noRot="1" noChangeAspect="1" noMove="1" noResize="1" noEditPoints="1" noAdjustHandles="1" noChangeArrowheads="1" noChangeShapeType="1" noTextEdit="1"/>
              </p:cNvSpPr>
              <p:nvPr/>
            </p:nvSpPr>
            <p:spPr>
              <a:xfrm>
                <a:off x="4367650" y="5595774"/>
                <a:ext cx="3440750" cy="430887"/>
              </a:xfrm>
              <a:prstGeom prst="rect">
                <a:avLst/>
              </a:prstGeom>
              <a:blipFill>
                <a:blip r:embed="rId4"/>
                <a:stretch>
                  <a:fillRect/>
                </a:stretch>
              </a:blipFill>
            </p:spPr>
            <p:txBody>
              <a:bodyPr/>
              <a:lstStyle/>
              <a:p>
                <a:r>
                  <a:rPr lang="es-MX">
                    <a:noFill/>
                  </a:rPr>
                  <a:t> </a:t>
                </a:r>
              </a:p>
            </p:txBody>
          </p:sp>
        </mc:Fallback>
      </mc:AlternateContent>
      <p:cxnSp>
        <p:nvCxnSpPr>
          <p:cNvPr id="15" name="Conector recto de flecha 14">
            <a:extLst>
              <a:ext uri="{FF2B5EF4-FFF2-40B4-BE49-F238E27FC236}">
                <a16:creationId xmlns:a16="http://schemas.microsoft.com/office/drawing/2014/main" id="{C053003C-26D6-9D43-F135-3C17494F307F}"/>
              </a:ext>
            </a:extLst>
          </p:cNvPr>
          <p:cNvCxnSpPr>
            <a:cxnSpLocks/>
            <a:stCxn id="6" idx="2"/>
            <a:endCxn id="9" idx="0"/>
          </p:cNvCxnSpPr>
          <p:nvPr/>
        </p:nvCxnSpPr>
        <p:spPr>
          <a:xfrm>
            <a:off x="3162147" y="3434893"/>
            <a:ext cx="2925878" cy="216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CDBA1F0B-A46E-7D12-2890-BC317715D979}"/>
              </a:ext>
            </a:extLst>
          </p:cNvPr>
          <p:cNvCxnSpPr>
            <a:cxnSpLocks/>
            <a:stCxn id="7" idx="2"/>
            <a:endCxn id="9" idx="0"/>
          </p:cNvCxnSpPr>
          <p:nvPr/>
        </p:nvCxnSpPr>
        <p:spPr>
          <a:xfrm flipH="1">
            <a:off x="6088025" y="3432299"/>
            <a:ext cx="2921127" cy="216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8B777473-7164-80C4-7730-9F1ABF51154F}"/>
              </a:ext>
            </a:extLst>
          </p:cNvPr>
          <p:cNvSpPr txBox="1"/>
          <p:nvPr/>
        </p:nvSpPr>
        <p:spPr>
          <a:xfrm>
            <a:off x="3650442" y="3749123"/>
            <a:ext cx="2501904" cy="400110"/>
          </a:xfrm>
          <a:prstGeom prst="rect">
            <a:avLst/>
          </a:prstGeom>
          <a:noFill/>
        </p:spPr>
        <p:txBody>
          <a:bodyPr wrap="square" rtlCol="0">
            <a:spAutoFit/>
          </a:bodyPr>
          <a:lstStyle/>
          <a:p>
            <a:r>
              <a:rPr lang="es-MX" sz="2000" dirty="0" err="1"/>
              <a:t>np.concatenate</a:t>
            </a:r>
            <a:r>
              <a:rPr lang="es-MX" sz="2000" dirty="0"/>
              <a:t>([x, y])</a:t>
            </a:r>
          </a:p>
        </p:txBody>
      </p:sp>
      <p:sp>
        <p:nvSpPr>
          <p:cNvPr id="24" name="CuadroTexto 23">
            <a:extLst>
              <a:ext uri="{FF2B5EF4-FFF2-40B4-BE49-F238E27FC236}">
                <a16:creationId xmlns:a16="http://schemas.microsoft.com/office/drawing/2014/main" id="{1B645655-825D-6FE5-2622-D3DA4D97B228}"/>
              </a:ext>
            </a:extLst>
          </p:cNvPr>
          <p:cNvSpPr txBox="1"/>
          <p:nvPr/>
        </p:nvSpPr>
        <p:spPr>
          <a:xfrm>
            <a:off x="6721889" y="3725673"/>
            <a:ext cx="2501904" cy="400110"/>
          </a:xfrm>
          <a:prstGeom prst="rect">
            <a:avLst/>
          </a:prstGeom>
          <a:noFill/>
        </p:spPr>
        <p:txBody>
          <a:bodyPr wrap="square" rtlCol="0">
            <a:spAutoFit/>
          </a:bodyPr>
          <a:lstStyle/>
          <a:p>
            <a:r>
              <a:rPr lang="es-MX" sz="2000" dirty="0" err="1"/>
              <a:t>pd.concat</a:t>
            </a:r>
            <a:r>
              <a:rPr lang="es-MX" sz="2000" dirty="0"/>
              <a:t>([x, y])</a:t>
            </a:r>
          </a:p>
        </p:txBody>
      </p:sp>
    </p:spTree>
    <p:extLst>
      <p:ext uri="{BB962C8B-B14F-4D97-AF65-F5344CB8AC3E}">
        <p14:creationId xmlns:p14="http://schemas.microsoft.com/office/powerpoint/2010/main" val="224423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39F88C-6272-E7B1-6218-A13DB38EA62F}"/>
              </a:ext>
            </a:extLst>
          </p:cNvPr>
          <p:cNvSpPr>
            <a:spLocks noGrp="1"/>
          </p:cNvSpPr>
          <p:nvPr>
            <p:ph type="title"/>
          </p:nvPr>
        </p:nvSpPr>
        <p:spPr>
          <a:xfrm>
            <a:off x="102637" y="1153572"/>
            <a:ext cx="3937517" cy="4461163"/>
          </a:xfrm>
        </p:spPr>
        <p:txBody>
          <a:bodyPr>
            <a:normAutofit/>
          </a:bodyPr>
          <a:lstStyle/>
          <a:p>
            <a:r>
              <a:rPr lang="es-MX" dirty="0">
                <a:solidFill>
                  <a:srgbClr val="FFFFFF"/>
                </a:solidFill>
                <a:latin typeface="Segoe UI Semibold (Títulos)"/>
              </a:rPr>
              <a:t>Estadística y visualización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E76CD91-779F-A990-1FD7-72E1E4D29521}"/>
              </a:ext>
            </a:extLst>
          </p:cNvPr>
          <p:cNvSpPr>
            <a:spLocks noGrp="1"/>
          </p:cNvSpPr>
          <p:nvPr>
            <p:ph idx="1"/>
          </p:nvPr>
        </p:nvSpPr>
        <p:spPr>
          <a:xfrm>
            <a:off x="4447308" y="591344"/>
            <a:ext cx="6906491" cy="5585619"/>
          </a:xfrm>
        </p:spPr>
        <p:txBody>
          <a:bodyPr anchor="ctr">
            <a:normAutofit/>
          </a:bodyPr>
          <a:lstStyle/>
          <a:p>
            <a:pPr marL="0" indent="0">
              <a:buNone/>
            </a:pPr>
            <a:r>
              <a:rPr lang="es-MX" dirty="0">
                <a:latin typeface="Segoe UI (Cuerpo)"/>
              </a:rPr>
              <a:t>Podemos usar las estadísticas conocidas, promedio, mediana, conocer los valores máximos y  mínimos, cuántos valores hay.</a:t>
            </a:r>
          </a:p>
          <a:p>
            <a:pPr marL="0" indent="0">
              <a:buNone/>
            </a:pPr>
            <a:r>
              <a:rPr lang="es-MX" dirty="0">
                <a:latin typeface="Segoe UI (Cuerpo)"/>
              </a:rPr>
              <a:t>Podemos agruparlos por algo en común, saber cuántos y cuáles valores son únicos.</a:t>
            </a:r>
          </a:p>
          <a:p>
            <a:pPr marL="0" indent="0">
              <a:buNone/>
            </a:pPr>
            <a:r>
              <a:rPr lang="es-MX" dirty="0">
                <a:latin typeface="Segoe UI (Cuerpo)"/>
              </a:rPr>
              <a:t>Podemos graficar con las librerías </a:t>
            </a:r>
            <a:r>
              <a:rPr lang="es-MX" dirty="0" err="1">
                <a:latin typeface="Segoe UI (Cuerpo)"/>
              </a:rPr>
              <a:t>matplotlib</a:t>
            </a:r>
            <a:r>
              <a:rPr lang="es-MX" dirty="0">
                <a:latin typeface="Segoe UI (Cuerpo)"/>
              </a:rPr>
              <a:t> y </a:t>
            </a:r>
            <a:r>
              <a:rPr lang="es-MX" dirty="0" err="1">
                <a:latin typeface="Segoe UI (Cuerpo)"/>
              </a:rPr>
              <a:t>seaborn</a:t>
            </a:r>
            <a:r>
              <a:rPr lang="es-MX" dirty="0">
                <a:latin typeface="Segoe UI (Cuerpo)"/>
              </a:rPr>
              <a:t>.</a:t>
            </a:r>
          </a:p>
        </p:txBody>
      </p:sp>
    </p:spTree>
    <p:extLst>
      <p:ext uri="{BB962C8B-B14F-4D97-AF65-F5344CB8AC3E}">
        <p14:creationId xmlns:p14="http://schemas.microsoft.com/office/powerpoint/2010/main" val="11876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4" name="Group 2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25" name="Freeform: Shape 2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5" name="Imagen 4" descr="Código QR&#10;&#10;Descripción generada automáticamente">
            <a:extLst>
              <a:ext uri="{FF2B5EF4-FFF2-40B4-BE49-F238E27FC236}">
                <a16:creationId xmlns:a16="http://schemas.microsoft.com/office/drawing/2014/main" id="{1ED6AB3D-A473-7787-77C8-94B3407A9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150" y="713074"/>
            <a:ext cx="5431851" cy="5431851"/>
          </a:xfrm>
          <a:prstGeom prst="rect">
            <a:avLst/>
          </a:prstGeom>
        </p:spPr>
      </p:pic>
    </p:spTree>
    <p:extLst>
      <p:ext uri="{BB962C8B-B14F-4D97-AF65-F5344CB8AC3E}">
        <p14:creationId xmlns:p14="http://schemas.microsoft.com/office/powerpoint/2010/main" val="177340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BDE156DD-04E3-5A5D-E436-135FA1A9810F}"/>
              </a:ext>
            </a:extLst>
          </p:cNvPr>
          <p:cNvSpPr>
            <a:spLocks noGrp="1"/>
          </p:cNvSpPr>
          <p:nvPr>
            <p:ph type="title"/>
          </p:nvPr>
        </p:nvSpPr>
        <p:spPr>
          <a:xfrm>
            <a:off x="4273625" y="991261"/>
            <a:ext cx="6844946" cy="923330"/>
          </a:xfrm>
        </p:spPr>
        <p:txBody>
          <a:bodyPr vert="horz" wrap="square" lIns="0" tIns="0" rIns="0" bIns="0" rtlCol="0" anchor="t">
            <a:spAutoFit/>
          </a:bodyPr>
          <a:lstStyle/>
          <a:p>
            <a:pPr defTabSz="932742">
              <a:lnSpc>
                <a:spcPct val="100000"/>
              </a:lnSpc>
            </a:pPr>
            <a:r>
              <a:rPr lang="es-MX" sz="6000" spc="-50" dirty="0">
                <a:ln w="3175">
                  <a:noFill/>
                </a:ln>
                <a:solidFill>
                  <a:schemeClr val="bg1"/>
                </a:solidFill>
                <a:latin typeface="Segoe UI Semibold (Títulos)"/>
                <a:ea typeface="+mn-ea"/>
                <a:cs typeface="Segoe UI" pitchFamily="34" charset="0"/>
              </a:rPr>
              <a:t>¿Qué necesitamos?</a:t>
            </a:r>
          </a:p>
        </p:txBody>
      </p:sp>
      <p:sp>
        <p:nvSpPr>
          <p:cNvPr id="3" name="Marcador de contenido 2">
            <a:extLst>
              <a:ext uri="{FF2B5EF4-FFF2-40B4-BE49-F238E27FC236}">
                <a16:creationId xmlns:a16="http://schemas.microsoft.com/office/drawing/2014/main" id="{105E1404-D9CE-160A-B098-1F33DC54DA68}"/>
              </a:ext>
            </a:extLst>
          </p:cNvPr>
          <p:cNvSpPr>
            <a:spLocks noGrp="1"/>
          </p:cNvSpPr>
          <p:nvPr>
            <p:ph idx="1"/>
          </p:nvPr>
        </p:nvSpPr>
        <p:spPr>
          <a:xfrm>
            <a:off x="1815549" y="2719602"/>
            <a:ext cx="7289978" cy="2978829"/>
          </a:xfrm>
        </p:spPr>
        <p:txBody>
          <a:bodyPr anchor="t">
            <a:normAutofit/>
          </a:bodyPr>
          <a:lstStyle/>
          <a:p>
            <a:r>
              <a:rPr lang="es-MX" sz="3600" dirty="0">
                <a:solidFill>
                  <a:schemeClr val="bg1"/>
                </a:solidFill>
                <a:latin typeface="Segoe UI (Cuerpo)"/>
              </a:rPr>
              <a:t>Visual Studio Code</a:t>
            </a:r>
          </a:p>
          <a:p>
            <a:r>
              <a:rPr lang="es-MX" sz="3600" dirty="0">
                <a:solidFill>
                  <a:schemeClr val="bg1"/>
                </a:solidFill>
                <a:latin typeface="Segoe UI (Cuerpo)"/>
              </a:rPr>
              <a:t>Python</a:t>
            </a:r>
          </a:p>
          <a:p>
            <a:r>
              <a:rPr lang="es-MX" sz="3600" dirty="0">
                <a:solidFill>
                  <a:schemeClr val="bg1"/>
                </a:solidFill>
                <a:latin typeface="Segoe UI (Cuerpo)"/>
              </a:rPr>
              <a:t>Extensión de Python y Jupyter para VSC</a:t>
            </a:r>
          </a:p>
          <a:p>
            <a:r>
              <a:rPr lang="es-MX" sz="3600" dirty="0">
                <a:solidFill>
                  <a:schemeClr val="bg1"/>
                </a:solidFill>
                <a:latin typeface="Segoe UI (Cuerpo)"/>
              </a:rPr>
              <a:t>Anaconda</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429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ítulo 1">
            <a:extLst>
              <a:ext uri="{FF2B5EF4-FFF2-40B4-BE49-F238E27FC236}">
                <a16:creationId xmlns:a16="http://schemas.microsoft.com/office/drawing/2014/main" id="{46D77296-6FC0-DD07-2E5D-321B7A0EA28A}"/>
              </a:ext>
            </a:extLst>
          </p:cNvPr>
          <p:cNvSpPr>
            <a:spLocks noGrp="1"/>
          </p:cNvSpPr>
          <p:nvPr>
            <p:ph type="title"/>
          </p:nvPr>
        </p:nvSpPr>
        <p:spPr>
          <a:xfrm>
            <a:off x="3033466" y="991261"/>
            <a:ext cx="5754696" cy="1837349"/>
          </a:xfrm>
        </p:spPr>
        <p:txBody>
          <a:bodyPr vert="horz" wrap="square" lIns="0" tIns="0" rIns="0" bIns="0" rtlCol="0" anchor="t">
            <a:spAutoFit/>
          </a:bodyPr>
          <a:lstStyle/>
          <a:p>
            <a:pPr defTabSz="932742">
              <a:lnSpc>
                <a:spcPct val="100000"/>
              </a:lnSpc>
            </a:pPr>
            <a:r>
              <a:rPr lang="es-MX" sz="6000" spc="-50" dirty="0">
                <a:ln w="3175">
                  <a:noFill/>
                </a:ln>
                <a:solidFill>
                  <a:schemeClr val="bg1"/>
                </a:solidFill>
                <a:latin typeface="Segoe UI Semibold (Títulos)"/>
                <a:ea typeface="+mn-ea"/>
                <a:cs typeface="Segoe UI" pitchFamily="34" charset="0"/>
              </a:rPr>
              <a:t>¿Qué vamos a aprender?</a:t>
            </a:r>
          </a:p>
        </p:txBody>
      </p:sp>
      <p:sp>
        <p:nvSpPr>
          <p:cNvPr id="3" name="Marcador de contenido 2">
            <a:extLst>
              <a:ext uri="{FF2B5EF4-FFF2-40B4-BE49-F238E27FC236}">
                <a16:creationId xmlns:a16="http://schemas.microsoft.com/office/drawing/2014/main" id="{A56561AA-8527-9368-6665-E285EB11AD18}"/>
              </a:ext>
            </a:extLst>
          </p:cNvPr>
          <p:cNvSpPr>
            <a:spLocks noGrp="1"/>
          </p:cNvSpPr>
          <p:nvPr>
            <p:ph idx="1"/>
          </p:nvPr>
        </p:nvSpPr>
        <p:spPr>
          <a:xfrm>
            <a:off x="3033466" y="3178118"/>
            <a:ext cx="4922069" cy="3023899"/>
          </a:xfrm>
        </p:spPr>
        <p:txBody>
          <a:bodyPr vert="horz" lIns="91440" tIns="45720" rIns="91440" bIns="45720" rtlCol="0" anchor="t">
            <a:normAutofit fontScale="92500" lnSpcReduction="10000"/>
          </a:bodyPr>
          <a:lstStyle/>
          <a:p>
            <a:pPr algn="just"/>
            <a:r>
              <a:rPr lang="es-MX" sz="2400" dirty="0">
                <a:solidFill>
                  <a:schemeClr val="bg1"/>
                </a:solidFill>
                <a:latin typeface="Segoe UI (Cuerpo)"/>
              </a:rPr>
              <a:t>Encontrar información guardada en un </a:t>
            </a:r>
            <a:r>
              <a:rPr lang="es-MX" sz="2400" dirty="0" err="1">
                <a:solidFill>
                  <a:schemeClr val="bg1"/>
                </a:solidFill>
                <a:latin typeface="Segoe UI (Cuerpo)"/>
              </a:rPr>
              <a:t>DataFrame</a:t>
            </a:r>
            <a:r>
              <a:rPr lang="es-MX" sz="2400" dirty="0">
                <a:solidFill>
                  <a:schemeClr val="bg1"/>
                </a:solidFill>
                <a:latin typeface="Segoe UI (Cuerpo)"/>
              </a:rPr>
              <a:t> en pandas</a:t>
            </a:r>
          </a:p>
          <a:p>
            <a:pPr algn="just"/>
            <a:r>
              <a:rPr lang="es-MX" sz="2400" dirty="0">
                <a:solidFill>
                  <a:schemeClr val="bg1"/>
                </a:solidFill>
                <a:latin typeface="Segoe UI (Cuerpo)"/>
              </a:rPr>
              <a:t>Cómo combinar DF</a:t>
            </a:r>
          </a:p>
          <a:p>
            <a:pPr algn="just"/>
            <a:r>
              <a:rPr lang="es-MX" sz="2400" dirty="0">
                <a:solidFill>
                  <a:schemeClr val="bg1"/>
                </a:solidFill>
                <a:latin typeface="Segoe UI (Cuerpo)"/>
              </a:rPr>
              <a:t>Identificar y quitar información duplicada en un DF</a:t>
            </a:r>
          </a:p>
          <a:p>
            <a:pPr algn="just"/>
            <a:r>
              <a:rPr lang="es-MX" sz="2400" dirty="0">
                <a:solidFill>
                  <a:schemeClr val="bg1"/>
                </a:solidFill>
                <a:latin typeface="Segoe UI (Cuerpo)"/>
              </a:rPr>
              <a:t>Reemplazar o quitar valores nulos de un DF</a:t>
            </a:r>
          </a:p>
          <a:p>
            <a:pPr algn="just"/>
            <a:r>
              <a:rPr lang="es-MX" sz="2400" dirty="0">
                <a:solidFill>
                  <a:schemeClr val="bg1"/>
                </a:solidFill>
                <a:latin typeface="Segoe UI (Cuerpo)"/>
              </a:rPr>
              <a:t>Explorar maneras de visualizar datos de un DF</a:t>
            </a:r>
          </a:p>
        </p:txBody>
      </p:sp>
    </p:spTree>
    <p:extLst>
      <p:ext uri="{BB962C8B-B14F-4D97-AF65-F5344CB8AC3E}">
        <p14:creationId xmlns:p14="http://schemas.microsoft.com/office/powerpoint/2010/main" val="426889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872E13-8801-409F-8708-28A41D45F3B6}"/>
              </a:ext>
            </a:extLst>
          </p:cNvPr>
          <p:cNvSpPr>
            <a:spLocks noGrp="1"/>
          </p:cNvSpPr>
          <p:nvPr>
            <p:ph type="title"/>
          </p:nvPr>
        </p:nvSpPr>
        <p:spPr>
          <a:xfrm>
            <a:off x="1389277" y="1233241"/>
            <a:ext cx="3503565" cy="4064628"/>
          </a:xfrm>
        </p:spPr>
        <p:txBody>
          <a:bodyPr>
            <a:normAutofit/>
          </a:bodyPr>
          <a:lstStyle/>
          <a:p>
            <a:r>
              <a:rPr lang="es-MX" dirty="0">
                <a:solidFill>
                  <a:srgbClr val="FFFFFF"/>
                </a:solidFill>
                <a:latin typeface="Segoe UI Semibold (Títulos)"/>
              </a:rPr>
              <a:t>Introducción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818DD22-11D7-BB50-51E4-78A24228E4D3}"/>
              </a:ext>
            </a:extLst>
          </p:cNvPr>
          <p:cNvSpPr>
            <a:spLocks noGrp="1"/>
          </p:cNvSpPr>
          <p:nvPr>
            <p:ph idx="1"/>
          </p:nvPr>
        </p:nvSpPr>
        <p:spPr>
          <a:xfrm>
            <a:off x="6112104" y="1567009"/>
            <a:ext cx="5257799" cy="3751120"/>
          </a:xfrm>
        </p:spPr>
        <p:txBody>
          <a:bodyPr anchor="t">
            <a:normAutofit/>
          </a:bodyPr>
          <a:lstStyle/>
          <a:p>
            <a:pPr marL="0" indent="0" algn="just">
              <a:buNone/>
            </a:pPr>
            <a:r>
              <a:rPr lang="es-MX" dirty="0">
                <a:latin typeface="Segoe UI (Cuerpo)"/>
              </a:rPr>
              <a:t>Pensemos en que queremos hacer el análisis de un conjunto de datos en el que estamos interesados, lo primero que debemos hacer es limpiar los datos que tenemos. Algunos conjuntos de datos les falta información o puede no estar en el formato que necesitamos.  </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480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AF615F06-07CB-F241-8B41-4EA6F2EFE5AB}"/>
              </a:ext>
            </a:extLst>
          </p:cNvPr>
          <p:cNvSpPr>
            <a:spLocks noGrp="1"/>
          </p:cNvSpPr>
          <p:nvPr>
            <p:ph type="title"/>
          </p:nvPr>
        </p:nvSpPr>
        <p:spPr>
          <a:xfrm>
            <a:off x="1179226" y="199263"/>
            <a:ext cx="9833548" cy="1325563"/>
          </a:xfrm>
        </p:spPr>
        <p:txBody>
          <a:bodyPr anchor="b">
            <a:normAutofit/>
          </a:bodyPr>
          <a:lstStyle/>
          <a:p>
            <a:pPr algn="ctr"/>
            <a:r>
              <a:rPr lang="es-MX" dirty="0">
                <a:solidFill>
                  <a:schemeClr val="tx2"/>
                </a:solidFill>
                <a:latin typeface="Segoe UI Semibold (Títulos)"/>
              </a:rPr>
              <a:t>Explorando la información de un </a:t>
            </a:r>
            <a:r>
              <a:rPr lang="es-MX" dirty="0" err="1">
                <a:solidFill>
                  <a:schemeClr val="tx2"/>
                </a:solidFill>
                <a:latin typeface="Segoe UI Semibold (Títulos)"/>
              </a:rPr>
              <a:t>DataFrame</a:t>
            </a:r>
            <a:endParaRPr lang="es-MX" dirty="0">
              <a:solidFill>
                <a:schemeClr val="tx2"/>
              </a:solidFill>
              <a:latin typeface="Segoe UI Semibold (Títulos)"/>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AD4D4A32-206C-8774-60D4-20600735B701}"/>
              </a:ext>
            </a:extLst>
          </p:cNvPr>
          <p:cNvSpPr>
            <a:spLocks noGrp="1"/>
          </p:cNvSpPr>
          <p:nvPr>
            <p:ph idx="1"/>
          </p:nvPr>
        </p:nvSpPr>
        <p:spPr>
          <a:xfrm>
            <a:off x="1169895" y="1752080"/>
            <a:ext cx="9833548" cy="3860867"/>
          </a:xfrm>
        </p:spPr>
        <p:txBody>
          <a:bodyPr>
            <a:normAutofit fontScale="92500" lnSpcReduction="10000"/>
          </a:bodyPr>
          <a:lstStyle/>
          <a:p>
            <a:pPr marL="0" indent="0" algn="just">
              <a:buNone/>
            </a:pPr>
            <a:r>
              <a:rPr lang="es-MX" dirty="0">
                <a:solidFill>
                  <a:schemeClr val="tx2"/>
                </a:solidFill>
                <a:latin typeface="Segoe UI (Cuerpo)"/>
              </a:rPr>
              <a:t>Supongamos que cargamos nuestro conjunto de datos y que ya está en un </a:t>
            </a:r>
            <a:r>
              <a:rPr lang="es-MX" dirty="0" err="1">
                <a:solidFill>
                  <a:schemeClr val="tx2"/>
                </a:solidFill>
                <a:latin typeface="Segoe UI (Cuerpo)"/>
              </a:rPr>
              <a:t>DataFrame</a:t>
            </a:r>
            <a:r>
              <a:rPr lang="es-MX" dirty="0">
                <a:solidFill>
                  <a:schemeClr val="tx2"/>
                </a:solidFill>
                <a:latin typeface="Segoe UI (Cuerpo)"/>
              </a:rPr>
              <a:t>, pero este DF tiene 400 columnas y 60’000 filas. ¿Cómo empezaríamos a trabajar con este conjunto de datos?</a:t>
            </a:r>
          </a:p>
          <a:p>
            <a:pPr marL="0" indent="0" algn="just">
              <a:buNone/>
            </a:pPr>
            <a:r>
              <a:rPr lang="es-MX" dirty="0">
                <a:solidFill>
                  <a:schemeClr val="tx2"/>
                </a:solidFill>
                <a:latin typeface="Segoe UI (Cuerpo)"/>
              </a:rPr>
              <a:t>Con pandas podemos ver un poco de información sobre estos datos.</a:t>
            </a:r>
          </a:p>
          <a:p>
            <a:pPr marL="0" indent="0" algn="just">
              <a:buNone/>
            </a:pPr>
            <a:r>
              <a:rPr lang="es-MX" dirty="0">
                <a:solidFill>
                  <a:schemeClr val="tx2"/>
                </a:solidFill>
                <a:latin typeface="Segoe UI (Cuerpo)"/>
              </a:rPr>
              <a:t>Usamos </a:t>
            </a:r>
            <a:r>
              <a:rPr lang="es-MX" dirty="0" err="1">
                <a:solidFill>
                  <a:schemeClr val="tx2"/>
                </a:solidFill>
                <a:latin typeface="Segoe UI (Cuerpo)"/>
              </a:rPr>
              <a:t>DataFrame.head</a:t>
            </a:r>
            <a:r>
              <a:rPr lang="es-MX" dirty="0">
                <a:solidFill>
                  <a:schemeClr val="tx2"/>
                </a:solidFill>
                <a:latin typeface="Segoe UI (Cuerpo)"/>
              </a:rPr>
              <a:t>, lo cual nos devolverá las 5 primeras filas de nuestro </a:t>
            </a:r>
            <a:r>
              <a:rPr lang="es-MX" dirty="0" err="1">
                <a:solidFill>
                  <a:schemeClr val="tx2"/>
                </a:solidFill>
                <a:latin typeface="Segoe UI (Cuerpo)"/>
              </a:rPr>
              <a:t>DataFrame</a:t>
            </a:r>
            <a:r>
              <a:rPr lang="es-MX" dirty="0">
                <a:solidFill>
                  <a:schemeClr val="tx2"/>
                </a:solidFill>
                <a:latin typeface="Segoe UI (Cuerpo)"/>
              </a:rPr>
              <a:t>, DF.info (número de columnas, nombre, tipo de datos, memoria usada, etc.), </a:t>
            </a:r>
            <a:r>
              <a:rPr lang="es-MX" dirty="0" err="1">
                <a:solidFill>
                  <a:schemeClr val="tx2"/>
                </a:solidFill>
                <a:latin typeface="Segoe UI (Cuerpo)"/>
              </a:rPr>
              <a:t>DF.tail</a:t>
            </a:r>
            <a:r>
              <a:rPr lang="es-MX" dirty="0">
                <a:solidFill>
                  <a:schemeClr val="tx2"/>
                </a:solidFill>
                <a:latin typeface="Segoe UI (Cuerpo)"/>
              </a:rPr>
              <a:t>, nos devolverá las últimas filas. </a:t>
            </a:r>
          </a:p>
          <a:p>
            <a:pPr marL="0" indent="0" algn="just">
              <a:buNone/>
            </a:pPr>
            <a:r>
              <a:rPr lang="es-MX" dirty="0">
                <a:solidFill>
                  <a:schemeClr val="tx2"/>
                </a:solidFill>
                <a:latin typeface="Segoe UI (Cuerpo)"/>
              </a:rPr>
              <a:t>Así, podemos observar que tipo de datos contiene.</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EFC5FA99-199B-D6EC-0E88-E7C9B5B54DD0}"/>
              </a:ext>
            </a:extLst>
          </p:cNvPr>
          <p:cNvSpPr>
            <a:spLocks noGrp="1"/>
          </p:cNvSpPr>
          <p:nvPr>
            <p:ph type="title"/>
          </p:nvPr>
        </p:nvSpPr>
        <p:spPr>
          <a:xfrm>
            <a:off x="3208929" y="360022"/>
            <a:ext cx="5754696" cy="1837349"/>
          </a:xfrm>
        </p:spPr>
        <p:txBody>
          <a:bodyPr>
            <a:normAutofit/>
          </a:bodyPr>
          <a:lstStyle/>
          <a:p>
            <a:pPr algn="ctr"/>
            <a:r>
              <a:rPr lang="es-MX" sz="6000" dirty="0">
                <a:solidFill>
                  <a:schemeClr val="tx2"/>
                </a:solidFill>
                <a:latin typeface="Segoe UI Semibold (Títulos)"/>
              </a:rPr>
              <a:t>Trabajar con datos faltantes</a:t>
            </a:r>
          </a:p>
        </p:txBody>
      </p:sp>
      <p:sp>
        <p:nvSpPr>
          <p:cNvPr id="3" name="Marcador de contenido 2">
            <a:extLst>
              <a:ext uri="{FF2B5EF4-FFF2-40B4-BE49-F238E27FC236}">
                <a16:creationId xmlns:a16="http://schemas.microsoft.com/office/drawing/2014/main" id="{689E4954-DD16-95FF-F7B6-A0F74A79762B}"/>
              </a:ext>
            </a:extLst>
          </p:cNvPr>
          <p:cNvSpPr>
            <a:spLocks noGrp="1"/>
          </p:cNvSpPr>
          <p:nvPr>
            <p:ph idx="1"/>
          </p:nvPr>
        </p:nvSpPr>
        <p:spPr>
          <a:xfrm>
            <a:off x="2118056" y="2404071"/>
            <a:ext cx="7946347" cy="3679488"/>
          </a:xfrm>
        </p:spPr>
        <p:txBody>
          <a:bodyPr anchor="t">
            <a:normAutofit lnSpcReduction="10000"/>
          </a:bodyPr>
          <a:lstStyle/>
          <a:p>
            <a:pPr marL="0" indent="0" algn="just">
              <a:buNone/>
            </a:pPr>
            <a:r>
              <a:rPr lang="es-MX" sz="2400" dirty="0">
                <a:solidFill>
                  <a:schemeClr val="tx2"/>
                </a:solidFill>
                <a:latin typeface="Segoe UI (Cuerpo)"/>
              </a:rPr>
              <a:t>Regularmente puede pasar que el conjunto de datos con el que queremos trabajar le falten datos, dependiendo cómo manejamos esta situación afecta el análisis.</a:t>
            </a:r>
          </a:p>
          <a:p>
            <a:pPr marL="0" indent="0" algn="just">
              <a:buNone/>
            </a:pPr>
            <a:r>
              <a:rPr lang="es-MX" sz="2400" dirty="0">
                <a:solidFill>
                  <a:schemeClr val="tx2"/>
                </a:solidFill>
                <a:latin typeface="Segoe UI (Cuerpo)"/>
              </a:rPr>
              <a:t>Para detectar valores nulos, podemos usar </a:t>
            </a:r>
            <a:r>
              <a:rPr lang="es-MX" sz="2400" dirty="0" err="1">
                <a:solidFill>
                  <a:schemeClr val="tx2"/>
                </a:solidFill>
                <a:latin typeface="Segoe UI (Cuerpo)"/>
              </a:rPr>
              <a:t>isnull</a:t>
            </a:r>
            <a:r>
              <a:rPr lang="es-MX" sz="2400" dirty="0">
                <a:solidFill>
                  <a:schemeClr val="tx2"/>
                </a:solidFill>
                <a:latin typeface="Segoe UI (Cuerpo)"/>
              </a:rPr>
              <a:t>() .</a:t>
            </a:r>
          </a:p>
          <a:p>
            <a:pPr marL="0" indent="0" algn="just">
              <a:buNone/>
            </a:pPr>
            <a:r>
              <a:rPr lang="es-MX" sz="2400" dirty="0">
                <a:solidFill>
                  <a:schemeClr val="tx2"/>
                </a:solidFill>
                <a:latin typeface="Segoe UI (Cuerpo)"/>
              </a:rPr>
              <a:t>En pandas hay dos formas de expresar los datos faltantes, como </a:t>
            </a:r>
            <a:r>
              <a:rPr lang="es-MX" sz="2400" dirty="0" err="1">
                <a:solidFill>
                  <a:schemeClr val="tx2"/>
                </a:solidFill>
                <a:latin typeface="Segoe UI (Cuerpo)"/>
              </a:rPr>
              <a:t>NaN</a:t>
            </a:r>
            <a:r>
              <a:rPr lang="es-MX" sz="2400" dirty="0">
                <a:solidFill>
                  <a:schemeClr val="tx2"/>
                </a:solidFill>
                <a:latin typeface="Segoe UI (Cuerpo)"/>
              </a:rPr>
              <a:t> (</a:t>
            </a:r>
            <a:r>
              <a:rPr lang="es-MX" sz="2400" dirty="0" err="1">
                <a:solidFill>
                  <a:schemeClr val="tx2"/>
                </a:solidFill>
                <a:latin typeface="Segoe UI (Cuerpo)"/>
              </a:rPr>
              <a:t>Not</a:t>
            </a:r>
            <a:r>
              <a:rPr lang="es-MX" sz="2400" dirty="0">
                <a:solidFill>
                  <a:schemeClr val="tx2"/>
                </a:solidFill>
                <a:latin typeface="Segoe UI (Cuerpo)"/>
              </a:rPr>
              <a:t> a </a:t>
            </a:r>
            <a:r>
              <a:rPr lang="es-MX" sz="2400" dirty="0" err="1">
                <a:solidFill>
                  <a:schemeClr val="tx2"/>
                </a:solidFill>
                <a:latin typeface="Segoe UI (Cuerpo)"/>
              </a:rPr>
              <a:t>Number</a:t>
            </a:r>
            <a:r>
              <a:rPr lang="es-MX" sz="2400" dirty="0">
                <a:solidFill>
                  <a:schemeClr val="tx2"/>
                </a:solidFill>
                <a:latin typeface="Segoe UI (Cuerpo)"/>
              </a:rPr>
              <a:t>) en caso de que los datos sean de tipo numérico o </a:t>
            </a:r>
            <a:r>
              <a:rPr lang="es-MX" sz="2400" dirty="0" err="1">
                <a:solidFill>
                  <a:schemeClr val="tx2"/>
                </a:solidFill>
                <a:latin typeface="Segoe UI (Cuerpo)"/>
              </a:rPr>
              <a:t>None</a:t>
            </a:r>
            <a:r>
              <a:rPr lang="es-MX" sz="2400" dirty="0">
                <a:solidFill>
                  <a:schemeClr val="tx2"/>
                </a:solidFill>
                <a:latin typeface="Segoe UI (Cuerpo)"/>
              </a:rPr>
              <a:t> si no lo son. Aunque son diferentes, en pandas pueden ser usados indistintamente.</a:t>
            </a:r>
          </a:p>
          <a:p>
            <a:pPr marL="0" indent="0" algn="just">
              <a:buNone/>
            </a:pPr>
            <a:r>
              <a:rPr lang="es-MX" sz="2400" dirty="0">
                <a:solidFill>
                  <a:schemeClr val="tx2"/>
                </a:solidFill>
                <a:latin typeface="Segoe UI (Cuerpo)"/>
              </a:rPr>
              <a:t>Dependiendo del conjunto de datos podemos eliminar los valores donde hay faltantes o llenarlos. </a:t>
            </a:r>
          </a:p>
          <a:p>
            <a:pPr marL="0" indent="0" algn="just">
              <a:buNone/>
            </a:pPr>
            <a:endParaRPr lang="es-MX" sz="2400" dirty="0">
              <a:solidFill>
                <a:schemeClr val="tx2"/>
              </a:solidFill>
              <a:latin typeface="Segoe UI (Cuerpo)"/>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111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4ADCDA-454E-65C5-0F2E-943C1FF21801}"/>
              </a:ext>
            </a:extLst>
          </p:cNvPr>
          <p:cNvSpPr>
            <a:spLocks noGrp="1"/>
          </p:cNvSpPr>
          <p:nvPr>
            <p:ph type="title"/>
          </p:nvPr>
        </p:nvSpPr>
        <p:spPr>
          <a:xfrm>
            <a:off x="537510" y="581478"/>
            <a:ext cx="5558489" cy="1325563"/>
          </a:xfrm>
        </p:spPr>
        <p:txBody>
          <a:bodyPr>
            <a:normAutofit/>
          </a:bodyPr>
          <a:lstStyle/>
          <a:p>
            <a:r>
              <a:rPr lang="es-MX" dirty="0">
                <a:solidFill>
                  <a:schemeClr val="accent6">
                    <a:lumMod val="75000"/>
                  </a:schemeClr>
                </a:solidFill>
                <a:latin typeface="Segoe UI Semibold (Títulos)"/>
              </a:rPr>
              <a:t>¿Cómo quitar datos duplicados?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1649B31-3487-059D-23AB-7E78FDE896FA}"/>
              </a:ext>
            </a:extLst>
          </p:cNvPr>
          <p:cNvSpPr>
            <a:spLocks noGrp="1"/>
          </p:cNvSpPr>
          <p:nvPr>
            <p:ph idx="1"/>
          </p:nvPr>
        </p:nvSpPr>
        <p:spPr>
          <a:xfrm>
            <a:off x="537511" y="2282033"/>
            <a:ext cx="5558489" cy="2597877"/>
          </a:xfrm>
        </p:spPr>
        <p:txBody>
          <a:bodyPr>
            <a:normAutofit/>
          </a:bodyPr>
          <a:lstStyle/>
          <a:p>
            <a:pPr marL="0" indent="0" algn="just">
              <a:buNone/>
            </a:pPr>
            <a:r>
              <a:rPr lang="es-MX" dirty="0">
                <a:latin typeface="Segoe UI (Cuerpo)"/>
              </a:rPr>
              <a:t>Primero debemos identificar los datos duplicados usando la función </a:t>
            </a:r>
            <a:r>
              <a:rPr lang="es-MX" dirty="0" err="1">
                <a:latin typeface="Segoe UI (Cuerpo)"/>
              </a:rPr>
              <a:t>drop_duplicates</a:t>
            </a:r>
            <a:r>
              <a:rPr lang="es-MX" dirty="0">
                <a:latin typeface="Segoe UI (Cuerpo)"/>
              </a:rPr>
              <a:t> en pandas. Esta función nos devuelve una copia de los datos que no están duplicados.</a:t>
            </a:r>
          </a:p>
          <a:p>
            <a:pPr marL="0" indent="0" algn="just">
              <a:buNone/>
            </a:pPr>
            <a:endParaRPr lang="es-MX" dirty="0">
              <a:latin typeface="Segoe UI (Cuerpo)"/>
            </a:endParaRPr>
          </a:p>
          <a:p>
            <a:pPr marL="0" indent="0" algn="just">
              <a:buNone/>
            </a:pPr>
            <a:endParaRPr lang="es-MX" dirty="0">
              <a:latin typeface="Segoe UI (Cuerpo)"/>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80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EF1340-9F4E-A0A0-E53D-2E8BEB79493E}"/>
              </a:ext>
            </a:extLst>
          </p:cNvPr>
          <p:cNvSpPr>
            <a:spLocks noGrp="1"/>
          </p:cNvSpPr>
          <p:nvPr>
            <p:ph type="title"/>
          </p:nvPr>
        </p:nvSpPr>
        <p:spPr>
          <a:xfrm>
            <a:off x="1073020" y="1088708"/>
            <a:ext cx="4713675" cy="4680583"/>
          </a:xfrm>
        </p:spPr>
        <p:txBody>
          <a:bodyPr anchor="ctr">
            <a:normAutofit/>
          </a:bodyPr>
          <a:lstStyle/>
          <a:p>
            <a:r>
              <a:rPr lang="es-MX" sz="6000" dirty="0">
                <a:solidFill>
                  <a:schemeClr val="accent3">
                    <a:lumMod val="75000"/>
                  </a:schemeClr>
                </a:solidFill>
                <a:latin typeface="Segoe UI Semibold (Títulos)"/>
              </a:rPr>
              <a:t>Combinando conjuntos de datos</a:t>
            </a:r>
          </a:p>
        </p:txBody>
      </p:sp>
      <p:sp>
        <p:nvSpPr>
          <p:cNvPr id="3" name="Marcador de contenido 2">
            <a:extLst>
              <a:ext uri="{FF2B5EF4-FFF2-40B4-BE49-F238E27FC236}">
                <a16:creationId xmlns:a16="http://schemas.microsoft.com/office/drawing/2014/main" id="{99B9065E-378D-3C04-46A6-3C95A441293C}"/>
              </a:ext>
            </a:extLst>
          </p:cNvPr>
          <p:cNvSpPr>
            <a:spLocks noGrp="1"/>
          </p:cNvSpPr>
          <p:nvPr>
            <p:ph idx="1"/>
          </p:nvPr>
        </p:nvSpPr>
        <p:spPr>
          <a:xfrm>
            <a:off x="6291923" y="1239927"/>
            <a:ext cx="4971824" cy="4680583"/>
          </a:xfrm>
        </p:spPr>
        <p:txBody>
          <a:bodyPr anchor="ctr">
            <a:normAutofit/>
          </a:bodyPr>
          <a:lstStyle/>
          <a:p>
            <a:pPr marL="0" indent="0" algn="just">
              <a:buNone/>
            </a:pPr>
            <a:r>
              <a:rPr lang="es-MX" sz="2000" dirty="0">
                <a:latin typeface="Segoe UI (Cuerpo)"/>
              </a:rPr>
              <a:t>Tenemos varias opciones según nuestras necesidades.</a:t>
            </a:r>
          </a:p>
          <a:p>
            <a:pPr marL="0" indent="0" algn="just">
              <a:buNone/>
            </a:pPr>
            <a:r>
              <a:rPr lang="es-MX" sz="2000" dirty="0" err="1">
                <a:latin typeface="Segoe UI (Cuerpo)"/>
              </a:rPr>
              <a:t>pandas.merge</a:t>
            </a:r>
            <a:r>
              <a:rPr lang="es-MX" sz="2000" dirty="0">
                <a:latin typeface="Segoe UI (Cuerpo)"/>
              </a:rPr>
              <a:t> conecta filas en DF usando una o más llaves, tiene variaciones de uno a uno, muchos a uno y muchos a muchos.  </a:t>
            </a:r>
          </a:p>
          <a:p>
            <a:pPr marL="0" indent="0" algn="just">
              <a:buNone/>
            </a:pPr>
            <a:r>
              <a:rPr lang="es-MX" sz="2000" dirty="0" err="1">
                <a:latin typeface="Segoe UI (Cuerpo)"/>
              </a:rPr>
              <a:t>pandas.concat</a:t>
            </a:r>
            <a:r>
              <a:rPr lang="es-MX" sz="2000" dirty="0">
                <a:latin typeface="Segoe UI (Cuerpo)"/>
              </a:rPr>
              <a:t> concatena objetos.</a:t>
            </a:r>
          </a:p>
          <a:p>
            <a:pPr marL="0" indent="0" algn="just">
              <a:buNone/>
            </a:pPr>
            <a:r>
              <a:rPr lang="es-MX" sz="2000" dirty="0" err="1">
                <a:latin typeface="Segoe UI (Cuerpo)"/>
              </a:rPr>
              <a:t>combine_first</a:t>
            </a:r>
            <a:r>
              <a:rPr lang="es-MX" sz="2000" dirty="0">
                <a:latin typeface="Segoe UI (Cuerpo)"/>
              </a:rPr>
              <a:t> es un método que nos ayuda a llenar los faltantes de un DF con datos de otro DF.</a:t>
            </a:r>
          </a:p>
          <a:p>
            <a:pPr marL="0" indent="0" algn="just">
              <a:buNone/>
            </a:pPr>
            <a:r>
              <a:rPr lang="es-MX" sz="2000" dirty="0" err="1">
                <a:latin typeface="Segoe UI (Cuerpo)"/>
              </a:rPr>
              <a:t>append</a:t>
            </a:r>
            <a:r>
              <a:rPr lang="es-MX" sz="2000" dirty="0">
                <a:latin typeface="Segoe UI (Cuerpo)"/>
              </a:rPr>
              <a:t> es una forma de concatenar directamente arreglos.</a:t>
            </a:r>
          </a:p>
          <a:p>
            <a:pPr marL="0" indent="0" algn="just">
              <a:buNone/>
            </a:pPr>
            <a:endParaRPr lang="es-MX" sz="2000" dirty="0">
              <a:latin typeface="Segoe UI (Cuerpo)"/>
            </a:endParaRPr>
          </a:p>
        </p:txBody>
      </p:sp>
    </p:spTree>
    <p:extLst>
      <p:ext uri="{BB962C8B-B14F-4D97-AF65-F5344CB8AC3E}">
        <p14:creationId xmlns:p14="http://schemas.microsoft.com/office/powerpoint/2010/main" val="198757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1EB199-3B70-BE12-EDD1-699421D780F6}"/>
              </a:ext>
            </a:extLst>
          </p:cNvPr>
          <p:cNvSpPr>
            <a:spLocks noGrp="1"/>
          </p:cNvSpPr>
          <p:nvPr>
            <p:ph type="title"/>
          </p:nvPr>
        </p:nvSpPr>
        <p:spPr>
          <a:xfrm>
            <a:off x="1210516" y="0"/>
            <a:ext cx="9849751" cy="1349671"/>
          </a:xfrm>
        </p:spPr>
        <p:txBody>
          <a:bodyPr anchor="b">
            <a:normAutofit/>
          </a:bodyPr>
          <a:lstStyle/>
          <a:p>
            <a:r>
              <a:rPr lang="es-MX" sz="7200" dirty="0" err="1">
                <a:solidFill>
                  <a:schemeClr val="accent4">
                    <a:lumMod val="50000"/>
                  </a:schemeClr>
                </a:solidFill>
                <a:latin typeface="Segoe UI Semibold (Títulos)"/>
              </a:rPr>
              <a:t>Join</a:t>
            </a:r>
            <a:r>
              <a:rPr lang="es-MX" sz="7200" dirty="0">
                <a:solidFill>
                  <a:schemeClr val="accent4">
                    <a:lumMod val="50000"/>
                  </a:schemeClr>
                </a:solidFill>
                <a:latin typeface="Segoe UI Semibold (Títulos)"/>
              </a:rPr>
              <a:t> </a:t>
            </a:r>
            <a:r>
              <a:rPr lang="es-MX" sz="7200" dirty="0" err="1">
                <a:solidFill>
                  <a:schemeClr val="accent4">
                    <a:lumMod val="50000"/>
                  </a:schemeClr>
                </a:solidFill>
                <a:latin typeface="Segoe UI Semibold (Títulos)"/>
              </a:rPr>
              <a:t>left</a:t>
            </a:r>
            <a:r>
              <a:rPr lang="es-MX" sz="7200" dirty="0">
                <a:solidFill>
                  <a:schemeClr val="accent4">
                    <a:lumMod val="50000"/>
                  </a:schemeClr>
                </a:solidFill>
                <a:latin typeface="Segoe UI Semibold (Títulos)"/>
              </a:rPr>
              <a:t> y </a:t>
            </a:r>
            <a:r>
              <a:rPr lang="es-MX" sz="7200" dirty="0" err="1">
                <a:solidFill>
                  <a:schemeClr val="accent4">
                    <a:lumMod val="50000"/>
                  </a:schemeClr>
                </a:solidFill>
                <a:latin typeface="Segoe UI Semibold (Títulos)"/>
              </a:rPr>
              <a:t>join</a:t>
            </a:r>
            <a:r>
              <a:rPr lang="es-MX" sz="7200" dirty="0">
                <a:solidFill>
                  <a:schemeClr val="accent4">
                    <a:lumMod val="50000"/>
                  </a:schemeClr>
                </a:solidFill>
                <a:latin typeface="Segoe UI Semibold (Títulos)"/>
              </a:rPr>
              <a:t> </a:t>
            </a:r>
            <a:r>
              <a:rPr lang="es-MX" sz="7200" dirty="0" err="1">
                <a:solidFill>
                  <a:schemeClr val="accent4">
                    <a:lumMod val="50000"/>
                  </a:schemeClr>
                </a:solidFill>
                <a:latin typeface="Segoe UI Semibold (Títulos)"/>
              </a:rPr>
              <a:t>right</a:t>
            </a:r>
            <a:endParaRPr lang="es-MX" sz="7200" dirty="0">
              <a:solidFill>
                <a:schemeClr val="accent4">
                  <a:lumMod val="50000"/>
                </a:schemeClr>
              </a:solidFill>
              <a:latin typeface="Segoe UI Semibold (Títulos)"/>
            </a:endParaRPr>
          </a:p>
        </p:txBody>
      </p:sp>
      <p:grpSp>
        <p:nvGrpSpPr>
          <p:cNvPr id="17" name="Grupo 16">
            <a:extLst>
              <a:ext uri="{FF2B5EF4-FFF2-40B4-BE49-F238E27FC236}">
                <a16:creationId xmlns:a16="http://schemas.microsoft.com/office/drawing/2014/main" id="{62F12FAB-B807-6CD7-87CA-4EB7311920D5}"/>
              </a:ext>
            </a:extLst>
          </p:cNvPr>
          <p:cNvGrpSpPr/>
          <p:nvPr/>
        </p:nvGrpSpPr>
        <p:grpSpPr>
          <a:xfrm>
            <a:off x="970384" y="1881011"/>
            <a:ext cx="4477350" cy="2914924"/>
            <a:chOff x="1655934" y="2795407"/>
            <a:chExt cx="3791800" cy="2529493"/>
          </a:xfrm>
          <a:effectLst>
            <a:outerShdw blurRad="50800" dist="38100" dir="8100000" algn="tr" rotWithShape="0">
              <a:prstClr val="black">
                <a:alpha val="40000"/>
              </a:prstClr>
            </a:outerShdw>
          </a:effectLst>
        </p:grpSpPr>
        <p:sp>
          <p:nvSpPr>
            <p:cNvPr id="5" name="Elipse 4">
              <a:extLst>
                <a:ext uri="{FF2B5EF4-FFF2-40B4-BE49-F238E27FC236}">
                  <a16:creationId xmlns:a16="http://schemas.microsoft.com/office/drawing/2014/main" id="{22D358C8-FA48-5E86-BA39-F644B23DB6C9}"/>
                </a:ext>
              </a:extLst>
            </p:cNvPr>
            <p:cNvSpPr/>
            <p:nvPr/>
          </p:nvSpPr>
          <p:spPr>
            <a:xfrm>
              <a:off x="1665026" y="2804511"/>
              <a:ext cx="2470246" cy="24771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6" name="Elipse 5">
              <a:extLst>
                <a:ext uri="{FF2B5EF4-FFF2-40B4-BE49-F238E27FC236}">
                  <a16:creationId xmlns:a16="http://schemas.microsoft.com/office/drawing/2014/main" id="{A4F4B91C-5DF2-3E9C-EC97-2EBCD9627B29}"/>
                </a:ext>
              </a:extLst>
            </p:cNvPr>
            <p:cNvSpPr/>
            <p:nvPr/>
          </p:nvSpPr>
          <p:spPr>
            <a:xfrm>
              <a:off x="2977488" y="2847727"/>
              <a:ext cx="2470246" cy="247717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13" name="Elipse 12">
              <a:extLst>
                <a:ext uri="{FF2B5EF4-FFF2-40B4-BE49-F238E27FC236}">
                  <a16:creationId xmlns:a16="http://schemas.microsoft.com/office/drawing/2014/main" id="{030F8FE5-2A18-03B5-47FA-11E3CB3EBB19}"/>
                </a:ext>
              </a:extLst>
            </p:cNvPr>
            <p:cNvSpPr/>
            <p:nvPr/>
          </p:nvSpPr>
          <p:spPr>
            <a:xfrm>
              <a:off x="1655934" y="2795407"/>
              <a:ext cx="2470246" cy="2477173"/>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grpSp>
      <p:grpSp>
        <p:nvGrpSpPr>
          <p:cNvPr id="22" name="Grupo 21">
            <a:extLst>
              <a:ext uri="{FF2B5EF4-FFF2-40B4-BE49-F238E27FC236}">
                <a16:creationId xmlns:a16="http://schemas.microsoft.com/office/drawing/2014/main" id="{3C2F5BCA-D1F9-58DE-29C4-434499D42B95}"/>
              </a:ext>
            </a:extLst>
          </p:cNvPr>
          <p:cNvGrpSpPr/>
          <p:nvPr/>
        </p:nvGrpSpPr>
        <p:grpSpPr>
          <a:xfrm rot="10800000">
            <a:off x="6375081" y="1863953"/>
            <a:ext cx="4477350" cy="2914924"/>
            <a:chOff x="1655934" y="2795407"/>
            <a:chExt cx="3791800" cy="2529493"/>
          </a:xfrm>
          <a:effectLst>
            <a:outerShdw blurRad="50800" dist="38100" dir="8100000" algn="tr" rotWithShape="0">
              <a:prstClr val="black">
                <a:alpha val="40000"/>
              </a:prstClr>
            </a:outerShdw>
          </a:effectLst>
        </p:grpSpPr>
        <p:sp>
          <p:nvSpPr>
            <p:cNvPr id="23" name="Elipse 22">
              <a:extLst>
                <a:ext uri="{FF2B5EF4-FFF2-40B4-BE49-F238E27FC236}">
                  <a16:creationId xmlns:a16="http://schemas.microsoft.com/office/drawing/2014/main" id="{9F8337B0-2FD6-F8B9-ECBC-8166D83F2A7E}"/>
                </a:ext>
              </a:extLst>
            </p:cNvPr>
            <p:cNvSpPr/>
            <p:nvPr/>
          </p:nvSpPr>
          <p:spPr>
            <a:xfrm>
              <a:off x="1665026" y="2804511"/>
              <a:ext cx="2470246" cy="24771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MX" dirty="0"/>
            </a:p>
          </p:txBody>
        </p:sp>
        <p:sp>
          <p:nvSpPr>
            <p:cNvPr id="24" name="Elipse 23">
              <a:extLst>
                <a:ext uri="{FF2B5EF4-FFF2-40B4-BE49-F238E27FC236}">
                  <a16:creationId xmlns:a16="http://schemas.microsoft.com/office/drawing/2014/main" id="{79F628C6-1FB2-748C-D76F-BFDECA5D0F87}"/>
                </a:ext>
              </a:extLst>
            </p:cNvPr>
            <p:cNvSpPr/>
            <p:nvPr/>
          </p:nvSpPr>
          <p:spPr>
            <a:xfrm>
              <a:off x="2977488" y="2847727"/>
              <a:ext cx="2470246" cy="247717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25" name="Elipse 24">
              <a:extLst>
                <a:ext uri="{FF2B5EF4-FFF2-40B4-BE49-F238E27FC236}">
                  <a16:creationId xmlns:a16="http://schemas.microsoft.com/office/drawing/2014/main" id="{1164294D-5D82-0241-0C9E-0BCABA0925FA}"/>
                </a:ext>
              </a:extLst>
            </p:cNvPr>
            <p:cNvSpPr/>
            <p:nvPr/>
          </p:nvSpPr>
          <p:spPr>
            <a:xfrm>
              <a:off x="1655934" y="2795407"/>
              <a:ext cx="2470246" cy="2477173"/>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grpSp>
      <p:sp>
        <p:nvSpPr>
          <p:cNvPr id="26" name="CuadroTexto 25">
            <a:extLst>
              <a:ext uri="{FF2B5EF4-FFF2-40B4-BE49-F238E27FC236}">
                <a16:creationId xmlns:a16="http://schemas.microsoft.com/office/drawing/2014/main" id="{9F629B08-9756-BC13-1905-2FEA9B59135C}"/>
              </a:ext>
            </a:extLst>
          </p:cNvPr>
          <p:cNvSpPr txBox="1"/>
          <p:nvPr/>
        </p:nvSpPr>
        <p:spPr>
          <a:xfrm>
            <a:off x="2530872" y="5170515"/>
            <a:ext cx="1979773" cy="523220"/>
          </a:xfrm>
          <a:prstGeom prst="rect">
            <a:avLst/>
          </a:prstGeom>
          <a:noFill/>
        </p:spPr>
        <p:txBody>
          <a:bodyPr wrap="square" rtlCol="0">
            <a:spAutoFit/>
          </a:bodyPr>
          <a:lstStyle/>
          <a:p>
            <a:r>
              <a:rPr lang="es-MX" sz="2800" dirty="0" err="1">
                <a:solidFill>
                  <a:schemeClr val="accent5">
                    <a:lumMod val="50000"/>
                  </a:schemeClr>
                </a:solidFill>
                <a:latin typeface="Segoe UI (Cuerpo)"/>
              </a:rPr>
              <a:t>Left</a:t>
            </a:r>
            <a:r>
              <a:rPr lang="es-MX" sz="2800" dirty="0">
                <a:solidFill>
                  <a:schemeClr val="accent5">
                    <a:lumMod val="50000"/>
                  </a:schemeClr>
                </a:solidFill>
                <a:latin typeface="Segoe UI (Cuerpo)"/>
              </a:rPr>
              <a:t> </a:t>
            </a:r>
            <a:r>
              <a:rPr lang="es-MX" sz="2800" dirty="0" err="1">
                <a:solidFill>
                  <a:schemeClr val="accent5">
                    <a:lumMod val="50000"/>
                  </a:schemeClr>
                </a:solidFill>
                <a:latin typeface="Segoe UI (Cuerpo)"/>
              </a:rPr>
              <a:t>join</a:t>
            </a:r>
            <a:endParaRPr lang="es-MX" sz="2800" dirty="0">
              <a:solidFill>
                <a:schemeClr val="accent5">
                  <a:lumMod val="50000"/>
                </a:schemeClr>
              </a:solidFill>
              <a:latin typeface="Segoe UI (Cuerpo)"/>
            </a:endParaRPr>
          </a:p>
        </p:txBody>
      </p:sp>
      <p:sp>
        <p:nvSpPr>
          <p:cNvPr id="27" name="CuadroTexto 26">
            <a:extLst>
              <a:ext uri="{FF2B5EF4-FFF2-40B4-BE49-F238E27FC236}">
                <a16:creationId xmlns:a16="http://schemas.microsoft.com/office/drawing/2014/main" id="{23319821-B255-217E-FC9A-F941C1A34114}"/>
              </a:ext>
            </a:extLst>
          </p:cNvPr>
          <p:cNvSpPr txBox="1"/>
          <p:nvPr/>
        </p:nvSpPr>
        <p:spPr>
          <a:xfrm>
            <a:off x="8021534" y="5167550"/>
            <a:ext cx="2428846" cy="523220"/>
          </a:xfrm>
          <a:prstGeom prst="rect">
            <a:avLst/>
          </a:prstGeom>
          <a:noFill/>
        </p:spPr>
        <p:txBody>
          <a:bodyPr wrap="square" rtlCol="0">
            <a:spAutoFit/>
          </a:bodyPr>
          <a:lstStyle/>
          <a:p>
            <a:r>
              <a:rPr lang="es-MX" sz="2800" dirty="0" err="1">
                <a:solidFill>
                  <a:schemeClr val="accent5">
                    <a:lumMod val="50000"/>
                  </a:schemeClr>
                </a:solidFill>
                <a:latin typeface="Segoe UI (Cuerpo)"/>
              </a:rPr>
              <a:t>Right</a:t>
            </a:r>
            <a:r>
              <a:rPr lang="es-MX" sz="2800" dirty="0">
                <a:solidFill>
                  <a:schemeClr val="accent5">
                    <a:lumMod val="50000"/>
                  </a:schemeClr>
                </a:solidFill>
                <a:latin typeface="Segoe UI (Cuerpo)"/>
              </a:rPr>
              <a:t> </a:t>
            </a:r>
            <a:r>
              <a:rPr lang="es-MX" sz="2800" dirty="0" err="1">
                <a:solidFill>
                  <a:schemeClr val="accent5">
                    <a:lumMod val="50000"/>
                  </a:schemeClr>
                </a:solidFill>
                <a:latin typeface="Segoe UI (Cuerpo)"/>
              </a:rPr>
              <a:t>join</a:t>
            </a:r>
            <a:endParaRPr lang="es-MX" sz="2800" dirty="0">
              <a:solidFill>
                <a:schemeClr val="accent5">
                  <a:lumMod val="50000"/>
                </a:schemeClr>
              </a:solidFill>
              <a:latin typeface="Segoe UI (Cuerpo)"/>
            </a:endParaRPr>
          </a:p>
        </p:txBody>
      </p:sp>
    </p:spTree>
    <p:extLst>
      <p:ext uri="{BB962C8B-B14F-4D97-AF65-F5344CB8AC3E}">
        <p14:creationId xmlns:p14="http://schemas.microsoft.com/office/powerpoint/2010/main" val="186847761"/>
      </p:ext>
    </p:extLst>
  </p:cSld>
  <p:clrMapOvr>
    <a:masterClrMapping/>
  </p:clrMapOvr>
</p:sld>
</file>

<file path=ppt/theme/theme1.xml><?xml version="1.0" encoding="utf-8"?>
<a:theme xmlns:a="http://schemas.openxmlformats.org/drawingml/2006/main" name="Tema de Office">
  <a:themeElements>
    <a:clrScheme name="Azul M">
      <a:dk1>
        <a:sysClr val="windowText" lastClr="000000"/>
      </a:dk1>
      <a:lt1>
        <a:sysClr val="window" lastClr="FFFFFF"/>
      </a:lt1>
      <a:dk2>
        <a:srgbClr val="242852"/>
      </a:dk2>
      <a:lt2>
        <a:srgbClr val="84B2F6"/>
      </a:lt2>
      <a:accent1>
        <a:srgbClr val="243A5E"/>
      </a:accent1>
      <a:accent2>
        <a:srgbClr val="498DF1"/>
      </a:accent2>
      <a:accent3>
        <a:srgbClr val="498DF1"/>
      </a:accent3>
      <a:accent4>
        <a:srgbClr val="0078D4"/>
      </a:accent4>
      <a:accent5>
        <a:srgbClr val="4CB1FE"/>
      </a:accent5>
      <a:accent6>
        <a:srgbClr val="0078D4"/>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548</Words>
  <Application>Microsoft Office PowerPoint</Application>
  <PresentationFormat>Panorámica</PresentationFormat>
  <Paragraphs>49</Paragraphs>
  <Slides>13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Meiryo</vt:lpstr>
      <vt:lpstr>Arial</vt:lpstr>
      <vt:lpstr>Arial Black</vt:lpstr>
      <vt:lpstr>Calibri</vt:lpstr>
      <vt:lpstr>Calibri Light</vt:lpstr>
      <vt:lpstr>Cambria Math</vt:lpstr>
      <vt:lpstr>Segoe UI (Cuerpo)</vt:lpstr>
      <vt:lpstr>Segoe UI Semibold (Títulos)</vt:lpstr>
      <vt:lpstr>Tema de Office</vt:lpstr>
      <vt:lpstr>Manipulación y limpieza de datos en Python</vt:lpstr>
      <vt:lpstr>¿Qué necesitamos?</vt:lpstr>
      <vt:lpstr>¿Qué vamos a aprender?</vt:lpstr>
      <vt:lpstr>Introducción</vt:lpstr>
      <vt:lpstr>Explorando la información de un DataFrame</vt:lpstr>
      <vt:lpstr>Trabajar con datos faltantes</vt:lpstr>
      <vt:lpstr>¿Cómo quitar datos duplicados?</vt:lpstr>
      <vt:lpstr>Combinando conjuntos de datos</vt:lpstr>
      <vt:lpstr>Join left y join right</vt:lpstr>
      <vt:lpstr>Inner join y outer join</vt:lpstr>
      <vt:lpstr>Concatenación</vt:lpstr>
      <vt:lpstr>Estadística y visualización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Manipulación y limpieza de datos en Python</dc:title>
  <dc:creator>Laura Reyes Morales</dc:creator>
  <cp:lastModifiedBy>Laura Reyes Morales</cp:lastModifiedBy>
  <cp:revision>4</cp:revision>
  <dcterms:created xsi:type="dcterms:W3CDTF">2023-10-04T17:29:07Z</dcterms:created>
  <dcterms:modified xsi:type="dcterms:W3CDTF">2023-10-05T05:22:56Z</dcterms:modified>
</cp:coreProperties>
</file>