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74" r:id="rId5"/>
    <p:sldId id="258" r:id="rId6"/>
    <p:sldId id="281" r:id="rId7"/>
    <p:sldId id="273" r:id="rId8"/>
    <p:sldId id="263" r:id="rId9"/>
    <p:sldId id="266" r:id="rId10"/>
    <p:sldId id="267" r:id="rId11"/>
    <p:sldId id="259" r:id="rId12"/>
    <p:sldId id="283" r:id="rId13"/>
    <p:sldId id="275" r:id="rId14"/>
    <p:sldId id="282" r:id="rId15"/>
    <p:sldId id="260" r:id="rId16"/>
    <p:sldId id="262" r:id="rId17"/>
    <p:sldId id="261" r:id="rId18"/>
    <p:sldId id="264" r:id="rId19"/>
    <p:sldId id="271" r:id="rId20"/>
    <p:sldId id="279" r:id="rId21"/>
    <p:sldId id="278" r:id="rId22"/>
    <p:sldId id="277" r:id="rId23"/>
    <p:sldId id="276" r:id="rId24"/>
    <p:sldId id="265" r:id="rId25"/>
    <p:sldId id="268" r:id="rId26"/>
    <p:sldId id="269" r:id="rId27"/>
    <p:sldId id="27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D320-AFAD-3770-707C-08C74FC3D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66C8170-C86F-7C32-FD84-013176C66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DF37A2-1071-2BF0-2AB9-30872682C42C}"/>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BA7BDB69-9481-694C-E1E7-16EB72129A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BCFAA-E9A3-63B9-420A-EE1C677A7EF1}"/>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2554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2B70-2AE7-4BF9-BDFC-81F85197104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D77BB0-724B-D6E5-2857-178290C59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DF595-9E85-05FA-BAC2-B70079212E92}"/>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2BA40D49-BD67-A33E-5C34-E306CB73FE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A56727-E42B-3D46-B97D-FD4F2309FBD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123381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ECB2D-B992-0774-DA1B-846C09ACC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7DDD69-760B-D0F9-3B2C-C0B3BB6600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095A5E-0656-E0B3-EF1E-9999A89F0D20}"/>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A0A9FF07-71EA-1D6F-A2A3-A19872B50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334F94-3B15-4608-243B-3AA7AED95B3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20270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2C6A-525C-CB34-CDD8-894CE5BBCF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A00928C-766E-897A-16A5-B5ED72FA8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90F61-8D71-C37F-67B1-D4ED3C30A911}"/>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91B226D1-0A90-8792-23B5-A77A1E9249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FECA5-132D-45E1-0B6C-5E325BE03AD8}"/>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96031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259B-7CF0-6142-13DE-26E6ECBADC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05A8A7-39FF-9546-3C76-BBAFD64C45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E3BB4-64C5-FB6A-1FA2-B7E2A1C2074C}"/>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27564D1B-9C7D-C2F2-78E3-98A0DE2714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36EB9D-7524-117C-FD2D-7743F6477DC3}"/>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7192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4C6F-A04D-C63D-D3DA-C0EFC11F5CD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6D8448-BA16-689D-794C-099187DE6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B1CF26-4DAA-C8FD-73CD-729B44348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94C5E03-5CCC-5729-32F8-04AAD9495488}"/>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6" name="Footer Placeholder 5">
            <a:extLst>
              <a:ext uri="{FF2B5EF4-FFF2-40B4-BE49-F238E27FC236}">
                <a16:creationId xmlns:a16="http://schemas.microsoft.com/office/drawing/2014/main" id="{CEA406D0-5BE6-3583-7EB3-F807D6626E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A1A851-CA13-8BD9-32FE-75C205C3B62B}"/>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95450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2555-FA31-CBB4-20CF-C2A8B4D8B5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C2D8E2-8AC7-600C-29AE-CDD2F5B6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AA20CD-0686-7515-C9CC-AF3DCA747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06D0FC-3E67-47DD-E2B5-0798554C9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592BA-836F-B830-3FA3-FBC443B66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F547C8-0D8C-32C9-E1D9-E9A71C4D3B1F}"/>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8" name="Footer Placeholder 7">
            <a:extLst>
              <a:ext uri="{FF2B5EF4-FFF2-40B4-BE49-F238E27FC236}">
                <a16:creationId xmlns:a16="http://schemas.microsoft.com/office/drawing/2014/main" id="{2DA17441-1CFA-C629-ACB6-A7F6E51094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B2C307-B296-334D-DCB1-8768346781B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82752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B84A-24D6-DB65-2DC7-51FF002CF6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C11944-24C6-0ED7-65AD-2E42C4B7DEB8}"/>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4" name="Footer Placeholder 3">
            <a:extLst>
              <a:ext uri="{FF2B5EF4-FFF2-40B4-BE49-F238E27FC236}">
                <a16:creationId xmlns:a16="http://schemas.microsoft.com/office/drawing/2014/main" id="{4F76303B-0EF1-5557-1C0B-CE7F011C81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5C1B10-3C3C-65E3-0C0F-BA7CE86A450C}"/>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74669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14C72-EEC6-9DFB-265B-4995B0F576E9}"/>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3" name="Footer Placeholder 2">
            <a:extLst>
              <a:ext uri="{FF2B5EF4-FFF2-40B4-BE49-F238E27FC236}">
                <a16:creationId xmlns:a16="http://schemas.microsoft.com/office/drawing/2014/main" id="{9A2FD96B-E4D9-7A1D-A67B-3E1ED59365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92FE6E-3650-DE66-2C79-A48145607936}"/>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284013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D22-ABF0-4AA4-B4EC-BF50CF209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72DCB65-B877-E8BE-666A-8E919DD30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0E7BC8-5ECB-D66C-CB97-D0AD12FEF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6A4E1-C657-9157-96EB-CFF811C3F4DA}"/>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6" name="Footer Placeholder 5">
            <a:extLst>
              <a:ext uri="{FF2B5EF4-FFF2-40B4-BE49-F238E27FC236}">
                <a16:creationId xmlns:a16="http://schemas.microsoft.com/office/drawing/2014/main" id="{C2DD0E3B-F9FC-9FF9-75D3-B20C99F79C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160828-A6A2-9C1B-4A35-0203BCC6C7D7}"/>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175992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8395-BD73-18C6-8512-0840BD29C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743838-8E52-D1E4-A9D6-1A826F1CC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E61B80-041C-CFB4-CC66-889DF53D6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788A2-576C-1E0B-EF2C-0606FF9CF66C}"/>
              </a:ext>
            </a:extLst>
          </p:cNvPr>
          <p:cNvSpPr>
            <a:spLocks noGrp="1"/>
          </p:cNvSpPr>
          <p:nvPr>
            <p:ph type="dt" sz="half" idx="10"/>
          </p:nvPr>
        </p:nvSpPr>
        <p:spPr/>
        <p:txBody>
          <a:bodyPr/>
          <a:lstStyle/>
          <a:p>
            <a:fld id="{E6A915BE-6F32-4571-BBA4-7FEF2460E2AE}" type="datetimeFigureOut">
              <a:rPr lang="en-GB" smtClean="0"/>
              <a:t>22/08/2024</a:t>
            </a:fld>
            <a:endParaRPr lang="en-GB"/>
          </a:p>
        </p:txBody>
      </p:sp>
      <p:sp>
        <p:nvSpPr>
          <p:cNvPr id="6" name="Footer Placeholder 5">
            <a:extLst>
              <a:ext uri="{FF2B5EF4-FFF2-40B4-BE49-F238E27FC236}">
                <a16:creationId xmlns:a16="http://schemas.microsoft.com/office/drawing/2014/main" id="{D61EAE6D-24B7-5331-314D-A2D87EDED1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39A2C-FAAF-66B4-8DE1-9B470E997462}"/>
              </a:ext>
            </a:extLst>
          </p:cNvPr>
          <p:cNvSpPr>
            <a:spLocks noGrp="1"/>
          </p:cNvSpPr>
          <p:nvPr>
            <p:ph type="sldNum" sz="quarter" idx="12"/>
          </p:nvPr>
        </p:nvSpPr>
        <p:spPr/>
        <p:txBody>
          <a:bodyPr/>
          <a:lstStyle/>
          <a:p>
            <a:fld id="{5959A80E-B8C9-4DD2-A352-3CB6C5BF750A}" type="slidenum">
              <a:rPr lang="en-GB" smtClean="0"/>
              <a:t>‹#›</a:t>
            </a:fld>
            <a:endParaRPr lang="en-GB"/>
          </a:p>
        </p:txBody>
      </p:sp>
    </p:spTree>
    <p:extLst>
      <p:ext uri="{BB962C8B-B14F-4D97-AF65-F5344CB8AC3E}">
        <p14:creationId xmlns:p14="http://schemas.microsoft.com/office/powerpoint/2010/main" val="322010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64B58-9C07-E9B7-37A3-0F6367DF1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C552BC-D823-A79F-1C66-7D25F3E74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14A147-E23C-55C2-2D30-8771092AB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A915BE-6F32-4571-BBA4-7FEF2460E2AE}" type="datetimeFigureOut">
              <a:rPr lang="en-GB" smtClean="0"/>
              <a:t>22/08/2024</a:t>
            </a:fld>
            <a:endParaRPr lang="en-GB"/>
          </a:p>
        </p:txBody>
      </p:sp>
      <p:sp>
        <p:nvSpPr>
          <p:cNvPr id="5" name="Footer Placeholder 4">
            <a:extLst>
              <a:ext uri="{FF2B5EF4-FFF2-40B4-BE49-F238E27FC236}">
                <a16:creationId xmlns:a16="http://schemas.microsoft.com/office/drawing/2014/main" id="{36731EC9-56FE-F42C-801E-733ED4AEC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9EB44B-8737-6D91-BD2E-73DD8CA9D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9A80E-B8C9-4DD2-A352-3CB6C5BF750A}" type="slidenum">
              <a:rPr lang="en-GB" smtClean="0"/>
              <a:t>‹#›</a:t>
            </a:fld>
            <a:endParaRPr lang="en-GB"/>
          </a:p>
        </p:txBody>
      </p:sp>
    </p:spTree>
    <p:extLst>
      <p:ext uri="{BB962C8B-B14F-4D97-AF65-F5344CB8AC3E}">
        <p14:creationId xmlns:p14="http://schemas.microsoft.com/office/powerpoint/2010/main" val="16194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17E0-CE3E-BF85-3272-97355E8C3293}"/>
              </a:ext>
            </a:extLst>
          </p:cNvPr>
          <p:cNvSpPr>
            <a:spLocks noGrp="1"/>
          </p:cNvSpPr>
          <p:nvPr>
            <p:ph type="ctrTitle"/>
          </p:nvPr>
        </p:nvSpPr>
        <p:spPr/>
        <p:txBody>
          <a:bodyPr/>
          <a:lstStyle/>
          <a:p>
            <a:r>
              <a:rPr lang="en-GB" b="0" i="0" dirty="0">
                <a:solidFill>
                  <a:srgbClr val="222222"/>
                </a:solidFill>
                <a:effectLst/>
                <a:highlight>
                  <a:srgbClr val="FFFFFF"/>
                </a:highlight>
                <a:latin typeface="Arial" panose="020B0604020202020204" pitchFamily="34" charset="0"/>
              </a:rPr>
              <a:t>Revisiting the Bit-Serial Computer Architecture</a:t>
            </a:r>
            <a:endParaRPr lang="en-GB" dirty="0"/>
          </a:p>
        </p:txBody>
      </p:sp>
      <p:sp>
        <p:nvSpPr>
          <p:cNvPr id="3" name="Subtitle 2">
            <a:extLst>
              <a:ext uri="{FF2B5EF4-FFF2-40B4-BE49-F238E27FC236}">
                <a16:creationId xmlns:a16="http://schemas.microsoft.com/office/drawing/2014/main" id="{5DCA10E5-EC15-00C0-79F5-3317E57D6D7C}"/>
              </a:ext>
            </a:extLst>
          </p:cNvPr>
          <p:cNvSpPr>
            <a:spLocks noGrp="1"/>
          </p:cNvSpPr>
          <p:nvPr>
            <p:ph type="subTitle" idx="1"/>
          </p:nvPr>
        </p:nvSpPr>
        <p:spPr/>
        <p:txBody>
          <a:bodyPr/>
          <a:lstStyle/>
          <a:p>
            <a:r>
              <a:rPr lang="en-GB" dirty="0"/>
              <a:t>A Practical Guide to Bit Serial Computing</a:t>
            </a:r>
            <a:br>
              <a:rPr lang="en-GB" dirty="0"/>
            </a:br>
            <a:br>
              <a:rPr lang="en-GB" dirty="0"/>
            </a:br>
            <a:r>
              <a:rPr lang="en-GB" dirty="0"/>
              <a:t>Ken Boak</a:t>
            </a:r>
            <a:br>
              <a:rPr lang="en-GB" dirty="0"/>
            </a:br>
            <a:r>
              <a:rPr lang="en-GB" dirty="0" err="1"/>
              <a:t>OSHCamp</a:t>
            </a:r>
            <a:r>
              <a:rPr lang="en-GB" dirty="0"/>
              <a:t>, 24</a:t>
            </a:r>
            <a:r>
              <a:rPr lang="en-GB" baseline="30000" dirty="0"/>
              <a:t>th</a:t>
            </a:r>
            <a:r>
              <a:rPr lang="en-GB" dirty="0"/>
              <a:t> August 2024</a:t>
            </a:r>
          </a:p>
        </p:txBody>
      </p:sp>
    </p:spTree>
    <p:extLst>
      <p:ext uri="{BB962C8B-B14F-4D97-AF65-F5344CB8AC3E}">
        <p14:creationId xmlns:p14="http://schemas.microsoft.com/office/powerpoint/2010/main" val="325018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478DF7-028D-38F5-C46D-24BF154687AD}"/>
              </a:ext>
            </a:extLst>
          </p:cNvPr>
          <p:cNvPicPr>
            <a:picLocks noChangeAspect="1"/>
          </p:cNvPicPr>
          <p:nvPr/>
        </p:nvPicPr>
        <p:blipFill>
          <a:blip r:embed="rId2"/>
          <a:stretch>
            <a:fillRect/>
          </a:stretch>
        </p:blipFill>
        <p:spPr>
          <a:xfrm>
            <a:off x="915311" y="0"/>
            <a:ext cx="10127063" cy="4793688"/>
          </a:xfrm>
          <a:prstGeom prst="rect">
            <a:avLst/>
          </a:prstGeom>
        </p:spPr>
      </p:pic>
      <p:sp>
        <p:nvSpPr>
          <p:cNvPr id="4" name="TextBox 3">
            <a:extLst>
              <a:ext uri="{FF2B5EF4-FFF2-40B4-BE49-F238E27FC236}">
                <a16:creationId xmlns:a16="http://schemas.microsoft.com/office/drawing/2014/main" id="{AF0DDC7B-BF11-40E5-1AFA-84705D4A449D}"/>
              </a:ext>
            </a:extLst>
          </p:cNvPr>
          <p:cNvSpPr txBox="1"/>
          <p:nvPr/>
        </p:nvSpPr>
        <p:spPr>
          <a:xfrm>
            <a:off x="43069" y="4637483"/>
            <a:ext cx="12105862" cy="2123658"/>
          </a:xfrm>
          <a:prstGeom prst="rect">
            <a:avLst/>
          </a:prstGeom>
          <a:noFill/>
        </p:spPr>
        <p:txBody>
          <a:bodyPr wrap="square" rtlCol="0">
            <a:spAutoFit/>
          </a:bodyPr>
          <a:lstStyle/>
          <a:p>
            <a:pPr marL="342900" indent="-342900">
              <a:buFont typeface="Arial" panose="020B0604020202020204" pitchFamily="34" charset="0"/>
              <a:buChar char="•"/>
            </a:pPr>
            <a:r>
              <a:rPr lang="en-GB" sz="2200" dirty="0"/>
              <a:t>The Full Adder is extended with multiplexer output (I0 and I1) to select between the SUM function (XOR) and the Carry function (AND). This mux  will  also produce the ZERO and OR functions.</a:t>
            </a:r>
          </a:p>
          <a:p>
            <a:endParaRPr lang="en-GB" sz="2200" dirty="0"/>
          </a:p>
          <a:p>
            <a:pPr marL="342900" indent="-342900">
              <a:buFont typeface="Arial" panose="020B0604020202020204" pitchFamily="34" charset="0"/>
              <a:buChar char="•"/>
            </a:pPr>
            <a:r>
              <a:rPr lang="en-GB" sz="2200" dirty="0"/>
              <a:t>Note carry suppress logic controlled by input F for Boolean </a:t>
            </a:r>
            <a:r>
              <a:rPr lang="en-GB" sz="2200" dirty="0" err="1"/>
              <a:t>opeartions</a:t>
            </a:r>
            <a:r>
              <a:rPr lang="en-GB" sz="2200" dirty="0"/>
              <a:t>, and carry D-type flipflop.</a:t>
            </a:r>
          </a:p>
          <a:p>
            <a:endParaRPr lang="en-GB" sz="2200" dirty="0"/>
          </a:p>
          <a:p>
            <a:pPr marL="342900" indent="-342900">
              <a:buFont typeface="Arial" panose="020B0604020202020204" pitchFamily="34" charset="0"/>
              <a:buChar char="•"/>
            </a:pPr>
            <a:r>
              <a:rPr lang="en-GB" sz="2200" dirty="0"/>
              <a:t>7 control signals define which instruction is selected and control the Carry logic.</a:t>
            </a:r>
          </a:p>
        </p:txBody>
      </p:sp>
    </p:spTree>
    <p:extLst>
      <p:ext uri="{BB962C8B-B14F-4D97-AF65-F5344CB8AC3E}">
        <p14:creationId xmlns:p14="http://schemas.microsoft.com/office/powerpoint/2010/main" val="15502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D16C-062C-BFF1-19BC-480FB6934C18}"/>
              </a:ext>
            </a:extLst>
          </p:cNvPr>
          <p:cNvSpPr>
            <a:spLocks noGrp="1"/>
          </p:cNvSpPr>
          <p:nvPr>
            <p:ph type="title"/>
          </p:nvPr>
        </p:nvSpPr>
        <p:spPr>
          <a:xfrm>
            <a:off x="838200" y="327025"/>
            <a:ext cx="10515600" cy="478045"/>
          </a:xfrm>
        </p:spPr>
        <p:txBody>
          <a:bodyPr>
            <a:normAutofit fontScale="90000"/>
          </a:bodyPr>
          <a:lstStyle/>
          <a:p>
            <a:r>
              <a:rPr lang="en-GB" dirty="0"/>
              <a:t>Shift Registers - Demystified</a:t>
            </a:r>
          </a:p>
        </p:txBody>
      </p:sp>
      <p:sp>
        <p:nvSpPr>
          <p:cNvPr id="3" name="Content Placeholder 2">
            <a:extLst>
              <a:ext uri="{FF2B5EF4-FFF2-40B4-BE49-F238E27FC236}">
                <a16:creationId xmlns:a16="http://schemas.microsoft.com/office/drawing/2014/main" id="{5467A5E6-6F35-B324-27C9-9EBD0CAEECFF}"/>
              </a:ext>
            </a:extLst>
          </p:cNvPr>
          <p:cNvSpPr>
            <a:spLocks noGrp="1"/>
          </p:cNvSpPr>
          <p:nvPr>
            <p:ph idx="1"/>
          </p:nvPr>
        </p:nvSpPr>
        <p:spPr>
          <a:xfrm>
            <a:off x="99391" y="893555"/>
            <a:ext cx="12092609" cy="5964445"/>
          </a:xfrm>
        </p:spPr>
        <p:txBody>
          <a:bodyPr>
            <a:normAutofit fontScale="92500" lnSpcReduction="20000"/>
          </a:bodyPr>
          <a:lstStyle/>
          <a:p>
            <a:r>
              <a:rPr lang="en-GB" dirty="0"/>
              <a:t>Shift registers are a fundamental building block of serial arithmetic.</a:t>
            </a:r>
          </a:p>
          <a:p>
            <a:r>
              <a:rPr lang="en-GB" dirty="0"/>
              <a:t>Essentially just a chain of D-type flipflops, with some surrounding support logic.</a:t>
            </a:r>
          </a:p>
          <a:p>
            <a:r>
              <a:rPr lang="en-GB" dirty="0"/>
              <a:t>Widely forgotten or misunderstood by current generation of engineers and hobbyists.</a:t>
            </a:r>
          </a:p>
          <a:p>
            <a:r>
              <a:rPr lang="en-GB" dirty="0"/>
              <a:t>5 or 6 types available in 74HCxx logic. Available in 4, 8, 64(dual) bits in length.</a:t>
            </a:r>
          </a:p>
          <a:p>
            <a:endParaRPr lang="en-GB" dirty="0"/>
          </a:p>
          <a:p>
            <a:r>
              <a:rPr lang="en-GB" dirty="0"/>
              <a:t>Serial In – Parallel Out  (SIPO) 74HC164 (8-bit)</a:t>
            </a:r>
          </a:p>
          <a:p>
            <a:r>
              <a:rPr lang="en-GB" dirty="0"/>
              <a:t>Parallel In – Serial Out  (PISO) 74HC165 (8-bit)</a:t>
            </a:r>
          </a:p>
          <a:p>
            <a:r>
              <a:rPr lang="en-GB" dirty="0"/>
              <a:t>Serial In – Latched Parallel Out (Tristate)  74HC595 (8-bit)</a:t>
            </a:r>
          </a:p>
          <a:p>
            <a:r>
              <a:rPr lang="en-GB" dirty="0"/>
              <a:t>Universal, Bidirectional, Parallel In/Out (tristate), 8-bit Serial In/Out 74HC299</a:t>
            </a:r>
            <a:br>
              <a:rPr lang="en-GB" dirty="0"/>
            </a:br>
            <a:endParaRPr lang="en-GB" dirty="0"/>
          </a:p>
          <a:p>
            <a:r>
              <a:rPr lang="en-GB" dirty="0"/>
              <a:t>Serial In – Serial Out      CD4517 (Dual 64-bit with taps every 16-bits)</a:t>
            </a:r>
          </a:p>
          <a:p>
            <a:r>
              <a:rPr lang="en-GB" dirty="0"/>
              <a:t>Up to 64 or 128 stages in length.  CD4517 is dual 64-bit, CD4557 is 1 to 64 bit</a:t>
            </a:r>
          </a:p>
          <a:p>
            <a:r>
              <a:rPr lang="en-GB" dirty="0"/>
              <a:t>They provide the interface between the parallel and serial domains and allow communication of data via a 4 wire interface at clock speeds of about 20MHz.</a:t>
            </a:r>
          </a:p>
        </p:txBody>
      </p:sp>
    </p:spTree>
    <p:extLst>
      <p:ext uri="{BB962C8B-B14F-4D97-AF65-F5344CB8AC3E}">
        <p14:creationId xmlns:p14="http://schemas.microsoft.com/office/powerpoint/2010/main" val="293057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AD1D-8D3C-B5F1-7FB0-59154DA84AE1}"/>
              </a:ext>
            </a:extLst>
          </p:cNvPr>
          <p:cNvSpPr>
            <a:spLocks noGrp="1"/>
          </p:cNvSpPr>
          <p:nvPr>
            <p:ph type="title"/>
          </p:nvPr>
        </p:nvSpPr>
        <p:spPr>
          <a:xfrm>
            <a:off x="838200" y="365125"/>
            <a:ext cx="10515600" cy="598971"/>
          </a:xfrm>
        </p:spPr>
        <p:txBody>
          <a:bodyPr>
            <a:normAutofit fontScale="90000"/>
          </a:bodyPr>
          <a:lstStyle/>
          <a:p>
            <a:r>
              <a:rPr lang="en-GB" dirty="0"/>
              <a:t>Program Counter – Using Shift Registers</a:t>
            </a:r>
          </a:p>
        </p:txBody>
      </p:sp>
      <p:sp>
        <p:nvSpPr>
          <p:cNvPr id="3" name="Content Placeholder 2">
            <a:extLst>
              <a:ext uri="{FF2B5EF4-FFF2-40B4-BE49-F238E27FC236}">
                <a16:creationId xmlns:a16="http://schemas.microsoft.com/office/drawing/2014/main" id="{FCD632A9-4659-39D4-9424-D84ACA4CE843}"/>
              </a:ext>
            </a:extLst>
          </p:cNvPr>
          <p:cNvSpPr>
            <a:spLocks noGrp="1"/>
          </p:cNvSpPr>
          <p:nvPr>
            <p:ph idx="1"/>
          </p:nvPr>
        </p:nvSpPr>
        <p:spPr/>
        <p:txBody>
          <a:bodyPr>
            <a:normAutofit lnSpcReduction="10000"/>
          </a:bodyPr>
          <a:lstStyle/>
          <a:p>
            <a:r>
              <a:rPr lang="en-GB" dirty="0"/>
              <a:t>Frequently a Program Counter would be made from a binary counter, often using 4-bit </a:t>
            </a:r>
            <a:r>
              <a:rPr lang="en-GB" dirty="0" err="1"/>
              <a:t>presettable</a:t>
            </a:r>
            <a:r>
              <a:rPr lang="en-GB" dirty="0"/>
              <a:t> counters like the 74HC161.</a:t>
            </a:r>
            <a:br>
              <a:rPr lang="en-GB" dirty="0"/>
            </a:br>
            <a:endParaRPr lang="en-GB" dirty="0"/>
          </a:p>
          <a:p>
            <a:r>
              <a:rPr lang="en-GB" dirty="0"/>
              <a:t>In a bit serial design the program counter runs at the machine cycle rate – updating every 20 clock pulses.</a:t>
            </a:r>
          </a:p>
          <a:p>
            <a:r>
              <a:rPr lang="en-GB" dirty="0"/>
              <a:t>In the proposed design the program counter is made from a pair of 74HC595 shift registers and a half- adder to add 1 on each machine cycle.</a:t>
            </a:r>
          </a:p>
          <a:p>
            <a:r>
              <a:rPr lang="en-GB" dirty="0"/>
              <a:t>When a jump is performed, a multiplexer allows the PC to be loaded with a jump address from the B-register or other serial data source.</a:t>
            </a:r>
          </a:p>
        </p:txBody>
      </p:sp>
    </p:spTree>
    <p:extLst>
      <p:ext uri="{BB962C8B-B14F-4D97-AF65-F5344CB8AC3E}">
        <p14:creationId xmlns:p14="http://schemas.microsoft.com/office/powerpoint/2010/main" val="409492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9CFD-69A8-529A-D296-5B19257C96C6}"/>
              </a:ext>
            </a:extLst>
          </p:cNvPr>
          <p:cNvSpPr>
            <a:spLocks noGrp="1"/>
          </p:cNvSpPr>
          <p:nvPr>
            <p:ph type="title"/>
          </p:nvPr>
        </p:nvSpPr>
        <p:spPr>
          <a:xfrm>
            <a:off x="838200" y="365125"/>
            <a:ext cx="10515600" cy="708301"/>
          </a:xfrm>
        </p:spPr>
        <p:txBody>
          <a:bodyPr/>
          <a:lstStyle/>
          <a:p>
            <a:r>
              <a:rPr lang="en-GB" dirty="0"/>
              <a:t>Timing and Control</a:t>
            </a:r>
          </a:p>
        </p:txBody>
      </p:sp>
      <p:sp>
        <p:nvSpPr>
          <p:cNvPr id="3" name="Content Placeholder 2">
            <a:extLst>
              <a:ext uri="{FF2B5EF4-FFF2-40B4-BE49-F238E27FC236}">
                <a16:creationId xmlns:a16="http://schemas.microsoft.com/office/drawing/2014/main" id="{B9923918-EFBF-1F0B-EC93-AD66A4E84B68}"/>
              </a:ext>
            </a:extLst>
          </p:cNvPr>
          <p:cNvSpPr>
            <a:spLocks noGrp="1"/>
          </p:cNvSpPr>
          <p:nvPr>
            <p:ph idx="1"/>
          </p:nvPr>
        </p:nvSpPr>
        <p:spPr>
          <a:xfrm>
            <a:off x="838200" y="1457325"/>
            <a:ext cx="10515600" cy="4719638"/>
          </a:xfrm>
        </p:spPr>
        <p:txBody>
          <a:bodyPr/>
          <a:lstStyle/>
          <a:p>
            <a:r>
              <a:rPr lang="en-GB" dirty="0"/>
              <a:t>We have to co-ordinate the action of the shift registers with a series of Timing, State and clock pulses.</a:t>
            </a:r>
          </a:p>
          <a:p>
            <a:r>
              <a:rPr lang="en-GB" dirty="0"/>
              <a:t>Timing pulses, T0 to Tn are used to initiate the loading and reading of the shift registers.</a:t>
            </a:r>
          </a:p>
          <a:p>
            <a:r>
              <a:rPr lang="en-GB" dirty="0"/>
              <a:t>A gated clock GCLK, of n pulses, ensures that n-bits are correctly transferred between registers.</a:t>
            </a:r>
          </a:p>
          <a:p>
            <a:r>
              <a:rPr lang="en-GB" dirty="0"/>
              <a:t>The machine has certain states: instruction fetch, decode, operand fetch, execute, write-back results to memory and increment the Program Counter.</a:t>
            </a:r>
          </a:p>
          <a:p>
            <a:r>
              <a:rPr lang="en-GB" dirty="0"/>
              <a:t>Certain operations can be completed in parallel with one another.</a:t>
            </a:r>
          </a:p>
          <a:p>
            <a:endParaRPr lang="en-GB" dirty="0"/>
          </a:p>
          <a:p>
            <a:endParaRPr lang="en-GB" dirty="0"/>
          </a:p>
        </p:txBody>
      </p:sp>
    </p:spTree>
    <p:extLst>
      <p:ext uri="{BB962C8B-B14F-4D97-AF65-F5344CB8AC3E}">
        <p14:creationId xmlns:p14="http://schemas.microsoft.com/office/powerpoint/2010/main" val="286714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998E-3E47-65C9-CFF5-D35C957779B4}"/>
              </a:ext>
            </a:extLst>
          </p:cNvPr>
          <p:cNvSpPr>
            <a:spLocks noGrp="1"/>
          </p:cNvSpPr>
          <p:nvPr>
            <p:ph type="title"/>
          </p:nvPr>
        </p:nvSpPr>
        <p:spPr>
          <a:xfrm>
            <a:off x="838200" y="365126"/>
            <a:ext cx="10515600" cy="648666"/>
          </a:xfrm>
        </p:spPr>
        <p:txBody>
          <a:bodyPr>
            <a:normAutofit fontScale="90000"/>
          </a:bodyPr>
          <a:lstStyle/>
          <a:p>
            <a:r>
              <a:rPr lang="en-GB" dirty="0"/>
              <a:t>Instruction Decoding</a:t>
            </a:r>
          </a:p>
        </p:txBody>
      </p:sp>
      <p:sp>
        <p:nvSpPr>
          <p:cNvPr id="3" name="Content Placeholder 2">
            <a:extLst>
              <a:ext uri="{FF2B5EF4-FFF2-40B4-BE49-F238E27FC236}">
                <a16:creationId xmlns:a16="http://schemas.microsoft.com/office/drawing/2014/main" id="{D4FDD159-3858-1680-9252-AA2BA769F4D0}"/>
              </a:ext>
            </a:extLst>
          </p:cNvPr>
          <p:cNvSpPr>
            <a:spLocks noGrp="1"/>
          </p:cNvSpPr>
          <p:nvPr>
            <p:ph idx="1"/>
          </p:nvPr>
        </p:nvSpPr>
        <p:spPr>
          <a:xfrm>
            <a:off x="838200" y="1093304"/>
            <a:ext cx="10515600" cy="5083659"/>
          </a:xfrm>
        </p:spPr>
        <p:txBody>
          <a:bodyPr>
            <a:normAutofit fontScale="85000" lnSpcReduction="10000"/>
          </a:bodyPr>
          <a:lstStyle/>
          <a:p>
            <a:r>
              <a:rPr lang="en-GB" dirty="0"/>
              <a:t>The instruction is held in ROM as a 16-bit word.</a:t>
            </a:r>
          </a:p>
          <a:p>
            <a:r>
              <a:rPr lang="en-GB" dirty="0"/>
              <a:t>It consists of a 4-bit instruction field and a 12-bit address/data field.</a:t>
            </a:r>
          </a:p>
          <a:p>
            <a:r>
              <a:rPr lang="en-GB" dirty="0"/>
              <a:t>There are 8 instruction groups: LOAD, AND, XOR, OR, ADD, SUB, STORE and JUMP.</a:t>
            </a:r>
          </a:p>
          <a:p>
            <a:r>
              <a:rPr lang="en-GB" dirty="0"/>
              <a:t>The instruction group is decoded using a 74HC138, a 3 to 8 line decoder.</a:t>
            </a:r>
          </a:p>
          <a:p>
            <a:r>
              <a:rPr lang="en-GB" dirty="0" err="1"/>
              <a:t>Futher</a:t>
            </a:r>
            <a:r>
              <a:rPr lang="en-GB" dirty="0"/>
              <a:t> combinational logic combines (gates) the instruction group, with certain timing pulses to generate the various control signals for the machine. </a:t>
            </a:r>
          </a:p>
          <a:p>
            <a:r>
              <a:rPr lang="en-GB" dirty="0"/>
              <a:t>Each instruction takes 20 clock cycles to perform. This 20 clock machine cycle consists of 16 clock cycles needed to increment the serial Program Counter, plus a pair of “top and tail” pulses at each end of the PC clock burst.</a:t>
            </a:r>
          </a:p>
          <a:p>
            <a:r>
              <a:rPr lang="en-GB" dirty="0"/>
              <a:t>Instructions operate on the current contents of the Accumulator and a byte from a 12-bit memory address or an 8-bit literal or constant from ROM that is fed to the ALU via the B-Register.</a:t>
            </a:r>
          </a:p>
        </p:txBody>
      </p:sp>
    </p:spTree>
    <p:extLst>
      <p:ext uri="{BB962C8B-B14F-4D97-AF65-F5344CB8AC3E}">
        <p14:creationId xmlns:p14="http://schemas.microsoft.com/office/powerpoint/2010/main" val="3768609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AA7C-2872-24D0-8F2A-7C7E277BFB76}"/>
              </a:ext>
            </a:extLst>
          </p:cNvPr>
          <p:cNvSpPr>
            <a:spLocks noGrp="1"/>
          </p:cNvSpPr>
          <p:nvPr>
            <p:ph type="title"/>
          </p:nvPr>
        </p:nvSpPr>
        <p:spPr>
          <a:xfrm>
            <a:off x="838200" y="76891"/>
            <a:ext cx="10515600" cy="628788"/>
          </a:xfrm>
        </p:spPr>
        <p:txBody>
          <a:bodyPr>
            <a:normAutofit/>
          </a:bodyPr>
          <a:lstStyle/>
          <a:p>
            <a:r>
              <a:rPr lang="en-GB" sz="3600" dirty="0"/>
              <a:t>Shift Registers are Key to SPI Serial Communication </a:t>
            </a:r>
          </a:p>
        </p:txBody>
      </p:sp>
      <p:sp>
        <p:nvSpPr>
          <p:cNvPr id="3" name="Content Placeholder 2">
            <a:extLst>
              <a:ext uri="{FF2B5EF4-FFF2-40B4-BE49-F238E27FC236}">
                <a16:creationId xmlns:a16="http://schemas.microsoft.com/office/drawing/2014/main" id="{8166EC34-AD3D-AA1A-62FE-1A48F00E04F8}"/>
              </a:ext>
            </a:extLst>
          </p:cNvPr>
          <p:cNvSpPr>
            <a:spLocks noGrp="1"/>
          </p:cNvSpPr>
          <p:nvPr>
            <p:ph idx="1"/>
          </p:nvPr>
        </p:nvSpPr>
        <p:spPr>
          <a:xfrm>
            <a:off x="129209" y="884582"/>
            <a:ext cx="11926956" cy="5973417"/>
          </a:xfrm>
        </p:spPr>
        <p:txBody>
          <a:bodyPr>
            <a:normAutofit fontScale="40000" lnSpcReduction="20000"/>
          </a:bodyPr>
          <a:lstStyle/>
          <a:p>
            <a:r>
              <a:rPr lang="en-GB" sz="6000" dirty="0"/>
              <a:t>The intention is to make a simple bit serial computer which can communicate with memory and other peripherals, such as sensors, I/O expanders over SPI (Serial Peripheral Interface – Motorola c.1983)</a:t>
            </a:r>
          </a:p>
          <a:p>
            <a:endParaRPr lang="en-GB" sz="6000" dirty="0"/>
          </a:p>
          <a:p>
            <a:r>
              <a:rPr lang="en-GB" sz="6000" dirty="0"/>
              <a:t>The machine has a 6-pin socket that conveys the necessary serial data streams, clocking and power and ground. This </a:t>
            </a:r>
            <a:r>
              <a:rPr lang="en-GB" sz="6000" dirty="0" err="1"/>
              <a:t>equires</a:t>
            </a:r>
            <a:r>
              <a:rPr lang="en-GB" sz="6000" dirty="0"/>
              <a:t> a minimum of 4 wires between Master and Slave: frequently called MOSI, MISO, SCLK and /CE (/SS).</a:t>
            </a:r>
          </a:p>
          <a:p>
            <a:endParaRPr lang="en-GB" sz="6000" dirty="0"/>
          </a:p>
          <a:p>
            <a:r>
              <a:rPr lang="en-GB" sz="6000" dirty="0"/>
              <a:t> A word is transferred from Master to Slave, whilst simultaneously the Slave transfers a word back to the Master.</a:t>
            </a:r>
          </a:p>
          <a:p>
            <a:endParaRPr lang="en-GB" sz="6000" dirty="0"/>
          </a:p>
          <a:p>
            <a:r>
              <a:rPr lang="en-GB" sz="6000" dirty="0"/>
              <a:t>This can be easily done using a pair of 74HC299 universal shift registers</a:t>
            </a:r>
          </a:p>
          <a:p>
            <a:endParaRPr lang="en-GB" sz="6000" dirty="0"/>
          </a:p>
          <a:p>
            <a:r>
              <a:rPr lang="en-GB" sz="6000" dirty="0"/>
              <a:t>Easy to implement and economical in </a:t>
            </a:r>
            <a:r>
              <a:rPr lang="en-GB" sz="6000" dirty="0" err="1"/>
              <a:t>pcb</a:t>
            </a:r>
            <a:r>
              <a:rPr lang="en-GB" sz="6000" dirty="0"/>
              <a:t> traces</a:t>
            </a:r>
          </a:p>
          <a:p>
            <a:pPr marL="0" indent="0">
              <a:buNone/>
            </a:pPr>
            <a:endParaRPr lang="en-GB" sz="6000" dirty="0"/>
          </a:p>
          <a:p>
            <a:r>
              <a:rPr lang="en-GB" sz="6000" dirty="0"/>
              <a:t>Additionally, a parallel 8-bit bus which essentially replicates the SRAM data and address buses on a female </a:t>
            </a:r>
            <a:r>
              <a:rPr lang="en-GB" sz="6000" dirty="0" err="1"/>
              <a:t>pcb</a:t>
            </a:r>
            <a:r>
              <a:rPr lang="en-GB" sz="6000" dirty="0"/>
              <a:t> connector may be used for further parallel expansion.</a:t>
            </a:r>
            <a:br>
              <a:rPr lang="en-GB" sz="3200" dirty="0"/>
            </a:br>
            <a:br>
              <a:rPr lang="en-GB" dirty="0"/>
            </a:br>
            <a:endParaRPr lang="en-GB" dirty="0"/>
          </a:p>
        </p:txBody>
      </p:sp>
    </p:spTree>
    <p:extLst>
      <p:ext uri="{BB962C8B-B14F-4D97-AF65-F5344CB8AC3E}">
        <p14:creationId xmlns:p14="http://schemas.microsoft.com/office/powerpoint/2010/main" val="137799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0EFF-DB87-0A1B-AF65-37181B02A490}"/>
              </a:ext>
            </a:extLst>
          </p:cNvPr>
          <p:cNvSpPr>
            <a:spLocks noGrp="1"/>
          </p:cNvSpPr>
          <p:nvPr>
            <p:ph type="title"/>
          </p:nvPr>
        </p:nvSpPr>
        <p:spPr/>
        <p:txBody>
          <a:bodyPr/>
          <a:lstStyle/>
          <a:p>
            <a:r>
              <a:rPr lang="en-GB" dirty="0"/>
              <a:t>Serial Memory</a:t>
            </a:r>
          </a:p>
        </p:txBody>
      </p:sp>
      <p:sp>
        <p:nvSpPr>
          <p:cNvPr id="3" name="Content Placeholder 2">
            <a:extLst>
              <a:ext uri="{FF2B5EF4-FFF2-40B4-BE49-F238E27FC236}">
                <a16:creationId xmlns:a16="http://schemas.microsoft.com/office/drawing/2014/main" id="{2A26ED91-B245-B90F-15B2-566B6E41010F}"/>
              </a:ext>
            </a:extLst>
          </p:cNvPr>
          <p:cNvSpPr>
            <a:spLocks noGrp="1"/>
          </p:cNvSpPr>
          <p:nvPr>
            <p:ph idx="1"/>
          </p:nvPr>
        </p:nvSpPr>
        <p:spPr/>
        <p:txBody>
          <a:bodyPr/>
          <a:lstStyle/>
          <a:p>
            <a:r>
              <a:rPr lang="en-GB" dirty="0"/>
              <a:t>Serial memory was originally implemented as serial delay lines </a:t>
            </a:r>
            <a:br>
              <a:rPr lang="en-GB" dirty="0"/>
            </a:br>
            <a:r>
              <a:rPr lang="en-GB" dirty="0"/>
              <a:t>(e.g.  mercury acoustic delay lines used in EDSAC 1949), electrostatic storage of charge in the phosphor of a CRT tube or a rotating magnetic drum with multiple heads. </a:t>
            </a:r>
          </a:p>
          <a:p>
            <a:r>
              <a:rPr lang="en-GB" dirty="0"/>
              <a:t>Disks and magnetic drums are fundamentally serial devices</a:t>
            </a:r>
          </a:p>
          <a:p>
            <a:r>
              <a:rPr lang="en-GB" dirty="0"/>
              <a:t>Serial EEPROM, Flash FRAM and SRAM appeared in the mid-1990s</a:t>
            </a:r>
          </a:p>
          <a:p>
            <a:r>
              <a:rPr lang="en-GB" dirty="0"/>
              <a:t>Low cost, 8-pin packages and relatively easy to use, with SPI and an industry standard package and instruction set.</a:t>
            </a:r>
          </a:p>
        </p:txBody>
      </p:sp>
    </p:spTree>
    <p:extLst>
      <p:ext uri="{BB962C8B-B14F-4D97-AF65-F5344CB8AC3E}">
        <p14:creationId xmlns:p14="http://schemas.microsoft.com/office/powerpoint/2010/main" val="371230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E0D6-2CE2-323D-524F-B4581A5CFE34}"/>
              </a:ext>
            </a:extLst>
          </p:cNvPr>
          <p:cNvSpPr>
            <a:spLocks noGrp="1"/>
          </p:cNvSpPr>
          <p:nvPr>
            <p:ph type="title"/>
          </p:nvPr>
        </p:nvSpPr>
        <p:spPr/>
        <p:txBody>
          <a:bodyPr/>
          <a:lstStyle/>
          <a:p>
            <a:r>
              <a:rPr lang="en-GB" dirty="0"/>
              <a:t>“TICK” – A Bit Serial SBC for Experimentation</a:t>
            </a:r>
          </a:p>
        </p:txBody>
      </p:sp>
      <p:sp>
        <p:nvSpPr>
          <p:cNvPr id="3" name="Content Placeholder 2">
            <a:extLst>
              <a:ext uri="{FF2B5EF4-FFF2-40B4-BE49-F238E27FC236}">
                <a16:creationId xmlns:a16="http://schemas.microsoft.com/office/drawing/2014/main" id="{6502DEB6-21C4-68F0-D6C7-C9E2BA662E03}"/>
              </a:ext>
            </a:extLst>
          </p:cNvPr>
          <p:cNvSpPr>
            <a:spLocks noGrp="1"/>
          </p:cNvSpPr>
          <p:nvPr>
            <p:ph idx="1"/>
          </p:nvPr>
        </p:nvSpPr>
        <p:spPr>
          <a:xfrm>
            <a:off x="1295400" y="1514475"/>
            <a:ext cx="10515600" cy="5343525"/>
          </a:xfrm>
        </p:spPr>
        <p:txBody>
          <a:bodyPr>
            <a:normAutofit fontScale="92500" lnSpcReduction="10000"/>
          </a:bodyPr>
          <a:lstStyle/>
          <a:p>
            <a:r>
              <a:rPr lang="en-GB" dirty="0"/>
              <a:t>Combines a versatile ALU with examples of some of the common shift register types. 74HC165, 74HC595, 74HC299</a:t>
            </a:r>
          </a:p>
          <a:p>
            <a:r>
              <a:rPr lang="en-GB" dirty="0"/>
              <a:t>8-bit, bit serial arithmetic, ADD, SUB, AND, XOR, OR</a:t>
            </a:r>
          </a:p>
          <a:p>
            <a:r>
              <a:rPr lang="en-GB" dirty="0"/>
              <a:t>32K bytes of SRAM</a:t>
            </a:r>
          </a:p>
          <a:p>
            <a:r>
              <a:rPr lang="en-GB" dirty="0"/>
              <a:t>Direct interface to SPI with MOSI, MISO and GCLK</a:t>
            </a:r>
          </a:p>
          <a:p>
            <a:r>
              <a:rPr lang="en-GB" dirty="0"/>
              <a:t>Entirely through hole components for simplified construction</a:t>
            </a:r>
          </a:p>
          <a:p>
            <a:r>
              <a:rPr lang="en-GB" dirty="0"/>
              <a:t>Raspberry Pi Pico clone provides user interface, ROM emulation, GPIO and debugging</a:t>
            </a:r>
          </a:p>
          <a:p>
            <a:r>
              <a:rPr lang="en-GB" dirty="0"/>
              <a:t>Link selectable clock frequency from 1kHz to 1MHz</a:t>
            </a:r>
          </a:p>
          <a:p>
            <a:r>
              <a:rPr lang="en-GB" dirty="0"/>
              <a:t>Single stepping and debug to laptop</a:t>
            </a:r>
          </a:p>
          <a:p>
            <a:r>
              <a:rPr lang="en-GB" dirty="0"/>
              <a:t>8 LEDs to show Accumulator contents</a:t>
            </a:r>
          </a:p>
          <a:p>
            <a:r>
              <a:rPr lang="en-GB" dirty="0"/>
              <a:t>Affordable – about  £20 on 110x110 mm </a:t>
            </a:r>
            <a:r>
              <a:rPr lang="en-GB" dirty="0" err="1"/>
              <a:t>pcb</a:t>
            </a:r>
            <a:r>
              <a:rPr lang="en-GB" dirty="0"/>
              <a:t> from JLC PCB</a:t>
            </a:r>
          </a:p>
        </p:txBody>
      </p:sp>
    </p:spTree>
    <p:extLst>
      <p:ext uri="{BB962C8B-B14F-4D97-AF65-F5344CB8AC3E}">
        <p14:creationId xmlns:p14="http://schemas.microsoft.com/office/powerpoint/2010/main" val="41554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3B97-9309-3747-87EF-146B1C351AE7}"/>
              </a:ext>
            </a:extLst>
          </p:cNvPr>
          <p:cNvSpPr>
            <a:spLocks noGrp="1"/>
          </p:cNvSpPr>
          <p:nvPr>
            <p:ph type="title"/>
          </p:nvPr>
        </p:nvSpPr>
        <p:spPr/>
        <p:txBody>
          <a:bodyPr/>
          <a:lstStyle/>
          <a:p>
            <a:r>
              <a:rPr lang="en-GB" dirty="0"/>
              <a:t>Part 1- A Brief Introduction to Shift Registers</a:t>
            </a:r>
          </a:p>
        </p:txBody>
      </p:sp>
      <p:sp>
        <p:nvSpPr>
          <p:cNvPr id="3" name="Content Placeholder 2">
            <a:extLst>
              <a:ext uri="{FF2B5EF4-FFF2-40B4-BE49-F238E27FC236}">
                <a16:creationId xmlns:a16="http://schemas.microsoft.com/office/drawing/2014/main" id="{A5A3FCA1-4DFE-E482-C0E0-89573519DCC7}"/>
              </a:ext>
            </a:extLst>
          </p:cNvPr>
          <p:cNvSpPr>
            <a:spLocks noGrp="1"/>
          </p:cNvSpPr>
          <p:nvPr>
            <p:ph idx="1"/>
          </p:nvPr>
        </p:nvSpPr>
        <p:spPr>
          <a:xfrm>
            <a:off x="838200" y="1825624"/>
            <a:ext cx="10515600" cy="4956175"/>
          </a:xfrm>
        </p:spPr>
        <p:txBody>
          <a:bodyPr>
            <a:normAutofit fontScale="92500" lnSpcReduction="20000"/>
          </a:bodyPr>
          <a:lstStyle/>
          <a:p>
            <a:r>
              <a:rPr lang="en-GB" dirty="0"/>
              <a:t>Here I present four common types of shift register. They will be used together to build the first stage of the processor – a bit serial adder. This adder will ;</a:t>
            </a:r>
            <a:r>
              <a:rPr lang="en-GB" dirty="0" err="1"/>
              <a:t>ater</a:t>
            </a:r>
            <a:r>
              <a:rPr lang="en-GB" dirty="0"/>
              <a:t> be augmented with more ICs, to extend it to a fully capable ALU.</a:t>
            </a:r>
            <a:br>
              <a:rPr lang="en-GB" dirty="0"/>
            </a:br>
            <a:endParaRPr lang="en-GB" dirty="0"/>
          </a:p>
          <a:p>
            <a:r>
              <a:rPr lang="en-GB" dirty="0"/>
              <a:t>The first shift register is a 74HC164, an 8-bit serial input, parallel output device, in a compact 14-pin package. It can be clocked at approaching 80MHz.</a:t>
            </a:r>
          </a:p>
          <a:p>
            <a:r>
              <a:rPr lang="en-GB" dirty="0"/>
              <a:t>The complementary part is the 74HC165 which is an 8-bit parallel input, serial output part. It has a greater than 50MHz maximum clock frequency at 5V</a:t>
            </a:r>
            <a:endParaRPr lang="en-GB" b="1" dirty="0"/>
          </a:p>
          <a:p>
            <a:r>
              <a:rPr lang="en-GB" dirty="0"/>
              <a:t>The third device is the 74HC595, which is similar to the 74HC164, but incorporates an 8-bit tristate output, parallel register. This makes it compatible with parallel-bus oriented systems. Some manufacturer’s 74HC595s will clock at 90 to 110MHz.</a:t>
            </a:r>
          </a:p>
          <a:p>
            <a:endParaRPr lang="en-GB" dirty="0"/>
          </a:p>
        </p:txBody>
      </p:sp>
    </p:spTree>
    <p:extLst>
      <p:ext uri="{BB962C8B-B14F-4D97-AF65-F5344CB8AC3E}">
        <p14:creationId xmlns:p14="http://schemas.microsoft.com/office/powerpoint/2010/main" val="322312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462AD-318B-7BBA-7C22-540B89197CFD}"/>
              </a:ext>
            </a:extLst>
          </p:cNvPr>
          <p:cNvPicPr>
            <a:picLocks noChangeAspect="1"/>
          </p:cNvPicPr>
          <p:nvPr/>
        </p:nvPicPr>
        <p:blipFill>
          <a:blip r:embed="rId2"/>
          <a:stretch>
            <a:fillRect/>
          </a:stretch>
        </p:blipFill>
        <p:spPr>
          <a:xfrm>
            <a:off x="203200" y="422280"/>
            <a:ext cx="11785600" cy="3807948"/>
          </a:xfrm>
          <a:prstGeom prst="rect">
            <a:avLst/>
          </a:prstGeom>
        </p:spPr>
      </p:pic>
      <p:sp>
        <p:nvSpPr>
          <p:cNvPr id="4" name="TextBox 3">
            <a:extLst>
              <a:ext uri="{FF2B5EF4-FFF2-40B4-BE49-F238E27FC236}">
                <a16:creationId xmlns:a16="http://schemas.microsoft.com/office/drawing/2014/main" id="{31E5E74B-6C3F-42B3-3359-F3616C522245}"/>
              </a:ext>
            </a:extLst>
          </p:cNvPr>
          <p:cNvSpPr txBox="1"/>
          <p:nvPr/>
        </p:nvSpPr>
        <p:spPr>
          <a:xfrm>
            <a:off x="2174240" y="4641334"/>
            <a:ext cx="8036560" cy="369332"/>
          </a:xfrm>
          <a:prstGeom prst="rect">
            <a:avLst/>
          </a:prstGeom>
          <a:noFill/>
        </p:spPr>
        <p:txBody>
          <a:bodyPr wrap="square" rtlCol="0">
            <a:spAutoFit/>
          </a:bodyPr>
          <a:lstStyle/>
          <a:p>
            <a:r>
              <a:rPr lang="en-GB" dirty="0"/>
              <a:t>Common types of shift register in 74HCxx and 4xxx series CMOS Logic</a:t>
            </a:r>
          </a:p>
        </p:txBody>
      </p:sp>
    </p:spTree>
    <p:extLst>
      <p:ext uri="{BB962C8B-B14F-4D97-AF65-F5344CB8AC3E}">
        <p14:creationId xmlns:p14="http://schemas.microsoft.com/office/powerpoint/2010/main" val="388926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069F-235D-ACFB-5B62-9DE611F4C235}"/>
              </a:ext>
            </a:extLst>
          </p:cNvPr>
          <p:cNvSpPr>
            <a:spLocks noGrp="1"/>
          </p:cNvSpPr>
          <p:nvPr>
            <p:ph type="title"/>
          </p:nvPr>
        </p:nvSpPr>
        <p:spPr>
          <a:xfrm>
            <a:off x="838200" y="365125"/>
            <a:ext cx="10515600" cy="579755"/>
          </a:xfrm>
        </p:spPr>
        <p:txBody>
          <a:bodyPr>
            <a:normAutofit fontScale="90000"/>
          </a:bodyPr>
          <a:lstStyle/>
          <a:p>
            <a:r>
              <a:rPr lang="en-GB" dirty="0"/>
              <a:t>Introduction</a:t>
            </a:r>
          </a:p>
        </p:txBody>
      </p:sp>
      <p:sp>
        <p:nvSpPr>
          <p:cNvPr id="3" name="Content Placeholder 2">
            <a:extLst>
              <a:ext uri="{FF2B5EF4-FFF2-40B4-BE49-F238E27FC236}">
                <a16:creationId xmlns:a16="http://schemas.microsoft.com/office/drawing/2014/main" id="{3273A754-CADA-980A-F1BA-583FC89FC4C4}"/>
              </a:ext>
            </a:extLst>
          </p:cNvPr>
          <p:cNvSpPr>
            <a:spLocks noGrp="1"/>
          </p:cNvSpPr>
          <p:nvPr>
            <p:ph idx="1"/>
          </p:nvPr>
        </p:nvSpPr>
        <p:spPr>
          <a:xfrm>
            <a:off x="0" y="944880"/>
            <a:ext cx="12192000" cy="5821679"/>
          </a:xfrm>
        </p:spPr>
        <p:txBody>
          <a:bodyPr>
            <a:normAutofit lnSpcReduction="10000"/>
          </a:bodyPr>
          <a:lstStyle/>
          <a:p>
            <a:pPr marL="0" indent="0">
              <a:buNone/>
            </a:pPr>
            <a:r>
              <a:rPr lang="en-GB" sz="2200" dirty="0"/>
              <a:t>In the late 1980s, the late, great author and futurologist, Richard Adams made a series of radio documentaries, and a book “Last Chance to See” documenting his travels around the world  to seek out and document various animal species that were on the brink of extinction, including the Komodo Dragon, the Kakapo of New Zealand and the Aye-Aye lemur of Madagascar.</a:t>
            </a:r>
            <a:br>
              <a:rPr lang="en-GB" sz="2200" dirty="0"/>
            </a:br>
            <a:br>
              <a:rPr lang="en-GB" sz="2200" dirty="0"/>
            </a:br>
            <a:r>
              <a:rPr lang="en-GB" sz="2200" dirty="0"/>
              <a:t>In a lesser capacity, I have spent the last 5 years exploring simple computer architectures, based on what are often colloquially known as “TTL” chips, but more correctly  74HC series of logic devices.</a:t>
            </a:r>
            <a:br>
              <a:rPr lang="en-GB" sz="2200" dirty="0"/>
            </a:br>
            <a:endParaRPr lang="en-GB" sz="2200" dirty="0"/>
          </a:p>
          <a:p>
            <a:pPr marL="0" indent="0">
              <a:buNone/>
            </a:pPr>
            <a:r>
              <a:rPr lang="en-GB" sz="2200" dirty="0"/>
              <a:t>With successive generations of logic, these devices have 60+ years or heritage, and are based on high-speed CMOS logic, FETs and transmission gates, and no longer bipolar, multi-emitter transistors, but have retained their pin compatibility with the older series.</a:t>
            </a:r>
            <a:br>
              <a:rPr lang="en-GB" sz="2200" dirty="0"/>
            </a:br>
            <a:br>
              <a:rPr lang="en-GB" sz="2200" dirty="0"/>
            </a:br>
            <a:r>
              <a:rPr lang="en-GB" sz="2200" dirty="0"/>
              <a:t>However, these devices are slowly being obsoleted, resulting in a smaller range, fewer packaging options and decreased availability. Basically the slow erosion and ultimate extinction of the species. </a:t>
            </a:r>
            <a:br>
              <a:rPr lang="en-GB" sz="2200" dirty="0"/>
            </a:br>
            <a:br>
              <a:rPr lang="en-GB" sz="2200" dirty="0"/>
            </a:br>
            <a:r>
              <a:rPr lang="en-GB" sz="2200" dirty="0"/>
              <a:t>I realised that the window of opportunity to build a working “TTL Computer” was rapidly diminishing, and so after 4 years of procrastination, I began my journey, for proper, earlier this year.</a:t>
            </a:r>
          </a:p>
          <a:p>
            <a:pPr marL="0" indent="0">
              <a:buNone/>
            </a:pPr>
            <a:br>
              <a:rPr lang="en-GB" sz="2200" dirty="0"/>
            </a:br>
            <a:r>
              <a:rPr lang="en-GB" sz="2200" dirty="0"/>
              <a:t>To add a little novelty to my design, I chose to use the little known technique of Bit Serial Arithmetic.</a:t>
            </a:r>
          </a:p>
        </p:txBody>
      </p:sp>
    </p:spTree>
    <p:extLst>
      <p:ext uri="{BB962C8B-B14F-4D97-AF65-F5344CB8AC3E}">
        <p14:creationId xmlns:p14="http://schemas.microsoft.com/office/powerpoint/2010/main" val="266026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D00FA-A327-C5B1-13E5-E0DA988A19AC}"/>
              </a:ext>
            </a:extLst>
          </p:cNvPr>
          <p:cNvPicPr>
            <a:picLocks noChangeAspect="1"/>
          </p:cNvPicPr>
          <p:nvPr/>
        </p:nvPicPr>
        <p:blipFill>
          <a:blip r:embed="rId2"/>
          <a:stretch>
            <a:fillRect/>
          </a:stretch>
        </p:blipFill>
        <p:spPr>
          <a:xfrm>
            <a:off x="0" y="575625"/>
            <a:ext cx="12192000" cy="3918589"/>
          </a:xfrm>
          <a:prstGeom prst="rect">
            <a:avLst/>
          </a:prstGeom>
        </p:spPr>
      </p:pic>
      <p:sp>
        <p:nvSpPr>
          <p:cNvPr id="4" name="TextBox 3">
            <a:extLst>
              <a:ext uri="{FF2B5EF4-FFF2-40B4-BE49-F238E27FC236}">
                <a16:creationId xmlns:a16="http://schemas.microsoft.com/office/drawing/2014/main" id="{F8AB6561-CBFC-CDC9-CC31-0E46019C8954}"/>
              </a:ext>
            </a:extLst>
          </p:cNvPr>
          <p:cNvSpPr txBox="1"/>
          <p:nvPr/>
        </p:nvSpPr>
        <p:spPr>
          <a:xfrm>
            <a:off x="1239520" y="4919008"/>
            <a:ext cx="10311669" cy="1938992"/>
          </a:xfrm>
          <a:prstGeom prst="rect">
            <a:avLst/>
          </a:prstGeom>
          <a:noFill/>
        </p:spPr>
        <p:txBody>
          <a:bodyPr wrap="none" rtlCol="0">
            <a:spAutoFit/>
          </a:bodyPr>
          <a:lstStyle/>
          <a:p>
            <a:pPr marL="342900" indent="-342900">
              <a:buFont typeface="Arial" panose="020B0604020202020204" pitchFamily="34" charset="0"/>
              <a:buChar char="•"/>
            </a:pPr>
            <a:r>
              <a:rPr lang="en-GB" sz="2000" dirty="0"/>
              <a:t>74HC164 8-bit SIPO shift register</a:t>
            </a:r>
          </a:p>
          <a:p>
            <a:pPr marL="342900" indent="-342900">
              <a:buFont typeface="Arial" panose="020B0604020202020204" pitchFamily="34" charset="0"/>
              <a:buChar char="•"/>
            </a:pPr>
            <a:r>
              <a:rPr lang="en-GB" sz="2000" dirty="0"/>
              <a:t>Simplest of all shift register devices</a:t>
            </a:r>
          </a:p>
          <a:p>
            <a:pPr marL="342900" indent="-342900">
              <a:buFont typeface="Arial" panose="020B0604020202020204" pitchFamily="34" charset="0"/>
              <a:buChar char="•"/>
            </a:pPr>
            <a:r>
              <a:rPr lang="en-GB" sz="2000" dirty="0"/>
              <a:t>Used to convert serial data into parallel</a:t>
            </a:r>
          </a:p>
          <a:p>
            <a:pPr marL="342900" indent="-342900">
              <a:buFont typeface="Arial" panose="020B0604020202020204" pitchFamily="34" charset="0"/>
              <a:buChar char="•"/>
            </a:pPr>
            <a:r>
              <a:rPr lang="en-GB" sz="2000" dirty="0"/>
              <a:t>Note – outputs will change with every clock pulse – so only read at end of clock sequence</a:t>
            </a:r>
          </a:p>
          <a:p>
            <a:pPr marL="342900" indent="-342900">
              <a:buFont typeface="Arial" panose="020B0604020202020204" pitchFamily="34" charset="0"/>
              <a:buChar char="•"/>
            </a:pPr>
            <a:r>
              <a:rPr lang="en-GB" sz="2000" dirty="0"/>
              <a:t>Compact 14-pin DIL package</a:t>
            </a:r>
            <a:br>
              <a:rPr lang="en-GB" sz="2000" dirty="0"/>
            </a:br>
            <a:endParaRPr lang="en-GB" sz="2000" dirty="0"/>
          </a:p>
        </p:txBody>
      </p:sp>
    </p:spTree>
    <p:extLst>
      <p:ext uri="{BB962C8B-B14F-4D97-AF65-F5344CB8AC3E}">
        <p14:creationId xmlns:p14="http://schemas.microsoft.com/office/powerpoint/2010/main" val="2215580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E3200-AAAD-BC6D-8EDF-600584C3DD78}"/>
              </a:ext>
            </a:extLst>
          </p:cNvPr>
          <p:cNvPicPr>
            <a:picLocks noChangeAspect="1"/>
          </p:cNvPicPr>
          <p:nvPr/>
        </p:nvPicPr>
        <p:blipFill>
          <a:blip r:embed="rId2"/>
          <a:stretch>
            <a:fillRect/>
          </a:stretch>
        </p:blipFill>
        <p:spPr>
          <a:xfrm>
            <a:off x="0" y="558300"/>
            <a:ext cx="12192000" cy="3912600"/>
          </a:xfrm>
          <a:prstGeom prst="rect">
            <a:avLst/>
          </a:prstGeom>
        </p:spPr>
      </p:pic>
      <p:sp>
        <p:nvSpPr>
          <p:cNvPr id="4" name="TextBox 3">
            <a:extLst>
              <a:ext uri="{FF2B5EF4-FFF2-40B4-BE49-F238E27FC236}">
                <a16:creationId xmlns:a16="http://schemas.microsoft.com/office/drawing/2014/main" id="{10C5E138-39FC-7DEA-B740-F1A205CADC62}"/>
              </a:ext>
            </a:extLst>
          </p:cNvPr>
          <p:cNvSpPr txBox="1"/>
          <p:nvPr/>
        </p:nvSpPr>
        <p:spPr>
          <a:xfrm>
            <a:off x="1483360" y="5069840"/>
            <a:ext cx="7847469" cy="1200329"/>
          </a:xfrm>
          <a:prstGeom prst="rect">
            <a:avLst/>
          </a:prstGeom>
          <a:noFill/>
        </p:spPr>
        <p:txBody>
          <a:bodyPr wrap="none" rtlCol="0">
            <a:spAutoFit/>
          </a:bodyPr>
          <a:lstStyle/>
          <a:p>
            <a:pPr marL="285750" indent="-285750">
              <a:buFont typeface="Arial" panose="020B0604020202020204" pitchFamily="34" charset="0"/>
              <a:buChar char="•"/>
            </a:pPr>
            <a:r>
              <a:rPr lang="en-GB" dirty="0"/>
              <a:t>74HC165 8-bit PISO shift register</a:t>
            </a:r>
          </a:p>
          <a:p>
            <a:pPr marL="285750" indent="-285750">
              <a:buFont typeface="Arial" panose="020B0604020202020204" pitchFamily="34" charset="0"/>
              <a:buChar char="•"/>
            </a:pPr>
            <a:r>
              <a:rPr lang="en-GB" dirty="0"/>
              <a:t>Used for </a:t>
            </a:r>
            <a:r>
              <a:rPr lang="en-GB" dirty="0" err="1"/>
              <a:t>inputing</a:t>
            </a:r>
            <a:r>
              <a:rPr lang="en-GB" dirty="0"/>
              <a:t> data from parallel bus and converting to series bit stream</a:t>
            </a:r>
          </a:p>
          <a:p>
            <a:pPr marL="285750" indent="-285750">
              <a:buFont typeface="Arial" panose="020B0604020202020204" pitchFamily="34" charset="0"/>
              <a:buChar char="•"/>
            </a:pPr>
            <a:r>
              <a:rPr lang="en-GB" dirty="0"/>
              <a:t>Often used to read switch matrices or extending number of input ports</a:t>
            </a:r>
          </a:p>
          <a:p>
            <a:pPr marL="285750" indent="-285750">
              <a:buFont typeface="Arial" panose="020B0604020202020204" pitchFamily="34" charset="0"/>
              <a:buChar char="•"/>
            </a:pPr>
            <a:r>
              <a:rPr lang="en-GB" dirty="0"/>
              <a:t>16 pin DIL package</a:t>
            </a:r>
          </a:p>
        </p:txBody>
      </p:sp>
    </p:spTree>
    <p:extLst>
      <p:ext uri="{BB962C8B-B14F-4D97-AF65-F5344CB8AC3E}">
        <p14:creationId xmlns:p14="http://schemas.microsoft.com/office/powerpoint/2010/main" val="24852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6AEE98-598E-A463-4023-1239BA76975A}"/>
              </a:ext>
            </a:extLst>
          </p:cNvPr>
          <p:cNvPicPr>
            <a:picLocks noChangeAspect="1"/>
          </p:cNvPicPr>
          <p:nvPr/>
        </p:nvPicPr>
        <p:blipFill>
          <a:blip r:embed="rId2"/>
          <a:stretch>
            <a:fillRect/>
          </a:stretch>
        </p:blipFill>
        <p:spPr>
          <a:xfrm>
            <a:off x="3751898" y="131128"/>
            <a:ext cx="5110134" cy="5416232"/>
          </a:xfrm>
          <a:prstGeom prst="rect">
            <a:avLst/>
          </a:prstGeom>
        </p:spPr>
      </p:pic>
      <p:sp>
        <p:nvSpPr>
          <p:cNvPr id="4" name="TextBox 3">
            <a:extLst>
              <a:ext uri="{FF2B5EF4-FFF2-40B4-BE49-F238E27FC236}">
                <a16:creationId xmlns:a16="http://schemas.microsoft.com/office/drawing/2014/main" id="{58F4A487-AC85-C223-6834-908B929DB450}"/>
              </a:ext>
            </a:extLst>
          </p:cNvPr>
          <p:cNvSpPr txBox="1"/>
          <p:nvPr/>
        </p:nvSpPr>
        <p:spPr>
          <a:xfrm>
            <a:off x="1493520" y="5547360"/>
            <a:ext cx="9904633" cy="1600438"/>
          </a:xfrm>
          <a:prstGeom prst="rect">
            <a:avLst/>
          </a:prstGeom>
          <a:noFill/>
        </p:spPr>
        <p:txBody>
          <a:bodyPr wrap="square" rtlCol="0">
            <a:spAutoFit/>
          </a:bodyPr>
          <a:lstStyle/>
          <a:p>
            <a:pPr marL="285750" indent="-285750">
              <a:buFont typeface="Arial" panose="020B0604020202020204" pitchFamily="34" charset="0"/>
              <a:buChar char="•"/>
            </a:pPr>
            <a:r>
              <a:rPr lang="en-GB" sz="2000" dirty="0"/>
              <a:t>74HC595 8-bit SIPO shift register with parallel, tristate D-type output latch.</a:t>
            </a:r>
          </a:p>
          <a:p>
            <a:pPr marL="285750" indent="-285750">
              <a:buFont typeface="Arial" panose="020B0604020202020204" pitchFamily="34" charset="0"/>
              <a:buChar char="•"/>
            </a:pPr>
            <a:r>
              <a:rPr lang="en-GB" sz="2000" dirty="0"/>
              <a:t>Often used for GPIO extension and bus based systems</a:t>
            </a:r>
          </a:p>
          <a:p>
            <a:pPr marL="285750" indent="-285750">
              <a:buFont typeface="Arial" panose="020B0604020202020204" pitchFamily="34" charset="0"/>
              <a:buChar char="•"/>
            </a:pPr>
            <a:r>
              <a:rPr lang="en-GB" sz="2000" dirty="0"/>
              <a:t>Separate clocks for serial shift register and parallel latch</a:t>
            </a:r>
          </a:p>
          <a:p>
            <a:pPr marL="285750" indent="-285750">
              <a:buFont typeface="Arial" panose="020B0604020202020204" pitchFamily="34" charset="0"/>
              <a:buChar char="•"/>
            </a:pPr>
            <a:r>
              <a:rPr lang="en-GB" sz="2000" dirty="0"/>
              <a:t>16 pin DIL package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6248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2C95D-8222-B463-4653-BB547F0FD40D}"/>
              </a:ext>
            </a:extLst>
          </p:cNvPr>
          <p:cNvPicPr>
            <a:picLocks noChangeAspect="1"/>
          </p:cNvPicPr>
          <p:nvPr/>
        </p:nvPicPr>
        <p:blipFill>
          <a:blip r:embed="rId2"/>
          <a:stretch>
            <a:fillRect/>
          </a:stretch>
        </p:blipFill>
        <p:spPr>
          <a:xfrm>
            <a:off x="447040" y="449195"/>
            <a:ext cx="11297920" cy="4794727"/>
          </a:xfrm>
          <a:prstGeom prst="rect">
            <a:avLst/>
          </a:prstGeom>
        </p:spPr>
      </p:pic>
      <p:sp>
        <p:nvSpPr>
          <p:cNvPr id="4" name="TextBox 3">
            <a:extLst>
              <a:ext uri="{FF2B5EF4-FFF2-40B4-BE49-F238E27FC236}">
                <a16:creationId xmlns:a16="http://schemas.microsoft.com/office/drawing/2014/main" id="{7B4D2C4E-556A-FEDE-5DE6-C0AB2DE52F7E}"/>
              </a:ext>
            </a:extLst>
          </p:cNvPr>
          <p:cNvSpPr txBox="1"/>
          <p:nvPr/>
        </p:nvSpPr>
        <p:spPr>
          <a:xfrm>
            <a:off x="1239520" y="5243922"/>
            <a:ext cx="9946640" cy="1323439"/>
          </a:xfrm>
          <a:prstGeom prst="rect">
            <a:avLst/>
          </a:prstGeom>
          <a:noFill/>
        </p:spPr>
        <p:txBody>
          <a:bodyPr wrap="square" rtlCol="0">
            <a:spAutoFit/>
          </a:bodyPr>
          <a:lstStyle/>
          <a:p>
            <a:pPr marL="285750" indent="-285750">
              <a:buFont typeface="Arial" panose="020B0604020202020204" pitchFamily="34" charset="0"/>
              <a:buChar char="•"/>
            </a:pPr>
            <a:r>
              <a:rPr lang="en-GB" sz="2000" dirty="0"/>
              <a:t>74HC299 Universal, bidirectional 8-bit shift register with  </a:t>
            </a:r>
            <a:r>
              <a:rPr lang="en-GB" sz="2000" dirty="0" err="1"/>
              <a:t>with</a:t>
            </a:r>
            <a:r>
              <a:rPr lang="en-GB" sz="2000" dirty="0"/>
              <a:t> tristate parallel I/0 bus</a:t>
            </a:r>
          </a:p>
          <a:p>
            <a:pPr marL="285750" indent="-285750">
              <a:buFont typeface="Arial" panose="020B0604020202020204" pitchFamily="34" charset="0"/>
              <a:buChar char="•"/>
            </a:pPr>
            <a:r>
              <a:rPr lang="en-GB" sz="2000" dirty="0"/>
              <a:t> Ideal to interface to parallel bus systems</a:t>
            </a:r>
          </a:p>
          <a:p>
            <a:pPr marL="342900" indent="-342900">
              <a:buFont typeface="Arial" panose="020B0604020202020204" pitchFamily="34" charset="0"/>
              <a:buChar char="•"/>
            </a:pPr>
            <a:r>
              <a:rPr lang="en-GB" sz="2000" dirty="0"/>
              <a:t>Note extensive use of “steering” logic.</a:t>
            </a:r>
          </a:p>
          <a:p>
            <a:pPr marL="342900" indent="-342900">
              <a:buFont typeface="Arial" panose="020B0604020202020204" pitchFamily="34" charset="0"/>
              <a:buChar char="•"/>
            </a:pPr>
            <a:r>
              <a:rPr lang="en-GB" sz="2000" dirty="0"/>
              <a:t>20 DIL pin package</a:t>
            </a:r>
          </a:p>
        </p:txBody>
      </p:sp>
    </p:spTree>
    <p:extLst>
      <p:ext uri="{BB962C8B-B14F-4D97-AF65-F5344CB8AC3E}">
        <p14:creationId xmlns:p14="http://schemas.microsoft.com/office/powerpoint/2010/main" val="204035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A04D-E5D9-3F57-7A7D-CAC3CB77803E}"/>
              </a:ext>
            </a:extLst>
          </p:cNvPr>
          <p:cNvSpPr>
            <a:spLocks noGrp="1"/>
          </p:cNvSpPr>
          <p:nvPr>
            <p:ph type="title"/>
          </p:nvPr>
        </p:nvSpPr>
        <p:spPr/>
        <p:txBody>
          <a:bodyPr/>
          <a:lstStyle/>
          <a:p>
            <a:r>
              <a:rPr lang="en-GB" dirty="0"/>
              <a:t>The Clock Sequencer</a:t>
            </a:r>
          </a:p>
        </p:txBody>
      </p:sp>
      <p:sp>
        <p:nvSpPr>
          <p:cNvPr id="3" name="Content Placeholder 2">
            <a:extLst>
              <a:ext uri="{FF2B5EF4-FFF2-40B4-BE49-F238E27FC236}">
                <a16:creationId xmlns:a16="http://schemas.microsoft.com/office/drawing/2014/main" id="{F04D5E20-59D3-70A0-5987-8D4954C901BC}"/>
              </a:ext>
            </a:extLst>
          </p:cNvPr>
          <p:cNvSpPr>
            <a:spLocks noGrp="1"/>
          </p:cNvSpPr>
          <p:nvPr>
            <p:ph idx="1"/>
          </p:nvPr>
        </p:nvSpPr>
        <p:spPr/>
        <p:txBody>
          <a:bodyPr/>
          <a:lstStyle/>
          <a:p>
            <a:r>
              <a:rPr lang="en-GB" dirty="0"/>
              <a:t>Timing is very important in any digital circuit.</a:t>
            </a:r>
            <a:br>
              <a:rPr lang="en-GB" dirty="0"/>
            </a:br>
            <a:br>
              <a:rPr lang="en-GB" dirty="0"/>
            </a:br>
            <a:r>
              <a:rPr lang="en-GB" dirty="0"/>
              <a:t>The clock sequencer and timing pulse generator (TPG) co-ordinates all of the control signals. </a:t>
            </a:r>
          </a:p>
          <a:p>
            <a:r>
              <a:rPr lang="en-GB" dirty="0"/>
              <a:t>The timing pulses trigger an SR flip-flop and generate a clock gating pulse, which is used to generate a sequence of 16 clock pulses, plus two “top and tail” pulses.</a:t>
            </a:r>
          </a:p>
        </p:txBody>
      </p:sp>
    </p:spTree>
    <p:extLst>
      <p:ext uri="{BB962C8B-B14F-4D97-AF65-F5344CB8AC3E}">
        <p14:creationId xmlns:p14="http://schemas.microsoft.com/office/powerpoint/2010/main" val="1288225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33AF2-C473-0A75-BC87-7C89A29DE329}"/>
              </a:ext>
            </a:extLst>
          </p:cNvPr>
          <p:cNvPicPr>
            <a:picLocks noChangeAspect="1"/>
          </p:cNvPicPr>
          <p:nvPr/>
        </p:nvPicPr>
        <p:blipFill>
          <a:blip r:embed="rId2"/>
          <a:stretch>
            <a:fillRect/>
          </a:stretch>
        </p:blipFill>
        <p:spPr>
          <a:xfrm>
            <a:off x="350520" y="638766"/>
            <a:ext cx="11490960" cy="4731187"/>
          </a:xfrm>
          <a:prstGeom prst="rect">
            <a:avLst/>
          </a:prstGeom>
        </p:spPr>
      </p:pic>
      <p:sp>
        <p:nvSpPr>
          <p:cNvPr id="4" name="TextBox 3">
            <a:extLst>
              <a:ext uri="{FF2B5EF4-FFF2-40B4-BE49-F238E27FC236}">
                <a16:creationId xmlns:a16="http://schemas.microsoft.com/office/drawing/2014/main" id="{F4C96FFB-C95F-99F5-78D5-332D50CB3D5D}"/>
              </a:ext>
            </a:extLst>
          </p:cNvPr>
          <p:cNvSpPr txBox="1"/>
          <p:nvPr/>
        </p:nvSpPr>
        <p:spPr>
          <a:xfrm>
            <a:off x="508000" y="5369953"/>
            <a:ext cx="11490960" cy="830997"/>
          </a:xfrm>
          <a:prstGeom prst="rect">
            <a:avLst/>
          </a:prstGeom>
          <a:noFill/>
        </p:spPr>
        <p:txBody>
          <a:bodyPr wrap="square" rtlCol="0">
            <a:spAutoFit/>
          </a:bodyPr>
          <a:lstStyle/>
          <a:p>
            <a:r>
              <a:rPr lang="en-GB" sz="2400" dirty="0"/>
              <a:t>The SR Latch generates the !CE signal and gates the system clock to produce a train of 8-clock pulses, in this example.  </a:t>
            </a:r>
          </a:p>
        </p:txBody>
      </p:sp>
    </p:spTree>
    <p:extLst>
      <p:ext uri="{BB962C8B-B14F-4D97-AF65-F5344CB8AC3E}">
        <p14:creationId xmlns:p14="http://schemas.microsoft.com/office/powerpoint/2010/main" val="289675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2C649A-AE59-60DB-75B9-15C3C80EAADD}"/>
              </a:ext>
            </a:extLst>
          </p:cNvPr>
          <p:cNvPicPr>
            <a:picLocks noChangeAspect="1"/>
          </p:cNvPicPr>
          <p:nvPr/>
        </p:nvPicPr>
        <p:blipFill>
          <a:blip r:embed="rId2"/>
          <a:stretch>
            <a:fillRect/>
          </a:stretch>
        </p:blipFill>
        <p:spPr>
          <a:xfrm>
            <a:off x="1495222" y="0"/>
            <a:ext cx="9711587" cy="6776720"/>
          </a:xfrm>
          <a:prstGeom prst="rect">
            <a:avLst/>
          </a:prstGeom>
        </p:spPr>
      </p:pic>
    </p:spTree>
    <p:extLst>
      <p:ext uri="{BB962C8B-B14F-4D97-AF65-F5344CB8AC3E}">
        <p14:creationId xmlns:p14="http://schemas.microsoft.com/office/powerpoint/2010/main" val="1063451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4DA510-0CDF-0C7F-527C-C7F53B472D2B}"/>
              </a:ext>
            </a:extLst>
          </p:cNvPr>
          <p:cNvPicPr>
            <a:picLocks noChangeAspect="1"/>
          </p:cNvPicPr>
          <p:nvPr/>
        </p:nvPicPr>
        <p:blipFill>
          <a:blip r:embed="rId2"/>
          <a:stretch>
            <a:fillRect/>
          </a:stretch>
        </p:blipFill>
        <p:spPr>
          <a:xfrm>
            <a:off x="2961209" y="0"/>
            <a:ext cx="6493102" cy="5660106"/>
          </a:xfrm>
          <a:prstGeom prst="rect">
            <a:avLst/>
          </a:prstGeom>
        </p:spPr>
      </p:pic>
      <p:sp>
        <p:nvSpPr>
          <p:cNvPr id="6" name="TextBox 5">
            <a:extLst>
              <a:ext uri="{FF2B5EF4-FFF2-40B4-BE49-F238E27FC236}">
                <a16:creationId xmlns:a16="http://schemas.microsoft.com/office/drawing/2014/main" id="{8F8ED216-3368-5E3E-EB79-AB7877CBDCDA}"/>
              </a:ext>
            </a:extLst>
          </p:cNvPr>
          <p:cNvSpPr txBox="1"/>
          <p:nvPr/>
        </p:nvSpPr>
        <p:spPr>
          <a:xfrm>
            <a:off x="20320" y="5657671"/>
            <a:ext cx="11724640" cy="1200329"/>
          </a:xfrm>
          <a:prstGeom prst="rect">
            <a:avLst/>
          </a:prstGeom>
          <a:noFill/>
        </p:spPr>
        <p:txBody>
          <a:bodyPr wrap="square" rtlCol="0">
            <a:spAutoFit/>
          </a:bodyPr>
          <a:lstStyle/>
          <a:p>
            <a:r>
              <a:rPr lang="en-GB" sz="2400" dirty="0"/>
              <a:t>A 3 bit instruction is applied to the 74HC138, 3 to 8-line decoder on the  left.  </a:t>
            </a:r>
            <a:br>
              <a:rPr lang="en-GB" sz="2400" dirty="0"/>
            </a:br>
            <a:r>
              <a:rPr lang="en-GB" sz="2400" dirty="0"/>
              <a:t>One of its outputs goes low and this is decoded into 8-control signals by the diode array.  A 74HC540 inverter/driver buffers the output signal </a:t>
            </a:r>
          </a:p>
        </p:txBody>
      </p:sp>
    </p:spTree>
    <p:extLst>
      <p:ext uri="{BB962C8B-B14F-4D97-AF65-F5344CB8AC3E}">
        <p14:creationId xmlns:p14="http://schemas.microsoft.com/office/powerpoint/2010/main" val="2224127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71606-B7AC-F266-D5EE-9763746FB8E1}"/>
              </a:ext>
            </a:extLst>
          </p:cNvPr>
          <p:cNvPicPr>
            <a:picLocks noChangeAspect="1"/>
          </p:cNvPicPr>
          <p:nvPr/>
        </p:nvPicPr>
        <p:blipFill>
          <a:blip r:embed="rId2"/>
          <a:stretch>
            <a:fillRect/>
          </a:stretch>
        </p:blipFill>
        <p:spPr>
          <a:xfrm>
            <a:off x="0" y="102823"/>
            <a:ext cx="12192000" cy="5250273"/>
          </a:xfrm>
          <a:prstGeom prst="rect">
            <a:avLst/>
          </a:prstGeom>
        </p:spPr>
      </p:pic>
      <p:sp>
        <p:nvSpPr>
          <p:cNvPr id="6" name="TextBox 5">
            <a:extLst>
              <a:ext uri="{FF2B5EF4-FFF2-40B4-BE49-F238E27FC236}">
                <a16:creationId xmlns:a16="http://schemas.microsoft.com/office/drawing/2014/main" id="{254D1D1C-F2B0-E5FD-721B-2E4F6F287867}"/>
              </a:ext>
            </a:extLst>
          </p:cNvPr>
          <p:cNvSpPr txBox="1"/>
          <p:nvPr/>
        </p:nvSpPr>
        <p:spPr>
          <a:xfrm>
            <a:off x="0" y="5353096"/>
            <a:ext cx="12192000" cy="1569660"/>
          </a:xfrm>
          <a:prstGeom prst="rect">
            <a:avLst/>
          </a:prstGeom>
          <a:noFill/>
        </p:spPr>
        <p:txBody>
          <a:bodyPr wrap="square" rtlCol="0">
            <a:spAutoFit/>
          </a:bodyPr>
          <a:lstStyle/>
          <a:p>
            <a:r>
              <a:rPr lang="en-GB" sz="2400" dirty="0"/>
              <a:t>The various system elements are combined to make a simple 8-bit processor.</a:t>
            </a:r>
            <a:br>
              <a:rPr lang="en-GB" sz="2400" dirty="0"/>
            </a:br>
            <a:r>
              <a:rPr lang="en-GB" sz="2400" dirty="0"/>
              <a:t> For workshop purposes, The instruction decoder and data entry inputs, and display of results will be handled using an Arduino NANO. This reduces the total package count to about 12 parts, whilst experimenting, flexibly  with longer shift registers.</a:t>
            </a:r>
          </a:p>
        </p:txBody>
      </p:sp>
    </p:spTree>
    <p:extLst>
      <p:ext uri="{BB962C8B-B14F-4D97-AF65-F5344CB8AC3E}">
        <p14:creationId xmlns:p14="http://schemas.microsoft.com/office/powerpoint/2010/main" val="426916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89CF-73BC-7E61-C0F2-CFF69A6C5BF1}"/>
              </a:ext>
            </a:extLst>
          </p:cNvPr>
          <p:cNvSpPr>
            <a:spLocks noGrp="1"/>
          </p:cNvSpPr>
          <p:nvPr>
            <p:ph type="title"/>
          </p:nvPr>
        </p:nvSpPr>
        <p:spPr/>
        <p:txBody>
          <a:bodyPr>
            <a:normAutofit/>
          </a:bodyPr>
          <a:lstStyle/>
          <a:p>
            <a:r>
              <a:rPr lang="en-GB" sz="3200" b="1" dirty="0"/>
              <a:t>Until 1960, almost all computers used bit-serial arithmetic</a:t>
            </a:r>
          </a:p>
        </p:txBody>
      </p:sp>
      <p:sp>
        <p:nvSpPr>
          <p:cNvPr id="3" name="Content Placeholder 2">
            <a:extLst>
              <a:ext uri="{FF2B5EF4-FFF2-40B4-BE49-F238E27FC236}">
                <a16:creationId xmlns:a16="http://schemas.microsoft.com/office/drawing/2014/main" id="{1FC56CE5-4596-1B86-3046-C938335897E1}"/>
              </a:ext>
            </a:extLst>
          </p:cNvPr>
          <p:cNvSpPr>
            <a:spLocks noGrp="1"/>
          </p:cNvSpPr>
          <p:nvPr>
            <p:ph idx="1"/>
          </p:nvPr>
        </p:nvSpPr>
        <p:spPr>
          <a:xfrm>
            <a:off x="304800" y="2049145"/>
            <a:ext cx="11795760" cy="4351338"/>
          </a:xfrm>
        </p:spPr>
        <p:txBody>
          <a:bodyPr>
            <a:normAutofit/>
          </a:bodyPr>
          <a:lstStyle/>
          <a:p>
            <a:r>
              <a:rPr lang="en-GB" sz="3000" dirty="0"/>
              <a:t>Uses considerably fewer vacuum tubes or transistors than parallel</a:t>
            </a:r>
          </a:p>
          <a:p>
            <a:r>
              <a:rPr lang="en-GB" sz="3000" dirty="0"/>
              <a:t>It only had to process a pair of bits at a time</a:t>
            </a:r>
          </a:p>
          <a:p>
            <a:r>
              <a:rPr lang="en-GB" sz="3000" dirty="0"/>
              <a:t>It simplified hardware making it practical and mostly affordable</a:t>
            </a:r>
          </a:p>
          <a:p>
            <a:r>
              <a:rPr lang="en-GB" sz="3000" dirty="0"/>
              <a:t>Easily extended to longer word sizes with no linear scaling in hardware</a:t>
            </a:r>
          </a:p>
          <a:p>
            <a:r>
              <a:rPr lang="en-GB" sz="3000" dirty="0"/>
              <a:t>The trade off, was it was relatively slow. EDSAC (1949) managed 600 operations per second, on 17-bit words.</a:t>
            </a:r>
          </a:p>
          <a:p>
            <a:r>
              <a:rPr lang="en-GB" sz="3000" dirty="0"/>
              <a:t>With 74HCxx logic we can achieve 50,000 8-bit additions per second.</a:t>
            </a:r>
          </a:p>
        </p:txBody>
      </p:sp>
    </p:spTree>
    <p:extLst>
      <p:ext uri="{BB962C8B-B14F-4D97-AF65-F5344CB8AC3E}">
        <p14:creationId xmlns:p14="http://schemas.microsoft.com/office/powerpoint/2010/main" val="308621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AB495-E6E4-2E57-4855-1A2883402915}"/>
              </a:ext>
            </a:extLst>
          </p:cNvPr>
          <p:cNvSpPr txBox="1"/>
          <p:nvPr/>
        </p:nvSpPr>
        <p:spPr>
          <a:xfrm>
            <a:off x="264160" y="-115659"/>
            <a:ext cx="12191999" cy="7109639"/>
          </a:xfrm>
          <a:prstGeom prst="rect">
            <a:avLst/>
          </a:prstGeom>
          <a:noFill/>
        </p:spPr>
        <p:txBody>
          <a:bodyPr wrap="square" rtlCol="0">
            <a:spAutoFit/>
          </a:bodyPr>
          <a:lstStyle/>
          <a:p>
            <a:pPr marL="342900" indent="-342900">
              <a:buFont typeface="Arial" panose="020B0604020202020204" pitchFamily="34" charset="0"/>
              <a:buChar char="•"/>
            </a:pPr>
            <a:r>
              <a:rPr lang="en-GB" sz="2400" dirty="0"/>
              <a:t>In this presentation I will discuss the techniques and practical hardware required for bit-serial computation.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Commencing with the basic full adder circuit, I show how it is applied to bit serial addition and subtraction and then extend it to provide the common logic functions AND, OR, XOR and ZERO. It may also provide one’s complement </a:t>
            </a:r>
            <a:r>
              <a:rPr lang="en-GB" sz="2400" dirty="0" err="1"/>
              <a:t>invertion</a:t>
            </a:r>
            <a:r>
              <a:rPr lang="en-GB" sz="2400" dirty="0"/>
              <a:t>, and two’s complement negation. Increment and Decrement are also possible with simple extensions to the control of the ALU.</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As well as the ALU, shift registers are the fundamental storage device for bit-serial computer architectures.  I summarise the basic types, their function and use and give examples available cheaply in 74HCxx High Speed series logic.</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Shift registers can also perform operations such as shift, rotate and </a:t>
            </a:r>
            <a:r>
              <a:rPr lang="en-GB" sz="2400" dirty="0" err="1"/>
              <a:t>nybble</a:t>
            </a:r>
            <a:r>
              <a:rPr lang="en-GB" sz="2400" dirty="0"/>
              <a:t> or byte swap.</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The discussion concludes with an illustration of how a small, experimental 8-bit, bit-serial computer can be built up from common 74HC series parts. </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This is the theme of tomorrow’s Workshop Build session: your own bit-serial machine.</a:t>
            </a:r>
          </a:p>
        </p:txBody>
      </p:sp>
    </p:spTree>
    <p:extLst>
      <p:ext uri="{BB962C8B-B14F-4D97-AF65-F5344CB8AC3E}">
        <p14:creationId xmlns:p14="http://schemas.microsoft.com/office/powerpoint/2010/main" val="294315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68E6-0FD8-B919-C78D-912867857461}"/>
              </a:ext>
            </a:extLst>
          </p:cNvPr>
          <p:cNvSpPr>
            <a:spLocks noGrp="1"/>
          </p:cNvSpPr>
          <p:nvPr>
            <p:ph type="title"/>
          </p:nvPr>
        </p:nvSpPr>
        <p:spPr>
          <a:xfrm>
            <a:off x="838200" y="365125"/>
            <a:ext cx="10515600" cy="569153"/>
          </a:xfrm>
        </p:spPr>
        <p:txBody>
          <a:bodyPr>
            <a:normAutofit fontScale="90000"/>
          </a:bodyPr>
          <a:lstStyle/>
          <a:p>
            <a:r>
              <a:rPr lang="en-GB" dirty="0"/>
              <a:t>1 plus 1 is 10……. 1 and 1 is 1 ……..</a:t>
            </a:r>
          </a:p>
        </p:txBody>
      </p:sp>
      <p:sp>
        <p:nvSpPr>
          <p:cNvPr id="3" name="Content Placeholder 2">
            <a:extLst>
              <a:ext uri="{FF2B5EF4-FFF2-40B4-BE49-F238E27FC236}">
                <a16:creationId xmlns:a16="http://schemas.microsoft.com/office/drawing/2014/main" id="{BE587BD4-C336-EC9E-93CA-3DCFC837AC4D}"/>
              </a:ext>
            </a:extLst>
          </p:cNvPr>
          <p:cNvSpPr>
            <a:spLocks noGrp="1"/>
          </p:cNvSpPr>
          <p:nvPr>
            <p:ph idx="1"/>
          </p:nvPr>
        </p:nvSpPr>
        <p:spPr>
          <a:xfrm>
            <a:off x="487017" y="1091371"/>
            <a:ext cx="11320669" cy="5667237"/>
          </a:xfrm>
        </p:spPr>
        <p:txBody>
          <a:bodyPr>
            <a:normAutofit fontScale="92500" lnSpcReduction="10000"/>
          </a:bodyPr>
          <a:lstStyle/>
          <a:p>
            <a:r>
              <a:rPr lang="en-GB" dirty="0"/>
              <a:t>The principle is very simple – it’s just like basic addition that we all learned in primary school, except that it is in binary. </a:t>
            </a:r>
          </a:p>
          <a:p>
            <a:r>
              <a:rPr lang="en-GB" dirty="0"/>
              <a:t>We start with the units on the right, and if there is a carry, we make a mental note and bring it to the next column to the left.</a:t>
            </a:r>
          </a:p>
          <a:p>
            <a:r>
              <a:rPr lang="en-GB" dirty="0"/>
              <a:t>For binary, the process is almost identical. Starting with the least significant bits, A0 and B0, we add them together. If a carry is generated, we store it in a flipflop so that it can be added into the next addition, A1 plus B1.</a:t>
            </a:r>
          </a:p>
          <a:p>
            <a:r>
              <a:rPr lang="en-GB" dirty="0"/>
              <a:t>We repeat this bit operation until we have completed the whole word.</a:t>
            </a:r>
          </a:p>
          <a:p>
            <a:r>
              <a:rPr lang="en-GB" dirty="0"/>
              <a:t>To do this in logic we need a pair of shift registers to feed the serialised data into a full adder. The full adder produces the SUM term from A XOR B and carry from the A AND B function. This produces a half add, which is then repeated to include any carry input from the previous stage.</a:t>
            </a:r>
          </a:p>
          <a:p>
            <a:r>
              <a:rPr lang="en-GB" dirty="0"/>
              <a:t>In total we require just two XOR gates and 3 NAND gates, plus a flipflop to hold the inter-stage carry.</a:t>
            </a:r>
          </a:p>
        </p:txBody>
      </p:sp>
    </p:spTree>
    <p:extLst>
      <p:ext uri="{BB962C8B-B14F-4D97-AF65-F5344CB8AC3E}">
        <p14:creationId xmlns:p14="http://schemas.microsoft.com/office/powerpoint/2010/main" val="346816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72C3F5-9F43-6B5E-653E-620FB6037A19}"/>
              </a:ext>
            </a:extLst>
          </p:cNvPr>
          <p:cNvPicPr>
            <a:picLocks noChangeAspect="1"/>
          </p:cNvPicPr>
          <p:nvPr/>
        </p:nvPicPr>
        <p:blipFill>
          <a:blip r:embed="rId2"/>
          <a:stretch>
            <a:fillRect/>
          </a:stretch>
        </p:blipFill>
        <p:spPr>
          <a:xfrm>
            <a:off x="584594" y="619760"/>
            <a:ext cx="10855566" cy="5086432"/>
          </a:xfrm>
          <a:prstGeom prst="rect">
            <a:avLst/>
          </a:prstGeom>
        </p:spPr>
      </p:pic>
      <p:sp>
        <p:nvSpPr>
          <p:cNvPr id="8" name="TextBox 7">
            <a:extLst>
              <a:ext uri="{FF2B5EF4-FFF2-40B4-BE49-F238E27FC236}">
                <a16:creationId xmlns:a16="http://schemas.microsoft.com/office/drawing/2014/main" id="{3FB32371-82B2-D7C1-ECFB-715F438A05B2}"/>
              </a:ext>
            </a:extLst>
          </p:cNvPr>
          <p:cNvSpPr txBox="1"/>
          <p:nvPr/>
        </p:nvSpPr>
        <p:spPr>
          <a:xfrm>
            <a:off x="3891280" y="6007407"/>
            <a:ext cx="4932441" cy="461665"/>
          </a:xfrm>
          <a:prstGeom prst="rect">
            <a:avLst/>
          </a:prstGeom>
          <a:noFill/>
        </p:spPr>
        <p:txBody>
          <a:bodyPr wrap="none" rtlCol="0">
            <a:spAutoFit/>
          </a:bodyPr>
          <a:lstStyle/>
          <a:p>
            <a:r>
              <a:rPr lang="en-GB" sz="2400" dirty="0"/>
              <a:t>A Full Adder made from basic gates.</a:t>
            </a:r>
          </a:p>
        </p:txBody>
      </p:sp>
    </p:spTree>
    <p:extLst>
      <p:ext uri="{BB962C8B-B14F-4D97-AF65-F5344CB8AC3E}">
        <p14:creationId xmlns:p14="http://schemas.microsoft.com/office/powerpoint/2010/main" val="229570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DCB8C2-D27C-5654-F6A9-8FF56E049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775" y="209983"/>
            <a:ext cx="5078551" cy="50785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4FE140-AF32-0409-93E8-03FABC26A554}"/>
              </a:ext>
            </a:extLst>
          </p:cNvPr>
          <p:cNvSpPr txBox="1"/>
          <p:nvPr/>
        </p:nvSpPr>
        <p:spPr>
          <a:xfrm>
            <a:off x="457200" y="478791"/>
            <a:ext cx="6505575" cy="6063198"/>
          </a:xfrm>
          <a:prstGeom prst="rect">
            <a:avLst/>
          </a:prstGeom>
          <a:noFill/>
        </p:spPr>
        <p:txBody>
          <a:bodyPr wrap="square" rtlCol="0">
            <a:spAutoFit/>
          </a:bodyPr>
          <a:lstStyle/>
          <a:p>
            <a:r>
              <a:rPr lang="en-GB" sz="2800" dirty="0"/>
              <a:t>A typical serial adder.</a:t>
            </a:r>
            <a:br>
              <a:rPr lang="en-GB" sz="2800" dirty="0"/>
            </a:br>
            <a:br>
              <a:rPr lang="en-GB" sz="2000" dirty="0"/>
            </a:br>
            <a:r>
              <a:rPr lang="en-GB" sz="2000" dirty="0"/>
              <a:t>It uses two shift registers A3:A0 and B3:B0.  Shift register A is normally called the Accumulator. It can be parallel loaded from a bus, or serially loaded via register B.</a:t>
            </a:r>
            <a:br>
              <a:rPr lang="en-GB" sz="2000" dirty="0"/>
            </a:br>
            <a:br>
              <a:rPr lang="en-GB" sz="2000" dirty="0"/>
            </a:br>
            <a:r>
              <a:rPr lang="en-GB" sz="2000" dirty="0"/>
              <a:t>Note how the least significant bits A0 and B0 are processed </a:t>
            </a:r>
            <a:r>
              <a:rPr lang="en-GB" sz="2000" i="1" dirty="0"/>
              <a:t>first!</a:t>
            </a:r>
          </a:p>
          <a:p>
            <a:br>
              <a:rPr lang="en-GB" sz="2000" i="1" dirty="0"/>
            </a:br>
            <a:r>
              <a:rPr lang="en-GB" sz="2000" dirty="0"/>
              <a:t>The full adder FA, generates the Sum and Carry terms of the applied bits. The sum is recirculated back to the A shift register. </a:t>
            </a:r>
          </a:p>
          <a:p>
            <a:endParaRPr lang="en-GB" sz="2000" dirty="0"/>
          </a:p>
          <a:p>
            <a:r>
              <a:rPr lang="en-GB" sz="2000" dirty="0"/>
              <a:t>Any carry generated is stored in a D-type flipflop and fed to the Carry Input Cin, so that it can be included in the next cycle.</a:t>
            </a:r>
          </a:p>
          <a:p>
            <a:endParaRPr lang="en-GB" sz="2000" dirty="0"/>
          </a:p>
          <a:p>
            <a:br>
              <a:rPr lang="en-GB" sz="2000" dirty="0"/>
            </a:br>
            <a:r>
              <a:rPr lang="en-GB" sz="2000" dirty="0"/>
              <a:t>  </a:t>
            </a:r>
          </a:p>
        </p:txBody>
      </p:sp>
      <p:sp>
        <p:nvSpPr>
          <p:cNvPr id="3" name="TextBox 2">
            <a:extLst>
              <a:ext uri="{FF2B5EF4-FFF2-40B4-BE49-F238E27FC236}">
                <a16:creationId xmlns:a16="http://schemas.microsoft.com/office/drawing/2014/main" id="{13A104C9-8CF5-AA59-4B18-FBD3287A7848}"/>
              </a:ext>
            </a:extLst>
          </p:cNvPr>
          <p:cNvSpPr txBox="1"/>
          <p:nvPr/>
        </p:nvSpPr>
        <p:spPr>
          <a:xfrm>
            <a:off x="467360" y="5438597"/>
            <a:ext cx="11460480" cy="1631216"/>
          </a:xfrm>
          <a:prstGeom prst="rect">
            <a:avLst/>
          </a:prstGeom>
          <a:noFill/>
        </p:spPr>
        <p:txBody>
          <a:bodyPr wrap="square" rtlCol="0">
            <a:spAutoFit/>
          </a:bodyPr>
          <a:lstStyle/>
          <a:p>
            <a:r>
              <a:rPr lang="en-GB" sz="2000" dirty="0"/>
              <a:t>The cycle repeats until all n-bits have been processed, and all bits are stored in the Accumulator – in the position of their correct binary weighting.</a:t>
            </a:r>
            <a:br>
              <a:rPr lang="en-GB" sz="2000" dirty="0"/>
            </a:br>
            <a:br>
              <a:rPr lang="en-GB" sz="2000" dirty="0"/>
            </a:br>
            <a:r>
              <a:rPr lang="en-GB" sz="2000" dirty="0"/>
              <a:t>This basic design is easily modified for subtraction and other logical functions.</a:t>
            </a:r>
            <a:br>
              <a:rPr lang="en-GB" sz="2000" dirty="0"/>
            </a:br>
            <a:endParaRPr lang="en-GB" sz="2000" dirty="0"/>
          </a:p>
        </p:txBody>
      </p:sp>
    </p:spTree>
    <p:extLst>
      <p:ext uri="{BB962C8B-B14F-4D97-AF65-F5344CB8AC3E}">
        <p14:creationId xmlns:p14="http://schemas.microsoft.com/office/powerpoint/2010/main" val="397591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9A8E-A2E9-809A-20E7-781A15587E2B}"/>
              </a:ext>
            </a:extLst>
          </p:cNvPr>
          <p:cNvSpPr>
            <a:spLocks noGrp="1"/>
          </p:cNvSpPr>
          <p:nvPr>
            <p:ph type="title"/>
          </p:nvPr>
        </p:nvSpPr>
        <p:spPr>
          <a:xfrm>
            <a:off x="299720" y="152401"/>
            <a:ext cx="10515600" cy="955040"/>
          </a:xfrm>
        </p:spPr>
        <p:txBody>
          <a:bodyPr/>
          <a:lstStyle/>
          <a:p>
            <a:r>
              <a:rPr lang="en-GB" dirty="0"/>
              <a:t>The Arithmetic and Logic Unit ALU</a:t>
            </a:r>
          </a:p>
        </p:txBody>
      </p:sp>
      <p:sp>
        <p:nvSpPr>
          <p:cNvPr id="3" name="Content Placeholder 2">
            <a:extLst>
              <a:ext uri="{FF2B5EF4-FFF2-40B4-BE49-F238E27FC236}">
                <a16:creationId xmlns:a16="http://schemas.microsoft.com/office/drawing/2014/main" id="{290F102E-4D28-A6E1-364E-2FC41C5725DD}"/>
              </a:ext>
            </a:extLst>
          </p:cNvPr>
          <p:cNvSpPr>
            <a:spLocks noGrp="1"/>
          </p:cNvSpPr>
          <p:nvPr>
            <p:ph idx="1"/>
          </p:nvPr>
        </p:nvSpPr>
        <p:spPr>
          <a:xfrm>
            <a:off x="223520" y="975360"/>
            <a:ext cx="11897360" cy="5313680"/>
          </a:xfrm>
        </p:spPr>
        <p:txBody>
          <a:bodyPr>
            <a:noAutofit/>
          </a:bodyPr>
          <a:lstStyle/>
          <a:p>
            <a:r>
              <a:rPr lang="en-GB" sz="2400" dirty="0"/>
              <a:t>The ALU provides addition, subtraction and 3 logic functions AND, OR and XOR. It also can generate zero, which is good for clearing the accumulator.</a:t>
            </a:r>
          </a:p>
          <a:p>
            <a:r>
              <a:rPr lang="en-GB" sz="2400" dirty="0"/>
              <a:t>It operates on A and B inputs, one bit at a time – plus any carry that was generated from the previous bit operation. </a:t>
            </a:r>
          </a:p>
          <a:p>
            <a:r>
              <a:rPr lang="en-GB" sz="2400" dirty="0"/>
              <a:t>Carry is suppressed when we perform logical operations.</a:t>
            </a:r>
          </a:p>
          <a:p>
            <a:r>
              <a:rPr lang="en-GB" sz="2400" dirty="0"/>
              <a:t>It is based around a full adder which generates Sum and Carry outputs. </a:t>
            </a:r>
          </a:p>
          <a:p>
            <a:r>
              <a:rPr lang="en-GB" sz="2400" dirty="0"/>
              <a:t>As the sum is the XOR of the inputs and the Carry is AND, we get these logic functions almost for free. We use a multiplexer to select either the XOR or the AND function.</a:t>
            </a:r>
          </a:p>
          <a:p>
            <a:r>
              <a:rPr lang="en-GB" sz="2400" dirty="0"/>
              <a:t>Using 74HCxx basic gates the ALU is just 5 ICs – regardless of the length of the word to be processed.</a:t>
            </a:r>
          </a:p>
          <a:p>
            <a:r>
              <a:rPr lang="en-GB" sz="2400" dirty="0"/>
              <a:t>Because of its compactness, the ALU could be programmed into a small ROM (256 bytes) to replace the combinational logic of XOR and NAND gates</a:t>
            </a:r>
          </a:p>
        </p:txBody>
      </p:sp>
    </p:spTree>
    <p:extLst>
      <p:ext uri="{BB962C8B-B14F-4D97-AF65-F5344CB8AC3E}">
        <p14:creationId xmlns:p14="http://schemas.microsoft.com/office/powerpoint/2010/main" val="114436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9B650-F5B0-C997-6292-282127147F68}"/>
              </a:ext>
            </a:extLst>
          </p:cNvPr>
          <p:cNvPicPr>
            <a:picLocks noChangeAspect="1"/>
          </p:cNvPicPr>
          <p:nvPr/>
        </p:nvPicPr>
        <p:blipFill>
          <a:blip r:embed="rId2"/>
          <a:stretch>
            <a:fillRect/>
          </a:stretch>
        </p:blipFill>
        <p:spPr>
          <a:xfrm>
            <a:off x="2082801" y="199213"/>
            <a:ext cx="8087360" cy="5412491"/>
          </a:xfrm>
          <a:prstGeom prst="rect">
            <a:avLst/>
          </a:prstGeom>
        </p:spPr>
      </p:pic>
      <p:sp>
        <p:nvSpPr>
          <p:cNvPr id="4" name="TextBox 3">
            <a:extLst>
              <a:ext uri="{FF2B5EF4-FFF2-40B4-BE49-F238E27FC236}">
                <a16:creationId xmlns:a16="http://schemas.microsoft.com/office/drawing/2014/main" id="{888DECA1-B7F0-E00A-3753-F502A2BA1F9A}"/>
              </a:ext>
            </a:extLst>
          </p:cNvPr>
          <p:cNvSpPr txBox="1"/>
          <p:nvPr/>
        </p:nvSpPr>
        <p:spPr>
          <a:xfrm>
            <a:off x="0" y="5536564"/>
            <a:ext cx="12192000" cy="1200329"/>
          </a:xfrm>
          <a:prstGeom prst="rect">
            <a:avLst/>
          </a:prstGeom>
          <a:noFill/>
        </p:spPr>
        <p:txBody>
          <a:bodyPr wrap="square" rtlCol="0">
            <a:spAutoFit/>
          </a:bodyPr>
          <a:lstStyle/>
          <a:p>
            <a:r>
              <a:rPr lang="en-GB" sz="2400" dirty="0"/>
              <a:t>The ALU design commences with a full adder, (made from 2 half adders) with its inputs invertible, using a pair of XOR gates.  It produces the two terms, Sum and Carry, which are the XOR and the AND functions of its inputs.</a:t>
            </a:r>
          </a:p>
        </p:txBody>
      </p:sp>
    </p:spTree>
    <p:extLst>
      <p:ext uri="{BB962C8B-B14F-4D97-AF65-F5344CB8AC3E}">
        <p14:creationId xmlns:p14="http://schemas.microsoft.com/office/powerpoint/2010/main" val="72781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9216</TotalTime>
  <Words>2664</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Revisiting the Bit-Serial Computer Architecture</vt:lpstr>
      <vt:lpstr>Introduction</vt:lpstr>
      <vt:lpstr>Until 1960, almost all computers used bit-serial arithmetic</vt:lpstr>
      <vt:lpstr>PowerPoint Presentation</vt:lpstr>
      <vt:lpstr>1 plus 1 is 10……. 1 and 1 is 1 ……..</vt:lpstr>
      <vt:lpstr>PowerPoint Presentation</vt:lpstr>
      <vt:lpstr>PowerPoint Presentation</vt:lpstr>
      <vt:lpstr>The Arithmetic and Logic Unit ALU</vt:lpstr>
      <vt:lpstr>PowerPoint Presentation</vt:lpstr>
      <vt:lpstr>PowerPoint Presentation</vt:lpstr>
      <vt:lpstr>Shift Registers - Demystified</vt:lpstr>
      <vt:lpstr>Program Counter – Using Shift Registers</vt:lpstr>
      <vt:lpstr>Timing and Control</vt:lpstr>
      <vt:lpstr>Instruction Decoding</vt:lpstr>
      <vt:lpstr>Shift Registers are Key to SPI Serial Communication </vt:lpstr>
      <vt:lpstr>Serial Memory</vt:lpstr>
      <vt:lpstr>“TICK” – A Bit Serial SBC for Experimentation</vt:lpstr>
      <vt:lpstr>Part 1- A Brief Introduction to Shift Registers</vt:lpstr>
      <vt:lpstr>PowerPoint Presentation</vt:lpstr>
      <vt:lpstr>PowerPoint Presentation</vt:lpstr>
      <vt:lpstr>PowerPoint Presentation</vt:lpstr>
      <vt:lpstr>PowerPoint Presentation</vt:lpstr>
      <vt:lpstr>PowerPoint Presentation</vt:lpstr>
      <vt:lpstr>The Clock Sequencer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Killer</dc:title>
  <dc:creator>Ken Boak</dc:creator>
  <cp:lastModifiedBy>Ken Boak</cp:lastModifiedBy>
  <cp:revision>2</cp:revision>
  <dcterms:created xsi:type="dcterms:W3CDTF">2024-03-09T07:23:10Z</dcterms:created>
  <dcterms:modified xsi:type="dcterms:W3CDTF">2024-08-24T04:30:03Z</dcterms:modified>
</cp:coreProperties>
</file>