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Noto Sans Symbols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5fYEJld43M89/9a5upncZnEm6I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a Achett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8-22T02:14:46.668" idx="1">
    <p:pos x="10" y="1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2Qo37VY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e08c28f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6e08c28f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4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9" name="Google Shape;119;p3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3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7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36" name="Google Shape;136;p3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3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8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33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4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24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24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24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24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4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4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4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4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4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4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4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4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4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24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4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4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4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4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4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4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4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4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4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irtualtec.frvm.utn.edu.ar/mod/resource/view.php?id=6285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2452255" y="2230582"/>
            <a:ext cx="9052357" cy="220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s-ES"/>
              <a:t/>
            </a:r>
            <a:br>
              <a:rPr lang="es-ES"/>
            </a:br>
            <a:r>
              <a:rPr lang="es-ES"/>
              <a:t>PROGRAMACION 1</a:t>
            </a:r>
            <a:br>
              <a:rPr lang="es-ES"/>
            </a:br>
            <a:r>
              <a:rPr lang="es-ES" sz="4900"/>
              <a:t>Unidad1: </a:t>
            </a:r>
            <a:r>
              <a:rPr lang="es-ES" sz="4900" b="1"/>
              <a:t>Introducción al pensamiento computacional</a:t>
            </a:r>
            <a:endParaRPr b="1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452255" y="4544291"/>
            <a:ext cx="9379527" cy="199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/>
              <a:t>Por Laura Achetta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Bibliografía: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Pensamiento Lógico Computacional – David Cárdenas Gonzáles – Edit. Tecnológico de Monterrey – 2015 </a:t>
            </a:r>
            <a:endParaRPr sz="18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 sz="1800">
                <a:latin typeface="Century Gothic"/>
                <a:ea typeface="Century Gothic"/>
                <a:cs typeface="Century Gothic"/>
                <a:sym typeface="Century Gothic"/>
              </a:rPr>
              <a:t>Estructura general de un programa: </a:t>
            </a:r>
            <a:r>
              <a:rPr lang="es-ES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Programación – 4ta Edición – Luis Joyanes Aguilar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mapa conceptual.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/>
              <a:t>https://www.mindomo.com/es/mindmap/historia-de-los-lenguaje-de-programacion-2ed9efb4dbde494b8985c1b10c521964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1840089" y="197224"/>
            <a:ext cx="9664524" cy="11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s-ES" sz="4000" b="1"/>
              <a:t>Algoritmo</a:t>
            </a:r>
            <a:endParaRPr sz="4000" b="1"/>
          </a:p>
        </p:txBody>
      </p:sp>
      <p:sp>
        <p:nvSpPr>
          <p:cNvPr id="235" name="Google Shape;235;p9"/>
          <p:cNvSpPr txBox="1">
            <a:spLocks noGrp="1"/>
          </p:cNvSpPr>
          <p:nvPr>
            <p:ph type="body" idx="1"/>
          </p:nvPr>
        </p:nvSpPr>
        <p:spPr>
          <a:xfrm>
            <a:off x="1840089" y="1237129"/>
            <a:ext cx="9664524" cy="521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ES" sz="3200" b="1">
                <a:solidFill>
                  <a:srgbClr val="7B230B"/>
                </a:solidFill>
              </a:rPr>
              <a:t>secuencia de pasos o instrucciones </a:t>
            </a:r>
            <a:r>
              <a:rPr lang="es-ES"/>
              <a:t>que representan un modelo de solución para determinado tipo de problema (Joyanes Aguilar).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/>
              <a:t>El proceso de romper el problema en cada etapa y expresar cada paso en forma más detallada se denomina </a:t>
            </a:r>
            <a:r>
              <a:rPr lang="es-ES" sz="4400" b="1">
                <a:solidFill>
                  <a:srgbClr val="7B230B"/>
                </a:solidFill>
              </a:rPr>
              <a:t>refinamiento sucesivo.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2800" b="1"/>
              <a:t>Características de un algoritmo: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s-ES" sz="2400" b="1">
                <a:solidFill>
                  <a:srgbClr val="7B230B"/>
                </a:solidFill>
              </a:rPr>
              <a:t>Preciso</a:t>
            </a:r>
            <a:r>
              <a:rPr lang="es-ES" sz="2400"/>
              <a:t>: indicar orden de operaciones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s-ES" sz="2400" b="1">
                <a:solidFill>
                  <a:srgbClr val="7B230B"/>
                </a:solidFill>
              </a:rPr>
              <a:t>Definido</a:t>
            </a:r>
            <a:r>
              <a:rPr lang="es-ES" sz="2400"/>
              <a:t>: si se sigue un algoritmo 2 veces, se debe obtener el mismo resultado.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s-ES" sz="2400" b="1">
                <a:solidFill>
                  <a:srgbClr val="7B230B"/>
                </a:solidFill>
              </a:rPr>
              <a:t>Finito</a:t>
            </a:r>
            <a:r>
              <a:rPr lang="es-ES" sz="2400"/>
              <a:t>: Debe finalizar en algún momento.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936377" y="519952"/>
            <a:ext cx="4159624" cy="633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lang="es-ES" sz="4400" b="1"/>
              <a:t>ALGORTIMO:</a:t>
            </a:r>
            <a:br>
              <a:rPr lang="es-ES" sz="4400" b="1"/>
            </a:br>
            <a:r>
              <a:rPr lang="es-ES"/>
              <a:t/>
            </a:r>
            <a:br>
              <a:rPr lang="es-ES"/>
            </a:br>
            <a:r>
              <a:rPr lang="es-ES" sz="4000" b="1">
                <a:solidFill>
                  <a:srgbClr val="7B230B"/>
                </a:solidFill>
              </a:rPr>
              <a:t>Inicio</a:t>
            </a:r>
            <a:br>
              <a:rPr lang="es-ES" sz="4000" b="1">
                <a:solidFill>
                  <a:srgbClr val="7B230B"/>
                </a:solidFill>
              </a:rPr>
            </a:br>
            <a:r>
              <a:rPr lang="es-ES" sz="4000" b="1">
                <a:solidFill>
                  <a:srgbClr val="7B230B"/>
                </a:solidFill>
              </a:rPr>
              <a:t>paso 1</a:t>
            </a:r>
            <a:br>
              <a:rPr lang="es-ES" sz="4000" b="1">
                <a:solidFill>
                  <a:srgbClr val="7B230B"/>
                </a:solidFill>
              </a:rPr>
            </a:br>
            <a:r>
              <a:rPr lang="es-ES" sz="4000" b="1">
                <a:solidFill>
                  <a:srgbClr val="7B230B"/>
                </a:solidFill>
              </a:rPr>
              <a:t>paso 2</a:t>
            </a:r>
            <a:br>
              <a:rPr lang="es-ES" sz="4000" b="1">
                <a:solidFill>
                  <a:srgbClr val="7B230B"/>
                </a:solidFill>
              </a:rPr>
            </a:br>
            <a:r>
              <a:rPr lang="es-ES" sz="4000" b="1">
                <a:solidFill>
                  <a:srgbClr val="7B230B"/>
                </a:solidFill>
              </a:rPr>
              <a:t>paso 3</a:t>
            </a:r>
            <a:br>
              <a:rPr lang="es-ES" sz="4000" b="1">
                <a:solidFill>
                  <a:srgbClr val="7B230B"/>
                </a:solidFill>
              </a:rPr>
            </a:br>
            <a:r>
              <a:rPr lang="es-ES" sz="4000" b="1">
                <a:solidFill>
                  <a:srgbClr val="7B230B"/>
                </a:solidFill>
              </a:rPr>
              <a:t>.</a:t>
            </a:r>
            <a:br>
              <a:rPr lang="es-ES" sz="4000" b="1">
                <a:solidFill>
                  <a:srgbClr val="7B230B"/>
                </a:solidFill>
              </a:rPr>
            </a:br>
            <a:r>
              <a:rPr lang="es-ES" sz="4000" b="1">
                <a:solidFill>
                  <a:srgbClr val="7B230B"/>
                </a:solidFill>
              </a:rPr>
              <a:t>.</a:t>
            </a:r>
            <a:br>
              <a:rPr lang="es-ES" sz="4000" b="1">
                <a:solidFill>
                  <a:srgbClr val="7B230B"/>
                </a:solidFill>
              </a:rPr>
            </a:br>
            <a:r>
              <a:rPr lang="es-ES" sz="4000" b="1">
                <a:solidFill>
                  <a:srgbClr val="7B230B"/>
                </a:solidFill>
              </a:rPr>
              <a:t>.</a:t>
            </a:r>
            <a:br>
              <a:rPr lang="es-ES" sz="4000" b="1">
                <a:solidFill>
                  <a:srgbClr val="7B230B"/>
                </a:solidFill>
              </a:rPr>
            </a:br>
            <a:r>
              <a:rPr lang="es-ES" sz="4000" b="1">
                <a:solidFill>
                  <a:srgbClr val="7B230B"/>
                </a:solidFill>
              </a:rPr>
              <a:t>Fin</a:t>
            </a:r>
            <a:endParaRPr b="1">
              <a:solidFill>
                <a:srgbClr val="7B230B"/>
              </a:solidFill>
            </a:endParaRPr>
          </a:p>
        </p:txBody>
      </p:sp>
      <p:pic>
        <p:nvPicPr>
          <p:cNvPr id="241" name="Google Shape;24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09129" y="229354"/>
            <a:ext cx="5809129" cy="662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>
            <a:spLocks noGrp="1"/>
          </p:cNvSpPr>
          <p:nvPr>
            <p:ph type="title"/>
          </p:nvPr>
        </p:nvSpPr>
        <p:spPr>
          <a:xfrm>
            <a:off x="1775012" y="158546"/>
            <a:ext cx="10273553" cy="82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Desarrolla el algoritmo de dicho juego.</a:t>
            </a:r>
            <a:endParaRPr/>
          </a:p>
        </p:txBody>
      </p:sp>
      <p:sp>
        <p:nvSpPr>
          <p:cNvPr id="247" name="Google Shape;247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48" name="Google Shape;248;p11" descr="Juegos de siempre para jugar en la calle: Rayuela o tej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1" y="1439436"/>
            <a:ext cx="8911687" cy="530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>
            <a:spLocks noGrp="1"/>
          </p:cNvSpPr>
          <p:nvPr>
            <p:ph type="title"/>
          </p:nvPr>
        </p:nvSpPr>
        <p:spPr>
          <a:xfrm>
            <a:off x="2065867" y="553154"/>
            <a:ext cx="9438745" cy="262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00000"/>
              <a:buFont typeface="Century Gothic"/>
              <a:buNone/>
            </a:pPr>
            <a:r>
              <a:rPr lang="es-ES"/>
              <a:t>Metodología para definir y resolver un problema</a:t>
            </a:r>
            <a:br>
              <a:rPr lang="es-ES"/>
            </a:br>
            <a:r>
              <a:rPr lang="es-ES"/>
              <a:t/>
            </a:r>
            <a:br>
              <a:rPr lang="es-ES"/>
            </a:br>
            <a:r>
              <a:rPr lang="es-ES" sz="1800"/>
              <a:t>Metodología general:</a:t>
            </a:r>
            <a:br>
              <a:rPr lang="es-ES" sz="1800"/>
            </a:br>
            <a:r>
              <a:rPr lang="es-ES" sz="1800"/>
              <a:t> De acuerdo a </a:t>
            </a:r>
            <a:r>
              <a:rPr lang="es-ES" sz="1800" b="1"/>
              <a:t>Eilders (2014), </a:t>
            </a:r>
            <a:r>
              <a:rPr lang="es-ES" sz="1800"/>
              <a:t>la solución de problemas pasa por cuatro etapas principales que son:</a:t>
            </a:r>
            <a:br>
              <a:rPr lang="es-ES" sz="1800"/>
            </a:br>
            <a:endParaRPr sz="1800"/>
          </a:p>
        </p:txBody>
      </p:sp>
      <p:pic>
        <p:nvPicPr>
          <p:cNvPr id="254" name="Google Shape;254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74799" y="3540085"/>
            <a:ext cx="9052414" cy="2273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>
            <a:spLocks noGrp="1"/>
          </p:cNvSpPr>
          <p:nvPr>
            <p:ph type="title"/>
          </p:nvPr>
        </p:nvSpPr>
        <p:spPr>
          <a:xfrm>
            <a:off x="1807010" y="179294"/>
            <a:ext cx="10384990" cy="138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es-ES" sz="3200"/>
              <a:t>Metodología: </a:t>
            </a:r>
            <a:r>
              <a:rPr lang="es-ES" b="1">
                <a:solidFill>
                  <a:srgbClr val="7B230B"/>
                </a:solidFill>
              </a:rPr>
              <a:t>POLYA + PENSAMIENTO COMPUTACIONAL</a:t>
            </a:r>
            <a:endParaRPr sz="3200" b="1">
              <a:solidFill>
                <a:srgbClr val="7B230B"/>
              </a:solidFill>
            </a:endParaRPr>
          </a:p>
        </p:txBody>
      </p:sp>
      <p:sp>
        <p:nvSpPr>
          <p:cNvPr id="260" name="Google Shape;260;p13"/>
          <p:cNvSpPr txBox="1">
            <a:spLocks noGrp="1"/>
          </p:cNvSpPr>
          <p:nvPr>
            <p:ph type="body" idx="1"/>
          </p:nvPr>
        </p:nvSpPr>
        <p:spPr>
          <a:xfrm>
            <a:off x="1807011" y="1705970"/>
            <a:ext cx="9697602" cy="438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es-ES" sz="2800"/>
              <a:t>ENTENDER EL PROBLEMA: </a:t>
            </a:r>
            <a:r>
              <a:rPr lang="es-ES" sz="2400"/>
              <a:t>ANALISIS</a:t>
            </a:r>
            <a:r>
              <a:rPr lang="es-ES" sz="2800"/>
              <a:t>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s-ES" sz="2800"/>
              <a:t>TRABAJAR EN UN PLAN: </a:t>
            </a:r>
            <a:r>
              <a:rPr lang="es-ES" sz="2300"/>
              <a:t>Abstracción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lang="es-ES" sz="2300"/>
              <a:t>                                                       Patrones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lang="es-ES" sz="2300"/>
              <a:t>                                                       </a:t>
            </a:r>
            <a:r>
              <a:rPr lang="es-ES" sz="2000"/>
              <a:t>Dividir el problema en subproblemas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ES" sz="2000"/>
              <a:t>                                                                Identificar Datos de entrada y salida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ES" sz="2000"/>
              <a:t>                                                                Proceso genérico: Refinamiento 0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s-ES" sz="2800"/>
              <a:t>EJECUTAR EL PLAN : </a:t>
            </a:r>
            <a:r>
              <a:rPr lang="es-ES" sz="2400"/>
              <a:t>Refinamientos necesarios.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s-ES" sz="2800"/>
              <a:t>EXAMINAR SOLUCIÓN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>
            <a:spLocks noGrp="1"/>
          </p:cNvSpPr>
          <p:nvPr>
            <p:ph type="title"/>
          </p:nvPr>
        </p:nvSpPr>
        <p:spPr>
          <a:xfrm>
            <a:off x="1842449" y="409434"/>
            <a:ext cx="9894626" cy="170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s-ES" sz="3600"/>
              <a:t>Existen </a:t>
            </a:r>
            <a:r>
              <a:rPr lang="es-ES" sz="3600" b="1">
                <a:solidFill>
                  <a:srgbClr val="7B230B"/>
                </a:solidFill>
              </a:rPr>
              <a:t>varias metodologías </a:t>
            </a:r>
            <a:r>
              <a:rPr lang="es-ES" sz="3600"/>
              <a:t>de resolución de problemas pero que siguen un </a:t>
            </a:r>
            <a:r>
              <a:rPr lang="es-ES" sz="3600" b="1">
                <a:solidFill>
                  <a:srgbClr val="7B230B"/>
                </a:solidFill>
              </a:rPr>
              <a:t>mismo patrón </a:t>
            </a:r>
            <a:r>
              <a:rPr lang="es-ES" sz="3600"/>
              <a:t>de solución el cual consiste en:</a:t>
            </a:r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body" idx="1"/>
          </p:nvPr>
        </p:nvSpPr>
        <p:spPr>
          <a:xfrm>
            <a:off x="1719619" y="1828801"/>
            <a:ext cx="9512039" cy="406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s-ES" sz="2400" dirty="0"/>
              <a:t>Identificar un problema y recolectar la información.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s-ES" sz="2400" dirty="0"/>
              <a:t>Diseñar una o varias soluciones.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s-ES" sz="2400" dirty="0"/>
              <a:t>Llevar a cabo un plan de acción o implementación de las posibles respuestas.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s-ES" sz="2400" dirty="0"/>
              <a:t>Revisar realizado y volver a empezar, si es necesario, haciendo una reflexión y/o replanteamiento</a:t>
            </a: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>
            <a:spLocks noGrp="1"/>
          </p:cNvSpPr>
          <p:nvPr>
            <p:ph type="title"/>
          </p:nvPr>
        </p:nvSpPr>
        <p:spPr>
          <a:xfrm>
            <a:off x="1790314" y="180109"/>
            <a:ext cx="9506479" cy="125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es-ES" sz="3200"/>
              <a:t>Las fases de resolución de un problema con computadora son:</a:t>
            </a:r>
            <a:endParaRPr sz="3200"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"/>
          </p:nvPr>
        </p:nvSpPr>
        <p:spPr>
          <a:xfrm>
            <a:off x="2133599" y="1468583"/>
            <a:ext cx="9506479" cy="5209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s-ES" sz="2000"/>
              <a:t>Análisis del problema.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 sz="2000"/>
              <a:t>      • ¿Qué </a:t>
            </a:r>
            <a:r>
              <a:rPr lang="es-ES" sz="2000" b="1"/>
              <a:t>entradas </a:t>
            </a:r>
            <a:r>
              <a:rPr lang="es-ES" sz="2000"/>
              <a:t>se requieren? (tipo de datos con los cuales se trabaja y cantidad).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 sz="2000"/>
              <a:t>      • ¿Cuál es la </a:t>
            </a:r>
            <a:r>
              <a:rPr lang="es-ES" sz="2000" b="1"/>
              <a:t>salida </a:t>
            </a:r>
            <a:r>
              <a:rPr lang="es-ES" sz="2000"/>
              <a:t>deseada? (tipo de datos de los resultados y cantidad).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 sz="2000"/>
              <a:t>      • ¿Qué </a:t>
            </a:r>
            <a:r>
              <a:rPr lang="es-ES" sz="2000" b="1"/>
              <a:t>método produce </a:t>
            </a:r>
            <a:r>
              <a:rPr lang="es-ES" sz="2000"/>
              <a:t>la salida deseada?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 sz="2000"/>
              <a:t>      • </a:t>
            </a:r>
            <a:r>
              <a:rPr lang="es-ES" sz="2000" b="1"/>
              <a:t>Requisitos o requerimientos </a:t>
            </a:r>
            <a:r>
              <a:rPr lang="es-ES" sz="2000"/>
              <a:t>adicionales y restricciones a la solución.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ES" sz="2000"/>
              <a:t>Diseño del </a:t>
            </a:r>
            <a:r>
              <a:rPr lang="es-ES" sz="2000" b="1"/>
              <a:t>algoritmo.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ES" sz="2000" b="1"/>
              <a:t>Codificación.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ES" sz="2000" b="1"/>
              <a:t>Compilación y ejecución</a:t>
            </a:r>
            <a:r>
              <a:rPr lang="es-ES" sz="2000"/>
              <a:t>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ES" sz="2000"/>
              <a:t> </a:t>
            </a:r>
            <a:r>
              <a:rPr lang="es-ES" sz="2000" b="1"/>
              <a:t>Verificación.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ES" sz="2000"/>
              <a:t> </a:t>
            </a:r>
            <a:r>
              <a:rPr lang="es-ES" sz="2000" b="1"/>
              <a:t>Depuración.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ES" sz="2000" b="1"/>
              <a:t>Mantenimiento.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ES" sz="2000" b="1"/>
              <a:t>Documentación.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ES" sz="1600"/>
              <a:t>                                                                        Fundamentos_de_programacion_4ta_Edicion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>
            <a:spLocks noGrp="1"/>
          </p:cNvSpPr>
          <p:nvPr>
            <p:ph type="title"/>
          </p:nvPr>
        </p:nvSpPr>
        <p:spPr>
          <a:xfrm>
            <a:off x="1839761" y="142681"/>
            <a:ext cx="9347378" cy="7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EN QUÉ ME AYUDA APRENDER A RP??</a:t>
            </a:r>
            <a:endParaRPr/>
          </a:p>
        </p:txBody>
      </p:sp>
      <p:sp>
        <p:nvSpPr>
          <p:cNvPr id="278" name="Google Shape;278;p16"/>
          <p:cNvSpPr txBox="1">
            <a:spLocks noGrp="1"/>
          </p:cNvSpPr>
          <p:nvPr>
            <p:ph type="body" idx="1"/>
          </p:nvPr>
        </p:nvSpPr>
        <p:spPr>
          <a:xfrm>
            <a:off x="1771079" y="1149114"/>
            <a:ext cx="9484742" cy="5217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2800" b="1"/>
              <a:t>ADQUIRIR: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s-ES" sz="2800"/>
              <a:t> </a:t>
            </a:r>
            <a:r>
              <a:rPr lang="es-ES" sz="2800" b="1"/>
              <a:t>Confianza</a:t>
            </a:r>
            <a:r>
              <a:rPr lang="es-ES" sz="2800"/>
              <a:t> en el manejo de la complejidad.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s-ES" sz="2800"/>
              <a:t>Persistencia al </a:t>
            </a:r>
            <a:r>
              <a:rPr lang="es-ES" sz="2800" b="1"/>
              <a:t>trabajar con problemas</a:t>
            </a:r>
            <a:r>
              <a:rPr lang="es-ES" sz="2800"/>
              <a:t> difíciles.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s-ES" sz="2800"/>
              <a:t>Tolerancia a la ambigüedad.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s-ES" sz="2800" b="1"/>
              <a:t>Habilidad para lidiar con problemas</a:t>
            </a:r>
            <a:r>
              <a:rPr lang="es-ES" sz="2800"/>
              <a:t> no estructurados.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s-ES" sz="2800"/>
              <a:t>Habilidad para </a:t>
            </a:r>
            <a:r>
              <a:rPr lang="es-ES" sz="2800" b="1"/>
              <a:t>TRABAJAR EN EQUIPO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endParaRPr/>
          </a:p>
        </p:txBody>
      </p:sp>
      <p:pic>
        <p:nvPicPr>
          <p:cNvPr id="284" name="Google Shape;284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02897" y="624110"/>
            <a:ext cx="11136019" cy="5609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/>
        </p:nvSpPr>
        <p:spPr>
          <a:xfrm>
            <a:off x="1662550" y="609600"/>
            <a:ext cx="103488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 2: </a:t>
            </a:r>
            <a:r>
              <a:rPr lang="es-ES" sz="4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cuota de entrada para grupos grandes a un museo es de $</a:t>
            </a:r>
            <a:r>
              <a:rPr lang="es-ES" sz="4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200más </a:t>
            </a:r>
            <a:r>
              <a:rPr lang="es-ES" sz="4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</a:t>
            </a:r>
            <a:r>
              <a:rPr lang="es-ES" sz="4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45 </a:t>
            </a:r>
            <a:r>
              <a:rPr lang="es-ES" sz="4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cada integrante. Si se quiere gastar un máximo de $</a:t>
            </a:r>
            <a:r>
              <a:rPr lang="es-ES" sz="4800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800, </a:t>
            </a:r>
            <a:r>
              <a:rPr lang="es-ES" sz="4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¿cuántas personas pueden ir? </a:t>
            </a:r>
            <a:endParaRPr sz="4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120348" y="471056"/>
            <a:ext cx="9384265" cy="11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 dirty="0"/>
              <a:t>Pensamiento computacional</a:t>
            </a:r>
            <a:endParaRPr dirty="0"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2120348" y="1577009"/>
            <a:ext cx="9384264" cy="433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Algunos autores han planteado la distinción entre quienes nacen y se desarrollan en esta coyuntura denominándolos “nativos digitales”, diferenciándolos de quienes transitaron la etapa de la niñez y la adolescencia sin convivir con estas herramientas tecnológicas, los llamados “inmigrantes digitales” (Prensky, 2010). Convivir o no en estos entornos tecnológicos, usar o no dispositivos digitales y redes sociales, parecen ser factores que justifican la distinción. Sin embargo, en los últimos años desde distintos ámbitos se cuestiona el término “nativos digitales”. Este puede llevar a suponer que los más jóvenes tienen incorporadas habilidades y competencias innatas en el uso de las tecnologías. En la práctica, esta afirmación muchas veces se contrasta con la realidad.</a:t>
            </a:r>
            <a:endParaRPr/>
          </a:p>
        </p:txBody>
      </p:sp>
      <p:pic>
        <p:nvPicPr>
          <p:cNvPr id="172" name="Google Shape;17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3068" y="1314604"/>
            <a:ext cx="10735732" cy="492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/>
        </p:nvSpPr>
        <p:spPr>
          <a:xfrm>
            <a:off x="1675586" y="687024"/>
            <a:ext cx="10793506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 3</a:t>
            </a:r>
            <a:r>
              <a:rPr lang="es-ES" sz="4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Las casas de la avenida </a:t>
            </a:r>
            <a:r>
              <a:rPr lang="es-ES" sz="4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principal de una ciudad están numeradas </a:t>
            </a:r>
            <a:r>
              <a:rPr lang="es-ES" sz="4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consecutivamente del 1 al 150, ¿cuántas casas tienen un 4 en su número?</a:t>
            </a:r>
            <a:endParaRPr sz="4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title"/>
          </p:nvPr>
        </p:nvSpPr>
        <p:spPr>
          <a:xfrm>
            <a:off x="2260426" y="208375"/>
            <a:ext cx="9568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s-ES" sz="4400" b="1"/>
              <a:t>Problema 4:</a:t>
            </a:r>
            <a:r>
              <a:rPr lang="es-ES" sz="4400"/>
              <a:t> Secuencias </a:t>
            </a:r>
            <a:r>
              <a:rPr lang="es-ES" sz="2200"/>
              <a:t>(conjuntos ordenados de elementos que siguen un patrón específico)</a:t>
            </a:r>
            <a:r>
              <a:rPr lang="es-ES" sz="2200">
                <a:solidFill>
                  <a:srgbClr val="374151"/>
                </a:solidFill>
                <a:highlight>
                  <a:srgbClr val="F7F7F8"/>
                </a:highlight>
              </a:rPr>
              <a:t> </a:t>
            </a:r>
            <a:endParaRPr sz="2200"/>
          </a:p>
        </p:txBody>
      </p:sp>
      <p:sp>
        <p:nvSpPr>
          <p:cNvPr id="300" name="Google Shape;300;p20"/>
          <p:cNvSpPr txBox="1">
            <a:spLocks noGrp="1"/>
          </p:cNvSpPr>
          <p:nvPr>
            <p:ph type="body" idx="1"/>
          </p:nvPr>
        </p:nvSpPr>
        <p:spPr>
          <a:xfrm>
            <a:off x="2589212" y="1357745"/>
            <a:ext cx="8915400" cy="55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🠶"/>
            </a:pPr>
            <a:r>
              <a:rPr lang="es-ES" sz="3200"/>
              <a:t>33, 29, 25, 21,</a:t>
            </a:r>
            <a:endParaRPr/>
          </a:p>
        </p:txBody>
      </p:sp>
      <p:pic>
        <p:nvPicPr>
          <p:cNvPr id="301" name="Google Shape;30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983" y="1911927"/>
            <a:ext cx="12034017" cy="494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/>
          <p:nvPr/>
        </p:nvSpPr>
        <p:spPr>
          <a:xfrm>
            <a:off x="1900525" y="609600"/>
            <a:ext cx="9933000" cy="5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 5:</a:t>
            </a:r>
            <a:r>
              <a:rPr lang="es-ES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Imagina que le compras a tu amigo una estampa por 15 pesos, después se la vendes por 20, enseguida se la vuelves a comprar por 25 y al final se la vendes por 30 ¿Cuál fue tu ganancia o pérdida? Tip: tú y tu amigo tienen cada uno cierta cantidad de dinero.</a:t>
            </a:r>
            <a:endParaRPr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>
            <a:spLocks noGrp="1"/>
          </p:cNvSpPr>
          <p:nvPr>
            <p:ph type="title"/>
          </p:nvPr>
        </p:nvSpPr>
        <p:spPr>
          <a:xfrm>
            <a:off x="2161309" y="457200"/>
            <a:ext cx="934330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Resolver los problemas dados en el practico nro1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PSEINT</a:t>
            </a:r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ES" b="0" i="0" u="sng">
                <a:solidFill>
                  <a:srgbClr val="09447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Instalación e Introducción a PseintArchivo</a:t>
            </a:r>
            <a:endParaRPr b="0" i="0" u="sng">
              <a:solidFill>
                <a:srgbClr val="0944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ES" u="sng">
                <a:solidFill>
                  <a:srgbClr val="094478"/>
                </a:solidFill>
                <a:latin typeface="Arial"/>
                <a:ea typeface="Arial"/>
                <a:cs typeface="Arial"/>
                <a:sym typeface="Arial"/>
              </a:rPr>
              <a:t>VER AULA VIRTUAL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1537855" y="471054"/>
            <a:ext cx="10654145" cy="652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4800"/>
              <a:t>El </a:t>
            </a:r>
            <a:r>
              <a:rPr lang="es-ES" sz="4800" b="1"/>
              <a:t>pensamiento computacional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s-ES" sz="2800"/>
              <a:t>es un proceso para la solución de problemas a través de diferentes técnicas como: organización y análisis de información de manera lógica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s-ES" sz="2800"/>
              <a:t>representación de información mediante abstracciones tales como modelaciones y simulaciones o diagramas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s-ES" sz="2800"/>
              <a:t>automatización de soluciones mediante el pensamiento algorítmico </a:t>
            </a:r>
            <a:r>
              <a:rPr lang="es-ES" sz="3600" b="1"/>
              <a:t>(una serie ordenada de pasos)</a:t>
            </a:r>
            <a:endParaRPr sz="2800" b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s-ES" sz="2800"/>
              <a:t> identificación, análisis e implementación de posibles soluciones </a:t>
            </a:r>
            <a:r>
              <a:rPr lang="es-ES" sz="3600" b="1"/>
              <a:t>(pensamiento lógico) </a:t>
            </a:r>
            <a:r>
              <a:rPr lang="es-ES" sz="2800"/>
              <a:t>con el objetivo de lograr la combinación más efectiva y eficiente de pasos y recursos</a:t>
            </a:r>
            <a:endParaRPr/>
          </a:p>
        </p:txBody>
      </p:sp>
      <p:sp>
        <p:nvSpPr>
          <p:cNvPr id="178" name="Google Shape;178;p3" descr="pensando como las computadoras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3" descr="pensando como las computadoras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e08c28f07_0_0"/>
          <p:cNvSpPr txBox="1">
            <a:spLocks noGrp="1"/>
          </p:cNvSpPr>
          <p:nvPr>
            <p:ph type="body" idx="1"/>
          </p:nvPr>
        </p:nvSpPr>
        <p:spPr>
          <a:xfrm>
            <a:off x="1537850" y="471050"/>
            <a:ext cx="10921200" cy="6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3500" b="1">
                <a:solidFill>
                  <a:schemeClr val="dk1"/>
                </a:solidFill>
              </a:rPr>
              <a:t>¿Pensamiento Computacional = Programar ? NO</a:t>
            </a:r>
            <a:endParaRPr sz="3500" b="1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342900" lvl="0" indent="-419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Char char="🠶"/>
            </a:pPr>
            <a:r>
              <a:rPr lang="es-ES" sz="3000">
                <a:solidFill>
                  <a:schemeClr val="dk1"/>
                </a:solidFill>
              </a:rPr>
              <a:t>Los términos Pensamiento Computacional y Programar no son sinónimos.</a:t>
            </a:r>
            <a:endParaRPr sz="3000">
              <a:solidFill>
                <a:schemeClr val="dk1"/>
              </a:solidFill>
            </a:endParaRPr>
          </a:p>
          <a:p>
            <a:pPr marL="3429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🠶"/>
            </a:pPr>
            <a:r>
              <a:rPr lang="es-ES" sz="3000">
                <a:solidFill>
                  <a:schemeClr val="dk1"/>
                </a:solidFill>
              </a:rPr>
              <a:t>Ambos conceptos comparten procesos cognitivos similares.</a:t>
            </a:r>
            <a:endParaRPr sz="3000">
              <a:solidFill>
                <a:schemeClr val="dk1"/>
              </a:solidFill>
            </a:endParaRPr>
          </a:p>
          <a:p>
            <a:pPr marL="3429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🠶"/>
            </a:pPr>
            <a:r>
              <a:rPr lang="es-ES" sz="3000">
                <a:solidFill>
                  <a:schemeClr val="dk1"/>
                </a:solidFill>
              </a:rPr>
              <a:t>La programación limita sus procesos de resolución de problemas en el ámbito de la informática.</a:t>
            </a:r>
            <a:endParaRPr sz="3000">
              <a:solidFill>
                <a:schemeClr val="dk1"/>
              </a:solidFill>
            </a:endParaRPr>
          </a:p>
          <a:p>
            <a:pPr marL="3429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🠶"/>
            </a:pPr>
            <a:r>
              <a:rPr lang="es-ES" sz="3000">
                <a:solidFill>
                  <a:schemeClr val="dk1"/>
                </a:solidFill>
              </a:rPr>
              <a:t>El objetivo del Pensamiento Computacional es universal: resolver problemas del mundo que nos rodea.</a:t>
            </a:r>
            <a:endParaRPr sz="3000"/>
          </a:p>
        </p:txBody>
      </p:sp>
      <p:sp>
        <p:nvSpPr>
          <p:cNvPr id="185" name="Google Shape;185;g26e08c28f07_0_0" descr="pensando como las computadoras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26e08c28f07_0_0" descr="pensando como las computadoras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94073" y="259609"/>
            <a:ext cx="3546763" cy="670922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"/>
          <p:cNvSpPr txBox="1">
            <a:spLocks noGrp="1"/>
          </p:cNvSpPr>
          <p:nvPr>
            <p:ph type="body" idx="2"/>
          </p:nvPr>
        </p:nvSpPr>
        <p:spPr>
          <a:xfrm>
            <a:off x="1856509" y="457200"/>
            <a:ext cx="5541819" cy="623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4800" b="1"/>
              <a:t>Formulación de </a:t>
            </a:r>
            <a:r>
              <a:rPr lang="es-ES" sz="6600" b="1"/>
              <a:t>problemas</a:t>
            </a:r>
            <a:r>
              <a:rPr lang="es-ES" sz="4800" b="1"/>
              <a:t> </a:t>
            </a:r>
            <a:r>
              <a:rPr lang="es-ES" sz="4800"/>
              <a:t>que te permitan usar una </a:t>
            </a:r>
            <a:r>
              <a:rPr lang="es-ES" sz="6000" b="1"/>
              <a:t>computadora</a:t>
            </a:r>
            <a:r>
              <a:rPr lang="es-ES" sz="4800"/>
              <a:t> y otras herramientas para resolverlos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5" descr="pensamiento computacional - UNIP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200" y="152400"/>
            <a:ext cx="9665710" cy="6803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title"/>
          </p:nvPr>
        </p:nvSpPr>
        <p:spPr>
          <a:xfrm>
            <a:off x="8280257" y="149697"/>
            <a:ext cx="4188834" cy="166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2800"/>
              <a:buFont typeface="Century Gothic"/>
              <a:buNone/>
            </a:pPr>
            <a:r>
              <a:rPr lang="es-ES" sz="2800" b="1">
                <a:solidFill>
                  <a:srgbClr val="7B230B"/>
                </a:solidFill>
              </a:rPr>
              <a:t>ABSTRACCION </a:t>
            </a:r>
            <a:br>
              <a:rPr lang="es-ES" sz="2800" b="1">
                <a:solidFill>
                  <a:srgbClr val="7B230B"/>
                </a:solidFill>
              </a:rPr>
            </a:br>
            <a:r>
              <a:rPr lang="es-ES" sz="2800" b="1">
                <a:solidFill>
                  <a:srgbClr val="7B230B"/>
                </a:solidFill>
              </a:rPr>
              <a:t>Y DESCOMPOSICION</a:t>
            </a:r>
            <a:endParaRPr sz="2800" b="1">
              <a:solidFill>
                <a:srgbClr val="7B230B"/>
              </a:solidFill>
            </a:endParaRPr>
          </a:p>
        </p:txBody>
      </p:sp>
      <p:pic>
        <p:nvPicPr>
          <p:cNvPr id="203" name="Google Shape;203;p6" descr="Cómo hacer crema para decorar torta, ¡es lo más fácil del mundo - Vibr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8802" y="790142"/>
            <a:ext cx="3671455" cy="263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 descr="Receta de bizcochuelo esponjoso y alto - Es casero ¡Te va a encantar! -  QUIEROCAKES: Recetas de repostería, cocina dulces y salada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2440" y="4134315"/>
            <a:ext cx="3242397" cy="242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 descr="Receta de pastel, tarta o torta tres leches, receta de cocina fácil y  delicios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5854" y="4009111"/>
            <a:ext cx="2553872" cy="2553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6"/>
          <p:cNvCxnSpPr/>
          <p:nvPr/>
        </p:nvCxnSpPr>
        <p:spPr>
          <a:xfrm>
            <a:off x="8314553" y="3121126"/>
            <a:ext cx="733612" cy="602632"/>
          </a:xfrm>
          <a:prstGeom prst="straightConnector1">
            <a:avLst/>
          </a:prstGeom>
          <a:noFill/>
          <a:ln w="57150" cap="flat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7" name="Google Shape;207;p6"/>
          <p:cNvCxnSpPr/>
          <p:nvPr/>
        </p:nvCxnSpPr>
        <p:spPr>
          <a:xfrm flipH="1">
            <a:off x="4239491" y="3121126"/>
            <a:ext cx="345717" cy="744292"/>
          </a:xfrm>
          <a:prstGeom prst="straightConnector1">
            <a:avLst/>
          </a:prstGeom>
          <a:noFill/>
          <a:ln w="57150" cap="flat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8280257" y="149697"/>
            <a:ext cx="4188834" cy="166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B230B"/>
              </a:buClr>
              <a:buSzPts val="2800"/>
              <a:buFont typeface="Century Gothic"/>
              <a:buNone/>
            </a:pPr>
            <a:r>
              <a:rPr lang="es-ES" sz="2800" b="1">
                <a:solidFill>
                  <a:srgbClr val="7B230B"/>
                </a:solidFill>
              </a:rPr>
              <a:t>ABSTRACCION </a:t>
            </a:r>
            <a:br>
              <a:rPr lang="es-ES" sz="2800" b="1">
                <a:solidFill>
                  <a:srgbClr val="7B230B"/>
                </a:solidFill>
              </a:rPr>
            </a:br>
            <a:r>
              <a:rPr lang="es-ES" sz="2800" b="1">
                <a:solidFill>
                  <a:srgbClr val="7B230B"/>
                </a:solidFill>
              </a:rPr>
              <a:t>Y DESCOMPOSICION</a:t>
            </a:r>
            <a:endParaRPr sz="2800" b="1">
              <a:solidFill>
                <a:srgbClr val="7B230B"/>
              </a:solidFill>
            </a:endParaRPr>
          </a:p>
        </p:txBody>
      </p:sp>
      <p:pic>
        <p:nvPicPr>
          <p:cNvPr id="213" name="Google Shape;213;p7" descr="Bizcocho de chocolate esponjoso - Anna Recetas Fácile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33760" y="4260100"/>
            <a:ext cx="2100843" cy="1631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7" descr="Cómo hacer crema para decorar torta, ¡es lo más fácil del mundo - Vibr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1522" y="464168"/>
            <a:ext cx="1888980" cy="135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 descr="Receta de pastel, tarta o torta tres leches, receta de cocina fácil y  delicios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96438" y="2123188"/>
            <a:ext cx="2047685" cy="2047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7" descr="15 Ingredientes básicos de repostería | Postres Originale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15198" y="5240981"/>
            <a:ext cx="2265059" cy="1501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7" descr="Receta de bizcochuelo esponjoso y alto - Es casero ¡Te va a encantar! -  QUIEROCAKES: Recetas de repostería, cocina dulces y salada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21998" y="2157717"/>
            <a:ext cx="1812605" cy="13577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7"/>
          <p:cNvCxnSpPr/>
          <p:nvPr/>
        </p:nvCxnSpPr>
        <p:spPr>
          <a:xfrm flipH="1">
            <a:off x="4405267" y="1855305"/>
            <a:ext cx="230718" cy="434815"/>
          </a:xfrm>
          <a:prstGeom prst="straightConnector1">
            <a:avLst/>
          </a:prstGeom>
          <a:noFill/>
          <a:ln w="57150" cap="flat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7"/>
          <p:cNvCxnSpPr/>
          <p:nvPr/>
        </p:nvCxnSpPr>
        <p:spPr>
          <a:xfrm>
            <a:off x="6096000" y="1821872"/>
            <a:ext cx="733612" cy="602632"/>
          </a:xfrm>
          <a:prstGeom prst="straightConnector1">
            <a:avLst/>
          </a:prstGeom>
          <a:noFill/>
          <a:ln w="57150" cap="flat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7"/>
          <p:cNvCxnSpPr/>
          <p:nvPr/>
        </p:nvCxnSpPr>
        <p:spPr>
          <a:xfrm flipH="1">
            <a:off x="3428300" y="3515421"/>
            <a:ext cx="493346" cy="775855"/>
          </a:xfrm>
          <a:prstGeom prst="straightConnector1">
            <a:avLst/>
          </a:prstGeom>
          <a:noFill/>
          <a:ln w="57150" cap="flat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7"/>
          <p:cNvCxnSpPr/>
          <p:nvPr/>
        </p:nvCxnSpPr>
        <p:spPr>
          <a:xfrm>
            <a:off x="4334603" y="5714874"/>
            <a:ext cx="1680595" cy="478108"/>
          </a:xfrm>
          <a:prstGeom prst="straightConnector1">
            <a:avLst/>
          </a:prstGeom>
          <a:noFill/>
          <a:ln w="57150" cap="flat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7"/>
          <p:cNvCxnSpPr/>
          <p:nvPr/>
        </p:nvCxnSpPr>
        <p:spPr>
          <a:xfrm flipH="1">
            <a:off x="6896438" y="4170873"/>
            <a:ext cx="251289" cy="1070108"/>
          </a:xfrm>
          <a:prstGeom prst="straightConnector1">
            <a:avLst/>
          </a:prstGeom>
          <a:noFill/>
          <a:ln w="57150" cap="flat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>
            <a:spLocks noGrp="1"/>
          </p:cNvSpPr>
          <p:nvPr>
            <p:ph type="body" idx="1"/>
          </p:nvPr>
        </p:nvSpPr>
        <p:spPr>
          <a:xfrm>
            <a:off x="2414496" y="2826863"/>
            <a:ext cx="23302912" cy="568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28" name="Google Shape;228;p8"/>
          <p:cNvSpPr txBox="1">
            <a:spLocks noGrp="1"/>
          </p:cNvSpPr>
          <p:nvPr>
            <p:ph type="title"/>
          </p:nvPr>
        </p:nvSpPr>
        <p:spPr>
          <a:xfrm>
            <a:off x="1667435" y="627796"/>
            <a:ext cx="4607859" cy="552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s-ES" sz="4800" b="1"/>
              <a:t>Patrones </a:t>
            </a:r>
            <a:br>
              <a:rPr lang="es-ES" sz="4800" b="1"/>
            </a:br>
            <a:r>
              <a:rPr lang="es-ES" sz="4800" b="1">
                <a:solidFill>
                  <a:srgbClr val="7B230B"/>
                </a:solidFill>
              </a:rPr>
              <a:t>ordenamiento</a:t>
            </a:r>
            <a:r>
              <a:rPr lang="es-ES" sz="4800" b="1"/>
              <a:t> de cosas que se </a:t>
            </a:r>
            <a:r>
              <a:rPr lang="es-ES" sz="4800" b="1">
                <a:solidFill>
                  <a:srgbClr val="7B230B"/>
                </a:solidFill>
              </a:rPr>
              <a:t>repiten</a:t>
            </a:r>
            <a:r>
              <a:rPr lang="es-ES" sz="4800" b="1"/>
              <a:t> de manera </a:t>
            </a:r>
            <a:r>
              <a:rPr lang="es-ES" sz="4800" b="1">
                <a:solidFill>
                  <a:srgbClr val="7B230B"/>
                </a:solidFill>
              </a:rPr>
              <a:t>lógica</a:t>
            </a:r>
            <a:endParaRPr sz="4800">
              <a:solidFill>
                <a:srgbClr val="7B230B"/>
              </a:solidFill>
            </a:endParaRPr>
          </a:p>
        </p:txBody>
      </p:sp>
      <p:pic>
        <p:nvPicPr>
          <p:cNvPr id="229" name="Google Shape;229;p8" descr="Patrones interactive worksheet for Pre escol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99" y="160078"/>
            <a:ext cx="4733365" cy="653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Panorámica</PresentationFormat>
  <Paragraphs>81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Century Gothic</vt:lpstr>
      <vt:lpstr>Arial</vt:lpstr>
      <vt:lpstr>Noto Sans Symbols</vt:lpstr>
      <vt:lpstr>Espiral</vt:lpstr>
      <vt:lpstr> PROGRAMACION 1 Unidad1: Introducción al pensamiento computacional</vt:lpstr>
      <vt:lpstr>Pensamiento computacional</vt:lpstr>
      <vt:lpstr>Presentación de PowerPoint</vt:lpstr>
      <vt:lpstr>Presentación de PowerPoint</vt:lpstr>
      <vt:lpstr>Presentación de PowerPoint</vt:lpstr>
      <vt:lpstr>Presentación de PowerPoint</vt:lpstr>
      <vt:lpstr>ABSTRACCION  Y DESCOMPOSICION</vt:lpstr>
      <vt:lpstr>ABSTRACCION  Y DESCOMPOSICION</vt:lpstr>
      <vt:lpstr>Patrones  ordenamiento de cosas que se repiten de manera lógica</vt:lpstr>
      <vt:lpstr>Algoritmo</vt:lpstr>
      <vt:lpstr>ALGORTIMO:  Inicio paso 1 paso 2 paso 3 . . . Fin</vt:lpstr>
      <vt:lpstr>Desarrolla el algoritmo de dicho juego.</vt:lpstr>
      <vt:lpstr>Metodología para definir y resolver un problema  Metodología general:  De acuerdo a Eilders (2014), la solución de problemas pasa por cuatro etapas principales que son: </vt:lpstr>
      <vt:lpstr>Metodología: POLYA + PENSAMIENTO COMPUTACIONAL</vt:lpstr>
      <vt:lpstr>Existen varias metodologías de resolución de problemas pero que siguen un mismo patrón de solución el cual consiste en:</vt:lpstr>
      <vt:lpstr>Las fases de resolución de un problema con computadora son:</vt:lpstr>
      <vt:lpstr>EN QUÉ ME AYUDA APRENDER A RP??</vt:lpstr>
      <vt:lpstr>Presentación de PowerPoint</vt:lpstr>
      <vt:lpstr>Presentación de PowerPoint</vt:lpstr>
      <vt:lpstr>Presentación de PowerPoint</vt:lpstr>
      <vt:lpstr>Problema 4: Secuencias (conjuntos ordenados de elementos que siguen un patrón específico) </vt:lpstr>
      <vt:lpstr>Presentación de PowerPoint</vt:lpstr>
      <vt:lpstr>Resolver los problemas dados en el practico nro1</vt:lpstr>
      <vt:lpstr>PSEINT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PROGRAMACION 1 Unidad1: Introducción al pensamiento computacional</dc:title>
  <dc:creator>Laura Achetta</dc:creator>
  <cp:lastModifiedBy>Maria L. Achetta</cp:lastModifiedBy>
  <cp:revision>2</cp:revision>
  <dcterms:created xsi:type="dcterms:W3CDTF">2022-06-16T18:13:12Z</dcterms:created>
  <dcterms:modified xsi:type="dcterms:W3CDTF">2023-08-23T19:07:28Z</dcterms:modified>
</cp:coreProperties>
</file>