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70" r:id="rId7"/>
    <p:sldId id="261" r:id="rId8"/>
    <p:sldId id="262" r:id="rId9"/>
    <p:sldId id="263" r:id="rId10"/>
    <p:sldId id="264" r:id="rId11"/>
    <p:sldId id="265" r:id="rId12"/>
    <p:sldId id="267" r:id="rId13"/>
    <p:sldId id="268"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Lst>
  <p:sldSz cx="12192000" cy="6858000"/>
  <p:notesSz cx="6858000" cy="9144000"/>
  <p:embeddedFontLst>
    <p:embeddedFont>
      <p:font typeface="Calibri" panose="020F0502020204030204" pitchFamily="34" charset="0"/>
      <p:regular r:id="rId43"/>
      <p:bold r:id="rId44"/>
      <p:italic r:id="rId45"/>
      <p:boldItalic r:id="rId46"/>
    </p:embeddedFont>
    <p:embeddedFont>
      <p:font typeface="Century Gothic" panose="020B0502020202020204" pitchFamily="34" charset="0"/>
      <p:regular r:id="rId47"/>
      <p:bold r:id="rId48"/>
      <p:italic r:id="rId49"/>
      <p:boldItalic r:id="rId50"/>
    </p:embeddedFont>
    <p:embeddedFont>
      <p:font typeface="Noto Sans Symbols" panose="020B0604020202020204" charset="0"/>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j9QzAPi+9GLAfHeldLNucVz+8x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customschemas.google.com/relationships/presentationmetadata" Target="meta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4" name="Google Shape;41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5" name="Google Shape;425;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38"/>
        <p:cNvGrpSpPr/>
        <p:nvPr/>
      </p:nvGrpSpPr>
      <p:grpSpPr>
        <a:xfrm>
          <a:off x="0" y="0"/>
          <a:ext cx="0" cy="0"/>
          <a:chOff x="0" y="0"/>
          <a:chExt cx="0" cy="0"/>
        </a:xfrm>
      </p:grpSpPr>
      <p:sp>
        <p:nvSpPr>
          <p:cNvPr id="39" name="Google Shape;39;p44"/>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4"/>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1" name="Google Shape;41;p4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4"/>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4"/>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104"/>
        <p:cNvGrpSpPr/>
        <p:nvPr/>
      </p:nvGrpSpPr>
      <p:grpSpPr>
        <a:xfrm>
          <a:off x="0" y="0"/>
          <a:ext cx="0" cy="0"/>
          <a:chOff x="0" y="0"/>
          <a:chExt cx="0" cy="0"/>
        </a:xfrm>
      </p:grpSpPr>
      <p:sp>
        <p:nvSpPr>
          <p:cNvPr id="105" name="Google Shape;105;p53"/>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3"/>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07" name="Google Shape;107;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53"/>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3"/>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111"/>
        <p:cNvGrpSpPr/>
        <p:nvPr/>
      </p:nvGrpSpPr>
      <p:grpSpPr>
        <a:xfrm>
          <a:off x="0" y="0"/>
          <a:ext cx="0" cy="0"/>
          <a:chOff x="0" y="0"/>
          <a:chExt cx="0" cy="0"/>
        </a:xfrm>
      </p:grpSpPr>
      <p:sp>
        <p:nvSpPr>
          <p:cNvPr id="112" name="Google Shape;112;p54"/>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4"/>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4" name="Google Shape;114;p54"/>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5" name="Google Shape;115;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4"/>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4"/>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
        <p:nvSpPr>
          <p:cNvPr id="119" name="Google Shape;119;p54"/>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chemeClr val="accent1"/>
                </a:solidFill>
                <a:latin typeface="Arial"/>
                <a:ea typeface="Arial"/>
                <a:cs typeface="Arial"/>
                <a:sym typeface="Arial"/>
              </a:rPr>
              <a:t>“</a:t>
            </a:r>
            <a:endParaRPr/>
          </a:p>
        </p:txBody>
      </p:sp>
      <p:sp>
        <p:nvSpPr>
          <p:cNvPr id="120" name="Google Shape;120;p54"/>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21"/>
        <p:cNvGrpSpPr/>
        <p:nvPr/>
      </p:nvGrpSpPr>
      <p:grpSpPr>
        <a:xfrm>
          <a:off x="0" y="0"/>
          <a:ext cx="0" cy="0"/>
          <a:chOff x="0" y="0"/>
          <a:chExt cx="0" cy="0"/>
        </a:xfrm>
      </p:grpSpPr>
      <p:sp>
        <p:nvSpPr>
          <p:cNvPr id="122" name="Google Shape;122;p55"/>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55"/>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4" name="Google Shape;124;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5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28"/>
        <p:cNvGrpSpPr/>
        <p:nvPr/>
      </p:nvGrpSpPr>
      <p:grpSpPr>
        <a:xfrm>
          <a:off x="0" y="0"/>
          <a:ext cx="0" cy="0"/>
          <a:chOff x="0" y="0"/>
          <a:chExt cx="0" cy="0"/>
        </a:xfrm>
      </p:grpSpPr>
      <p:sp>
        <p:nvSpPr>
          <p:cNvPr id="129" name="Google Shape;129;p56"/>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6"/>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1" name="Google Shape;131;p56"/>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2" name="Google Shape;132;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
        <p:nvSpPr>
          <p:cNvPr id="136" name="Google Shape;136;p56"/>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chemeClr val="accent1"/>
                </a:solidFill>
                <a:latin typeface="Arial"/>
                <a:ea typeface="Arial"/>
                <a:cs typeface="Arial"/>
                <a:sym typeface="Arial"/>
              </a:rPr>
              <a:t>“</a:t>
            </a:r>
            <a:endParaRPr/>
          </a:p>
        </p:txBody>
      </p:sp>
      <p:sp>
        <p:nvSpPr>
          <p:cNvPr id="137" name="Google Shape;137;p56"/>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38"/>
        <p:cNvGrpSpPr/>
        <p:nvPr/>
      </p:nvGrpSpPr>
      <p:grpSpPr>
        <a:xfrm>
          <a:off x="0" y="0"/>
          <a:ext cx="0" cy="0"/>
          <a:chOff x="0" y="0"/>
          <a:chExt cx="0" cy="0"/>
        </a:xfrm>
      </p:grpSpPr>
      <p:sp>
        <p:nvSpPr>
          <p:cNvPr id="139" name="Google Shape;139;p57"/>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57"/>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1" name="Google Shape;141;p57"/>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2" name="Google Shape;142;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57"/>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7"/>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46"/>
        <p:cNvGrpSpPr/>
        <p:nvPr/>
      </p:nvGrpSpPr>
      <p:grpSpPr>
        <a:xfrm>
          <a:off x="0" y="0"/>
          <a:ext cx="0" cy="0"/>
          <a:chOff x="0" y="0"/>
          <a:chExt cx="0" cy="0"/>
        </a:xfrm>
      </p:grpSpPr>
      <p:sp>
        <p:nvSpPr>
          <p:cNvPr id="147" name="Google Shape;147;p5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58"/>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9" name="Google Shape;14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5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53"/>
        <p:cNvGrpSpPr/>
        <p:nvPr/>
      </p:nvGrpSpPr>
      <p:grpSpPr>
        <a:xfrm>
          <a:off x="0" y="0"/>
          <a:ext cx="0" cy="0"/>
          <a:chOff x="0" y="0"/>
          <a:chExt cx="0" cy="0"/>
        </a:xfrm>
      </p:grpSpPr>
      <p:sp>
        <p:nvSpPr>
          <p:cNvPr id="154" name="Google Shape;154;p59"/>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59"/>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6" name="Google Shape;156;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5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45"/>
        <p:cNvGrpSpPr/>
        <p:nvPr/>
      </p:nvGrpSpPr>
      <p:grpSpPr>
        <a:xfrm>
          <a:off x="0" y="0"/>
          <a:ext cx="0" cy="0"/>
          <a:chOff x="0" y="0"/>
          <a:chExt cx="0" cy="0"/>
        </a:xfrm>
      </p:grpSpPr>
      <p:sp>
        <p:nvSpPr>
          <p:cNvPr id="46" name="Google Shape;46;p4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8" name="Google Shape;48;p4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2"/>
        <p:cNvGrpSpPr/>
        <p:nvPr/>
      </p:nvGrpSpPr>
      <p:grpSpPr>
        <a:xfrm>
          <a:off x="0" y="0"/>
          <a:ext cx="0" cy="0"/>
          <a:chOff x="0" y="0"/>
          <a:chExt cx="0" cy="0"/>
        </a:xfrm>
      </p:grpSpPr>
      <p:sp>
        <p:nvSpPr>
          <p:cNvPr id="53" name="Google Shape;53;p46"/>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6"/>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5" name="Google Shape;55;p46"/>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56" name="Google Shape;56;p4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60"/>
        <p:cNvGrpSpPr/>
        <p:nvPr/>
      </p:nvGrpSpPr>
      <p:grpSpPr>
        <a:xfrm>
          <a:off x="0" y="0"/>
          <a:ext cx="0" cy="0"/>
          <a:chOff x="0" y="0"/>
          <a:chExt cx="0" cy="0"/>
        </a:xfrm>
      </p:grpSpPr>
      <p:sp>
        <p:nvSpPr>
          <p:cNvPr id="61" name="Google Shape;61;p47"/>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7"/>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63" name="Google Shape;63;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7"/>
        <p:cNvGrpSpPr/>
        <p:nvPr/>
      </p:nvGrpSpPr>
      <p:grpSpPr>
        <a:xfrm>
          <a:off x="0" y="0"/>
          <a:ext cx="0" cy="0"/>
          <a:chOff x="0" y="0"/>
          <a:chExt cx="0" cy="0"/>
        </a:xfrm>
      </p:grpSpPr>
      <p:sp>
        <p:nvSpPr>
          <p:cNvPr id="68" name="Google Shape;68;p4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8"/>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0" name="Google Shape;70;p48"/>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1" name="Google Shape;71;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75"/>
        <p:cNvGrpSpPr/>
        <p:nvPr/>
      </p:nvGrpSpPr>
      <p:grpSpPr>
        <a:xfrm>
          <a:off x="0" y="0"/>
          <a:ext cx="0" cy="0"/>
          <a:chOff x="0" y="0"/>
          <a:chExt cx="0" cy="0"/>
        </a:xfrm>
      </p:grpSpPr>
      <p:sp>
        <p:nvSpPr>
          <p:cNvPr id="76" name="Google Shape;76;p4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9"/>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8" name="Google Shape;78;p49"/>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9" name="Google Shape;79;p49"/>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80" name="Google Shape;80;p49"/>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81" name="Google Shape;81;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85"/>
        <p:cNvGrpSpPr/>
        <p:nvPr/>
      </p:nvGrpSpPr>
      <p:grpSpPr>
        <a:xfrm>
          <a:off x="0" y="0"/>
          <a:ext cx="0" cy="0"/>
          <a:chOff x="0" y="0"/>
          <a:chExt cx="0" cy="0"/>
        </a:xfrm>
      </p:grpSpPr>
      <p:sp>
        <p:nvSpPr>
          <p:cNvPr id="86" name="Google Shape;86;p5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91"/>
        <p:cNvGrpSpPr/>
        <p:nvPr/>
      </p:nvGrpSpPr>
      <p:grpSpPr>
        <a:xfrm>
          <a:off x="0" y="0"/>
          <a:ext cx="0" cy="0"/>
          <a:chOff x="0" y="0"/>
          <a:chExt cx="0" cy="0"/>
        </a:xfrm>
      </p:grpSpPr>
      <p:sp>
        <p:nvSpPr>
          <p:cNvPr id="92" name="Google Shape;92;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96"/>
        <p:cNvGrpSpPr/>
        <p:nvPr/>
      </p:nvGrpSpPr>
      <p:grpSpPr>
        <a:xfrm>
          <a:off x="0" y="0"/>
          <a:ext cx="0" cy="0"/>
          <a:chOff x="0" y="0"/>
          <a:chExt cx="0" cy="0"/>
        </a:xfrm>
      </p:grpSpPr>
      <p:sp>
        <p:nvSpPr>
          <p:cNvPr id="97" name="Google Shape;97;p52"/>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2"/>
          <p:cNvSpPr>
            <a:spLocks noGrp="1"/>
          </p:cNvSpPr>
          <p:nvPr>
            <p:ph type="pic" idx="2"/>
          </p:nvPr>
        </p:nvSpPr>
        <p:spPr>
          <a:xfrm>
            <a:off x="2589212" y="634965"/>
            <a:ext cx="8915400" cy="3854970"/>
          </a:xfrm>
          <a:prstGeom prst="rect">
            <a:avLst/>
          </a:prstGeom>
          <a:noFill/>
          <a:ln>
            <a:noFill/>
          </a:ln>
        </p:spPr>
      </p:sp>
      <p:sp>
        <p:nvSpPr>
          <p:cNvPr id="99" name="Google Shape;99;p52"/>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0" name="Google Shape;100;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2"/>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2"/>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43"/>
          <p:cNvGrpSpPr/>
          <p:nvPr/>
        </p:nvGrpSpPr>
        <p:grpSpPr>
          <a:xfrm>
            <a:off x="1" y="228600"/>
            <a:ext cx="2851516" cy="6638628"/>
            <a:chOff x="2487613" y="285750"/>
            <a:chExt cx="2428875" cy="5654676"/>
          </a:xfrm>
        </p:grpSpPr>
        <p:sp>
          <p:nvSpPr>
            <p:cNvPr id="7" name="Google Shape;7;p43"/>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43"/>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43"/>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43"/>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43"/>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3"/>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3"/>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3"/>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3"/>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3"/>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3"/>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3"/>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43"/>
          <p:cNvGrpSpPr/>
          <p:nvPr/>
        </p:nvGrpSpPr>
        <p:grpSpPr>
          <a:xfrm>
            <a:off x="27221" y="-786"/>
            <a:ext cx="2356674" cy="6854039"/>
            <a:chOff x="6627813" y="194833"/>
            <a:chExt cx="1952625" cy="5678918"/>
          </a:xfrm>
        </p:grpSpPr>
        <p:sp>
          <p:nvSpPr>
            <p:cNvPr id="20" name="Google Shape;20;p43"/>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3"/>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3"/>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3"/>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3"/>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3"/>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3"/>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3"/>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3"/>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3"/>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3"/>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3"/>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43"/>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43"/>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4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4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4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4.jpg"/><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a:spLocks noGrp="1"/>
          </p:cNvSpPr>
          <p:nvPr>
            <p:ph type="ctrTitle"/>
          </p:nvPr>
        </p:nvSpPr>
        <p:spPr>
          <a:xfrm>
            <a:off x="2452255" y="1288474"/>
            <a:ext cx="9052357" cy="3144982"/>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rgbClr val="262626"/>
              </a:buClr>
              <a:buSzPct val="100000"/>
              <a:buFont typeface="Century Gothic"/>
              <a:buNone/>
            </a:pPr>
            <a:r>
              <a:rPr lang="es-ES"/>
              <a:t>                                    CLASE 2</a:t>
            </a:r>
            <a:br>
              <a:rPr lang="es-ES"/>
            </a:br>
            <a:r>
              <a:rPr lang="es-ES"/>
              <a:t>PROGRAMACION 1</a:t>
            </a:r>
            <a:br>
              <a:rPr lang="es-ES"/>
            </a:br>
            <a:r>
              <a:rPr lang="es-ES" sz="4900"/>
              <a:t>Unidad1: </a:t>
            </a:r>
            <a:r>
              <a:rPr lang="es-ES" sz="4900" b="1"/>
              <a:t>Introducción al pensamiento computacional</a:t>
            </a:r>
            <a:endParaRPr b="1"/>
          </a:p>
        </p:txBody>
      </p:sp>
      <p:sp>
        <p:nvSpPr>
          <p:cNvPr id="165" name="Google Shape;165;p1"/>
          <p:cNvSpPr txBox="1">
            <a:spLocks noGrp="1"/>
          </p:cNvSpPr>
          <p:nvPr>
            <p:ph type="subTitle" idx="1"/>
          </p:nvPr>
        </p:nvSpPr>
        <p:spPr>
          <a:xfrm>
            <a:off x="2452255" y="4544291"/>
            <a:ext cx="9379527" cy="1995054"/>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0"/>
              </a:spcBef>
              <a:spcAft>
                <a:spcPts val="0"/>
              </a:spcAft>
              <a:buSzPct val="100000"/>
              <a:buNone/>
            </a:pPr>
            <a:r>
              <a:rPr lang="es-ES"/>
              <a:t>Por Laura Achetta</a:t>
            </a:r>
            <a:endParaRPr/>
          </a:p>
          <a:p>
            <a:pPr marL="0" lvl="0" indent="0" algn="l" rtl="0">
              <a:spcBef>
                <a:spcPts val="1000"/>
              </a:spcBef>
              <a:spcAft>
                <a:spcPts val="0"/>
              </a:spcAft>
              <a:buSzPct val="100000"/>
              <a:buNone/>
            </a:pPr>
            <a:r>
              <a:rPr lang="es-ES"/>
              <a:t>Bibliografía: </a:t>
            </a:r>
            <a:endParaRPr/>
          </a:p>
          <a:p>
            <a:pPr marL="0" lvl="0" indent="0" algn="l" rtl="0">
              <a:spcBef>
                <a:spcPts val="1000"/>
              </a:spcBef>
              <a:spcAft>
                <a:spcPts val="0"/>
              </a:spcAft>
              <a:buSzPct val="100000"/>
              <a:buNone/>
            </a:pPr>
            <a:r>
              <a:rPr lang="es-ES" sz="1800">
                <a:solidFill>
                  <a:srgbClr val="000000"/>
                </a:solidFill>
                <a:latin typeface="Century Gothic"/>
                <a:ea typeface="Century Gothic"/>
                <a:cs typeface="Century Gothic"/>
                <a:sym typeface="Century Gothic"/>
              </a:rPr>
              <a:t>Pensamiento Lógico Computacional – David Cárdenas Gonzáles – Edit. Tecnológico de Monterrey – 2015 </a:t>
            </a:r>
            <a:endParaRPr sz="1800">
              <a:latin typeface="Noto Sans Symbols"/>
              <a:ea typeface="Noto Sans Symbols"/>
              <a:cs typeface="Noto Sans Symbols"/>
              <a:sym typeface="Noto Sans Symbols"/>
            </a:endParaRPr>
          </a:p>
          <a:p>
            <a:pPr marL="0" lvl="0" indent="0" algn="l" rtl="0">
              <a:spcBef>
                <a:spcPts val="1000"/>
              </a:spcBef>
              <a:spcAft>
                <a:spcPts val="0"/>
              </a:spcAft>
              <a:buSzPct val="100000"/>
              <a:buNone/>
            </a:pPr>
            <a:r>
              <a:rPr lang="es-ES" sz="1800">
                <a:latin typeface="Century Gothic"/>
                <a:ea typeface="Century Gothic"/>
                <a:cs typeface="Century Gothic"/>
                <a:sym typeface="Century Gothic"/>
              </a:rPr>
              <a:t>Estructura general de un programa: </a:t>
            </a:r>
            <a:r>
              <a:rPr lang="es-ES" sz="1800">
                <a:solidFill>
                  <a:srgbClr val="000000"/>
                </a:solidFill>
                <a:latin typeface="Century Gothic"/>
                <a:ea typeface="Century Gothic"/>
                <a:cs typeface="Century Gothic"/>
                <a:sym typeface="Century Gothic"/>
              </a:rPr>
              <a:t>Fundamentos de Programación – 4ta Edición – Luis Joyanes Aguilar</a:t>
            </a:r>
            <a:endParaRPr/>
          </a:p>
          <a:p>
            <a:pPr marL="0" lvl="0" indent="0" algn="l" rtl="0">
              <a:spcBef>
                <a:spcPts val="1000"/>
              </a:spcBef>
              <a:spcAft>
                <a:spcPts val="0"/>
              </a:spcAft>
              <a:buSzPct val="100000"/>
              <a:buNone/>
            </a:pPr>
            <a:r>
              <a:rPr lang="es-ES"/>
              <a:t>mapa conceptual.</a:t>
            </a:r>
            <a:endParaRPr/>
          </a:p>
          <a:p>
            <a:pPr marL="0" lvl="0" indent="0" algn="l" rtl="0">
              <a:spcBef>
                <a:spcPts val="1000"/>
              </a:spcBef>
              <a:spcAft>
                <a:spcPts val="0"/>
              </a:spcAft>
              <a:buSzPct val="100000"/>
              <a:buNone/>
            </a:pPr>
            <a:r>
              <a:rPr lang="es-ES"/>
              <a:t>https://www.mindomo.com/es/mindmap/historia-de-los-lenguaje-de-programacion-2ed9efb4dbde494b8985c1b10c521964</a:t>
            </a:r>
            <a:endParaRPr/>
          </a:p>
          <a:p>
            <a:pPr marL="0" lvl="0" indent="0" algn="l" rtl="0">
              <a:spcBef>
                <a:spcPts val="1000"/>
              </a:spcBef>
              <a:spcAft>
                <a:spcPts val="0"/>
              </a:spcAft>
              <a:buSzPct val="1000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9"/>
          <p:cNvPicPr preferRelativeResize="0">
            <a:picLocks noGrp="1"/>
          </p:cNvPicPr>
          <p:nvPr>
            <p:ph type="body" idx="1"/>
          </p:nvPr>
        </p:nvPicPr>
        <p:blipFill rotWithShape="1">
          <a:blip r:embed="rId3">
            <a:alphaModFix/>
          </a:blip>
          <a:srcRect/>
          <a:stretch/>
        </p:blipFill>
        <p:spPr>
          <a:xfrm>
            <a:off x="4121624" y="321922"/>
            <a:ext cx="7683689" cy="2870122"/>
          </a:xfrm>
          <a:prstGeom prst="rect">
            <a:avLst/>
          </a:prstGeom>
          <a:noFill/>
          <a:ln>
            <a:noFill/>
          </a:ln>
        </p:spPr>
      </p:pic>
      <p:sp>
        <p:nvSpPr>
          <p:cNvPr id="227" name="Google Shape;227;p9"/>
          <p:cNvSpPr txBox="1">
            <a:spLocks noGrp="1"/>
          </p:cNvSpPr>
          <p:nvPr>
            <p:ph type="body" idx="2"/>
          </p:nvPr>
        </p:nvSpPr>
        <p:spPr>
          <a:xfrm>
            <a:off x="1392071" y="321922"/>
            <a:ext cx="10263116" cy="595042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s-ES" sz="1800"/>
              <a:t>Instrucciones básicas</a:t>
            </a:r>
            <a:endParaRPr/>
          </a:p>
          <a:p>
            <a:pPr marL="0" lvl="0" indent="0" algn="l" rtl="0">
              <a:spcBef>
                <a:spcPts val="1000"/>
              </a:spcBef>
              <a:spcAft>
                <a:spcPts val="0"/>
              </a:spcAft>
              <a:buSzPts val="1400"/>
              <a:buNone/>
            </a:pPr>
            <a:endParaRPr/>
          </a:p>
          <a:p>
            <a:pPr marL="0" lvl="0" indent="0" algn="l" rtl="0">
              <a:spcBef>
                <a:spcPts val="1000"/>
              </a:spcBef>
              <a:spcAft>
                <a:spcPts val="0"/>
              </a:spcAft>
              <a:buSzPts val="1400"/>
              <a:buNone/>
            </a:pPr>
            <a:endParaRPr/>
          </a:p>
          <a:p>
            <a:pPr marL="0" lvl="0" indent="0" algn="l" rtl="0">
              <a:spcBef>
                <a:spcPts val="1000"/>
              </a:spcBef>
              <a:spcAft>
                <a:spcPts val="0"/>
              </a:spcAft>
              <a:buSzPts val="1400"/>
              <a:buNone/>
            </a:pPr>
            <a:endParaRPr/>
          </a:p>
          <a:p>
            <a:pPr marL="0" lvl="0" indent="0" algn="l" rtl="0">
              <a:spcBef>
                <a:spcPts val="1000"/>
              </a:spcBef>
              <a:spcAft>
                <a:spcPts val="0"/>
              </a:spcAft>
              <a:buSzPts val="1400"/>
              <a:buNone/>
            </a:pPr>
            <a:endParaRPr/>
          </a:p>
          <a:p>
            <a:pPr marL="0" lvl="0" indent="0" algn="l" rtl="0">
              <a:spcBef>
                <a:spcPts val="1000"/>
              </a:spcBef>
              <a:spcAft>
                <a:spcPts val="0"/>
              </a:spcAft>
              <a:buSzPts val="1400"/>
              <a:buNone/>
            </a:pPr>
            <a:endParaRPr/>
          </a:p>
          <a:p>
            <a:pPr marL="0" lvl="0" indent="0" algn="l" rtl="0">
              <a:spcBef>
                <a:spcPts val="1000"/>
              </a:spcBef>
              <a:spcAft>
                <a:spcPts val="0"/>
              </a:spcAft>
              <a:buSzPts val="1400"/>
              <a:buNone/>
            </a:pPr>
            <a:endParaRPr/>
          </a:p>
          <a:p>
            <a:pPr marL="0" lvl="0" indent="0" algn="l" rtl="0">
              <a:spcBef>
                <a:spcPts val="1000"/>
              </a:spcBef>
              <a:spcAft>
                <a:spcPts val="0"/>
              </a:spcAft>
              <a:buSzPts val="1400"/>
              <a:buNone/>
            </a:pPr>
            <a:endParaRPr/>
          </a:p>
          <a:p>
            <a:pPr marL="0" lvl="0" indent="0" algn="l" rtl="0">
              <a:spcBef>
                <a:spcPts val="1000"/>
              </a:spcBef>
              <a:spcAft>
                <a:spcPts val="0"/>
              </a:spcAft>
              <a:buSzPts val="1800"/>
              <a:buNone/>
            </a:pPr>
            <a:r>
              <a:rPr lang="es-ES" sz="1800"/>
              <a:t>Instrucciones de asignación      </a:t>
            </a:r>
            <a:r>
              <a:rPr lang="es-ES" sz="2000"/>
              <a:t>A </a:t>
            </a:r>
            <a:r>
              <a:rPr lang="es-ES"/>
              <a:t>              </a:t>
            </a:r>
            <a:r>
              <a:rPr lang="es-ES" sz="2400"/>
              <a:t>0</a:t>
            </a:r>
            <a:endParaRPr/>
          </a:p>
          <a:p>
            <a:pPr marL="0" lvl="0" indent="0" algn="l" rtl="0">
              <a:spcBef>
                <a:spcPts val="1000"/>
              </a:spcBef>
              <a:spcAft>
                <a:spcPts val="0"/>
              </a:spcAft>
              <a:buSzPts val="1800"/>
              <a:buNone/>
            </a:pPr>
            <a:r>
              <a:rPr lang="es-ES" sz="1800"/>
              <a:t>Instrucciones Lectura           </a:t>
            </a:r>
            <a:r>
              <a:rPr lang="es-ES" sz="2000" b="1" i="1">
                <a:solidFill>
                  <a:srgbClr val="404040"/>
                </a:solidFill>
                <a:latin typeface="Arial"/>
                <a:ea typeface="Arial"/>
                <a:cs typeface="Arial"/>
                <a:sym typeface="Arial"/>
              </a:rPr>
              <a:t>Leer (NÚMERO, HORAS, TASA)  </a:t>
            </a:r>
            <a:endParaRPr sz="1600"/>
          </a:p>
          <a:p>
            <a:pPr marL="0" lvl="0" indent="0" algn="l" rtl="0">
              <a:spcBef>
                <a:spcPts val="1000"/>
              </a:spcBef>
              <a:spcAft>
                <a:spcPts val="0"/>
              </a:spcAft>
              <a:buSzPts val="1800"/>
              <a:buNone/>
            </a:pPr>
            <a:endParaRPr sz="1800"/>
          </a:p>
          <a:p>
            <a:pPr marL="0" lvl="0" indent="0" algn="l" rtl="0">
              <a:spcBef>
                <a:spcPts val="1000"/>
              </a:spcBef>
              <a:spcAft>
                <a:spcPts val="0"/>
              </a:spcAft>
              <a:buSzPts val="1800"/>
              <a:buNone/>
            </a:pPr>
            <a:r>
              <a:rPr lang="es-ES" sz="1800"/>
              <a:t>Instrucciones escritura        </a:t>
            </a:r>
            <a:r>
              <a:rPr lang="es-ES" sz="2000" b="1" i="1">
                <a:solidFill>
                  <a:srgbClr val="404040"/>
                </a:solidFill>
                <a:latin typeface="Arial"/>
                <a:ea typeface="Arial"/>
                <a:cs typeface="Arial"/>
                <a:sym typeface="Arial"/>
              </a:rPr>
              <a:t>Escribir (A, B, C) </a:t>
            </a:r>
            <a:endParaRPr sz="2000" b="1" i="1">
              <a:solidFill>
                <a:srgbClr val="404040"/>
              </a:solidFill>
              <a:latin typeface="Arial"/>
              <a:ea typeface="Arial"/>
              <a:cs typeface="Arial"/>
              <a:sym typeface="Arial"/>
            </a:endParaRPr>
          </a:p>
          <a:p>
            <a:pPr marL="0" lvl="0" indent="0" algn="l" rtl="0">
              <a:spcBef>
                <a:spcPts val="1000"/>
              </a:spcBef>
              <a:spcAft>
                <a:spcPts val="0"/>
              </a:spcAft>
              <a:buSzPts val="1800"/>
              <a:buNone/>
            </a:pPr>
            <a:endParaRPr sz="1800"/>
          </a:p>
          <a:p>
            <a:pPr marL="0" lvl="0" indent="0" algn="l" rtl="0">
              <a:spcBef>
                <a:spcPts val="1000"/>
              </a:spcBef>
              <a:spcAft>
                <a:spcPts val="0"/>
              </a:spcAft>
              <a:buSzPts val="1800"/>
              <a:buNone/>
            </a:pPr>
            <a:endParaRPr sz="1800"/>
          </a:p>
          <a:p>
            <a:pPr marL="0" lvl="0" indent="0" algn="l" rtl="0">
              <a:spcBef>
                <a:spcPts val="1000"/>
              </a:spcBef>
              <a:spcAft>
                <a:spcPts val="0"/>
              </a:spcAft>
              <a:buSzPts val="1800"/>
              <a:buNone/>
            </a:pPr>
            <a:r>
              <a:rPr lang="es-ES" sz="1800"/>
              <a:t>Instrucciones bifurcación (condicional o no condicional)</a:t>
            </a:r>
            <a:endParaRPr/>
          </a:p>
          <a:p>
            <a:pPr marL="0" lvl="0" indent="0" algn="l" rtl="0">
              <a:spcBef>
                <a:spcPts val="1000"/>
              </a:spcBef>
              <a:spcAft>
                <a:spcPts val="0"/>
              </a:spcAft>
              <a:buSzPts val="1600"/>
              <a:buNone/>
            </a:pPr>
            <a:endParaRPr sz="1600"/>
          </a:p>
          <a:p>
            <a:pPr marL="0" lvl="0" indent="0" algn="l" rtl="0">
              <a:spcBef>
                <a:spcPts val="1000"/>
              </a:spcBef>
              <a:spcAft>
                <a:spcPts val="0"/>
              </a:spcAft>
              <a:buSzPts val="1600"/>
              <a:buNone/>
            </a:pPr>
            <a:endParaRPr sz="1600"/>
          </a:p>
          <a:p>
            <a:pPr marL="0" lvl="0" indent="0" algn="l" rtl="0">
              <a:spcBef>
                <a:spcPts val="1000"/>
              </a:spcBef>
              <a:spcAft>
                <a:spcPts val="0"/>
              </a:spcAft>
              <a:buSzPts val="1600"/>
              <a:buNone/>
            </a:pPr>
            <a:endParaRPr sz="1600"/>
          </a:p>
          <a:p>
            <a:pPr marL="0" lvl="0" indent="0" algn="l" rtl="0">
              <a:spcBef>
                <a:spcPts val="1000"/>
              </a:spcBef>
              <a:spcAft>
                <a:spcPts val="0"/>
              </a:spcAft>
              <a:buSzPts val="2400"/>
              <a:buNone/>
            </a:pPr>
            <a:endParaRPr sz="2400"/>
          </a:p>
          <a:p>
            <a:pPr marL="0" lvl="0" indent="0" algn="l" rtl="0">
              <a:spcBef>
                <a:spcPts val="1000"/>
              </a:spcBef>
              <a:spcAft>
                <a:spcPts val="0"/>
              </a:spcAft>
              <a:buSzPts val="1400"/>
              <a:buNone/>
            </a:pPr>
            <a:endParaRPr/>
          </a:p>
        </p:txBody>
      </p:sp>
      <p:sp>
        <p:nvSpPr>
          <p:cNvPr id="228" name="Google Shape;228;p9"/>
          <p:cNvSpPr/>
          <p:nvPr/>
        </p:nvSpPr>
        <p:spPr>
          <a:xfrm>
            <a:off x="5240741" y="3363067"/>
            <a:ext cx="532263" cy="65933"/>
          </a:xfrm>
          <a:prstGeom prst="leftArrow">
            <a:avLst>
              <a:gd name="adj1" fmla="val 50000"/>
              <a:gd name="adj2" fmla="val 50000"/>
            </a:avLst>
          </a:prstGeom>
          <a:solidFill>
            <a:schemeClr val="accent1"/>
          </a:solidFill>
          <a:ln w="15875" cap="rnd" cmpd="sng">
            <a:solidFill>
              <a:srgbClr val="78230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229" name="Google Shape;229;p9"/>
          <p:cNvPicPr preferRelativeResize="0"/>
          <p:nvPr/>
        </p:nvPicPr>
        <p:blipFill rotWithShape="1">
          <a:blip r:embed="rId4">
            <a:alphaModFix/>
          </a:blip>
          <a:srcRect/>
          <a:stretch/>
        </p:blipFill>
        <p:spPr>
          <a:xfrm>
            <a:off x="8445549" y="3363067"/>
            <a:ext cx="3359764" cy="33597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0"/>
          <p:cNvSpPr txBox="1">
            <a:spLocks noGrp="1"/>
          </p:cNvSpPr>
          <p:nvPr>
            <p:ph type="title"/>
          </p:nvPr>
        </p:nvSpPr>
        <p:spPr>
          <a:xfrm>
            <a:off x="1824938" y="585553"/>
            <a:ext cx="4132996" cy="76004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262626"/>
              </a:buClr>
              <a:buSzPts val="2400"/>
              <a:buFont typeface="Century Gothic"/>
              <a:buNone/>
            </a:pPr>
            <a:r>
              <a:rPr lang="es-ES" sz="2400" b="1"/>
              <a:t>CONSTANTES Y VARIABLES</a:t>
            </a:r>
            <a:endParaRPr/>
          </a:p>
        </p:txBody>
      </p:sp>
      <p:pic>
        <p:nvPicPr>
          <p:cNvPr id="235" name="Google Shape;235;p10"/>
          <p:cNvPicPr preferRelativeResize="0">
            <a:picLocks noGrp="1"/>
          </p:cNvPicPr>
          <p:nvPr>
            <p:ph type="body" idx="1"/>
          </p:nvPr>
        </p:nvPicPr>
        <p:blipFill rotWithShape="1">
          <a:blip r:embed="rId3">
            <a:alphaModFix/>
          </a:blip>
          <a:srcRect/>
          <a:stretch/>
        </p:blipFill>
        <p:spPr>
          <a:xfrm>
            <a:off x="6094411" y="965577"/>
            <a:ext cx="6029057" cy="4895472"/>
          </a:xfrm>
          <a:prstGeom prst="rect">
            <a:avLst/>
          </a:prstGeom>
          <a:noFill/>
          <a:ln>
            <a:noFill/>
          </a:ln>
        </p:spPr>
      </p:pic>
      <p:sp>
        <p:nvSpPr>
          <p:cNvPr id="236" name="Google Shape;236;p10"/>
          <p:cNvSpPr txBox="1">
            <a:spLocks noGrp="1"/>
          </p:cNvSpPr>
          <p:nvPr>
            <p:ph type="body" idx="2"/>
          </p:nvPr>
        </p:nvSpPr>
        <p:spPr>
          <a:xfrm>
            <a:off x="1893177" y="1514901"/>
            <a:ext cx="4132996" cy="434614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00"/>
              <a:buNone/>
            </a:pPr>
            <a:r>
              <a:rPr lang="es-ES" sz="2400"/>
              <a:t>Una constante es un dato que permanece sin cambios durante todo el desarrollo del algoritmo o durante la ejecución del programa. </a:t>
            </a:r>
            <a:endParaRPr/>
          </a:p>
          <a:p>
            <a:pPr marL="0" lvl="0" indent="0" algn="l" rtl="0">
              <a:spcBef>
                <a:spcPts val="1000"/>
              </a:spcBef>
              <a:spcAft>
                <a:spcPts val="0"/>
              </a:spcAft>
              <a:buSzPts val="2400"/>
              <a:buNone/>
            </a:pPr>
            <a:r>
              <a:rPr lang="es-ES" sz="2400"/>
              <a:t>Una variable es un dato que su valor  cambia durante la ejecución del programa.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1800"/>
              <a:buNone/>
            </a:pPr>
            <a:endParaRPr/>
          </a:p>
        </p:txBody>
      </p:sp>
      <p:sp>
        <p:nvSpPr>
          <p:cNvPr id="247" name="Google Shape;247;p12"/>
          <p:cNvSpPr txBox="1">
            <a:spLocks noGrp="1"/>
          </p:cNvSpPr>
          <p:nvPr>
            <p:ph type="title"/>
          </p:nvPr>
        </p:nvSpPr>
        <p:spPr>
          <a:xfrm>
            <a:off x="1956824" y="524460"/>
            <a:ext cx="9670800" cy="6852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s-ES" b="1" dirty="0" err="1" smtClean="0"/>
              <a:t>Help</a:t>
            </a:r>
            <a:r>
              <a:rPr lang="es-ES" b="1" dirty="0" smtClean="0"/>
              <a:t>!</a:t>
            </a:r>
            <a:r>
              <a:rPr lang="es-ES" b="1" dirty="0"/>
              <a:t> </a:t>
            </a:r>
            <a:r>
              <a:rPr lang="es-ES" b="1" dirty="0" smtClean="0"/>
              <a:t>N</a:t>
            </a:r>
            <a:r>
              <a:rPr lang="es-ES" b="1" dirty="0" smtClean="0"/>
              <a:t>úmeros </a:t>
            </a:r>
            <a:r>
              <a:rPr lang="es-ES" b="1" dirty="0"/>
              <a:t>naturales</a:t>
            </a:r>
            <a:r>
              <a:rPr lang="es-ES" dirty="0"/>
              <a:t/>
            </a:r>
            <a:br>
              <a:rPr lang="es-ES" dirty="0"/>
            </a:br>
            <a:endParaRPr dirty="0"/>
          </a:p>
        </p:txBody>
      </p:sp>
      <p:pic>
        <p:nvPicPr>
          <p:cNvPr id="248" name="Google Shape;248;p12"/>
          <p:cNvPicPr preferRelativeResize="0"/>
          <p:nvPr/>
        </p:nvPicPr>
        <p:blipFill rotWithShape="1">
          <a:blip r:embed="rId3">
            <a:alphaModFix/>
          </a:blip>
          <a:srcRect/>
          <a:stretch/>
        </p:blipFill>
        <p:spPr>
          <a:xfrm>
            <a:off x="1567312" y="1209660"/>
            <a:ext cx="10449825" cy="49743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3"/>
          <p:cNvSpPr txBox="1">
            <a:spLocks noGrp="1"/>
          </p:cNvSpPr>
          <p:nvPr>
            <p:ph type="title"/>
          </p:nvPr>
        </p:nvSpPr>
        <p:spPr>
          <a:xfrm>
            <a:off x="1956820" y="704004"/>
            <a:ext cx="9694853" cy="273192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ES" b="1" dirty="0" err="1" smtClean="0"/>
              <a:t>Help</a:t>
            </a:r>
            <a:r>
              <a:rPr lang="es-ES" b="1" dirty="0" smtClean="0"/>
              <a:t>!</a:t>
            </a:r>
            <a:br>
              <a:rPr lang="es-ES" b="1" dirty="0" smtClean="0"/>
            </a:br>
            <a:r>
              <a:rPr lang="es-ES" b="1" dirty="0" smtClean="0"/>
              <a:t>Divisible </a:t>
            </a:r>
            <a:r>
              <a:rPr lang="es-ES" dirty="0"/>
              <a:t/>
            </a:r>
            <a:br>
              <a:rPr lang="es-ES" dirty="0"/>
            </a:br>
            <a:r>
              <a:rPr lang="es-ES" dirty="0"/>
              <a:t>si el resto es cero </a:t>
            </a:r>
            <a:endParaRPr dirty="0"/>
          </a:p>
        </p:txBody>
      </p:sp>
      <p:sp>
        <p:nvSpPr>
          <p:cNvPr id="254" name="Google Shape;254;p13"/>
          <p:cNvSpPr txBox="1"/>
          <p:nvPr/>
        </p:nvSpPr>
        <p:spPr>
          <a:xfrm>
            <a:off x="1735148" y="3753746"/>
            <a:ext cx="9138157" cy="1280889"/>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262626"/>
              </a:buClr>
              <a:buSzPts val="3600"/>
              <a:buFont typeface="Century Gothic"/>
              <a:buNone/>
            </a:pPr>
            <a:r>
              <a:rPr lang="es-ES" sz="3600" b="1">
                <a:solidFill>
                  <a:srgbClr val="262626"/>
                </a:solidFill>
                <a:latin typeface="Century Gothic"/>
                <a:ea typeface="Century Gothic"/>
                <a:cs typeface="Century Gothic"/>
                <a:sym typeface="Century Gothic"/>
              </a:rPr>
              <a:t>Porcentaje</a:t>
            </a:r>
            <a:r>
              <a:rPr lang="es-ES" sz="3600">
                <a:solidFill>
                  <a:srgbClr val="262626"/>
                </a:solidFill>
                <a:latin typeface="Century Gothic"/>
                <a:ea typeface="Century Gothic"/>
                <a:cs typeface="Century Gothic"/>
                <a:sym typeface="Century Gothic"/>
              </a:rPr>
              <a:t>  10% seria 10/100 =0.10</a:t>
            </a:r>
            <a:endParaRPr sz="3600">
              <a:solidFill>
                <a:srgbClr val="262626"/>
              </a:solidFill>
              <a:latin typeface="Century Gothic"/>
              <a:ea typeface="Century Gothic"/>
              <a:cs typeface="Century Gothic"/>
              <a:sym typeface="Century Gothic"/>
            </a:endParaRPr>
          </a:p>
        </p:txBody>
      </p:sp>
      <p:pic>
        <p:nvPicPr>
          <p:cNvPr id="255" name="Google Shape;255;p13"/>
          <p:cNvPicPr preferRelativeResize="0"/>
          <p:nvPr/>
        </p:nvPicPr>
        <p:blipFill rotWithShape="1">
          <a:blip r:embed="rId3">
            <a:alphaModFix/>
          </a:blip>
          <a:srcRect/>
          <a:stretch/>
        </p:blipFill>
        <p:spPr>
          <a:xfrm>
            <a:off x="5120960" y="4518916"/>
            <a:ext cx="2809875" cy="1552575"/>
          </a:xfrm>
          <a:prstGeom prst="rect">
            <a:avLst/>
          </a:prstGeom>
          <a:noFill/>
          <a:ln>
            <a:noFill/>
          </a:ln>
        </p:spPr>
      </p:pic>
      <p:pic>
        <p:nvPicPr>
          <p:cNvPr id="256" name="Google Shape;256;p13" descr="▷ Divisiones: cómo hacer divisiones, partes y tipos de una división"/>
          <p:cNvPicPr preferRelativeResize="0"/>
          <p:nvPr/>
        </p:nvPicPr>
        <p:blipFill rotWithShape="1">
          <a:blip r:embed="rId4">
            <a:alphaModFix/>
          </a:blip>
          <a:srcRect/>
          <a:stretch/>
        </p:blipFill>
        <p:spPr>
          <a:xfrm>
            <a:off x="7761227" y="386185"/>
            <a:ext cx="3333750" cy="2428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6"/>
          <p:cNvSpPr txBox="1"/>
          <p:nvPr/>
        </p:nvSpPr>
        <p:spPr>
          <a:xfrm>
            <a:off x="1404730" y="174155"/>
            <a:ext cx="10654748" cy="67403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0" i="0">
                <a:solidFill>
                  <a:srgbClr val="000000"/>
                </a:solidFill>
                <a:latin typeface="Calibri"/>
                <a:ea typeface="Calibri"/>
                <a:cs typeface="Calibri"/>
                <a:sym typeface="Calibri"/>
              </a:rPr>
              <a:t>2.</a:t>
            </a:r>
            <a:r>
              <a:rPr lang="es-ES" sz="5400" b="0" i="0">
                <a:solidFill>
                  <a:srgbClr val="000000"/>
                </a:solidFill>
                <a:latin typeface="Calibri"/>
                <a:ea typeface="Calibri"/>
                <a:cs typeface="Calibri"/>
                <a:sym typeface="Calibri"/>
              </a:rPr>
              <a:t>Teniendo como datos las variables N1 monedas de un peso, N2 monedas de cincuenta centavos, N3 monedas de veinticinco centavos, N4 monedas de diez centavos y N5 mondas de cinco centavos, calcular y mostrar cuantos pesos reúnen la totalidad de las monedas.</a:t>
            </a:r>
            <a:endParaRPr sz="3600" b="0" i="0">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7"/>
          <p:cNvSpPr txBox="1"/>
          <p:nvPr/>
        </p:nvSpPr>
        <p:spPr>
          <a:xfrm>
            <a:off x="1404730" y="174155"/>
            <a:ext cx="10654748"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0" i="0">
                <a:solidFill>
                  <a:srgbClr val="000000"/>
                </a:solidFill>
                <a:latin typeface="Calibri"/>
                <a:ea typeface="Calibri"/>
                <a:cs typeface="Calibri"/>
                <a:sym typeface="Calibri"/>
              </a:rPr>
              <a:t>2.Teniendo como datos las variables N1 monedas de un peso, N2 monedas de cincuenta centavos, N3 monedas de veinticinco centavos, N4 monedas de diez centavos y N5 mondas de cinco centavos, calcular y mostrar cuantos pesos reúnen la totalidad de las monedas.</a:t>
            </a:r>
            <a:endParaRPr/>
          </a:p>
        </p:txBody>
      </p:sp>
      <p:sp>
        <p:nvSpPr>
          <p:cNvPr id="277" name="Google Shape;277;p17"/>
          <p:cNvSpPr txBox="1"/>
          <p:nvPr/>
        </p:nvSpPr>
        <p:spPr>
          <a:xfrm>
            <a:off x="1659987" y="3036478"/>
            <a:ext cx="9537895"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0" i="0" dirty="0" err="1">
                <a:solidFill>
                  <a:srgbClr val="000000"/>
                </a:solidFill>
                <a:latin typeface="Calibri"/>
                <a:ea typeface="Calibri"/>
                <a:cs typeface="Calibri"/>
                <a:sym typeface="Calibri"/>
              </a:rPr>
              <a:t>var</a:t>
            </a:r>
            <a:r>
              <a:rPr lang="es-ES" sz="3600" b="0" i="0" dirty="0">
                <a:solidFill>
                  <a:srgbClr val="000000"/>
                </a:solidFill>
                <a:latin typeface="Calibri"/>
                <a:ea typeface="Calibri"/>
                <a:cs typeface="Calibri"/>
                <a:sym typeface="Calibri"/>
              </a:rPr>
              <a:t> </a:t>
            </a:r>
            <a:endParaRPr dirty="0"/>
          </a:p>
          <a:p>
            <a:pPr marL="0" marR="0" lvl="0" indent="0" algn="l" rtl="0">
              <a:spcBef>
                <a:spcPts val="0"/>
              </a:spcBef>
              <a:spcAft>
                <a:spcPts val="0"/>
              </a:spcAft>
              <a:buNone/>
            </a:pPr>
            <a:r>
              <a:rPr lang="es-ES" sz="3600" b="0" i="0" dirty="0">
                <a:solidFill>
                  <a:srgbClr val="000000"/>
                </a:solidFill>
                <a:latin typeface="Calibri"/>
                <a:ea typeface="Calibri"/>
                <a:cs typeface="Calibri"/>
                <a:sym typeface="Calibri"/>
              </a:rPr>
              <a:t>n1 = 1;</a:t>
            </a:r>
            <a:endParaRPr dirty="0"/>
          </a:p>
          <a:p>
            <a:pPr marL="0" marR="0" lvl="0" indent="0" algn="l" rtl="0">
              <a:spcBef>
                <a:spcPts val="0"/>
              </a:spcBef>
              <a:spcAft>
                <a:spcPts val="0"/>
              </a:spcAft>
              <a:buNone/>
            </a:pPr>
            <a:r>
              <a:rPr lang="es-ES" sz="3600" b="0" i="0" dirty="0" err="1">
                <a:solidFill>
                  <a:srgbClr val="000000"/>
                </a:solidFill>
                <a:latin typeface="Calibri"/>
                <a:ea typeface="Calibri"/>
                <a:cs typeface="Calibri"/>
                <a:sym typeface="Calibri"/>
              </a:rPr>
              <a:t>var</a:t>
            </a:r>
            <a:r>
              <a:rPr lang="es-ES" sz="3600" b="0" i="0" dirty="0">
                <a:solidFill>
                  <a:srgbClr val="000000"/>
                </a:solidFill>
                <a:latin typeface="Calibri"/>
                <a:ea typeface="Calibri"/>
                <a:cs typeface="Calibri"/>
                <a:sym typeface="Calibri"/>
              </a:rPr>
              <a:t> n2 = 0.50;</a:t>
            </a:r>
            <a:endParaRPr dirty="0"/>
          </a:p>
          <a:p>
            <a:pPr marL="0" marR="0" lvl="0" indent="0" algn="l" rtl="0">
              <a:spcBef>
                <a:spcPts val="0"/>
              </a:spcBef>
              <a:spcAft>
                <a:spcPts val="0"/>
              </a:spcAft>
              <a:buNone/>
            </a:pPr>
            <a:r>
              <a:rPr lang="es-ES" sz="3600" b="0" i="0" dirty="0" err="1">
                <a:solidFill>
                  <a:srgbClr val="000000"/>
                </a:solidFill>
                <a:latin typeface="Calibri"/>
                <a:ea typeface="Calibri"/>
                <a:cs typeface="Calibri"/>
                <a:sym typeface="Calibri"/>
              </a:rPr>
              <a:t>var</a:t>
            </a:r>
            <a:r>
              <a:rPr lang="es-ES" sz="3600" b="0" i="0" dirty="0">
                <a:solidFill>
                  <a:srgbClr val="000000"/>
                </a:solidFill>
                <a:latin typeface="Calibri"/>
                <a:ea typeface="Calibri"/>
                <a:cs typeface="Calibri"/>
                <a:sym typeface="Calibri"/>
              </a:rPr>
              <a:t> n3 = 0.25;</a:t>
            </a:r>
            <a:endParaRPr dirty="0"/>
          </a:p>
          <a:p>
            <a:pPr marL="0" marR="0" lvl="0" indent="0" algn="l" rtl="0">
              <a:spcBef>
                <a:spcPts val="0"/>
              </a:spcBef>
              <a:spcAft>
                <a:spcPts val="0"/>
              </a:spcAft>
              <a:buNone/>
            </a:pPr>
            <a:r>
              <a:rPr lang="es-ES" sz="3600" b="0" i="0" dirty="0" err="1">
                <a:solidFill>
                  <a:srgbClr val="000000"/>
                </a:solidFill>
                <a:latin typeface="Calibri"/>
                <a:ea typeface="Calibri"/>
                <a:cs typeface="Calibri"/>
                <a:sym typeface="Calibri"/>
              </a:rPr>
              <a:t>var</a:t>
            </a:r>
            <a:r>
              <a:rPr lang="es-ES" sz="3600" b="0" i="0" dirty="0">
                <a:solidFill>
                  <a:srgbClr val="000000"/>
                </a:solidFill>
                <a:latin typeface="Calibri"/>
                <a:ea typeface="Calibri"/>
                <a:cs typeface="Calibri"/>
                <a:sym typeface="Calibri"/>
              </a:rPr>
              <a:t> n4 = 0.10;</a:t>
            </a:r>
            <a:endParaRPr dirty="0"/>
          </a:p>
          <a:p>
            <a:pPr marL="0" marR="0" lvl="0" indent="0" algn="l" rtl="0">
              <a:spcBef>
                <a:spcPts val="0"/>
              </a:spcBef>
              <a:spcAft>
                <a:spcPts val="0"/>
              </a:spcAft>
              <a:buNone/>
            </a:pPr>
            <a:r>
              <a:rPr lang="es-ES" sz="3600" b="0" i="0" dirty="0" err="1">
                <a:solidFill>
                  <a:srgbClr val="000000"/>
                </a:solidFill>
                <a:latin typeface="Calibri"/>
                <a:ea typeface="Calibri"/>
                <a:cs typeface="Calibri"/>
                <a:sym typeface="Calibri"/>
              </a:rPr>
              <a:t>var</a:t>
            </a:r>
            <a:r>
              <a:rPr lang="es-ES" sz="3600" b="0" i="0" dirty="0">
                <a:solidFill>
                  <a:srgbClr val="000000"/>
                </a:solidFill>
                <a:latin typeface="Calibri"/>
                <a:ea typeface="Calibri"/>
                <a:cs typeface="Calibri"/>
                <a:sym typeface="Calibri"/>
              </a:rPr>
              <a:t> n5 = 0.05;</a:t>
            </a:r>
            <a:endParaRPr dirty="0"/>
          </a:p>
          <a:p>
            <a:pPr marL="0" marR="0" lvl="0" indent="0" algn="l" rtl="0">
              <a:spcBef>
                <a:spcPts val="0"/>
              </a:spcBef>
              <a:spcAft>
                <a:spcPts val="0"/>
              </a:spcAft>
              <a:buNone/>
            </a:pPr>
            <a:r>
              <a:rPr lang="es-ES" sz="3600" b="0" i="0" dirty="0">
                <a:solidFill>
                  <a:srgbClr val="FF0000"/>
                </a:solidFill>
                <a:latin typeface="Calibri"/>
                <a:ea typeface="Calibri"/>
                <a:cs typeface="Calibri"/>
                <a:sym typeface="Calibri"/>
              </a:rPr>
              <a:t>Escribir </a:t>
            </a:r>
            <a:r>
              <a:rPr lang="es-ES" sz="3600" b="0" i="0" dirty="0">
                <a:solidFill>
                  <a:srgbClr val="000000"/>
                </a:solidFill>
                <a:latin typeface="Calibri"/>
                <a:ea typeface="Calibri"/>
                <a:cs typeface="Calibri"/>
                <a:sym typeface="Calibri"/>
              </a:rPr>
              <a:t>(n1+n2+n3+n4+n5);</a:t>
            </a:r>
            <a:endParaRPr sz="1800" dirty="0">
              <a:solidFill>
                <a:schemeClr val="dk1"/>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8"/>
          <p:cNvSpPr txBox="1">
            <a:spLocks noGrp="1"/>
          </p:cNvSpPr>
          <p:nvPr>
            <p:ph type="title"/>
          </p:nvPr>
        </p:nvSpPr>
        <p:spPr>
          <a:xfrm>
            <a:off x="2014331" y="543339"/>
            <a:ext cx="9490282" cy="795131"/>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s-ES" sz="3600">
                <a:latin typeface="Century Gothic"/>
                <a:ea typeface="Century Gothic"/>
                <a:cs typeface="Century Gothic"/>
                <a:sym typeface="Century Gothic"/>
              </a:rPr>
              <a:t>Estructura general de un programa: Concepto</a:t>
            </a:r>
            <a:endParaRPr/>
          </a:p>
        </p:txBody>
      </p:sp>
      <p:sp>
        <p:nvSpPr>
          <p:cNvPr id="283" name="Google Shape;283;p18"/>
          <p:cNvSpPr txBox="1">
            <a:spLocks noGrp="1"/>
          </p:cNvSpPr>
          <p:nvPr>
            <p:ph type="body" idx="1"/>
          </p:nvPr>
        </p:nvSpPr>
        <p:spPr>
          <a:xfrm>
            <a:off x="2014330" y="1524000"/>
            <a:ext cx="9490282" cy="4387222"/>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spcBef>
                <a:spcPts val="0"/>
              </a:spcBef>
              <a:spcAft>
                <a:spcPts val="0"/>
              </a:spcAft>
              <a:buSzPct val="100000"/>
              <a:buNone/>
            </a:pPr>
            <a:r>
              <a:rPr lang="es-ES" sz="4000" b="1"/>
              <a:t>Un programa </a:t>
            </a:r>
            <a:r>
              <a:rPr lang="es-ES" sz="3200"/>
              <a:t>de computadora es un conjunto de </a:t>
            </a:r>
            <a:r>
              <a:rPr lang="es-ES" sz="3500" b="1"/>
              <a:t>instrucciones </a:t>
            </a:r>
            <a:r>
              <a:rPr lang="es-ES" sz="3200"/>
              <a:t>—</a:t>
            </a:r>
            <a:r>
              <a:rPr lang="es-ES" sz="5200" b="1">
                <a:solidFill>
                  <a:srgbClr val="0070C0"/>
                </a:solidFill>
              </a:rPr>
              <a:t>órdenes dadas a la máquina</a:t>
            </a:r>
            <a:r>
              <a:rPr lang="es-ES" sz="3200"/>
              <a:t>— que producirán la ejecución de una determinada tarea. En esencia, un programa es un medio para conseguir un fin. El fin será probablemente definido como la información necesaria para solucionar un problema. El proceso de programación es, por consiguiente, un proceso de solución de problemas y el desarrollo de un programa requiere las siguientes fases</a:t>
            </a:r>
            <a:endParaRPr sz="3200">
              <a:latin typeface="Century Gothic"/>
              <a:ea typeface="Century Gothic"/>
              <a:cs typeface="Century Gothic"/>
              <a:sym typeface="Century Gothic"/>
            </a:endParaRPr>
          </a:p>
          <a:p>
            <a:pPr marL="342900" lvl="0" indent="-245745" algn="l" rtl="0">
              <a:spcBef>
                <a:spcPts val="1000"/>
              </a:spcBef>
              <a:spcAft>
                <a:spcPts val="0"/>
              </a:spcAft>
              <a:buSzPct val="1000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endParaRPr/>
          </a:p>
        </p:txBody>
      </p:sp>
      <p:sp>
        <p:nvSpPr>
          <p:cNvPr id="289" name="Google Shape;289;p1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1800"/>
              <a:buNone/>
            </a:pPr>
            <a:endParaRPr/>
          </a:p>
        </p:txBody>
      </p:sp>
      <p:pic>
        <p:nvPicPr>
          <p:cNvPr id="290" name="Google Shape;290;p19"/>
          <p:cNvPicPr preferRelativeResize="0"/>
          <p:nvPr/>
        </p:nvPicPr>
        <p:blipFill rotWithShape="1">
          <a:blip r:embed="rId3">
            <a:alphaModFix/>
          </a:blip>
          <a:srcRect/>
          <a:stretch/>
        </p:blipFill>
        <p:spPr>
          <a:xfrm>
            <a:off x="1735423" y="27615"/>
            <a:ext cx="10011100" cy="683038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0"/>
          <p:cNvSpPr txBox="1">
            <a:spLocks noGrp="1"/>
          </p:cNvSpPr>
          <p:nvPr>
            <p:ph type="title"/>
          </p:nvPr>
        </p:nvSpPr>
        <p:spPr>
          <a:xfrm>
            <a:off x="2087958" y="535739"/>
            <a:ext cx="8911687" cy="873386"/>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s-ES" sz="3600">
                <a:latin typeface="Century Gothic"/>
                <a:ea typeface="Century Gothic"/>
                <a:cs typeface="Century Gothic"/>
                <a:sym typeface="Century Gothic"/>
              </a:rPr>
              <a:t>Partes de un programa</a:t>
            </a:r>
            <a:br>
              <a:rPr lang="es-ES" sz="3600">
                <a:latin typeface="Century Gothic"/>
                <a:ea typeface="Century Gothic"/>
                <a:cs typeface="Century Gothic"/>
                <a:sym typeface="Century Gothic"/>
              </a:rPr>
            </a:br>
            <a:endParaRPr/>
          </a:p>
        </p:txBody>
      </p:sp>
      <p:sp>
        <p:nvSpPr>
          <p:cNvPr id="296" name="Google Shape;296;p20"/>
          <p:cNvSpPr txBox="1">
            <a:spLocks noGrp="1"/>
          </p:cNvSpPr>
          <p:nvPr>
            <p:ph type="body" idx="1"/>
          </p:nvPr>
        </p:nvSpPr>
        <p:spPr>
          <a:xfrm>
            <a:off x="2087958" y="1237957"/>
            <a:ext cx="9416654" cy="467326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800"/>
              <a:buNone/>
            </a:pPr>
            <a:r>
              <a:rPr lang="es-ES" sz="2800"/>
              <a:t>El </a:t>
            </a:r>
            <a:r>
              <a:rPr lang="es-ES" sz="3600"/>
              <a:t>programador</a:t>
            </a:r>
            <a:r>
              <a:rPr lang="es-ES" sz="2800"/>
              <a:t> debe establecer el conjunto de especificaciones que debe contener el programa: entrada, salida y algoritmos de resolución, que incluirán las técnicas para obtener las salidas a partir de las entradas.</a:t>
            </a:r>
            <a:endParaRPr/>
          </a:p>
          <a:p>
            <a:pPr marL="0" lvl="0" indent="0" algn="l" rtl="0">
              <a:spcBef>
                <a:spcPts val="1000"/>
              </a:spcBef>
              <a:spcAft>
                <a:spcPts val="0"/>
              </a:spcAft>
              <a:buSzPts val="1800"/>
              <a:buNone/>
            </a:pPr>
            <a:endParaRPr/>
          </a:p>
          <a:p>
            <a:pPr marL="0" lvl="0" indent="0" algn="l" rtl="0">
              <a:spcBef>
                <a:spcPts val="1000"/>
              </a:spcBef>
              <a:spcAft>
                <a:spcPts val="0"/>
              </a:spcAft>
              <a:buSzPts val="1800"/>
              <a:buNone/>
            </a:pPr>
            <a:endParaRPr/>
          </a:p>
        </p:txBody>
      </p:sp>
      <p:pic>
        <p:nvPicPr>
          <p:cNvPr id="297" name="Google Shape;297;p20"/>
          <p:cNvPicPr preferRelativeResize="0"/>
          <p:nvPr/>
        </p:nvPicPr>
        <p:blipFill rotWithShape="1">
          <a:blip r:embed="rId3">
            <a:alphaModFix/>
          </a:blip>
          <a:srcRect/>
          <a:stretch/>
        </p:blipFill>
        <p:spPr>
          <a:xfrm>
            <a:off x="2087958" y="4365690"/>
            <a:ext cx="9239165" cy="142787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1"/>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endParaRPr/>
          </a:p>
        </p:txBody>
      </p:sp>
      <p:pic>
        <p:nvPicPr>
          <p:cNvPr id="303" name="Google Shape;303;p21"/>
          <p:cNvPicPr preferRelativeResize="0"/>
          <p:nvPr/>
        </p:nvPicPr>
        <p:blipFill rotWithShape="1">
          <a:blip r:embed="rId3">
            <a:alphaModFix/>
          </a:blip>
          <a:srcRect/>
          <a:stretch/>
        </p:blipFill>
        <p:spPr>
          <a:xfrm>
            <a:off x="2589212" y="624110"/>
            <a:ext cx="9125710" cy="2219564"/>
          </a:xfrm>
          <a:prstGeom prst="rect">
            <a:avLst/>
          </a:prstGeom>
          <a:noFill/>
          <a:ln>
            <a:noFill/>
          </a:ln>
        </p:spPr>
      </p:pic>
      <p:pic>
        <p:nvPicPr>
          <p:cNvPr id="304" name="Google Shape;304;p21"/>
          <p:cNvPicPr preferRelativeResize="0"/>
          <p:nvPr/>
        </p:nvPicPr>
        <p:blipFill rotWithShape="1">
          <a:blip r:embed="rId4">
            <a:alphaModFix/>
          </a:blip>
          <a:srcRect/>
          <a:stretch/>
        </p:blipFill>
        <p:spPr>
          <a:xfrm>
            <a:off x="2468318" y="2729948"/>
            <a:ext cx="4495189" cy="3503942"/>
          </a:xfrm>
          <a:prstGeom prst="rect">
            <a:avLst/>
          </a:prstGeom>
          <a:noFill/>
          <a:ln>
            <a:noFill/>
          </a:ln>
        </p:spPr>
      </p:pic>
      <p:pic>
        <p:nvPicPr>
          <p:cNvPr id="305" name="Google Shape;305;p21"/>
          <p:cNvPicPr preferRelativeResize="0"/>
          <p:nvPr/>
        </p:nvPicPr>
        <p:blipFill rotWithShape="1">
          <a:blip r:embed="rId5">
            <a:alphaModFix/>
          </a:blip>
          <a:srcRect/>
          <a:stretch/>
        </p:blipFill>
        <p:spPr>
          <a:xfrm>
            <a:off x="7996911" y="2566284"/>
            <a:ext cx="3718011" cy="36835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
          <p:cNvSpPr txBox="1">
            <a:spLocks noGrp="1"/>
          </p:cNvSpPr>
          <p:nvPr>
            <p:ph type="title"/>
          </p:nvPr>
        </p:nvSpPr>
        <p:spPr>
          <a:xfrm>
            <a:off x="2120348" y="471056"/>
            <a:ext cx="9384265" cy="110595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ES"/>
              <a:t>Pensamiento computacional</a:t>
            </a:r>
            <a:endParaRPr/>
          </a:p>
        </p:txBody>
      </p:sp>
      <p:sp>
        <p:nvSpPr>
          <p:cNvPr id="171" name="Google Shape;171;p2"/>
          <p:cNvSpPr txBox="1">
            <a:spLocks noGrp="1"/>
          </p:cNvSpPr>
          <p:nvPr>
            <p:ph type="body" idx="1"/>
          </p:nvPr>
        </p:nvSpPr>
        <p:spPr>
          <a:xfrm>
            <a:off x="2120348" y="1577009"/>
            <a:ext cx="9384264" cy="433421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s-ES"/>
              <a:t>Algunos autores han planteado la distinción entre quienes nacen y se desarrollan en esta coyuntura denominándolos “nativos digitales”, diferenciándolos de quienes transitaron la etapa de la niñez y la adolescencia sin convivir con estas herramientas tecnológicas, los llamados “inmigrantes digitales” (Prensky, 2010). Convivir o no en estos entornos tecnológicos, usar o no dispositivos digitales y redes sociales, parecen ser factores que justifican la distinción. Sin embargo, en los últimos años desde distintos ámbitos se cuestiona el término “nativos digitales”. Este puede llevar a suponer que los más jóvenes tienen incorporadas habilidades y competencias innatas en el uso de las tecnologías. En la práctica, esta afirmación muchas veces se contrasta con la realidad.</a:t>
            </a:r>
            <a:endParaRPr/>
          </a:p>
        </p:txBody>
      </p:sp>
      <p:pic>
        <p:nvPicPr>
          <p:cNvPr id="172" name="Google Shape;172;p2"/>
          <p:cNvPicPr preferRelativeResize="0"/>
          <p:nvPr/>
        </p:nvPicPr>
        <p:blipFill rotWithShape="1">
          <a:blip r:embed="rId3">
            <a:alphaModFix/>
          </a:blip>
          <a:srcRect/>
          <a:stretch/>
        </p:blipFill>
        <p:spPr>
          <a:xfrm>
            <a:off x="1253068" y="1314604"/>
            <a:ext cx="10735732" cy="492054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2"/>
          <p:cNvSpPr txBox="1">
            <a:spLocks noGrp="1"/>
          </p:cNvSpPr>
          <p:nvPr>
            <p:ph type="title"/>
          </p:nvPr>
        </p:nvSpPr>
        <p:spPr>
          <a:xfrm>
            <a:off x="2054578" y="664555"/>
            <a:ext cx="9179101" cy="56444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Century Gothic"/>
              <a:buNone/>
            </a:pPr>
            <a:r>
              <a:rPr lang="es-ES" sz="2400"/>
              <a:t>Diseño del algoritmo</a:t>
            </a:r>
            <a:endParaRPr sz="2400"/>
          </a:p>
        </p:txBody>
      </p:sp>
      <p:sp>
        <p:nvSpPr>
          <p:cNvPr id="311" name="Google Shape;311;p22"/>
          <p:cNvSpPr txBox="1">
            <a:spLocks noGrp="1"/>
          </p:cNvSpPr>
          <p:nvPr>
            <p:ph type="body" idx="1"/>
          </p:nvPr>
        </p:nvSpPr>
        <p:spPr>
          <a:xfrm>
            <a:off x="1772356" y="1490133"/>
            <a:ext cx="9732256" cy="4421089"/>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spcBef>
                <a:spcPts val="0"/>
              </a:spcBef>
              <a:spcAft>
                <a:spcPts val="0"/>
              </a:spcAft>
              <a:buSzPct val="100000"/>
              <a:buNone/>
            </a:pPr>
            <a:r>
              <a:rPr lang="es-ES" sz="13700"/>
              <a:t>¿ Qué hace el programa?</a:t>
            </a:r>
            <a:endParaRPr sz="4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3"/>
          <p:cNvSpPr txBox="1">
            <a:spLocks noGrp="1"/>
          </p:cNvSpPr>
          <p:nvPr>
            <p:ph type="body" idx="1"/>
          </p:nvPr>
        </p:nvSpPr>
        <p:spPr>
          <a:xfrm>
            <a:off x="1778000" y="1433687"/>
            <a:ext cx="9732256" cy="5192889"/>
          </a:xfrm>
          <a:prstGeom prst="rect">
            <a:avLst/>
          </a:prstGeom>
          <a:noFill/>
          <a:ln>
            <a:noFill/>
          </a:ln>
        </p:spPr>
        <p:txBody>
          <a:bodyPr spcFirstLastPara="1" wrap="square" lIns="91425" tIns="45700" rIns="91425" bIns="45700" anchor="t" anchorCtr="0">
            <a:normAutofit fontScale="92500"/>
          </a:bodyPr>
          <a:lstStyle/>
          <a:p>
            <a:pPr marL="0" lvl="0" indent="0" algn="ctr" rtl="0">
              <a:spcBef>
                <a:spcPts val="0"/>
              </a:spcBef>
              <a:spcAft>
                <a:spcPts val="0"/>
              </a:spcAft>
              <a:buSzPct val="100000"/>
              <a:buNone/>
            </a:pPr>
            <a:r>
              <a:rPr lang="es-ES" sz="9600"/>
              <a:t>¿Cómo hace el programa la tarea solicitada?</a:t>
            </a:r>
            <a:endParaRPr sz="9600"/>
          </a:p>
        </p:txBody>
      </p:sp>
      <p:sp>
        <p:nvSpPr>
          <p:cNvPr id="317" name="Google Shape;317;p23"/>
          <p:cNvSpPr txBox="1">
            <a:spLocks noGrp="1"/>
          </p:cNvSpPr>
          <p:nvPr>
            <p:ph type="title"/>
          </p:nvPr>
        </p:nvSpPr>
        <p:spPr>
          <a:xfrm>
            <a:off x="2054578" y="664555"/>
            <a:ext cx="9179101" cy="56444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Century Gothic"/>
              <a:buNone/>
            </a:pPr>
            <a:r>
              <a:rPr lang="es-ES" sz="2400"/>
              <a:t>Diseño del algoritmo</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4"/>
          <p:cNvSpPr txBox="1">
            <a:spLocks noGrp="1"/>
          </p:cNvSpPr>
          <p:nvPr>
            <p:ph type="title"/>
          </p:nvPr>
        </p:nvSpPr>
        <p:spPr>
          <a:xfrm>
            <a:off x="102323" y="370891"/>
            <a:ext cx="11939621" cy="65878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rgbClr val="262626"/>
              </a:buClr>
              <a:buSzPct val="100000"/>
              <a:buFont typeface="Century Gothic"/>
              <a:buNone/>
            </a:pPr>
            <a:r>
              <a:rPr lang="es-ES" sz="4000" b="1"/>
              <a:t>PROGRAMACIÓN MODULAR</a:t>
            </a:r>
            <a:endParaRPr sz="4000" b="1"/>
          </a:p>
        </p:txBody>
      </p:sp>
      <p:pic>
        <p:nvPicPr>
          <p:cNvPr id="323" name="Google Shape;323;p24"/>
          <p:cNvPicPr preferRelativeResize="0"/>
          <p:nvPr/>
        </p:nvPicPr>
        <p:blipFill rotWithShape="1">
          <a:blip r:embed="rId3">
            <a:alphaModFix/>
          </a:blip>
          <a:srcRect/>
          <a:stretch/>
        </p:blipFill>
        <p:spPr>
          <a:xfrm>
            <a:off x="102323" y="1282890"/>
            <a:ext cx="12089677" cy="557511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5"/>
          <p:cNvSpPr txBox="1"/>
          <p:nvPr/>
        </p:nvSpPr>
        <p:spPr>
          <a:xfrm>
            <a:off x="4312356" y="2980269"/>
            <a:ext cx="3081866" cy="200942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262626"/>
              </a:buClr>
              <a:buSzPts val="3600"/>
              <a:buFont typeface="Century Gothic"/>
              <a:buNone/>
            </a:pPr>
            <a:endParaRPr sz="3600">
              <a:solidFill>
                <a:srgbClr val="262626"/>
              </a:solidFill>
              <a:latin typeface="Century Gothic"/>
              <a:ea typeface="Century Gothic"/>
              <a:cs typeface="Century Gothic"/>
              <a:sym typeface="Century Gothic"/>
            </a:endParaRPr>
          </a:p>
        </p:txBody>
      </p:sp>
      <p:sp>
        <p:nvSpPr>
          <p:cNvPr id="329" name="Google Shape;329;p25"/>
          <p:cNvSpPr/>
          <p:nvPr/>
        </p:nvSpPr>
        <p:spPr>
          <a:xfrm>
            <a:off x="5943600" y="3276600"/>
            <a:ext cx="1450622" cy="14506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pic>
        <p:nvPicPr>
          <p:cNvPr id="330" name="Google Shape;330;p25"/>
          <p:cNvPicPr preferRelativeResize="0"/>
          <p:nvPr/>
        </p:nvPicPr>
        <p:blipFill rotWithShape="1">
          <a:blip r:embed="rId3">
            <a:alphaModFix/>
          </a:blip>
          <a:srcRect/>
          <a:stretch/>
        </p:blipFill>
        <p:spPr>
          <a:xfrm>
            <a:off x="1885243" y="642229"/>
            <a:ext cx="9460090" cy="629585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6"/>
          <p:cNvSpPr txBox="1">
            <a:spLocks noGrp="1"/>
          </p:cNvSpPr>
          <p:nvPr>
            <p:ph type="title"/>
          </p:nvPr>
        </p:nvSpPr>
        <p:spPr>
          <a:xfrm>
            <a:off x="1152940" y="1432493"/>
            <a:ext cx="10303702" cy="500806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13800"/>
              <a:buFont typeface="Century Gothic"/>
              <a:buNone/>
            </a:pPr>
            <a:r>
              <a:rPr lang="es-ES" sz="13800"/>
              <a:t>EJERCICIOS</a:t>
            </a:r>
            <a:endParaRPr sz="13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1800"/>
              <a:buNone/>
            </a:pPr>
            <a:endParaRPr/>
          </a:p>
        </p:txBody>
      </p:sp>
      <p:pic>
        <p:nvPicPr>
          <p:cNvPr id="341" name="Google Shape;341;p27" descr="Ejemplo del diseño modular de un programa para gestionar un videoclub."/>
          <p:cNvPicPr preferRelativeResize="0"/>
          <p:nvPr/>
        </p:nvPicPr>
        <p:blipFill rotWithShape="1">
          <a:blip r:embed="rId3">
            <a:alphaModFix/>
          </a:blip>
          <a:srcRect/>
          <a:stretch/>
        </p:blipFill>
        <p:spPr>
          <a:xfrm>
            <a:off x="2269323" y="1061432"/>
            <a:ext cx="9352834" cy="5632104"/>
          </a:xfrm>
          <a:prstGeom prst="rect">
            <a:avLst/>
          </a:prstGeom>
          <a:noFill/>
          <a:ln>
            <a:noFill/>
          </a:ln>
        </p:spPr>
      </p:pic>
      <p:sp>
        <p:nvSpPr>
          <p:cNvPr id="342" name="Google Shape;342;p27"/>
          <p:cNvSpPr txBox="1">
            <a:spLocks noGrp="1"/>
          </p:cNvSpPr>
          <p:nvPr>
            <p:ph type="title"/>
          </p:nvPr>
        </p:nvSpPr>
        <p:spPr>
          <a:xfrm>
            <a:off x="1640681" y="306221"/>
            <a:ext cx="8910638" cy="128111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ES"/>
              <a:t>Ejercicio 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8"/>
          <p:cNvSpPr txBox="1">
            <a:spLocks noGrp="1"/>
          </p:cNvSpPr>
          <p:nvPr>
            <p:ph type="title"/>
          </p:nvPr>
        </p:nvSpPr>
        <p:spPr>
          <a:xfrm>
            <a:off x="2016150" y="25835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ES"/>
              <a:t>Elabora el modulo </a:t>
            </a:r>
            <a:r>
              <a:rPr lang="es-ES" sz="4000" b="1"/>
              <a:t>bajas y consultas </a:t>
            </a:r>
            <a:r>
              <a:rPr lang="es-ES"/>
              <a:t>del ejemplo Gestión  de videoclub</a:t>
            </a:r>
            <a:endParaRPr/>
          </a:p>
        </p:txBody>
      </p:sp>
      <p:sp>
        <p:nvSpPr>
          <p:cNvPr id="348" name="Google Shape;348;p28"/>
          <p:cNvSpPr txBox="1">
            <a:spLocks noGrp="1"/>
          </p:cNvSpPr>
          <p:nvPr>
            <p:ph type="body" idx="1"/>
          </p:nvPr>
        </p:nvSpPr>
        <p:spPr>
          <a:xfrm>
            <a:off x="1913206" y="1772529"/>
            <a:ext cx="9706707" cy="471267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00"/>
              <a:buNone/>
            </a:pPr>
            <a:r>
              <a:rPr lang="es-ES" sz="2400"/>
              <a:t>EJEMPLO MODULO ALTAS</a:t>
            </a:r>
            <a:endParaRPr/>
          </a:p>
          <a:p>
            <a:pPr marL="342900" lvl="0" indent="-342900" algn="l" rtl="0">
              <a:spcBef>
                <a:spcPts val="1000"/>
              </a:spcBef>
              <a:spcAft>
                <a:spcPts val="0"/>
              </a:spcAft>
              <a:buSzPts val="3600"/>
              <a:buChar char="🠶"/>
            </a:pPr>
            <a:r>
              <a:rPr lang="es-ES" sz="3600" b="1"/>
              <a:t>ENTRADA</a:t>
            </a:r>
            <a:r>
              <a:rPr lang="es-ES" sz="3600"/>
              <a:t>: PELICULA, AÑO DE CREACIÓN, TIPO DE PELICULA, FECHALTA</a:t>
            </a:r>
            <a:endParaRPr/>
          </a:p>
          <a:p>
            <a:pPr marL="342900" lvl="0" indent="-342900" algn="l" rtl="0">
              <a:spcBef>
                <a:spcPts val="1000"/>
              </a:spcBef>
              <a:spcAft>
                <a:spcPts val="0"/>
              </a:spcAft>
              <a:buSzPts val="3600"/>
              <a:buChar char="🠶"/>
            </a:pPr>
            <a:r>
              <a:rPr lang="es-ES" sz="3600" b="1"/>
              <a:t>PROCESO</a:t>
            </a:r>
            <a:r>
              <a:rPr lang="es-ES" sz="3600"/>
              <a:t>:  GUARDAR DATOS DE ENTRADA</a:t>
            </a:r>
            <a:endParaRPr/>
          </a:p>
          <a:p>
            <a:pPr marL="342900" lvl="0" indent="-342900" algn="l" rtl="0">
              <a:spcBef>
                <a:spcPts val="1000"/>
              </a:spcBef>
              <a:spcAft>
                <a:spcPts val="0"/>
              </a:spcAft>
              <a:buSzPts val="3600"/>
              <a:buChar char="🠶"/>
            </a:pPr>
            <a:r>
              <a:rPr lang="es-ES" sz="3600" b="1"/>
              <a:t>S</a:t>
            </a:r>
            <a:r>
              <a:rPr lang="es-ES" sz="3600" b="1" i="1"/>
              <a:t>ALIDA</a:t>
            </a:r>
            <a:r>
              <a:rPr lang="es-ES" sz="3600"/>
              <a:t> :  REGISTRO INSERTADO CORRECTAMENTE EN BASE DE DATOS.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9"/>
          <p:cNvSpPr txBox="1">
            <a:spLocks noGrp="1"/>
          </p:cNvSpPr>
          <p:nvPr>
            <p:ph type="title"/>
          </p:nvPr>
        </p:nvSpPr>
        <p:spPr>
          <a:xfrm>
            <a:off x="1842869" y="278173"/>
            <a:ext cx="8911687" cy="470399"/>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s-ES"/>
              <a:t>2.1 PSEUDOCODIGO:</a:t>
            </a:r>
            <a:endParaRPr/>
          </a:p>
        </p:txBody>
      </p:sp>
      <p:sp>
        <p:nvSpPr>
          <p:cNvPr id="354" name="Google Shape;354;p29"/>
          <p:cNvSpPr txBox="1">
            <a:spLocks noGrp="1"/>
          </p:cNvSpPr>
          <p:nvPr>
            <p:ph type="body" idx="1"/>
          </p:nvPr>
        </p:nvSpPr>
        <p:spPr>
          <a:xfrm>
            <a:off x="1842869" y="1125415"/>
            <a:ext cx="9661744" cy="4785807"/>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ct val="100000"/>
              <a:buNone/>
            </a:pPr>
            <a:r>
              <a:rPr lang="es-ES" sz="3600" b="1"/>
              <a:t>INICIO</a:t>
            </a:r>
            <a:endParaRPr/>
          </a:p>
          <a:p>
            <a:pPr marL="0" lvl="0" indent="0" algn="l" rtl="0">
              <a:spcBef>
                <a:spcPts val="1000"/>
              </a:spcBef>
              <a:spcAft>
                <a:spcPts val="0"/>
              </a:spcAft>
              <a:buSzPct val="100000"/>
              <a:buNone/>
            </a:pPr>
            <a:r>
              <a:rPr lang="es-ES" sz="3600"/>
              <a:t>INGRESE LA PELICULA , FECHA. TIPO….</a:t>
            </a:r>
            <a:endParaRPr/>
          </a:p>
          <a:p>
            <a:pPr marL="0" lvl="0" indent="0" algn="l" rtl="0">
              <a:spcBef>
                <a:spcPts val="1000"/>
              </a:spcBef>
              <a:spcAft>
                <a:spcPts val="0"/>
              </a:spcAft>
              <a:buSzPct val="100000"/>
              <a:buNone/>
            </a:pPr>
            <a:r>
              <a:rPr lang="es-ES" sz="3600"/>
              <a:t>VALIDACIÓN DE DATOS CORRECTOS</a:t>
            </a:r>
            <a:endParaRPr/>
          </a:p>
          <a:p>
            <a:pPr marL="0" lvl="0" indent="0" algn="l" rtl="0">
              <a:spcBef>
                <a:spcPts val="1000"/>
              </a:spcBef>
              <a:spcAft>
                <a:spcPts val="0"/>
              </a:spcAft>
              <a:buSzPct val="100000"/>
              <a:buNone/>
            </a:pPr>
            <a:r>
              <a:rPr lang="es-ES" sz="3600"/>
              <a:t>CONECTAR A LA BASE DE DATOS</a:t>
            </a:r>
            <a:endParaRPr/>
          </a:p>
          <a:p>
            <a:pPr marL="0" lvl="0" indent="0" algn="l" rtl="0">
              <a:spcBef>
                <a:spcPts val="1000"/>
              </a:spcBef>
              <a:spcAft>
                <a:spcPts val="0"/>
              </a:spcAft>
              <a:buSzPct val="100000"/>
              <a:buNone/>
            </a:pPr>
            <a:r>
              <a:rPr lang="es-ES" sz="3600"/>
              <a:t>GUARDAR DATOS</a:t>
            </a:r>
            <a:endParaRPr/>
          </a:p>
          <a:p>
            <a:pPr marL="0" lvl="0" indent="0" algn="l" rtl="0">
              <a:spcBef>
                <a:spcPts val="1000"/>
              </a:spcBef>
              <a:spcAft>
                <a:spcPts val="0"/>
              </a:spcAft>
              <a:buSzPct val="100000"/>
              <a:buNone/>
            </a:pPr>
            <a:r>
              <a:rPr lang="es-ES" sz="3600"/>
              <a:t>RESPUESTA “ SE HA GUARDADO CORRECTAMENTE”</a:t>
            </a:r>
            <a:endParaRPr/>
          </a:p>
          <a:p>
            <a:pPr marL="0" lvl="0" indent="0" algn="l" rtl="0">
              <a:spcBef>
                <a:spcPts val="1000"/>
              </a:spcBef>
              <a:spcAft>
                <a:spcPts val="0"/>
              </a:spcAft>
              <a:buSzPct val="100000"/>
              <a:buNone/>
            </a:pPr>
            <a:r>
              <a:rPr lang="es-ES" sz="3600" b="1"/>
              <a:t>FIN</a:t>
            </a:r>
            <a:endParaRPr/>
          </a:p>
          <a:p>
            <a:pPr marL="342900" lvl="0" indent="-237172" algn="l" rtl="0">
              <a:spcBef>
                <a:spcPts val="1000"/>
              </a:spcBef>
              <a:spcAft>
                <a:spcPts val="0"/>
              </a:spcAft>
              <a:buSzPct val="1000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0"/>
          <p:cNvSpPr txBox="1">
            <a:spLocks noGrp="1"/>
          </p:cNvSpPr>
          <p:nvPr>
            <p:ph type="title"/>
          </p:nvPr>
        </p:nvSpPr>
        <p:spPr>
          <a:xfrm>
            <a:off x="2142759" y="393043"/>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ES"/>
              <a:t>Ejercicio 2.</a:t>
            </a:r>
            <a:endParaRPr/>
          </a:p>
        </p:txBody>
      </p:sp>
      <p:sp>
        <p:nvSpPr>
          <p:cNvPr id="360" name="Google Shape;360;p30"/>
          <p:cNvSpPr txBox="1">
            <a:spLocks noGrp="1"/>
          </p:cNvSpPr>
          <p:nvPr>
            <p:ph type="body" idx="1"/>
          </p:nvPr>
        </p:nvSpPr>
        <p:spPr>
          <a:xfrm>
            <a:off x="2452255" y="1648691"/>
            <a:ext cx="9052357" cy="472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4000"/>
              <a:buNone/>
            </a:pPr>
            <a:r>
              <a:rPr lang="es-ES" sz="4000"/>
              <a:t>En una bodega de distribución del queso VITAL, se requiere obtener el promedio de las ventas de queso durante los últimos tres meses. Elabore el diagrama de flujo y seudocódigo que permita calcular el promedio de las ventas. </a:t>
            </a:r>
            <a:endParaRPr sz="4000"/>
          </a:p>
          <a:p>
            <a:pPr marL="342900" lvl="0" indent="-228600" algn="l" rtl="0">
              <a:spcBef>
                <a:spcPts val="1000"/>
              </a:spcBef>
              <a:spcAft>
                <a:spcPts val="0"/>
              </a:spcAft>
              <a:buSzPts val="1800"/>
              <a:buNone/>
            </a:pPr>
            <a:endParaRPr i="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1"/>
          <p:cNvSpPr txBox="1">
            <a:spLocks noGrp="1"/>
          </p:cNvSpPr>
          <p:nvPr>
            <p:ph type="title"/>
          </p:nvPr>
        </p:nvSpPr>
        <p:spPr>
          <a:xfrm>
            <a:off x="1844780" y="166910"/>
            <a:ext cx="3974130" cy="155105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ES"/>
              <a:t>RESPUESTA EJERCICIO 2:</a:t>
            </a:r>
            <a:endParaRPr/>
          </a:p>
        </p:txBody>
      </p:sp>
      <p:pic>
        <p:nvPicPr>
          <p:cNvPr id="366" name="Google Shape;366;p31"/>
          <p:cNvPicPr preferRelativeResize="0">
            <a:picLocks noGrp="1"/>
          </p:cNvPicPr>
          <p:nvPr>
            <p:ph type="body" idx="1"/>
          </p:nvPr>
        </p:nvPicPr>
        <p:blipFill rotWithShape="1">
          <a:blip r:embed="rId3">
            <a:alphaModFix/>
          </a:blip>
          <a:srcRect/>
          <a:stretch/>
        </p:blipFill>
        <p:spPr>
          <a:xfrm>
            <a:off x="5916107" y="60127"/>
            <a:ext cx="5347638" cy="66309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
          <p:cNvSpPr txBox="1">
            <a:spLocks noGrp="1"/>
          </p:cNvSpPr>
          <p:nvPr>
            <p:ph type="title"/>
          </p:nvPr>
        </p:nvSpPr>
        <p:spPr>
          <a:xfrm>
            <a:off x="8280257" y="149697"/>
            <a:ext cx="4188834" cy="166524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7B230B"/>
              </a:buClr>
              <a:buSzPts val="2800"/>
              <a:buFont typeface="Century Gothic"/>
              <a:buNone/>
            </a:pPr>
            <a:r>
              <a:rPr lang="es-ES" sz="2800" b="1">
                <a:solidFill>
                  <a:srgbClr val="7B230B"/>
                </a:solidFill>
              </a:rPr>
              <a:t>ABSTRACCION </a:t>
            </a:r>
            <a:br>
              <a:rPr lang="es-ES" sz="2800" b="1">
                <a:solidFill>
                  <a:srgbClr val="7B230B"/>
                </a:solidFill>
              </a:rPr>
            </a:br>
            <a:r>
              <a:rPr lang="es-ES" sz="2800" b="1">
                <a:solidFill>
                  <a:srgbClr val="7B230B"/>
                </a:solidFill>
              </a:rPr>
              <a:t>Y DESCOMPOSICION</a:t>
            </a:r>
            <a:endParaRPr sz="2800" b="1">
              <a:solidFill>
                <a:srgbClr val="7B230B"/>
              </a:solidFill>
            </a:endParaRPr>
          </a:p>
        </p:txBody>
      </p:sp>
      <p:pic>
        <p:nvPicPr>
          <p:cNvPr id="178" name="Google Shape;178;p3" descr="Cómo hacer crema para decorar torta, ¡es lo más fácil del mundo - Vibra"/>
          <p:cNvPicPr preferRelativeResize="0"/>
          <p:nvPr/>
        </p:nvPicPr>
        <p:blipFill rotWithShape="1">
          <a:blip r:embed="rId3">
            <a:alphaModFix/>
          </a:blip>
          <a:srcRect/>
          <a:stretch/>
        </p:blipFill>
        <p:spPr>
          <a:xfrm>
            <a:off x="4608802" y="790142"/>
            <a:ext cx="3671455" cy="2638858"/>
          </a:xfrm>
          <a:prstGeom prst="rect">
            <a:avLst/>
          </a:prstGeom>
          <a:noFill/>
          <a:ln>
            <a:noFill/>
          </a:ln>
        </p:spPr>
      </p:pic>
      <p:pic>
        <p:nvPicPr>
          <p:cNvPr id="179" name="Google Shape;179;p3" descr="Receta de bizcochuelo esponjoso y alto - Es casero ¡Te va a encantar! -  QUIEROCAKES: Recetas de repostería, cocina dulces y saladas"/>
          <p:cNvPicPr preferRelativeResize="0"/>
          <p:nvPr/>
        </p:nvPicPr>
        <p:blipFill rotWithShape="1">
          <a:blip r:embed="rId4">
            <a:alphaModFix/>
          </a:blip>
          <a:srcRect/>
          <a:stretch/>
        </p:blipFill>
        <p:spPr>
          <a:xfrm>
            <a:off x="2202440" y="4134315"/>
            <a:ext cx="3242397" cy="2428668"/>
          </a:xfrm>
          <a:prstGeom prst="rect">
            <a:avLst/>
          </a:prstGeom>
          <a:noFill/>
          <a:ln>
            <a:noFill/>
          </a:ln>
        </p:spPr>
      </p:pic>
      <p:pic>
        <p:nvPicPr>
          <p:cNvPr id="180" name="Google Shape;180;p3" descr="Receta de pastel, tarta o torta tres leches, receta de cocina fácil y  deliciosa"/>
          <p:cNvPicPr preferRelativeResize="0"/>
          <p:nvPr/>
        </p:nvPicPr>
        <p:blipFill rotWithShape="1">
          <a:blip r:embed="rId5">
            <a:alphaModFix/>
          </a:blip>
          <a:srcRect/>
          <a:stretch/>
        </p:blipFill>
        <p:spPr>
          <a:xfrm>
            <a:off x="8395854" y="4009111"/>
            <a:ext cx="2553872" cy="2553872"/>
          </a:xfrm>
          <a:prstGeom prst="rect">
            <a:avLst/>
          </a:prstGeom>
          <a:noFill/>
          <a:ln>
            <a:noFill/>
          </a:ln>
        </p:spPr>
      </p:pic>
      <p:cxnSp>
        <p:nvCxnSpPr>
          <p:cNvPr id="181" name="Google Shape;181;p3"/>
          <p:cNvCxnSpPr/>
          <p:nvPr/>
        </p:nvCxnSpPr>
        <p:spPr>
          <a:xfrm>
            <a:off x="8314553" y="3121126"/>
            <a:ext cx="733612" cy="602632"/>
          </a:xfrm>
          <a:prstGeom prst="straightConnector1">
            <a:avLst/>
          </a:prstGeom>
          <a:noFill/>
          <a:ln w="57150" cap="flat" cmpd="sng">
            <a:solidFill>
              <a:srgbClr val="9D2D0F"/>
            </a:solidFill>
            <a:prstDash val="solid"/>
            <a:round/>
            <a:headEnd type="none" w="sm" len="sm"/>
            <a:tailEnd type="triangle" w="med" len="med"/>
          </a:ln>
        </p:spPr>
      </p:cxnSp>
      <p:cxnSp>
        <p:nvCxnSpPr>
          <p:cNvPr id="182" name="Google Shape;182;p3"/>
          <p:cNvCxnSpPr/>
          <p:nvPr/>
        </p:nvCxnSpPr>
        <p:spPr>
          <a:xfrm flipH="1">
            <a:off x="4239491" y="3121126"/>
            <a:ext cx="345717" cy="744292"/>
          </a:xfrm>
          <a:prstGeom prst="straightConnector1">
            <a:avLst/>
          </a:prstGeom>
          <a:noFill/>
          <a:ln w="57150" cap="flat" cmpd="sng">
            <a:solidFill>
              <a:srgbClr val="9D2D0F"/>
            </a:solidFill>
            <a:prstDash val="solid"/>
            <a:round/>
            <a:headEnd type="none" w="sm" len="sm"/>
            <a:tailEnd type="triangl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2"/>
          <p:cNvSpPr txBox="1">
            <a:spLocks noGrp="1"/>
          </p:cNvSpPr>
          <p:nvPr>
            <p:ph type="title"/>
          </p:nvPr>
        </p:nvSpPr>
        <p:spPr>
          <a:xfrm>
            <a:off x="2064327" y="401782"/>
            <a:ext cx="9440285" cy="1503218"/>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s-ES"/>
              <a:t>EJERCICIO 3</a:t>
            </a:r>
            <a:br>
              <a:rPr lang="es-ES"/>
            </a:br>
            <a:r>
              <a:rPr lang="es-ES"/>
              <a:t>Escribe un algoritmo para comprar las entradas  al cine.</a:t>
            </a:r>
            <a:endParaRPr/>
          </a:p>
        </p:txBody>
      </p:sp>
      <p:sp>
        <p:nvSpPr>
          <p:cNvPr id="372" name="Google Shape;372;p3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s-ES"/>
              <a:t>RESPUESTA DIAPOSITIVA SIGUIENTE, EJERCICIO 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endParaRPr/>
          </a:p>
        </p:txBody>
      </p:sp>
      <p:sp>
        <p:nvSpPr>
          <p:cNvPr id="378" name="Google Shape;378;p3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1800"/>
              <a:buNone/>
            </a:pPr>
            <a:endParaRPr/>
          </a:p>
        </p:txBody>
      </p:sp>
      <p:pic>
        <p:nvPicPr>
          <p:cNvPr id="379" name="Google Shape;379;p33"/>
          <p:cNvPicPr preferRelativeResize="0"/>
          <p:nvPr/>
        </p:nvPicPr>
        <p:blipFill rotWithShape="1">
          <a:blip r:embed="rId3">
            <a:alphaModFix/>
          </a:blip>
          <a:srcRect/>
          <a:stretch/>
        </p:blipFill>
        <p:spPr>
          <a:xfrm>
            <a:off x="2049512" y="490328"/>
            <a:ext cx="9588306" cy="618756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4"/>
          <p:cNvSpPr txBox="1">
            <a:spLocks noGrp="1"/>
          </p:cNvSpPr>
          <p:nvPr>
            <p:ph type="title"/>
          </p:nvPr>
        </p:nvSpPr>
        <p:spPr>
          <a:xfrm>
            <a:off x="2119746" y="563214"/>
            <a:ext cx="9384868" cy="93428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ES"/>
              <a:t>Datos e Información</a:t>
            </a:r>
            <a:endParaRPr/>
          </a:p>
        </p:txBody>
      </p:sp>
      <p:sp>
        <p:nvSpPr>
          <p:cNvPr id="385" name="Google Shape;385;p34"/>
          <p:cNvSpPr txBox="1">
            <a:spLocks noGrp="1"/>
          </p:cNvSpPr>
          <p:nvPr>
            <p:ph type="body" idx="1"/>
          </p:nvPr>
        </p:nvSpPr>
        <p:spPr>
          <a:xfrm>
            <a:off x="2279374" y="1510749"/>
            <a:ext cx="9225238" cy="523460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s-ES"/>
              <a:t> Datos: Son hechos aislados, como el número de empleado, el total de hora semanales trabajadas, los números de parte de un inventario o las órdenes de venta.</a:t>
            </a:r>
            <a:endParaRPr/>
          </a:p>
          <a:p>
            <a:pPr marL="0" lvl="0" indent="0" algn="l" rtl="0">
              <a:spcBef>
                <a:spcPts val="1000"/>
              </a:spcBef>
              <a:spcAft>
                <a:spcPts val="0"/>
              </a:spcAft>
              <a:buSzPts val="1800"/>
              <a:buNone/>
            </a:pPr>
            <a:endParaRPr/>
          </a:p>
          <a:p>
            <a:pPr marL="0" lvl="0" indent="0" algn="l" rtl="0">
              <a:spcBef>
                <a:spcPts val="1000"/>
              </a:spcBef>
              <a:spcAft>
                <a:spcPts val="0"/>
              </a:spcAft>
              <a:buSzPts val="1800"/>
              <a:buNone/>
            </a:pPr>
            <a:endParaRPr/>
          </a:p>
          <a:p>
            <a:pPr marL="0" lvl="0" indent="0" algn="l" rtl="0">
              <a:spcBef>
                <a:spcPts val="1000"/>
              </a:spcBef>
              <a:spcAft>
                <a:spcPts val="0"/>
              </a:spcAft>
              <a:buSzPts val="1800"/>
              <a:buNone/>
            </a:pPr>
            <a:endParaRPr/>
          </a:p>
          <a:p>
            <a:pPr marL="0" lvl="0" indent="0" algn="l" rtl="0">
              <a:spcBef>
                <a:spcPts val="1000"/>
              </a:spcBef>
              <a:spcAft>
                <a:spcPts val="0"/>
              </a:spcAft>
              <a:buSzPts val="1800"/>
              <a:buNone/>
            </a:pPr>
            <a:endParaRPr/>
          </a:p>
          <a:p>
            <a:pPr marL="0" lvl="0" indent="0" algn="l" rtl="0">
              <a:spcBef>
                <a:spcPts val="1000"/>
              </a:spcBef>
              <a:spcAft>
                <a:spcPts val="0"/>
              </a:spcAft>
              <a:buSzPts val="1800"/>
              <a:buNone/>
            </a:pPr>
            <a:endParaRPr/>
          </a:p>
          <a:p>
            <a:pPr marL="0" lvl="0" indent="0" algn="l" rtl="0">
              <a:spcBef>
                <a:spcPts val="1000"/>
              </a:spcBef>
              <a:spcAft>
                <a:spcPts val="0"/>
              </a:spcAft>
              <a:buSzPts val="1800"/>
              <a:buNone/>
            </a:pPr>
            <a:endParaRPr/>
          </a:p>
          <a:p>
            <a:pPr marL="342900" lvl="0" indent="-342900" algn="l" rtl="0">
              <a:spcBef>
                <a:spcPts val="1000"/>
              </a:spcBef>
              <a:spcAft>
                <a:spcPts val="0"/>
              </a:spcAft>
              <a:buSzPts val="1800"/>
              <a:buChar char="🠶"/>
            </a:pPr>
            <a:r>
              <a:rPr lang="es-ES"/>
              <a:t>Información : Conjunto de hechos organizados de tal forma que poseen un valor adicional más allá del que tiene cada uno por sí mismo.</a:t>
            </a:r>
            <a:endParaRPr/>
          </a:p>
          <a:p>
            <a:pPr marL="0" lvl="0" indent="0" algn="l" rtl="0">
              <a:spcBef>
                <a:spcPts val="1000"/>
              </a:spcBef>
              <a:spcAft>
                <a:spcPts val="0"/>
              </a:spcAft>
              <a:buSzPts val="1800"/>
              <a:buNone/>
            </a:pPr>
            <a:r>
              <a:rPr lang="es-ES"/>
              <a:t>Mediante la definición y organización de las relaciones entre los datos se genera información.</a:t>
            </a:r>
            <a:endParaRPr/>
          </a:p>
        </p:txBody>
      </p:sp>
      <p:pic>
        <p:nvPicPr>
          <p:cNvPr id="386" name="Google Shape;386;p34"/>
          <p:cNvPicPr preferRelativeResize="0"/>
          <p:nvPr/>
        </p:nvPicPr>
        <p:blipFill rotWithShape="1">
          <a:blip r:embed="rId3">
            <a:alphaModFix/>
          </a:blip>
          <a:srcRect/>
          <a:stretch/>
        </p:blipFill>
        <p:spPr>
          <a:xfrm>
            <a:off x="2419350" y="2830373"/>
            <a:ext cx="7353300" cy="1647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5"/>
          <p:cNvSpPr txBox="1">
            <a:spLocks noGrp="1"/>
          </p:cNvSpPr>
          <p:nvPr>
            <p:ph type="body" idx="1"/>
          </p:nvPr>
        </p:nvSpPr>
        <p:spPr>
          <a:xfrm>
            <a:off x="1460310" y="1501254"/>
            <a:ext cx="10235821" cy="489954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s-ES"/>
              <a:t>El primer objetivo en todo programa es el manejo de la información o datos. </a:t>
            </a:r>
            <a:endParaRPr/>
          </a:p>
          <a:p>
            <a:pPr marL="342900" lvl="0" indent="-342900" algn="l" rtl="0">
              <a:spcBef>
                <a:spcPts val="1000"/>
              </a:spcBef>
              <a:spcAft>
                <a:spcPts val="0"/>
              </a:spcAft>
              <a:buSzPts val="1800"/>
              <a:buChar char="🠶"/>
            </a:pPr>
            <a:r>
              <a:rPr lang="es-ES"/>
              <a:t>Tipos de datos:</a:t>
            </a:r>
            <a:endParaRPr/>
          </a:p>
          <a:p>
            <a:pPr marL="742950" lvl="1" indent="-285750" algn="l" rtl="0">
              <a:spcBef>
                <a:spcPts val="1000"/>
              </a:spcBef>
              <a:spcAft>
                <a:spcPts val="0"/>
              </a:spcAft>
              <a:buSzPts val="1600"/>
              <a:buFont typeface="Arial"/>
              <a:buChar char="•"/>
            </a:pPr>
            <a:r>
              <a:rPr lang="es-ES"/>
              <a:t>numéricos (entero, real) </a:t>
            </a:r>
            <a:endParaRPr/>
          </a:p>
          <a:p>
            <a:pPr marL="457200" lvl="1" indent="0" algn="l" rtl="0">
              <a:spcBef>
                <a:spcPts val="1000"/>
              </a:spcBef>
              <a:spcAft>
                <a:spcPts val="0"/>
              </a:spcAft>
              <a:buSzPts val="1600"/>
              <a:buNone/>
            </a:pPr>
            <a:r>
              <a:rPr lang="es-ES"/>
              <a:t>         • tipo numérico entero (integer)</a:t>
            </a:r>
            <a:endParaRPr/>
          </a:p>
          <a:p>
            <a:pPr marL="457200" lvl="1" indent="0" algn="l" rtl="0">
              <a:spcBef>
                <a:spcPts val="1000"/>
              </a:spcBef>
              <a:spcAft>
                <a:spcPts val="0"/>
              </a:spcAft>
              <a:buSzPts val="1600"/>
              <a:buNone/>
            </a:pPr>
            <a:r>
              <a:rPr lang="es-ES"/>
              <a:t>         • tipo numérico real (real)</a:t>
            </a:r>
            <a:endParaRPr/>
          </a:p>
          <a:p>
            <a:pPr marL="457200" lvl="1" indent="0" algn="l" rtl="0">
              <a:spcBef>
                <a:spcPts val="1000"/>
              </a:spcBef>
              <a:spcAft>
                <a:spcPts val="0"/>
              </a:spcAft>
              <a:buSzPts val="1600"/>
              <a:buNone/>
            </a:pPr>
            <a:endParaRPr/>
          </a:p>
          <a:p>
            <a:pPr marL="742950" lvl="1" indent="-285750" algn="l" rtl="0">
              <a:spcBef>
                <a:spcPts val="1000"/>
              </a:spcBef>
              <a:spcAft>
                <a:spcPts val="0"/>
              </a:spcAft>
              <a:buSzPts val="1600"/>
              <a:buFont typeface="Arial"/>
              <a:buChar char="•"/>
            </a:pPr>
            <a:r>
              <a:rPr lang="es-ES"/>
              <a:t>lógicos (boolean) true/false</a:t>
            </a:r>
            <a:endParaRPr/>
          </a:p>
          <a:p>
            <a:pPr marL="742950" lvl="1" indent="-184150" algn="l" rtl="0">
              <a:spcBef>
                <a:spcPts val="1000"/>
              </a:spcBef>
              <a:spcAft>
                <a:spcPts val="0"/>
              </a:spcAft>
              <a:buSzPts val="1600"/>
              <a:buFont typeface="Century Gothic"/>
              <a:buNone/>
            </a:pPr>
            <a:endParaRPr/>
          </a:p>
          <a:p>
            <a:pPr marL="742950" lvl="1" indent="-285750" algn="l" rtl="0">
              <a:spcBef>
                <a:spcPts val="1000"/>
              </a:spcBef>
              <a:spcAft>
                <a:spcPts val="0"/>
              </a:spcAft>
              <a:buSzPts val="1600"/>
              <a:buFont typeface="Arial"/>
              <a:buChar char="•"/>
            </a:pPr>
            <a:r>
              <a:rPr lang="es-ES"/>
              <a:t>carácter (carácter, cadena)</a:t>
            </a:r>
            <a:endParaRPr/>
          </a:p>
          <a:p>
            <a:pPr marL="457200" lvl="1" indent="0" algn="l" rtl="0">
              <a:spcBef>
                <a:spcPts val="1000"/>
              </a:spcBef>
              <a:spcAft>
                <a:spcPts val="0"/>
              </a:spcAft>
              <a:buSzPts val="1600"/>
              <a:buNone/>
            </a:pPr>
            <a:r>
              <a:rPr lang="es-ES"/>
              <a:t>          • caracteres alfabéticos (A, B, C, ..., Z) (a, b, c, ..., z)</a:t>
            </a:r>
            <a:endParaRPr/>
          </a:p>
          <a:p>
            <a:pPr marL="457200" lvl="1" indent="0" algn="l" rtl="0">
              <a:spcBef>
                <a:spcPts val="1000"/>
              </a:spcBef>
              <a:spcAft>
                <a:spcPts val="0"/>
              </a:spcAft>
              <a:buSzPts val="1600"/>
              <a:buNone/>
            </a:pPr>
            <a:r>
              <a:rPr lang="es-ES"/>
              <a:t>          • caracteres numéricos (1, 2, ..., 9, 0)</a:t>
            </a:r>
            <a:endParaRPr/>
          </a:p>
          <a:p>
            <a:pPr marL="457200" lvl="1" indent="0" algn="l" rtl="0">
              <a:spcBef>
                <a:spcPts val="1000"/>
              </a:spcBef>
              <a:spcAft>
                <a:spcPts val="0"/>
              </a:spcAft>
              <a:buSzPts val="1600"/>
              <a:buNone/>
            </a:pPr>
            <a:r>
              <a:rPr lang="es-ES"/>
              <a:t>          • caracteres especiales (+, -, *, /, ^, ., ;, , $, ...)</a:t>
            </a:r>
            <a:endParaRPr/>
          </a:p>
          <a:p>
            <a:pPr marL="0" lvl="0" indent="0" algn="l" rtl="0">
              <a:spcBef>
                <a:spcPts val="1000"/>
              </a:spcBef>
              <a:spcAft>
                <a:spcPts val="0"/>
              </a:spcAft>
              <a:buSzPts val="1800"/>
              <a:buNone/>
            </a:pPr>
            <a:r>
              <a:rPr lang="es-ES"/>
              <a:t> </a:t>
            </a:r>
            <a:endParaRPr/>
          </a:p>
        </p:txBody>
      </p:sp>
      <p:sp>
        <p:nvSpPr>
          <p:cNvPr id="392" name="Google Shape;392;p35"/>
          <p:cNvSpPr txBox="1">
            <a:spLocks noGrp="1"/>
          </p:cNvSpPr>
          <p:nvPr>
            <p:ph type="title"/>
          </p:nvPr>
        </p:nvSpPr>
        <p:spPr>
          <a:xfrm>
            <a:off x="1746913" y="641447"/>
            <a:ext cx="9498842" cy="57320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800"/>
              <a:buFont typeface="Century Gothic"/>
              <a:buNone/>
            </a:pPr>
            <a:r>
              <a:rPr lang="es-ES" sz="2800"/>
              <a:t>DATOS, TIPOS DE DATOS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title"/>
          </p:nvPr>
        </p:nvSpPr>
        <p:spPr>
          <a:xfrm>
            <a:off x="1758462" y="0"/>
            <a:ext cx="10183781" cy="829819"/>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262626"/>
              </a:buClr>
              <a:buSzPts val="2000"/>
              <a:buFont typeface="Century Gothic"/>
              <a:buNone/>
            </a:pPr>
            <a:r>
              <a:rPr lang="es-ES"/>
              <a:t>Operaciones primitivas….</a:t>
            </a:r>
            <a:br>
              <a:rPr lang="es-ES"/>
            </a:br>
            <a:endParaRPr/>
          </a:p>
        </p:txBody>
      </p:sp>
      <p:sp>
        <p:nvSpPr>
          <p:cNvPr id="398" name="Google Shape;398;p36"/>
          <p:cNvSpPr txBox="1">
            <a:spLocks noGrp="1"/>
          </p:cNvSpPr>
          <p:nvPr>
            <p:ph type="body" idx="2"/>
          </p:nvPr>
        </p:nvSpPr>
        <p:spPr>
          <a:xfrm>
            <a:off x="2019870" y="1364776"/>
            <a:ext cx="4074542" cy="449627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00"/>
              <a:buNone/>
            </a:pPr>
            <a:endParaRPr/>
          </a:p>
        </p:txBody>
      </p:sp>
      <p:pic>
        <p:nvPicPr>
          <p:cNvPr id="399" name="Google Shape;399;p36"/>
          <p:cNvPicPr preferRelativeResize="0"/>
          <p:nvPr/>
        </p:nvPicPr>
        <p:blipFill rotWithShape="1">
          <a:blip r:embed="rId3">
            <a:alphaModFix/>
          </a:blip>
          <a:srcRect/>
          <a:stretch/>
        </p:blipFill>
        <p:spPr>
          <a:xfrm>
            <a:off x="1411100" y="703385"/>
            <a:ext cx="9621227" cy="618068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7"/>
          <p:cNvSpPr txBox="1">
            <a:spLocks noGrp="1"/>
          </p:cNvSpPr>
          <p:nvPr>
            <p:ph type="title"/>
          </p:nvPr>
        </p:nvSpPr>
        <p:spPr>
          <a:xfrm>
            <a:off x="2129051" y="491319"/>
            <a:ext cx="9375561" cy="66874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ES"/>
              <a:t>FUNCIONES INTERNAS</a:t>
            </a:r>
            <a:endParaRPr/>
          </a:p>
        </p:txBody>
      </p:sp>
      <p:pic>
        <p:nvPicPr>
          <p:cNvPr id="405" name="Google Shape;405;p37"/>
          <p:cNvPicPr preferRelativeResize="0">
            <a:picLocks noGrp="1"/>
          </p:cNvPicPr>
          <p:nvPr>
            <p:ph type="body" idx="1"/>
          </p:nvPr>
        </p:nvPicPr>
        <p:blipFill rotWithShape="1">
          <a:blip r:embed="rId3">
            <a:alphaModFix/>
          </a:blip>
          <a:srcRect/>
          <a:stretch/>
        </p:blipFill>
        <p:spPr>
          <a:xfrm>
            <a:off x="2125145" y="1313298"/>
            <a:ext cx="9229792" cy="506988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8"/>
          <p:cNvSpPr txBox="1">
            <a:spLocks noGrp="1"/>
          </p:cNvSpPr>
          <p:nvPr>
            <p:ph type="title"/>
          </p:nvPr>
        </p:nvSpPr>
        <p:spPr>
          <a:xfrm>
            <a:off x="2343151" y="638174"/>
            <a:ext cx="9161462" cy="126682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s-ES"/>
              <a:t>Investigamos funciones internas para tipo de dato String, carácter o cadenas.</a:t>
            </a:r>
            <a:br>
              <a:rPr lang="es-ES"/>
            </a:br>
            <a:endParaRPr/>
          </a:p>
        </p:txBody>
      </p:sp>
      <p:sp>
        <p:nvSpPr>
          <p:cNvPr id="411" name="Google Shape;411;p38"/>
          <p:cNvSpPr txBox="1">
            <a:spLocks noGrp="1"/>
          </p:cNvSpPr>
          <p:nvPr>
            <p:ph type="body" idx="1"/>
          </p:nvPr>
        </p:nvSpPr>
        <p:spPr>
          <a:xfrm>
            <a:off x="2452255" y="2092036"/>
            <a:ext cx="9052357" cy="381918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s-ES"/>
              <a:t>Tarea de 10 minutos.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9"/>
          <p:cNvSpPr txBox="1">
            <a:spLocks noGrp="1"/>
          </p:cNvSpPr>
          <p:nvPr>
            <p:ph type="title"/>
          </p:nvPr>
        </p:nvSpPr>
        <p:spPr>
          <a:xfrm>
            <a:off x="2210790" y="542223"/>
            <a:ext cx="8570944" cy="78160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ES"/>
              <a:t>Programación estructurada</a:t>
            </a:r>
            <a:endParaRPr/>
          </a:p>
        </p:txBody>
      </p:sp>
      <p:sp>
        <p:nvSpPr>
          <p:cNvPr id="417" name="Google Shape;417;p39"/>
          <p:cNvSpPr txBox="1">
            <a:spLocks noGrp="1"/>
          </p:cNvSpPr>
          <p:nvPr>
            <p:ph type="body" idx="1"/>
          </p:nvPr>
        </p:nvSpPr>
        <p:spPr>
          <a:xfrm>
            <a:off x="2101750" y="1460300"/>
            <a:ext cx="9739500" cy="5349000"/>
          </a:xfrm>
          <a:prstGeom prst="rect">
            <a:avLst/>
          </a:prstGeom>
          <a:noFill/>
          <a:ln>
            <a:noFill/>
          </a:ln>
        </p:spPr>
        <p:txBody>
          <a:bodyPr spcFirstLastPara="1" wrap="square" lIns="91425" tIns="45700" rIns="91425" bIns="45700" anchor="t" anchorCtr="0">
            <a:normAutofit lnSpcReduction="10000"/>
          </a:bodyPr>
          <a:lstStyle/>
          <a:p>
            <a:pPr marL="0" lvl="0" indent="0" algn="just" rtl="0">
              <a:spcBef>
                <a:spcPts val="0"/>
              </a:spcBef>
              <a:spcAft>
                <a:spcPts val="0"/>
              </a:spcAft>
              <a:buNone/>
            </a:pPr>
            <a:r>
              <a:rPr lang="es-ES" sz="3000" i="0" dirty="0">
                <a:solidFill>
                  <a:srgbClr val="3E4349"/>
                </a:solidFill>
              </a:rPr>
              <a:t>Es un paradigma de programación basado en utilizar  funciones o subrutinas, y únicamente tres estructuras de control:</a:t>
            </a:r>
            <a:endParaRPr sz="3000" dirty="0"/>
          </a:p>
          <a:p>
            <a:pPr marL="342900" lvl="0" indent="-355600" algn="just" rtl="0">
              <a:spcBef>
                <a:spcPts val="1000"/>
              </a:spcBef>
              <a:spcAft>
                <a:spcPts val="0"/>
              </a:spcAft>
              <a:buSzPts val="3000"/>
              <a:buFont typeface="Arial"/>
              <a:buChar char="•"/>
            </a:pPr>
            <a:r>
              <a:rPr lang="es-ES" sz="3000" b="1" dirty="0">
                <a:solidFill>
                  <a:srgbClr val="3E4349"/>
                </a:solidFill>
              </a:rPr>
              <a:t>s</a:t>
            </a:r>
            <a:r>
              <a:rPr lang="es-ES" sz="3000" b="1" i="0" dirty="0">
                <a:solidFill>
                  <a:srgbClr val="3E4349"/>
                </a:solidFill>
              </a:rPr>
              <a:t>ecuencia</a:t>
            </a:r>
            <a:r>
              <a:rPr lang="es-ES" sz="3000" i="0" dirty="0">
                <a:solidFill>
                  <a:srgbClr val="3E4349"/>
                </a:solidFill>
              </a:rPr>
              <a:t>: ejecución de una sentencia tras otra.</a:t>
            </a:r>
            <a:endParaRPr sz="3000" dirty="0"/>
          </a:p>
          <a:p>
            <a:pPr marL="342900" lvl="0" indent="-355600" algn="just" rtl="0">
              <a:spcBef>
                <a:spcPts val="1000"/>
              </a:spcBef>
              <a:spcAft>
                <a:spcPts val="0"/>
              </a:spcAft>
              <a:buSzPts val="3000"/>
              <a:buFont typeface="Arial"/>
              <a:buChar char="•"/>
            </a:pPr>
            <a:r>
              <a:rPr lang="es-ES" sz="3000" b="1" i="0" dirty="0">
                <a:solidFill>
                  <a:srgbClr val="3E4349"/>
                </a:solidFill>
              </a:rPr>
              <a:t>selección o condicional</a:t>
            </a:r>
            <a:r>
              <a:rPr lang="es-ES" sz="3000" i="0" dirty="0">
                <a:solidFill>
                  <a:srgbClr val="3E4349"/>
                </a:solidFill>
              </a:rPr>
              <a:t>: ejecución de una sentencia o conjunto de sentencias, según el valor de una variable booleana.(</a:t>
            </a:r>
            <a:r>
              <a:rPr lang="es-ES" sz="3000" b="1" dirty="0" err="1">
                <a:solidFill>
                  <a:srgbClr val="FF0000"/>
                </a:solidFill>
              </a:rPr>
              <a:t>if</a:t>
            </a:r>
            <a:r>
              <a:rPr lang="es-ES" sz="3000" i="0" dirty="0">
                <a:solidFill>
                  <a:srgbClr val="3E4349"/>
                </a:solidFill>
              </a:rPr>
              <a:t> /</a:t>
            </a:r>
            <a:r>
              <a:rPr lang="es-ES" sz="3000" b="1" dirty="0" err="1">
                <a:solidFill>
                  <a:srgbClr val="FF0000"/>
                </a:solidFill>
              </a:rPr>
              <a:t>else</a:t>
            </a:r>
            <a:r>
              <a:rPr lang="es-ES" sz="3000" i="0" dirty="0">
                <a:solidFill>
                  <a:srgbClr val="3E4349"/>
                </a:solidFill>
              </a:rPr>
              <a:t>).</a:t>
            </a:r>
            <a:endParaRPr sz="3000" i="0" dirty="0">
              <a:solidFill>
                <a:srgbClr val="3E4349"/>
              </a:solidFill>
            </a:endParaRPr>
          </a:p>
          <a:p>
            <a:pPr marL="342900" lvl="0" indent="-355600" algn="just" rtl="0">
              <a:spcBef>
                <a:spcPts val="1000"/>
              </a:spcBef>
              <a:spcAft>
                <a:spcPts val="0"/>
              </a:spcAft>
              <a:buSzPts val="3000"/>
              <a:buFont typeface="Arial"/>
              <a:buChar char="•"/>
            </a:pPr>
            <a:r>
              <a:rPr lang="es-ES" sz="3000" b="1" i="0" dirty="0">
                <a:solidFill>
                  <a:srgbClr val="3E4349"/>
                </a:solidFill>
              </a:rPr>
              <a:t>iteración (</a:t>
            </a:r>
            <a:r>
              <a:rPr lang="es-ES" sz="3000" b="1" i="0" dirty="0" smtClean="0">
                <a:solidFill>
                  <a:srgbClr val="3E4349"/>
                </a:solidFill>
              </a:rPr>
              <a:t>ciclo o </a:t>
            </a:r>
            <a:r>
              <a:rPr lang="es-ES" sz="3000" b="1" i="0" dirty="0">
                <a:solidFill>
                  <a:srgbClr val="3E4349"/>
                </a:solidFill>
              </a:rPr>
              <a:t>bucle): </a:t>
            </a:r>
            <a:r>
              <a:rPr lang="es-ES" sz="3000" i="0" dirty="0">
                <a:solidFill>
                  <a:srgbClr val="3E4349"/>
                </a:solidFill>
              </a:rPr>
              <a:t>ejecución de una sentencia o conjunto de sentencias, mientras una variable booleana sea verdadera.</a:t>
            </a:r>
            <a:r>
              <a:rPr lang="es-ES" sz="3000" dirty="0">
                <a:solidFill>
                  <a:srgbClr val="6D4100"/>
                </a:solidFill>
              </a:rPr>
              <a:t> (</a:t>
            </a:r>
            <a:r>
              <a:rPr lang="es-ES" sz="3000" b="1" dirty="0" err="1">
                <a:solidFill>
                  <a:srgbClr val="FF0000"/>
                </a:solidFill>
              </a:rPr>
              <a:t>while</a:t>
            </a:r>
            <a:r>
              <a:rPr lang="es-ES" sz="3000" i="0" dirty="0">
                <a:solidFill>
                  <a:srgbClr val="3E4349"/>
                </a:solidFill>
              </a:rPr>
              <a:t>/</a:t>
            </a:r>
            <a:r>
              <a:rPr lang="es-ES" sz="3000" b="1" dirty="0" err="1">
                <a:solidFill>
                  <a:srgbClr val="FF0000"/>
                </a:solidFill>
              </a:rPr>
              <a:t>for</a:t>
            </a:r>
            <a:r>
              <a:rPr lang="es-ES" sz="3000" i="0" u="none" strike="noStrike" dirty="0">
                <a:solidFill>
                  <a:srgbClr val="004B6B"/>
                </a:solidFill>
              </a:rPr>
              <a:t>/</a:t>
            </a:r>
            <a:r>
              <a:rPr lang="es-ES" sz="3000" b="1" dirty="0" err="1">
                <a:solidFill>
                  <a:srgbClr val="FF0000"/>
                </a:solidFill>
              </a:rPr>
              <a:t>repeat</a:t>
            </a:r>
            <a:r>
              <a:rPr lang="es-ES" sz="3000" u="none" strike="noStrike" dirty="0">
                <a:solidFill>
                  <a:srgbClr val="3E4349"/>
                </a:solidFill>
              </a:rPr>
              <a:t>).</a:t>
            </a:r>
            <a:endParaRPr sz="3000" i="0" dirty="0">
              <a:solidFill>
                <a:srgbClr val="3E4349"/>
              </a:solidFill>
            </a:endParaRPr>
          </a:p>
          <a:p>
            <a:pPr marL="342900" lvl="0" indent="-228600" algn="l" rtl="0">
              <a:spcBef>
                <a:spcPts val="1000"/>
              </a:spcBef>
              <a:spcAft>
                <a:spcPts val="0"/>
              </a:spcAft>
              <a:buSzPts val="1800"/>
              <a:buNone/>
            </a:pP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0"/>
          <p:cNvSpPr txBox="1">
            <a:spLocks noGrp="1"/>
          </p:cNvSpPr>
          <p:nvPr>
            <p:ph type="title"/>
          </p:nvPr>
        </p:nvSpPr>
        <p:spPr>
          <a:xfrm>
            <a:off x="1758463" y="731520"/>
            <a:ext cx="9746150" cy="322150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6600"/>
              <a:buFont typeface="Century Gothic"/>
              <a:buNone/>
            </a:pPr>
            <a:r>
              <a:rPr lang="es-ES" sz="6600"/>
              <a:t>Qué es un ejecutable?</a:t>
            </a:r>
            <a:br>
              <a:rPr lang="es-ES" sz="6600"/>
            </a:br>
            <a:r>
              <a:rPr lang="es-ES" sz="11500">
                <a:solidFill>
                  <a:srgbClr val="0070C0"/>
                </a:solidFill>
              </a:rPr>
              <a:t>.exe</a:t>
            </a:r>
            <a:endParaRPr sz="6600">
              <a:solidFill>
                <a:srgbClr val="0070C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1"/>
          <p:cNvSpPr txBox="1">
            <a:spLocks noGrp="1"/>
          </p:cNvSpPr>
          <p:nvPr>
            <p:ph type="title"/>
          </p:nvPr>
        </p:nvSpPr>
        <p:spPr>
          <a:xfrm>
            <a:off x="1965278" y="564641"/>
            <a:ext cx="9375562" cy="76427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ES"/>
              <a:t>Abstracción procedimental</a:t>
            </a:r>
            <a:endParaRPr/>
          </a:p>
        </p:txBody>
      </p:sp>
      <p:sp>
        <p:nvSpPr>
          <p:cNvPr id="428" name="Google Shape;428;p41"/>
          <p:cNvSpPr txBox="1">
            <a:spLocks noGrp="1"/>
          </p:cNvSpPr>
          <p:nvPr>
            <p:ph type="body" idx="1"/>
          </p:nvPr>
        </p:nvSpPr>
        <p:spPr>
          <a:xfrm>
            <a:off x="1965279" y="1454727"/>
            <a:ext cx="9741812" cy="4807528"/>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SzPts val="1800"/>
              <a:buNone/>
            </a:pPr>
            <a:r>
              <a:rPr lang="es-ES" dirty="0"/>
              <a:t>Una abstracción procedimental separa el propósito de un subprograma de su implementación. Una vez que un subprograma se haya escrito o codificado, se puede usar sin necesidad de conocer su cuerpo y basta con su nombre y una descripción de sus parámetros. </a:t>
            </a:r>
            <a:endParaRPr lang="es-ES" dirty="0" smtClean="0"/>
          </a:p>
          <a:p>
            <a:pPr marL="0" lvl="0" indent="0" algn="l" rtl="0">
              <a:spcBef>
                <a:spcPts val="0"/>
              </a:spcBef>
              <a:spcAft>
                <a:spcPts val="0"/>
              </a:spcAft>
              <a:buSzPts val="1800"/>
              <a:buNone/>
            </a:pPr>
            <a:endParaRPr lang="es-ES" dirty="0"/>
          </a:p>
          <a:p>
            <a:pPr marL="0" lvl="0" indent="0" algn="l" rtl="0">
              <a:spcBef>
                <a:spcPts val="0"/>
              </a:spcBef>
              <a:spcAft>
                <a:spcPts val="0"/>
              </a:spcAft>
              <a:buSzPts val="1800"/>
              <a:buNone/>
            </a:pPr>
            <a:endParaRPr lang="es-ES" dirty="0" smtClean="0">
              <a:solidFill>
                <a:srgbClr val="FF0000"/>
              </a:solidFill>
            </a:endParaRPr>
          </a:p>
          <a:p>
            <a:pPr marL="0" lvl="0" indent="0">
              <a:spcBef>
                <a:spcPts val="0"/>
              </a:spcBef>
              <a:buNone/>
            </a:pPr>
            <a:r>
              <a:rPr lang="es-AR" dirty="0">
                <a:solidFill>
                  <a:srgbClr val="FF0000"/>
                </a:solidFill>
              </a:rPr>
              <a:t>DECLARE</a:t>
            </a:r>
          </a:p>
          <a:p>
            <a:pPr marL="0" lvl="0" indent="0">
              <a:spcBef>
                <a:spcPts val="0"/>
              </a:spcBef>
              <a:buNone/>
            </a:pPr>
            <a:r>
              <a:rPr lang="es-AR" dirty="0">
                <a:solidFill>
                  <a:srgbClr val="FF0000"/>
                </a:solidFill>
              </a:rPr>
              <a:t>    -- </a:t>
            </a:r>
            <a:r>
              <a:rPr lang="es-AR" dirty="0" err="1">
                <a:solidFill>
                  <a:srgbClr val="FF0000"/>
                </a:solidFill>
              </a:rPr>
              <a:t>Declarations</a:t>
            </a:r>
            <a:endParaRPr lang="es-AR" dirty="0">
              <a:solidFill>
                <a:srgbClr val="FF0000"/>
              </a:solidFill>
            </a:endParaRPr>
          </a:p>
          <a:p>
            <a:pPr marL="0" lvl="0" indent="0">
              <a:spcBef>
                <a:spcPts val="0"/>
              </a:spcBef>
              <a:buNone/>
            </a:pPr>
            <a:r>
              <a:rPr lang="es-AR" dirty="0">
                <a:solidFill>
                  <a:srgbClr val="FF0000"/>
                </a:solidFill>
              </a:rPr>
              <a:t>    </a:t>
            </a:r>
            <a:r>
              <a:rPr lang="es-AR" dirty="0" err="1">
                <a:solidFill>
                  <a:srgbClr val="FF0000"/>
                </a:solidFill>
              </a:rPr>
              <a:t>l_RetVal</a:t>
            </a:r>
            <a:r>
              <a:rPr lang="es-AR" dirty="0">
                <a:solidFill>
                  <a:srgbClr val="FF0000"/>
                </a:solidFill>
              </a:rPr>
              <a:t>       VARCHAR2 (32767);</a:t>
            </a:r>
          </a:p>
          <a:p>
            <a:pPr marL="0" lvl="0" indent="0">
              <a:spcBef>
                <a:spcPts val="0"/>
              </a:spcBef>
              <a:buNone/>
            </a:pPr>
            <a:r>
              <a:rPr lang="es-AR" dirty="0">
                <a:solidFill>
                  <a:srgbClr val="FF0000"/>
                </a:solidFill>
              </a:rPr>
              <a:t>    </a:t>
            </a:r>
            <a:r>
              <a:rPr lang="es-AR" dirty="0" err="1">
                <a:solidFill>
                  <a:srgbClr val="FF0000"/>
                </a:solidFill>
              </a:rPr>
              <a:t>l_ADOCUMENT</a:t>
            </a:r>
            <a:r>
              <a:rPr lang="es-AR" dirty="0">
                <a:solidFill>
                  <a:srgbClr val="FF0000"/>
                </a:solidFill>
              </a:rPr>
              <a:t>    VARCHAR2 (32767);</a:t>
            </a:r>
          </a:p>
          <a:p>
            <a:pPr marL="0" lvl="0" indent="0">
              <a:spcBef>
                <a:spcPts val="0"/>
              </a:spcBef>
              <a:buNone/>
            </a:pPr>
            <a:r>
              <a:rPr lang="es-AR" dirty="0">
                <a:solidFill>
                  <a:srgbClr val="FF0000"/>
                </a:solidFill>
              </a:rPr>
              <a:t>    </a:t>
            </a:r>
            <a:r>
              <a:rPr lang="es-AR" dirty="0" err="1">
                <a:solidFill>
                  <a:srgbClr val="FF0000"/>
                </a:solidFill>
              </a:rPr>
              <a:t>l_ANROVEINTE</a:t>
            </a:r>
            <a:r>
              <a:rPr lang="es-AR" dirty="0">
                <a:solidFill>
                  <a:srgbClr val="FF0000"/>
                </a:solidFill>
              </a:rPr>
              <a:t>   VARCHAR2 (32767);</a:t>
            </a:r>
          </a:p>
          <a:p>
            <a:pPr marL="0" lvl="0" indent="0">
              <a:spcBef>
                <a:spcPts val="0"/>
              </a:spcBef>
              <a:buNone/>
            </a:pPr>
            <a:r>
              <a:rPr lang="es-AR" dirty="0">
                <a:solidFill>
                  <a:srgbClr val="FF0000"/>
                </a:solidFill>
              </a:rPr>
              <a:t>BEGIN</a:t>
            </a:r>
          </a:p>
          <a:p>
            <a:pPr marL="0" lvl="0" indent="0">
              <a:spcBef>
                <a:spcPts val="0"/>
              </a:spcBef>
              <a:buNone/>
            </a:pPr>
            <a:r>
              <a:rPr lang="es-AR" dirty="0">
                <a:solidFill>
                  <a:srgbClr val="FF0000"/>
                </a:solidFill>
              </a:rPr>
              <a:t>    -- </a:t>
            </a:r>
            <a:r>
              <a:rPr lang="es-AR" dirty="0" err="1">
                <a:solidFill>
                  <a:srgbClr val="FF0000"/>
                </a:solidFill>
              </a:rPr>
              <a:t>Initialization</a:t>
            </a:r>
            <a:endParaRPr lang="es-AR" dirty="0">
              <a:solidFill>
                <a:srgbClr val="FF0000"/>
              </a:solidFill>
            </a:endParaRPr>
          </a:p>
          <a:p>
            <a:pPr marL="0" lvl="0" indent="0">
              <a:spcBef>
                <a:spcPts val="0"/>
              </a:spcBef>
              <a:buNone/>
            </a:pPr>
            <a:r>
              <a:rPr lang="es-AR" dirty="0">
                <a:solidFill>
                  <a:srgbClr val="FF0000"/>
                </a:solidFill>
              </a:rPr>
              <a:t>    </a:t>
            </a:r>
            <a:r>
              <a:rPr lang="es-AR" dirty="0" err="1">
                <a:solidFill>
                  <a:srgbClr val="FF0000"/>
                </a:solidFill>
              </a:rPr>
              <a:t>l_ADOCUMENT</a:t>
            </a:r>
            <a:r>
              <a:rPr lang="es-AR" dirty="0">
                <a:solidFill>
                  <a:srgbClr val="FF0000"/>
                </a:solidFill>
              </a:rPr>
              <a:t> := '24919119';</a:t>
            </a:r>
          </a:p>
          <a:p>
            <a:pPr marL="0" lvl="0" indent="0">
              <a:spcBef>
                <a:spcPts val="0"/>
              </a:spcBef>
              <a:buNone/>
            </a:pPr>
            <a:r>
              <a:rPr lang="es-AR" dirty="0">
                <a:solidFill>
                  <a:srgbClr val="FF0000"/>
                </a:solidFill>
              </a:rPr>
              <a:t>    </a:t>
            </a:r>
            <a:r>
              <a:rPr lang="es-AR" dirty="0" err="1">
                <a:solidFill>
                  <a:srgbClr val="FF0000"/>
                </a:solidFill>
              </a:rPr>
              <a:t>l_ANROVEINTE</a:t>
            </a:r>
            <a:r>
              <a:rPr lang="es-AR" dirty="0">
                <a:solidFill>
                  <a:srgbClr val="FF0000"/>
                </a:solidFill>
              </a:rPr>
              <a:t> := '27';</a:t>
            </a:r>
          </a:p>
          <a:p>
            <a:pPr marL="0" lvl="0" indent="0">
              <a:spcBef>
                <a:spcPts val="0"/>
              </a:spcBef>
              <a:buNone/>
            </a:pPr>
            <a:endParaRPr lang="es-AR" dirty="0">
              <a:solidFill>
                <a:srgbClr val="FF0000"/>
              </a:solidFill>
            </a:endParaRPr>
          </a:p>
          <a:p>
            <a:pPr marL="0" lvl="0" indent="0">
              <a:spcBef>
                <a:spcPts val="0"/>
              </a:spcBef>
              <a:buNone/>
            </a:pPr>
            <a:r>
              <a:rPr lang="es-AR" dirty="0">
                <a:solidFill>
                  <a:srgbClr val="FF0000"/>
                </a:solidFill>
              </a:rPr>
              <a:t>    -- </a:t>
            </a:r>
            <a:r>
              <a:rPr lang="es-AR" dirty="0" err="1">
                <a:solidFill>
                  <a:srgbClr val="FF0000"/>
                </a:solidFill>
              </a:rPr>
              <a:t>Call</a:t>
            </a:r>
            <a:endParaRPr lang="es-AR" dirty="0">
              <a:solidFill>
                <a:srgbClr val="FF0000"/>
              </a:solidFill>
            </a:endParaRPr>
          </a:p>
          <a:p>
            <a:pPr marL="0" lvl="0" indent="0">
              <a:spcBef>
                <a:spcPts val="0"/>
              </a:spcBef>
              <a:buNone/>
            </a:pPr>
            <a:r>
              <a:rPr lang="es-AR" dirty="0">
                <a:solidFill>
                  <a:srgbClr val="FF0000"/>
                </a:solidFill>
              </a:rPr>
              <a:t>    </a:t>
            </a:r>
            <a:r>
              <a:rPr lang="es-AR" dirty="0" err="1">
                <a:solidFill>
                  <a:srgbClr val="FF0000"/>
                </a:solidFill>
              </a:rPr>
              <a:t>l_RetVal</a:t>
            </a:r>
            <a:r>
              <a:rPr lang="es-AR" dirty="0">
                <a:solidFill>
                  <a:srgbClr val="FF0000"/>
                </a:solidFill>
              </a:rPr>
              <a:t> </a:t>
            </a:r>
            <a:r>
              <a:rPr lang="es-AR" dirty="0" smtClean="0">
                <a:solidFill>
                  <a:srgbClr val="FF0000"/>
                </a:solidFill>
              </a:rPr>
              <a:t>:=GENERA_CUIT </a:t>
            </a:r>
            <a:r>
              <a:rPr lang="es-AR" dirty="0">
                <a:solidFill>
                  <a:srgbClr val="FF0000"/>
                </a:solidFill>
              </a:rPr>
              <a:t>(ADOCUMENT    =&gt; </a:t>
            </a:r>
            <a:r>
              <a:rPr lang="es-AR" dirty="0" err="1">
                <a:solidFill>
                  <a:srgbClr val="FF0000"/>
                </a:solidFill>
              </a:rPr>
              <a:t>l_ADOCUMENT</a:t>
            </a:r>
            <a:r>
              <a:rPr lang="es-AR" dirty="0">
                <a:solidFill>
                  <a:srgbClr val="FF0000"/>
                </a:solidFill>
              </a:rPr>
              <a:t>,</a:t>
            </a:r>
          </a:p>
          <a:p>
            <a:pPr marL="0" lvl="0" indent="0">
              <a:spcBef>
                <a:spcPts val="0"/>
              </a:spcBef>
              <a:buNone/>
            </a:pPr>
            <a:r>
              <a:rPr lang="es-AR" dirty="0">
                <a:solidFill>
                  <a:srgbClr val="FF0000"/>
                </a:solidFill>
              </a:rPr>
              <a:t>                           </a:t>
            </a:r>
            <a:r>
              <a:rPr lang="es-AR" dirty="0" smtClean="0">
                <a:solidFill>
                  <a:srgbClr val="FF0000"/>
                </a:solidFill>
              </a:rPr>
              <a:t>          </a:t>
            </a:r>
            <a:r>
              <a:rPr lang="es-AR" dirty="0">
                <a:solidFill>
                  <a:srgbClr val="FF0000"/>
                </a:solidFill>
              </a:rPr>
              <a:t>ANROVEINTE   =&gt; </a:t>
            </a:r>
            <a:r>
              <a:rPr lang="es-AR" dirty="0" err="1">
                <a:solidFill>
                  <a:srgbClr val="FF0000"/>
                </a:solidFill>
              </a:rPr>
              <a:t>l_ANROVEINTE</a:t>
            </a:r>
            <a:r>
              <a:rPr lang="es-AR" dirty="0">
                <a:solidFill>
                  <a:srgbClr val="FF0000"/>
                </a:solidFill>
              </a:rPr>
              <a:t>);</a:t>
            </a:r>
          </a:p>
          <a:p>
            <a:pPr marL="0" lvl="0" indent="0">
              <a:spcBef>
                <a:spcPts val="0"/>
              </a:spcBef>
              <a:buNone/>
            </a:pPr>
            <a:endParaRPr lang="es-AR" dirty="0">
              <a:solidFill>
                <a:srgbClr val="FF0000"/>
              </a:solidFill>
            </a:endParaRPr>
          </a:p>
          <a:p>
            <a:pPr marL="0" lvl="0" indent="0">
              <a:spcBef>
                <a:spcPts val="0"/>
              </a:spcBef>
              <a:buNone/>
            </a:pPr>
            <a:r>
              <a:rPr lang="es-AR" dirty="0">
                <a:solidFill>
                  <a:srgbClr val="FF0000"/>
                </a:solidFill>
              </a:rPr>
              <a:t>    -- </a:t>
            </a:r>
            <a:r>
              <a:rPr lang="es-AR" dirty="0" err="1">
                <a:solidFill>
                  <a:srgbClr val="FF0000"/>
                </a:solidFill>
              </a:rPr>
              <a:t>Transaction</a:t>
            </a:r>
            <a:r>
              <a:rPr lang="es-AR" dirty="0">
                <a:solidFill>
                  <a:srgbClr val="FF0000"/>
                </a:solidFill>
              </a:rPr>
              <a:t> Control</a:t>
            </a:r>
          </a:p>
          <a:p>
            <a:pPr marL="0" lvl="0" indent="0">
              <a:spcBef>
                <a:spcPts val="0"/>
              </a:spcBef>
              <a:buNone/>
            </a:pPr>
            <a:r>
              <a:rPr lang="es-AR" dirty="0">
                <a:solidFill>
                  <a:srgbClr val="FF0000"/>
                </a:solidFill>
              </a:rPr>
              <a:t>    COMMIT;</a:t>
            </a:r>
          </a:p>
          <a:p>
            <a:pPr marL="0" lvl="0" indent="0">
              <a:spcBef>
                <a:spcPts val="0"/>
              </a:spcBef>
              <a:buNone/>
            </a:pPr>
            <a:endParaRPr lang="es-AR" dirty="0">
              <a:solidFill>
                <a:srgbClr val="FF0000"/>
              </a:solidFill>
            </a:endParaRPr>
          </a:p>
          <a:p>
            <a:pPr marL="0" lvl="0" indent="0">
              <a:spcBef>
                <a:spcPts val="0"/>
              </a:spcBef>
              <a:buNone/>
            </a:pPr>
            <a:r>
              <a:rPr lang="es-AR" dirty="0">
                <a:solidFill>
                  <a:srgbClr val="FF0000"/>
                </a:solidFill>
              </a:rPr>
              <a:t>    -- Output </a:t>
            </a:r>
            <a:r>
              <a:rPr lang="es-AR" dirty="0" err="1">
                <a:solidFill>
                  <a:srgbClr val="FF0000"/>
                </a:solidFill>
              </a:rPr>
              <a:t>values</a:t>
            </a:r>
            <a:r>
              <a:rPr lang="es-AR" dirty="0">
                <a:solidFill>
                  <a:srgbClr val="FF0000"/>
                </a:solidFill>
              </a:rPr>
              <a:t>, do </a:t>
            </a:r>
            <a:r>
              <a:rPr lang="es-AR" dirty="0" err="1">
                <a:solidFill>
                  <a:srgbClr val="FF0000"/>
                </a:solidFill>
              </a:rPr>
              <a:t>not</a:t>
            </a:r>
            <a:r>
              <a:rPr lang="es-AR" dirty="0">
                <a:solidFill>
                  <a:srgbClr val="FF0000"/>
                </a:solidFill>
              </a:rPr>
              <a:t> </a:t>
            </a:r>
            <a:r>
              <a:rPr lang="es-AR" dirty="0" err="1">
                <a:solidFill>
                  <a:srgbClr val="FF0000"/>
                </a:solidFill>
              </a:rPr>
              <a:t>modify</a:t>
            </a:r>
            <a:endParaRPr lang="es-AR" dirty="0">
              <a:solidFill>
                <a:srgbClr val="FF0000"/>
              </a:solidFill>
            </a:endParaRPr>
          </a:p>
          <a:p>
            <a:pPr marL="0" lvl="0" indent="0">
              <a:spcBef>
                <a:spcPts val="0"/>
              </a:spcBef>
              <a:buNone/>
            </a:pPr>
            <a:r>
              <a:rPr lang="es-AR" dirty="0">
                <a:solidFill>
                  <a:srgbClr val="FF0000"/>
                </a:solidFill>
              </a:rPr>
              <a:t>     :1 := </a:t>
            </a:r>
            <a:r>
              <a:rPr lang="es-AR" dirty="0" err="1">
                <a:solidFill>
                  <a:srgbClr val="FF0000"/>
                </a:solidFill>
              </a:rPr>
              <a:t>l_RetVal</a:t>
            </a:r>
            <a:r>
              <a:rPr lang="es-AR" dirty="0">
                <a:solidFill>
                  <a:srgbClr val="FF0000"/>
                </a:solidFill>
              </a:rPr>
              <a:t>;</a:t>
            </a:r>
          </a:p>
          <a:p>
            <a:pPr marL="0" lvl="0" indent="0">
              <a:spcBef>
                <a:spcPts val="0"/>
              </a:spcBef>
              <a:buNone/>
            </a:pPr>
            <a:r>
              <a:rPr lang="es-AR" dirty="0">
                <a:solidFill>
                  <a:srgbClr val="FF0000"/>
                </a:solidFill>
              </a:rPr>
              <a:t>END;</a:t>
            </a:r>
            <a:endParaRPr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4"/>
          <p:cNvSpPr txBox="1">
            <a:spLocks noGrp="1"/>
          </p:cNvSpPr>
          <p:nvPr>
            <p:ph type="title"/>
          </p:nvPr>
        </p:nvSpPr>
        <p:spPr>
          <a:xfrm>
            <a:off x="8280257" y="149697"/>
            <a:ext cx="4188834" cy="166524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7B230B"/>
              </a:buClr>
              <a:buSzPts val="2800"/>
              <a:buFont typeface="Century Gothic"/>
              <a:buNone/>
            </a:pPr>
            <a:r>
              <a:rPr lang="es-ES" sz="2800" b="1">
                <a:solidFill>
                  <a:srgbClr val="7B230B"/>
                </a:solidFill>
              </a:rPr>
              <a:t>ABSTRACCION </a:t>
            </a:r>
            <a:br>
              <a:rPr lang="es-ES" sz="2800" b="1">
                <a:solidFill>
                  <a:srgbClr val="7B230B"/>
                </a:solidFill>
              </a:rPr>
            </a:br>
            <a:r>
              <a:rPr lang="es-ES" sz="2800" b="1">
                <a:solidFill>
                  <a:srgbClr val="7B230B"/>
                </a:solidFill>
              </a:rPr>
              <a:t>Y DESCOMPOSICION</a:t>
            </a:r>
            <a:endParaRPr sz="2800" b="1">
              <a:solidFill>
                <a:srgbClr val="7B230B"/>
              </a:solidFill>
            </a:endParaRPr>
          </a:p>
        </p:txBody>
      </p:sp>
      <p:pic>
        <p:nvPicPr>
          <p:cNvPr id="188" name="Google Shape;188;p4" descr="Bizcocho de chocolate esponjoso - Anna Recetas Fáciles"/>
          <p:cNvPicPr preferRelativeResize="0">
            <a:picLocks noGrp="1"/>
          </p:cNvPicPr>
          <p:nvPr>
            <p:ph type="body" idx="1"/>
          </p:nvPr>
        </p:nvPicPr>
        <p:blipFill rotWithShape="1">
          <a:blip r:embed="rId3">
            <a:alphaModFix/>
          </a:blip>
          <a:srcRect/>
          <a:stretch/>
        </p:blipFill>
        <p:spPr>
          <a:xfrm>
            <a:off x="2233760" y="4260100"/>
            <a:ext cx="2100843" cy="1631243"/>
          </a:xfrm>
          <a:prstGeom prst="rect">
            <a:avLst/>
          </a:prstGeom>
          <a:noFill/>
          <a:ln>
            <a:noFill/>
          </a:ln>
        </p:spPr>
      </p:pic>
      <p:pic>
        <p:nvPicPr>
          <p:cNvPr id="189" name="Google Shape;189;p4" descr="Cómo hacer crema para decorar torta, ¡es lo más fácil del mundo - Vibra"/>
          <p:cNvPicPr preferRelativeResize="0"/>
          <p:nvPr/>
        </p:nvPicPr>
        <p:blipFill rotWithShape="1">
          <a:blip r:embed="rId4">
            <a:alphaModFix/>
          </a:blip>
          <a:srcRect/>
          <a:stretch/>
        </p:blipFill>
        <p:spPr>
          <a:xfrm>
            <a:off x="4611522" y="464168"/>
            <a:ext cx="1888980" cy="1357704"/>
          </a:xfrm>
          <a:prstGeom prst="rect">
            <a:avLst/>
          </a:prstGeom>
          <a:noFill/>
          <a:ln>
            <a:noFill/>
          </a:ln>
        </p:spPr>
      </p:pic>
      <p:pic>
        <p:nvPicPr>
          <p:cNvPr id="190" name="Google Shape;190;p4" descr="Receta de pastel, tarta o torta tres leches, receta de cocina fácil y  deliciosa"/>
          <p:cNvPicPr preferRelativeResize="0"/>
          <p:nvPr/>
        </p:nvPicPr>
        <p:blipFill rotWithShape="1">
          <a:blip r:embed="rId5">
            <a:alphaModFix/>
          </a:blip>
          <a:srcRect/>
          <a:stretch/>
        </p:blipFill>
        <p:spPr>
          <a:xfrm>
            <a:off x="6896438" y="2123188"/>
            <a:ext cx="2047685" cy="2047685"/>
          </a:xfrm>
          <a:prstGeom prst="rect">
            <a:avLst/>
          </a:prstGeom>
          <a:noFill/>
          <a:ln>
            <a:noFill/>
          </a:ln>
        </p:spPr>
      </p:pic>
      <p:pic>
        <p:nvPicPr>
          <p:cNvPr id="191" name="Google Shape;191;p4" descr="15 Ingredientes básicos de repostería | Postres Originales"/>
          <p:cNvPicPr preferRelativeResize="0"/>
          <p:nvPr/>
        </p:nvPicPr>
        <p:blipFill rotWithShape="1">
          <a:blip r:embed="rId6">
            <a:alphaModFix/>
          </a:blip>
          <a:srcRect/>
          <a:stretch/>
        </p:blipFill>
        <p:spPr>
          <a:xfrm>
            <a:off x="6015198" y="5240981"/>
            <a:ext cx="2265059" cy="1501832"/>
          </a:xfrm>
          <a:prstGeom prst="rect">
            <a:avLst/>
          </a:prstGeom>
          <a:noFill/>
          <a:ln>
            <a:noFill/>
          </a:ln>
        </p:spPr>
      </p:pic>
      <p:pic>
        <p:nvPicPr>
          <p:cNvPr id="192" name="Google Shape;192;p4" descr="Receta de bizcochuelo esponjoso y alto - Es casero ¡Te va a encantar! -  QUIEROCAKES: Recetas de repostería, cocina dulces y saladas"/>
          <p:cNvPicPr preferRelativeResize="0"/>
          <p:nvPr/>
        </p:nvPicPr>
        <p:blipFill rotWithShape="1">
          <a:blip r:embed="rId7">
            <a:alphaModFix/>
          </a:blip>
          <a:srcRect/>
          <a:stretch/>
        </p:blipFill>
        <p:spPr>
          <a:xfrm>
            <a:off x="2521998" y="2157717"/>
            <a:ext cx="1812605" cy="1357704"/>
          </a:xfrm>
          <a:prstGeom prst="rect">
            <a:avLst/>
          </a:prstGeom>
          <a:noFill/>
          <a:ln>
            <a:noFill/>
          </a:ln>
        </p:spPr>
      </p:pic>
      <p:cxnSp>
        <p:nvCxnSpPr>
          <p:cNvPr id="193" name="Google Shape;193;p4"/>
          <p:cNvCxnSpPr/>
          <p:nvPr/>
        </p:nvCxnSpPr>
        <p:spPr>
          <a:xfrm flipH="1">
            <a:off x="4405267" y="1855305"/>
            <a:ext cx="230718" cy="434815"/>
          </a:xfrm>
          <a:prstGeom prst="straightConnector1">
            <a:avLst/>
          </a:prstGeom>
          <a:noFill/>
          <a:ln w="57150" cap="flat" cmpd="sng">
            <a:solidFill>
              <a:srgbClr val="9D2D0F"/>
            </a:solidFill>
            <a:prstDash val="solid"/>
            <a:round/>
            <a:headEnd type="none" w="sm" len="sm"/>
            <a:tailEnd type="triangle" w="med" len="med"/>
          </a:ln>
        </p:spPr>
      </p:cxnSp>
      <p:cxnSp>
        <p:nvCxnSpPr>
          <p:cNvPr id="194" name="Google Shape;194;p4"/>
          <p:cNvCxnSpPr/>
          <p:nvPr/>
        </p:nvCxnSpPr>
        <p:spPr>
          <a:xfrm>
            <a:off x="6162826" y="1856401"/>
            <a:ext cx="733612" cy="602632"/>
          </a:xfrm>
          <a:prstGeom prst="straightConnector1">
            <a:avLst/>
          </a:prstGeom>
          <a:noFill/>
          <a:ln w="57150" cap="flat" cmpd="sng">
            <a:solidFill>
              <a:srgbClr val="9D2D0F"/>
            </a:solidFill>
            <a:prstDash val="solid"/>
            <a:round/>
            <a:headEnd type="none" w="sm" len="sm"/>
            <a:tailEnd type="triangle" w="med" len="med"/>
          </a:ln>
        </p:spPr>
      </p:cxnSp>
      <p:cxnSp>
        <p:nvCxnSpPr>
          <p:cNvPr id="195" name="Google Shape;195;p4"/>
          <p:cNvCxnSpPr/>
          <p:nvPr/>
        </p:nvCxnSpPr>
        <p:spPr>
          <a:xfrm flipH="1">
            <a:off x="3428300" y="3515421"/>
            <a:ext cx="493346" cy="775855"/>
          </a:xfrm>
          <a:prstGeom prst="straightConnector1">
            <a:avLst/>
          </a:prstGeom>
          <a:noFill/>
          <a:ln w="57150" cap="flat" cmpd="sng">
            <a:solidFill>
              <a:srgbClr val="9D2D0F"/>
            </a:solidFill>
            <a:prstDash val="solid"/>
            <a:round/>
            <a:headEnd type="none" w="sm" len="sm"/>
            <a:tailEnd type="triangle" w="med" len="med"/>
          </a:ln>
        </p:spPr>
      </p:cxnSp>
      <p:cxnSp>
        <p:nvCxnSpPr>
          <p:cNvPr id="196" name="Google Shape;196;p4"/>
          <p:cNvCxnSpPr/>
          <p:nvPr/>
        </p:nvCxnSpPr>
        <p:spPr>
          <a:xfrm>
            <a:off x="4334603" y="5714874"/>
            <a:ext cx="1680595" cy="478108"/>
          </a:xfrm>
          <a:prstGeom prst="straightConnector1">
            <a:avLst/>
          </a:prstGeom>
          <a:noFill/>
          <a:ln w="57150" cap="flat" cmpd="sng">
            <a:solidFill>
              <a:srgbClr val="9D2D0F"/>
            </a:solidFill>
            <a:prstDash val="solid"/>
            <a:round/>
            <a:headEnd type="none" w="sm" len="sm"/>
            <a:tailEnd type="triangle" w="med" len="med"/>
          </a:ln>
        </p:spPr>
      </p:cxnSp>
      <p:cxnSp>
        <p:nvCxnSpPr>
          <p:cNvPr id="197" name="Google Shape;197;p4"/>
          <p:cNvCxnSpPr/>
          <p:nvPr/>
        </p:nvCxnSpPr>
        <p:spPr>
          <a:xfrm flipH="1">
            <a:off x="6896438" y="4170873"/>
            <a:ext cx="251289" cy="1070108"/>
          </a:xfrm>
          <a:prstGeom prst="straightConnector1">
            <a:avLst/>
          </a:prstGeom>
          <a:noFill/>
          <a:ln w="57150" cap="flat" cmpd="sng">
            <a:solidFill>
              <a:srgbClr val="9D2D0F"/>
            </a:solidFill>
            <a:prstDash val="solid"/>
            <a:round/>
            <a:headEnd type="none" w="sm" len="sm"/>
            <a:tailEnd type="triangl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2"/>
          <p:cNvSpPr txBox="1">
            <a:spLocks noGrp="1"/>
          </p:cNvSpPr>
          <p:nvPr>
            <p:ph type="title"/>
          </p:nvPr>
        </p:nvSpPr>
        <p:spPr>
          <a:xfrm>
            <a:off x="1910687" y="562796"/>
            <a:ext cx="8911687" cy="7679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ES"/>
              <a:t>Abstracción de datos</a:t>
            </a:r>
            <a:endParaRPr/>
          </a:p>
        </p:txBody>
      </p:sp>
      <p:sp>
        <p:nvSpPr>
          <p:cNvPr id="434" name="Google Shape;434;p42"/>
          <p:cNvSpPr txBox="1">
            <a:spLocks noGrp="1"/>
          </p:cNvSpPr>
          <p:nvPr>
            <p:ph type="body" idx="1"/>
          </p:nvPr>
        </p:nvSpPr>
        <p:spPr>
          <a:xfrm>
            <a:off x="1910687" y="1555846"/>
            <a:ext cx="9593925" cy="473935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s-ES"/>
              <a:t>Se centra en las operaciones que se ejecutan sobre los datos en vez de cómo se implementarán las operación.</a:t>
            </a:r>
            <a:endParaRPr/>
          </a:p>
          <a:p>
            <a:pPr marL="0" lvl="0" indent="0" algn="l" rtl="0">
              <a:spcBef>
                <a:spcPts val="1000"/>
              </a:spcBef>
              <a:spcAft>
                <a:spcPts val="0"/>
              </a:spcAft>
              <a:buSzPts val="1800"/>
              <a:buNone/>
            </a:pPr>
            <a:r>
              <a:rPr lang="es-ES"/>
              <a:t>Un tipo abstracto de datos (TAD) es una colección de datos y un conjunto de operaciones sobre esos datos. Tales operaciones pueden añadir nuevos datos, o quitar datos de la colección, o buscar algún dato. Los otros módulos de la solución conocerán qué operaciones puede realizar un TAD. Sin embargo, no conoce cómo se almacenan los datos ni cómo se realizan esas operaciones.</a:t>
            </a:r>
            <a:endParaRPr/>
          </a:p>
          <a:p>
            <a:pPr marL="0" lvl="0" indent="0" algn="l" rtl="0">
              <a:spcBef>
                <a:spcPts val="1000"/>
              </a:spcBef>
              <a:spcAft>
                <a:spcPts val="0"/>
              </a:spcAft>
              <a:buSzPts val="1800"/>
              <a:buNone/>
            </a:pPr>
            <a:r>
              <a:rPr lang="es-ES"/>
              <a:t>En el contexto de la programación, la abstracción de datos se logra a través del uso de </a:t>
            </a:r>
            <a:r>
              <a:rPr lang="es-ES" b="1"/>
              <a:t>estructuras de datos</a:t>
            </a:r>
            <a:r>
              <a:rPr lang="es-ES"/>
              <a:t> y </a:t>
            </a:r>
            <a:r>
              <a:rPr lang="es-ES" b="1"/>
              <a:t>objetos </a:t>
            </a:r>
            <a:r>
              <a:rPr lang="es-ES"/>
              <a:t>que encapsulan los detalles internos y ofrecen una interfaz clara y bien definida para interactuar con esos datos. Esto permite a los programadores trabajar con componentes y objetos de alto nivel sin preocuparse por los detalles subyacentes de implementación.</a:t>
            </a:r>
            <a:endParaRPr/>
          </a:p>
          <a:p>
            <a:pPr marL="0" lvl="0" indent="0" algn="l" rtl="0">
              <a:spcBef>
                <a:spcPts val="1000"/>
              </a:spcBef>
              <a:spcAft>
                <a:spcPts val="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5"/>
          <p:cNvSpPr txBox="1"/>
          <p:nvPr/>
        </p:nvSpPr>
        <p:spPr>
          <a:xfrm>
            <a:off x="1524000" y="568036"/>
            <a:ext cx="10210800" cy="61863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4800" b="0" i="0" u="none" strike="noStrike" cap="none">
                <a:solidFill>
                  <a:schemeClr val="dk1"/>
                </a:solidFill>
                <a:latin typeface="Century Gothic"/>
                <a:ea typeface="Century Gothic"/>
                <a:cs typeface="Century Gothic"/>
                <a:sym typeface="Century Gothic"/>
              </a:rPr>
              <a:t>La definición de un algoritmo debe describir tres partes:</a:t>
            </a:r>
            <a:endParaRPr/>
          </a:p>
          <a:p>
            <a:pPr marL="0" marR="0" lvl="0" indent="0" algn="l" rtl="0">
              <a:spcBef>
                <a:spcPts val="0"/>
              </a:spcBef>
              <a:spcAft>
                <a:spcPts val="0"/>
              </a:spcAft>
              <a:buNone/>
            </a:pPr>
            <a:endParaRPr sz="48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s-ES" sz="3600" b="1">
                <a:solidFill>
                  <a:schemeClr val="dk1"/>
                </a:solidFill>
                <a:latin typeface="Century Gothic"/>
                <a:ea typeface="Century Gothic"/>
                <a:cs typeface="Century Gothic"/>
                <a:sym typeface="Century Gothic"/>
              </a:rPr>
              <a:t>Entrada, Proceso y Salida. </a:t>
            </a:r>
            <a:endParaRPr/>
          </a:p>
          <a:p>
            <a:pPr marL="0" marR="0" lvl="0" indent="0" algn="l" rtl="0">
              <a:spcBef>
                <a:spcPts val="0"/>
              </a:spcBef>
              <a:spcAft>
                <a:spcPts val="0"/>
              </a:spcAft>
              <a:buNone/>
            </a:pPr>
            <a:r>
              <a:rPr lang="es-ES" sz="3600">
                <a:solidFill>
                  <a:schemeClr val="dk1"/>
                </a:solidFill>
                <a:latin typeface="Century Gothic"/>
                <a:ea typeface="Century Gothic"/>
                <a:cs typeface="Century Gothic"/>
                <a:sym typeface="Century Gothic"/>
              </a:rPr>
              <a:t>En el algoritmo de TORTA CON CREMA citado anteriormente se tendrá:</a:t>
            </a:r>
            <a:endParaRPr/>
          </a:p>
          <a:p>
            <a:pPr marL="0" marR="0" lvl="0" indent="0" algn="l" rtl="0">
              <a:spcBef>
                <a:spcPts val="0"/>
              </a:spcBef>
              <a:spcAft>
                <a:spcPts val="0"/>
              </a:spcAft>
              <a:buNone/>
            </a:pPr>
            <a:r>
              <a:rPr lang="es-ES" sz="3600" b="1">
                <a:solidFill>
                  <a:schemeClr val="dk1"/>
                </a:solidFill>
                <a:latin typeface="Century Gothic"/>
                <a:ea typeface="Century Gothic"/>
                <a:cs typeface="Century Gothic"/>
                <a:sym typeface="Century Gothic"/>
              </a:rPr>
              <a:t>Entrada</a:t>
            </a:r>
            <a:r>
              <a:rPr lang="es-ES" sz="3600">
                <a:solidFill>
                  <a:schemeClr val="dk1"/>
                </a:solidFill>
                <a:latin typeface="Century Gothic"/>
                <a:ea typeface="Century Gothic"/>
                <a:cs typeface="Century Gothic"/>
                <a:sym typeface="Century Gothic"/>
              </a:rPr>
              <a:t>: Ingredientes y utensilios empleados. </a:t>
            </a:r>
            <a:endParaRPr/>
          </a:p>
          <a:p>
            <a:pPr marL="0" marR="0" lvl="0" indent="0" algn="l" rtl="0">
              <a:spcBef>
                <a:spcPts val="0"/>
              </a:spcBef>
              <a:spcAft>
                <a:spcPts val="0"/>
              </a:spcAft>
              <a:buNone/>
            </a:pPr>
            <a:r>
              <a:rPr lang="es-ES" sz="3600" b="1">
                <a:solidFill>
                  <a:schemeClr val="dk1"/>
                </a:solidFill>
                <a:latin typeface="Century Gothic"/>
                <a:ea typeface="Century Gothic"/>
                <a:cs typeface="Century Gothic"/>
                <a:sym typeface="Century Gothic"/>
              </a:rPr>
              <a:t>Proceso</a:t>
            </a:r>
            <a:r>
              <a:rPr lang="es-ES" sz="3600">
                <a:solidFill>
                  <a:schemeClr val="dk1"/>
                </a:solidFill>
                <a:latin typeface="Century Gothic"/>
                <a:ea typeface="Century Gothic"/>
                <a:cs typeface="Century Gothic"/>
                <a:sym typeface="Century Gothic"/>
              </a:rPr>
              <a:t>: Elaboración de la receta en la cocina. </a:t>
            </a:r>
            <a:endParaRPr/>
          </a:p>
          <a:p>
            <a:pPr marL="0" marR="0" lvl="0" indent="0" algn="l" rtl="0">
              <a:spcBef>
                <a:spcPts val="0"/>
              </a:spcBef>
              <a:spcAft>
                <a:spcPts val="0"/>
              </a:spcAft>
              <a:buNone/>
            </a:pPr>
            <a:r>
              <a:rPr lang="es-ES" sz="3600" b="1">
                <a:solidFill>
                  <a:schemeClr val="dk1"/>
                </a:solidFill>
                <a:latin typeface="Century Gothic"/>
                <a:ea typeface="Century Gothic"/>
                <a:cs typeface="Century Gothic"/>
                <a:sym typeface="Century Gothic"/>
              </a:rPr>
              <a:t>Salida</a:t>
            </a:r>
            <a:r>
              <a:rPr lang="es-ES" sz="3600">
                <a:solidFill>
                  <a:schemeClr val="dk1"/>
                </a:solidFill>
                <a:latin typeface="Century Gothic"/>
                <a:ea typeface="Century Gothic"/>
                <a:cs typeface="Century Gothic"/>
                <a:sym typeface="Century Gothic"/>
              </a:rPr>
              <a:t>: Terminación: LA TORTA CON CREMA</a:t>
            </a:r>
            <a:endParaRPr sz="3600">
              <a:solidFill>
                <a:schemeClr val="dk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5"/>
          <p:cNvSpPr txBox="1">
            <a:spLocks noGrp="1"/>
          </p:cNvSpPr>
          <p:nvPr>
            <p:ph type="body" idx="1"/>
          </p:nvPr>
        </p:nvSpPr>
        <p:spPr>
          <a:xfrm>
            <a:off x="1746913" y="586855"/>
            <a:ext cx="9757699" cy="532436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3600"/>
              <a:buNone/>
            </a:pPr>
            <a:r>
              <a:rPr lang="es-ES" sz="3600"/>
              <a:t>El proceso que convierte los resultados del análisis del problema en un diseño modular con refinamientos sucesivos que permitan una posterior traducción a un lenguaje se denomina </a:t>
            </a:r>
            <a:r>
              <a:rPr lang="es-ES" sz="3600" b="1"/>
              <a:t>diseño del algoritmo</a:t>
            </a:r>
            <a:r>
              <a:rPr lang="es-ES" sz="3600"/>
              <a:t>. El diseño del algoritmo es </a:t>
            </a:r>
            <a:r>
              <a:rPr lang="es-ES" sz="3600" b="1"/>
              <a:t>independiente del lenguaje de programación </a:t>
            </a:r>
            <a:r>
              <a:rPr lang="es-ES" sz="3600"/>
              <a:t>en el que se vaya a codificar posteriormente. </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6"/>
          <p:cNvSpPr txBox="1">
            <a:spLocks noGrp="1"/>
          </p:cNvSpPr>
          <p:nvPr>
            <p:ph type="title"/>
          </p:nvPr>
        </p:nvSpPr>
        <p:spPr>
          <a:xfrm>
            <a:off x="1760561" y="436730"/>
            <a:ext cx="9498842" cy="124194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200"/>
              <a:buFont typeface="Century Gothic"/>
              <a:buNone/>
            </a:pPr>
            <a:r>
              <a:rPr lang="es-ES" sz="3200"/>
              <a:t>Las dos herramientas más utilizadas para diseñar algoritmos son:</a:t>
            </a:r>
            <a:endParaRPr sz="3200"/>
          </a:p>
        </p:txBody>
      </p:sp>
      <p:sp>
        <p:nvSpPr>
          <p:cNvPr id="208" name="Google Shape;208;p6"/>
          <p:cNvSpPr txBox="1">
            <a:spLocks noGrp="1"/>
          </p:cNvSpPr>
          <p:nvPr>
            <p:ph type="body" idx="1"/>
          </p:nvPr>
        </p:nvSpPr>
        <p:spPr>
          <a:xfrm>
            <a:off x="1760560" y="1678676"/>
            <a:ext cx="5322628" cy="474259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s-ES"/>
              <a:t>Diagramas de flujo: (flowchart) es una representación gráfica de un algoritmo.</a:t>
            </a:r>
            <a:endParaRPr/>
          </a:p>
          <a:p>
            <a:pPr marL="0" lvl="0" indent="0" algn="l" rtl="0">
              <a:spcBef>
                <a:spcPts val="1000"/>
              </a:spcBef>
              <a:spcAft>
                <a:spcPts val="0"/>
              </a:spcAft>
              <a:buSzPts val="1800"/>
              <a:buNone/>
            </a:pPr>
            <a:r>
              <a:rPr lang="es-ES"/>
              <a:t>Símbolos más utilizados en los diagramas de flujo se muestran en la imagen.</a:t>
            </a: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p>
          <a:p>
            <a:pPr marL="0" lvl="0" indent="0" algn="l" rtl="0">
              <a:spcBef>
                <a:spcPts val="1000"/>
              </a:spcBef>
              <a:spcAft>
                <a:spcPts val="0"/>
              </a:spcAft>
              <a:buSzPts val="1800"/>
              <a:buNone/>
            </a:pPr>
            <a:endParaRPr/>
          </a:p>
          <a:p>
            <a:pPr marL="342900" lvl="0" indent="-342900" algn="l" rtl="0">
              <a:spcBef>
                <a:spcPts val="1000"/>
              </a:spcBef>
              <a:spcAft>
                <a:spcPts val="0"/>
              </a:spcAft>
              <a:buSzPts val="1800"/>
              <a:buChar char="🠶"/>
            </a:pPr>
            <a:r>
              <a:rPr lang="es-ES"/>
              <a:t>Pseudocódigo: es una herramienta de programación en la que las instrucciones se escriben en palabras similares al inglés o español, que facilitan tanto la escritura como la lectura de programas. </a:t>
            </a:r>
            <a:endParaRPr/>
          </a:p>
        </p:txBody>
      </p:sp>
      <p:pic>
        <p:nvPicPr>
          <p:cNvPr id="209" name="Google Shape;209;p6" descr="Diagrama de flujo. Una herramienta básica pero poco utilizada."/>
          <p:cNvPicPr preferRelativeResize="0"/>
          <p:nvPr/>
        </p:nvPicPr>
        <p:blipFill rotWithShape="1">
          <a:blip r:embed="rId3">
            <a:alphaModFix/>
          </a:blip>
          <a:srcRect/>
          <a:stretch/>
        </p:blipFill>
        <p:spPr>
          <a:xfrm>
            <a:off x="8433328" y="1057703"/>
            <a:ext cx="3215331" cy="3317175"/>
          </a:xfrm>
          <a:prstGeom prst="rect">
            <a:avLst/>
          </a:prstGeom>
          <a:noFill/>
          <a:ln>
            <a:noFill/>
          </a:ln>
        </p:spPr>
      </p:pic>
      <p:pic>
        <p:nvPicPr>
          <p:cNvPr id="210" name="Google Shape;210;p6"/>
          <p:cNvPicPr preferRelativeResize="0"/>
          <p:nvPr/>
        </p:nvPicPr>
        <p:blipFill rotWithShape="1">
          <a:blip r:embed="rId4">
            <a:alphaModFix/>
          </a:blip>
          <a:srcRect/>
          <a:stretch/>
        </p:blipFill>
        <p:spPr>
          <a:xfrm>
            <a:off x="7083187" y="4324138"/>
            <a:ext cx="4658239" cy="24810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7"/>
          <p:cNvPicPr preferRelativeResize="0">
            <a:picLocks noGrp="1"/>
          </p:cNvPicPr>
          <p:nvPr>
            <p:ph type="body" idx="1"/>
          </p:nvPr>
        </p:nvPicPr>
        <p:blipFill rotWithShape="1">
          <a:blip r:embed="rId3">
            <a:alphaModFix/>
          </a:blip>
          <a:srcRect/>
          <a:stretch/>
        </p:blipFill>
        <p:spPr>
          <a:xfrm>
            <a:off x="1596746" y="643164"/>
            <a:ext cx="10208809" cy="582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8"/>
          <p:cNvSpPr txBox="1">
            <a:spLocks noGrp="1"/>
          </p:cNvSpPr>
          <p:nvPr>
            <p:ph type="body" idx="1"/>
          </p:nvPr>
        </p:nvSpPr>
        <p:spPr>
          <a:xfrm>
            <a:off x="2033516" y="614149"/>
            <a:ext cx="9471096" cy="52970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s-ES">
                <a:latin typeface="Century Gothic"/>
                <a:ea typeface="Century Gothic"/>
                <a:cs typeface="Century Gothic"/>
                <a:sym typeface="Century Gothic"/>
              </a:rPr>
              <a:t>Las </a:t>
            </a:r>
            <a:r>
              <a:rPr lang="es-ES" b="1">
                <a:latin typeface="Century Gothic"/>
                <a:ea typeface="Century Gothic"/>
                <a:cs typeface="Century Gothic"/>
                <a:sym typeface="Century Gothic"/>
              </a:rPr>
              <a:t>instrucciones</a:t>
            </a:r>
            <a:r>
              <a:rPr lang="es-ES">
                <a:latin typeface="Century Gothic"/>
                <a:ea typeface="Century Gothic"/>
                <a:cs typeface="Century Gothic"/>
                <a:sym typeface="Century Gothic"/>
              </a:rPr>
              <a:t> son acciones básicas que se pueden implementar de modo general en un algoritmo y que esencialmente soportan todos los lenguajes. Las instrucciones básicas son independientes del lenguaje.</a:t>
            </a:r>
            <a:endParaRPr/>
          </a:p>
          <a:p>
            <a:pPr marL="342900" lvl="0" indent="-228600" algn="l" rtl="0">
              <a:spcBef>
                <a:spcPts val="1000"/>
              </a:spcBef>
              <a:spcAft>
                <a:spcPts val="0"/>
              </a:spcAft>
              <a:buSzPts val="1800"/>
              <a:buNone/>
            </a:pPr>
            <a:endParaRPr>
              <a:latin typeface="Century Gothic"/>
              <a:ea typeface="Century Gothic"/>
              <a:cs typeface="Century Gothic"/>
              <a:sym typeface="Century Gothic"/>
            </a:endParaRPr>
          </a:p>
          <a:p>
            <a:pPr marL="342900" lvl="0" indent="-228600" algn="l" rtl="0">
              <a:spcBef>
                <a:spcPts val="1000"/>
              </a:spcBef>
              <a:spcAft>
                <a:spcPts val="0"/>
              </a:spcAft>
              <a:buSzPts val="1800"/>
              <a:buNone/>
            </a:pPr>
            <a:endParaRPr>
              <a:latin typeface="Century Gothic"/>
              <a:ea typeface="Century Gothic"/>
              <a:cs typeface="Century Gothic"/>
              <a:sym typeface="Century Gothic"/>
            </a:endParaRPr>
          </a:p>
          <a:p>
            <a:pPr marL="342900" lvl="0" indent="-228600" algn="l" rtl="0">
              <a:spcBef>
                <a:spcPts val="1000"/>
              </a:spcBef>
              <a:spcAft>
                <a:spcPts val="0"/>
              </a:spcAft>
              <a:buSzPts val="1800"/>
              <a:buNone/>
            </a:pPr>
            <a:endParaRPr>
              <a:latin typeface="Century Gothic"/>
              <a:ea typeface="Century Gothic"/>
              <a:cs typeface="Century Gothic"/>
              <a:sym typeface="Century Gothic"/>
            </a:endParaRPr>
          </a:p>
          <a:p>
            <a:pPr marL="342900" lvl="0" indent="-228600" algn="l" rtl="0">
              <a:spcBef>
                <a:spcPts val="1000"/>
              </a:spcBef>
              <a:spcAft>
                <a:spcPts val="0"/>
              </a:spcAft>
              <a:buSzPts val="1800"/>
              <a:buNone/>
            </a:pPr>
            <a:endParaRPr>
              <a:latin typeface="Century Gothic"/>
              <a:ea typeface="Century Gothic"/>
              <a:cs typeface="Century Gothic"/>
              <a:sym typeface="Century Gothic"/>
            </a:endParaRPr>
          </a:p>
          <a:p>
            <a:pPr marL="0" lvl="0" indent="0" algn="l" rtl="0">
              <a:spcBef>
                <a:spcPts val="1000"/>
              </a:spcBef>
              <a:spcAft>
                <a:spcPts val="0"/>
              </a:spcAft>
              <a:buSzPts val="1800"/>
              <a:buNone/>
            </a:pPr>
            <a:endParaRPr/>
          </a:p>
        </p:txBody>
      </p:sp>
      <p:pic>
        <p:nvPicPr>
          <p:cNvPr id="221" name="Google Shape;221;p8"/>
          <p:cNvPicPr preferRelativeResize="0"/>
          <p:nvPr/>
        </p:nvPicPr>
        <p:blipFill rotWithShape="1">
          <a:blip r:embed="rId3">
            <a:alphaModFix/>
          </a:blip>
          <a:srcRect/>
          <a:stretch/>
        </p:blipFill>
        <p:spPr>
          <a:xfrm>
            <a:off x="2468318" y="2067339"/>
            <a:ext cx="5345247" cy="4166551"/>
          </a:xfrm>
          <a:prstGeom prst="rect">
            <a:avLst/>
          </a:prstGeom>
          <a:noFill/>
          <a:ln>
            <a:noFill/>
          </a:ln>
        </p:spPr>
      </p:pic>
    </p:spTree>
  </p:cSld>
  <p:clrMapOvr>
    <a:masterClrMapping/>
  </p:clrMapOvr>
</p:sld>
</file>

<file path=ppt/theme/theme1.xml><?xml version="1.0" encoding="utf-8"?>
<a:theme xmlns:a="http://schemas.openxmlformats.org/drawingml/2006/main" name="Espiral">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1377</Words>
  <Application>Microsoft Office PowerPoint</Application>
  <PresentationFormat>Panorámica</PresentationFormat>
  <Paragraphs>154</Paragraphs>
  <Slides>40</Slides>
  <Notes>40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40</vt:i4>
      </vt:variant>
    </vt:vector>
  </HeadingPairs>
  <TitlesOfParts>
    <vt:vector size="45" baseType="lpstr">
      <vt:lpstr>Calibri</vt:lpstr>
      <vt:lpstr>Century Gothic</vt:lpstr>
      <vt:lpstr>Arial</vt:lpstr>
      <vt:lpstr>Noto Sans Symbols</vt:lpstr>
      <vt:lpstr>Espiral</vt:lpstr>
      <vt:lpstr>                                    CLASE 2 PROGRAMACION 1 Unidad1: Introducción al pensamiento computacional</vt:lpstr>
      <vt:lpstr>Pensamiento computacional</vt:lpstr>
      <vt:lpstr>ABSTRACCION  Y DESCOMPOSICION</vt:lpstr>
      <vt:lpstr>ABSTRACCION  Y DESCOMPOSICION</vt:lpstr>
      <vt:lpstr>Presentación de PowerPoint</vt:lpstr>
      <vt:lpstr>Presentación de PowerPoint</vt:lpstr>
      <vt:lpstr>Las dos herramientas más utilizadas para diseñar algoritmos son:</vt:lpstr>
      <vt:lpstr>Presentación de PowerPoint</vt:lpstr>
      <vt:lpstr>Presentación de PowerPoint</vt:lpstr>
      <vt:lpstr>Presentación de PowerPoint</vt:lpstr>
      <vt:lpstr>CONSTANTES Y VARIABLES</vt:lpstr>
      <vt:lpstr>Help! Números naturales </vt:lpstr>
      <vt:lpstr>Help! Divisible  si el resto es cero </vt:lpstr>
      <vt:lpstr>Presentación de PowerPoint</vt:lpstr>
      <vt:lpstr>Presentación de PowerPoint</vt:lpstr>
      <vt:lpstr>Estructura general de un programa: Concepto</vt:lpstr>
      <vt:lpstr>Presentación de PowerPoint</vt:lpstr>
      <vt:lpstr>Partes de un programa </vt:lpstr>
      <vt:lpstr>Presentación de PowerPoint</vt:lpstr>
      <vt:lpstr>Diseño del algoritmo</vt:lpstr>
      <vt:lpstr>Diseño del algoritmo</vt:lpstr>
      <vt:lpstr>PROGRAMACIÓN MODULAR</vt:lpstr>
      <vt:lpstr>Presentación de PowerPoint</vt:lpstr>
      <vt:lpstr>EJERCICIOS</vt:lpstr>
      <vt:lpstr>Ejercicio 1</vt:lpstr>
      <vt:lpstr>Elabora el modulo bajas y consultas del ejemplo Gestión  de videoclub</vt:lpstr>
      <vt:lpstr>2.1 PSEUDOCODIGO:</vt:lpstr>
      <vt:lpstr>Ejercicio 2.</vt:lpstr>
      <vt:lpstr>RESPUESTA EJERCICIO 2:</vt:lpstr>
      <vt:lpstr>EJERCICIO 3 Escribe un algoritmo para comprar las entradas  al cine.</vt:lpstr>
      <vt:lpstr>Presentación de PowerPoint</vt:lpstr>
      <vt:lpstr>Datos e Información</vt:lpstr>
      <vt:lpstr>DATOS, TIPOS DE DATOS</vt:lpstr>
      <vt:lpstr>Operaciones primitivas…. </vt:lpstr>
      <vt:lpstr>FUNCIONES INTERNAS</vt:lpstr>
      <vt:lpstr>Investigamos funciones internas para tipo de dato String, carácter o cadenas. </vt:lpstr>
      <vt:lpstr>Programación estructurada</vt:lpstr>
      <vt:lpstr>Qué es un ejecutable? .exe</vt:lpstr>
      <vt:lpstr>Abstracción procedimental</vt:lpstr>
      <vt:lpstr>Abstracción de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CLASE 2 PROGRAMACION 1 Unidad1: Introducción al pensamiento computacional</dc:title>
  <dc:creator>Laura Achetta</dc:creator>
  <cp:lastModifiedBy>Maria L. Achetta</cp:lastModifiedBy>
  <cp:revision>4</cp:revision>
  <dcterms:created xsi:type="dcterms:W3CDTF">2022-06-16T18:13:12Z</dcterms:created>
  <dcterms:modified xsi:type="dcterms:W3CDTF">2023-08-23T02:55:22Z</dcterms:modified>
</cp:coreProperties>
</file>