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2"/>
  </p:notesMasterIdLst>
  <p:sldIdLst>
    <p:sldId id="349" r:id="rId2"/>
    <p:sldId id="360" r:id="rId3"/>
    <p:sldId id="361" r:id="rId4"/>
    <p:sldId id="357" r:id="rId5"/>
    <p:sldId id="358" r:id="rId6"/>
    <p:sldId id="359" r:id="rId7"/>
    <p:sldId id="353" r:id="rId8"/>
    <p:sldId id="354" r:id="rId9"/>
    <p:sldId id="355" r:id="rId10"/>
    <p:sldId id="356" r:id="rId11"/>
  </p:sldIdLst>
  <p:sldSz cx="9144000" cy="6858000" type="screen4x3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38" autoAdjust="0"/>
  </p:normalViewPr>
  <p:slideViewPr>
    <p:cSldViewPr>
      <p:cViewPr varScale="1">
        <p:scale>
          <a:sx n="55" d="100"/>
          <a:sy n="55" d="100"/>
        </p:scale>
        <p:origin x="183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8AC05-D938-447C-95B2-97B6D43617EC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C62BA-AD1F-4085-B59E-3F36262E2E14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2531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Algoritm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BASI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cured.cu/Pasca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Es la acción de escribir programas de computación con el objetivo de resolver un determinado problema</a:t>
            </a:r>
          </a:p>
          <a:p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C62BA-AD1F-4085-B59E-3F36262E2E14}" type="slidenum">
              <a:rPr lang="es-HN" smtClean="0"/>
              <a:t>1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424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Palabras Reservadas Para hacer un Pseudocodigo.</a:t>
            </a:r>
            <a:endParaRPr lang="es-H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H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 nombre: 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Marca el </a:t>
            </a:r>
            <a: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comienzo de un algoritmo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le adjudica un nombre</a:t>
            </a:r>
          </a:p>
          <a:p>
            <a: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Inicio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Marca el </a:t>
            </a:r>
            <a: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comienzo de un bloque de instrucciones</a:t>
            </a:r>
            <a:endParaRPr lang="es-H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fin: 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Marca el </a:t>
            </a:r>
            <a: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de un bloque de instrucciones</a:t>
            </a:r>
            <a:endParaRPr lang="es-H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7607-5710-42B9-8399-60640F035021}" type="slidenum">
              <a:rPr lang="es-HN" smtClean="0"/>
              <a:t>10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2915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 de datos: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 constituyen todas aquellas instrucciones que toman datos de un dispositivo externo, almacenándolos en la memoria central para que puedan ser procesados.</a:t>
            </a:r>
          </a:p>
          <a:p>
            <a: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 o </a:t>
            </a:r>
            <a:r>
              <a:rPr lang="es-HN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lgoritmo"/>
              </a:rPr>
              <a:t>algoritmo</a:t>
            </a:r>
            <a: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está formado por las instrucciones que modifican los objetos a partir de su estado inicial hasta el estado final, dejando éstos disponibles en la memoria central.</a:t>
            </a:r>
          </a:p>
          <a:p>
            <a:r>
              <a:rPr lang="es-H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Salida de resultados: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conjunto de instrucciones que toman los datos finales de la memoria central y los envían a los dispositivos externos.</a:t>
            </a:r>
          </a:p>
          <a:p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7607-5710-42B9-8399-60640F035021}" type="slidenum">
              <a:rPr lang="es-HN" smtClean="0"/>
              <a:t>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8746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lenguajes de programación pueden clasificarse de la siguiente manera:</a:t>
            </a:r>
          </a:p>
          <a:p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Según su parecido con el lenguaje natural:</a:t>
            </a:r>
          </a:p>
          <a:p>
            <a:pPr lvl="1"/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Bajo nivel: lenguajes máquina y ensambladores.</a:t>
            </a:r>
          </a:p>
          <a:p>
            <a:pPr lvl="1"/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Alto nivel: todos los demás.</a:t>
            </a:r>
          </a:p>
          <a:p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Según la estructura de los programas:</a:t>
            </a:r>
          </a:p>
          <a:p>
            <a:pPr lvl="1"/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Convencionales o línea a línea: ensambladores, FORTRAN, BASIC, COBOL, etc.</a:t>
            </a:r>
          </a:p>
          <a:p>
            <a:pPr lvl="1"/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Estructurados: Algol, PL/I, Pascal, Ada, COBOL estructurado, etc.</a:t>
            </a:r>
          </a:p>
          <a:p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Según la realización de los programas:</a:t>
            </a:r>
          </a:p>
          <a:p>
            <a:pPr lvl="1"/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Funcionales: </a:t>
            </a:r>
            <a:r>
              <a:rPr lang="es-H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Lisp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H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Prolog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APL, etc.</a:t>
            </a:r>
          </a:p>
          <a:p>
            <a:pPr lvl="1"/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Imperativos: la mayoría.</a:t>
            </a:r>
          </a:p>
          <a:p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Según el tipo de proceso:</a:t>
            </a:r>
          </a:p>
          <a:p>
            <a:pPr lvl="1"/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Interactivos o conversacionales: </a:t>
            </a:r>
            <a:r>
              <a:rPr lang="es-H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ASIC"/>
              </a:rPr>
              <a:t>BASIC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H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ascal"/>
              </a:rPr>
              <a:t>Pascal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APL, etc.</a:t>
            </a:r>
          </a:p>
          <a:p>
            <a:pPr lvl="1"/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Orientados al proceso por lotes (</a:t>
            </a:r>
            <a:r>
              <a:rPr lang="es-H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COBOL, FORTRAN, PL/I, etc. factorial.</a:t>
            </a:r>
          </a:p>
          <a:p>
            <a:endParaRPr lang="es-H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7607-5710-42B9-8399-60640F035021}" type="slidenum">
              <a:rPr lang="es-HN" smtClean="0"/>
              <a:t>3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43542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7607-5710-42B9-8399-60640F035021}" type="slidenum">
              <a:rPr lang="es-HN" smtClean="0"/>
              <a:t>4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87464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7607-5710-42B9-8399-60640F035021}" type="slidenum">
              <a:rPr lang="es-HN" smtClean="0"/>
              <a:t>5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4354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7607-5710-42B9-8399-60640F035021}" type="slidenum">
              <a:rPr lang="es-HN" smtClean="0"/>
              <a:t>6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1456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como un falso lenguaje, pero en nuestro idioma, en el lenguaje humano y en español.</a:t>
            </a:r>
            <a:endParaRPr lang="es-HN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7607-5710-42B9-8399-60640F035021}" type="slidenum">
              <a:rPr lang="es-HN" smtClean="0"/>
              <a:t>7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8746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7607-5710-42B9-8399-60640F035021}" type="slidenum">
              <a:rPr lang="es-HN" smtClean="0"/>
              <a:t>8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4354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7607-5710-42B9-8399-60640F035021}" type="slidenum">
              <a:rPr lang="es-HN" smtClean="0"/>
              <a:t>9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1456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324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871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2289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2153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3575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1816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1063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78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1107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9571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2737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B861-86AC-42C3-9BF2-1317EE11334F}" type="datetimeFigureOut">
              <a:rPr lang="es-HN" smtClean="0"/>
              <a:t>8/8/2022</a:t>
            </a:fld>
            <a:endParaRPr lang="es-HN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E67F-A849-4843-BF9D-F92B4F13956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5888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-65128" y="34535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i="1" spc="50" dirty="0">
                <a:latin typeface="Candara" panose="020E0502030303020204" pitchFamily="34" charset="0"/>
              </a:rPr>
              <a:t>¿Qué es la Programación?</a:t>
            </a:r>
            <a:endParaRPr lang="es-ES" sz="2000" b="1" i="1" spc="5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558" t="15267" r="-558" b="776"/>
          <a:stretch/>
        </p:blipFill>
        <p:spPr>
          <a:xfrm>
            <a:off x="26166" y="1268682"/>
            <a:ext cx="9144000" cy="3838496"/>
          </a:xfrm>
          <a:prstGeom prst="rect">
            <a:avLst/>
          </a:prstGeom>
        </p:spPr>
      </p:pic>
      <p:sp>
        <p:nvSpPr>
          <p:cNvPr id="11" name="9 CuadroTexto"/>
          <p:cNvSpPr txBox="1"/>
          <p:nvPr/>
        </p:nvSpPr>
        <p:spPr>
          <a:xfrm>
            <a:off x="138436" y="5115495"/>
            <a:ext cx="891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HN" sz="2400" i="1" spc="50" dirty="0">
                <a:latin typeface="Candara" panose="020E0502030303020204" pitchFamily="34" charset="0"/>
              </a:rPr>
              <a:t>Es el proceso de diseñar, codificar, depurar y mantener el código fuente de programas de computadora.</a:t>
            </a:r>
            <a:endParaRPr lang="es-ES" sz="1000" i="1" spc="5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9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570" y="1062631"/>
            <a:ext cx="9123759" cy="48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13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38100" cap="rnd" cmpd="thickThin"/>
          <a:effectLst>
            <a:outerShdw dist="50800" dir="5640000" sx="99000" sy="99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17381"/>
            <a:ext cx="9144000" cy="1142125"/>
          </a:xfrm>
        </p:spPr>
        <p:txBody>
          <a:bodyPr>
            <a:noAutofit/>
          </a:bodyPr>
          <a:lstStyle/>
          <a:p>
            <a:r>
              <a:rPr lang="es-HN" sz="4000" b="1" dirty="0"/>
              <a:t>Introducción a la Programación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8590A2FD-F0E5-47E3-B321-46C50C03065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utoShape 4" descr="Resultado de imagen para iconos sobre objetivos de infor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HN"/>
          </a:p>
        </p:txBody>
      </p:sp>
      <p:sp>
        <p:nvSpPr>
          <p:cNvPr id="19" name="CuadroTexto 5"/>
          <p:cNvSpPr txBox="1"/>
          <p:nvPr/>
        </p:nvSpPr>
        <p:spPr>
          <a:xfrm>
            <a:off x="-53381" y="980728"/>
            <a:ext cx="869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3600" b="1" dirty="0"/>
              <a:t>Partes del Pseudocodigo </a:t>
            </a:r>
            <a:endParaRPr lang="es-H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6"/>
          <p:cNvSpPr txBox="1"/>
          <p:nvPr/>
        </p:nvSpPr>
        <p:spPr>
          <a:xfrm>
            <a:off x="62743" y="1978838"/>
            <a:ext cx="4293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Inicio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Instrucciones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Fin</a:t>
            </a:r>
            <a:br>
              <a:rPr lang="es-HN" sz="2000" dirty="0"/>
            </a:br>
            <a:endParaRPr lang="es-HN" sz="2000" i="1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181463" y="1308095"/>
            <a:ext cx="3012388" cy="720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sz="3200" b="1" dirty="0"/>
              <a:t>Pseudocodigo</a:t>
            </a:r>
          </a:p>
        </p:txBody>
      </p:sp>
    </p:spTree>
    <p:extLst>
      <p:ext uri="{BB962C8B-B14F-4D97-AF65-F5344CB8AC3E}">
        <p14:creationId xmlns:p14="http://schemas.microsoft.com/office/powerpoint/2010/main" val="3381219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570" y="1062631"/>
            <a:ext cx="9123759" cy="48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13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38100" cap="rnd" cmpd="thickThin"/>
          <a:effectLst>
            <a:outerShdw dist="50800" dir="5640000" sx="99000" sy="99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17381"/>
            <a:ext cx="9144000" cy="1142125"/>
          </a:xfrm>
        </p:spPr>
        <p:txBody>
          <a:bodyPr>
            <a:noAutofit/>
          </a:bodyPr>
          <a:lstStyle/>
          <a:p>
            <a:r>
              <a:rPr lang="es-HN" sz="4000" b="1" dirty="0"/>
              <a:t>Introducción a la Programación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8590A2FD-F0E5-47E3-B321-46C50C03065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utoShape 4" descr="Resultado de imagen para iconos sobre objetivos de infor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HN"/>
          </a:p>
        </p:txBody>
      </p:sp>
      <p:sp>
        <p:nvSpPr>
          <p:cNvPr id="25" name="CuadroTexto 5"/>
          <p:cNvSpPr txBox="1"/>
          <p:nvPr/>
        </p:nvSpPr>
        <p:spPr>
          <a:xfrm>
            <a:off x="-53381" y="980728"/>
            <a:ext cx="869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 Programa?</a:t>
            </a:r>
            <a:endParaRPr lang="es-H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adroTexto 6"/>
          <p:cNvSpPr txBox="1"/>
          <p:nvPr/>
        </p:nvSpPr>
        <p:spPr>
          <a:xfrm>
            <a:off x="62743" y="1978838"/>
            <a:ext cx="38611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HN" sz="2000" i="1" dirty="0"/>
              <a:t>Secuencia de instrucciones que indica las acciones o tareas que la computadora debe ejecutar para dar solución a un problema determinado.</a:t>
            </a:r>
          </a:p>
        </p:txBody>
      </p:sp>
      <p:sp>
        <p:nvSpPr>
          <p:cNvPr id="27" name="Elipse 26"/>
          <p:cNvSpPr/>
          <p:nvPr/>
        </p:nvSpPr>
        <p:spPr>
          <a:xfrm>
            <a:off x="486805" y="5617542"/>
            <a:ext cx="1584176" cy="792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Entrada</a:t>
            </a:r>
          </a:p>
        </p:txBody>
      </p:sp>
      <p:sp>
        <p:nvSpPr>
          <p:cNvPr id="28" name="Flecha derecha 27"/>
          <p:cNvSpPr/>
          <p:nvPr/>
        </p:nvSpPr>
        <p:spPr>
          <a:xfrm>
            <a:off x="2106452" y="5797562"/>
            <a:ext cx="18821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9" name="Elipse 28"/>
          <p:cNvSpPr/>
          <p:nvPr/>
        </p:nvSpPr>
        <p:spPr>
          <a:xfrm>
            <a:off x="2843808" y="5617542"/>
            <a:ext cx="1584176" cy="792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Proceso</a:t>
            </a:r>
          </a:p>
        </p:txBody>
      </p:sp>
      <p:sp>
        <p:nvSpPr>
          <p:cNvPr id="30" name="Flecha derecha 29"/>
          <p:cNvSpPr/>
          <p:nvPr/>
        </p:nvSpPr>
        <p:spPr>
          <a:xfrm>
            <a:off x="4451201" y="5803056"/>
            <a:ext cx="18821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1" name="Elipse 30"/>
          <p:cNvSpPr/>
          <p:nvPr/>
        </p:nvSpPr>
        <p:spPr>
          <a:xfrm>
            <a:off x="5486003" y="5617542"/>
            <a:ext cx="1584176" cy="792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/>
              <a:t>Salida</a:t>
            </a:r>
          </a:p>
        </p:txBody>
      </p:sp>
    </p:spTree>
    <p:extLst>
      <p:ext uri="{BB962C8B-B14F-4D97-AF65-F5344CB8AC3E}">
        <p14:creationId xmlns:p14="http://schemas.microsoft.com/office/powerpoint/2010/main" val="2597927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570" y="1062631"/>
            <a:ext cx="9123759" cy="48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13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38100" cap="rnd" cmpd="thickThin"/>
          <a:effectLst>
            <a:outerShdw dist="50800" dir="5640000" sx="99000" sy="99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17381"/>
            <a:ext cx="9144000" cy="1142125"/>
          </a:xfrm>
        </p:spPr>
        <p:txBody>
          <a:bodyPr>
            <a:noAutofit/>
          </a:bodyPr>
          <a:lstStyle/>
          <a:p>
            <a:r>
              <a:rPr lang="es-HN" sz="4000" b="1" dirty="0"/>
              <a:t>Introducción a la Programación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8590A2FD-F0E5-47E3-B321-46C50C03065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utoShape 4" descr="Resultado de imagen para iconos sobre objetivos de infor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HN"/>
          </a:p>
        </p:txBody>
      </p:sp>
      <p:sp>
        <p:nvSpPr>
          <p:cNvPr id="19" name="CuadroTexto 5"/>
          <p:cNvSpPr txBox="1"/>
          <p:nvPr/>
        </p:nvSpPr>
        <p:spPr>
          <a:xfrm>
            <a:off x="-53381" y="980728"/>
            <a:ext cx="869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 lenguaje de Programación?</a:t>
            </a:r>
            <a:endParaRPr lang="es-H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6"/>
          <p:cNvSpPr txBox="1"/>
          <p:nvPr/>
        </p:nvSpPr>
        <p:spPr>
          <a:xfrm>
            <a:off x="62743" y="1978838"/>
            <a:ext cx="38611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s-HN" sz="2000" i="1" dirty="0"/>
              <a:t>Es un lenguaje formal diseñado para realizar procesos que pueden ser llevados a cabo por máquinas como las computadoras.</a:t>
            </a:r>
          </a:p>
        </p:txBody>
      </p:sp>
    </p:spTree>
    <p:extLst>
      <p:ext uri="{BB962C8B-B14F-4D97-AF65-F5344CB8AC3E}">
        <p14:creationId xmlns:p14="http://schemas.microsoft.com/office/powerpoint/2010/main" val="3989675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570" y="1062631"/>
            <a:ext cx="9123759" cy="48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13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38100" cap="rnd" cmpd="thickThin"/>
          <a:effectLst>
            <a:outerShdw dist="50800" dir="5640000" sx="99000" sy="99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17381"/>
            <a:ext cx="9144000" cy="1142125"/>
          </a:xfrm>
        </p:spPr>
        <p:txBody>
          <a:bodyPr>
            <a:noAutofit/>
          </a:bodyPr>
          <a:lstStyle/>
          <a:p>
            <a:r>
              <a:rPr lang="es-HN" sz="4000" b="1" dirty="0"/>
              <a:t>Introducción a la Programación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8590A2FD-F0E5-47E3-B321-46C50C03065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utoShape 4" descr="Resultado de imagen para iconos sobre objetivos de infor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HN"/>
          </a:p>
        </p:txBody>
      </p:sp>
      <p:sp>
        <p:nvSpPr>
          <p:cNvPr id="25" name="CuadroTexto 5"/>
          <p:cNvSpPr txBox="1"/>
          <p:nvPr/>
        </p:nvSpPr>
        <p:spPr>
          <a:xfrm>
            <a:off x="-53381" y="980728"/>
            <a:ext cx="869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 Diagrama de Flujo?</a:t>
            </a:r>
            <a:endParaRPr lang="es-H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adroTexto 6"/>
          <p:cNvSpPr txBox="1"/>
          <p:nvPr/>
        </p:nvSpPr>
        <p:spPr>
          <a:xfrm>
            <a:off x="62743" y="1978838"/>
            <a:ext cx="4221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400" dirty="0"/>
              <a:t>Representa la esquematización grafica de un algoritmo.</a:t>
            </a:r>
          </a:p>
          <a:p>
            <a:endParaRPr lang="es-H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Muestra gráficamente los pasos o procesos a seguir para alcanzar la solución de un problema. </a:t>
            </a:r>
            <a:endParaRPr lang="es-HN" sz="2000" i="1" spc="5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38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13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38100" cap="rnd" cmpd="thickThin"/>
          <a:effectLst>
            <a:outerShdw dist="50800" dir="5640000" sx="99000" sy="99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17381"/>
            <a:ext cx="9144000" cy="1142125"/>
          </a:xfrm>
        </p:spPr>
        <p:txBody>
          <a:bodyPr>
            <a:noAutofit/>
          </a:bodyPr>
          <a:lstStyle/>
          <a:p>
            <a:r>
              <a:rPr lang="es-HN" sz="4000" b="1" dirty="0"/>
              <a:t>Introducción a la Programación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8590A2FD-F0E5-47E3-B321-46C50C03065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utoShape 4" descr="Resultado de imagen para iconos sobre objetivos de infor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HN"/>
          </a:p>
        </p:txBody>
      </p:sp>
      <p:sp>
        <p:nvSpPr>
          <p:cNvPr id="19" name="CuadroTexto 5"/>
          <p:cNvSpPr txBox="1"/>
          <p:nvPr/>
        </p:nvSpPr>
        <p:spPr>
          <a:xfrm>
            <a:off x="-53381" y="980728"/>
            <a:ext cx="869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Símbolos Utilizados en los Diagramas de Flujo</a:t>
            </a:r>
            <a:endParaRPr lang="es-H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5.googleusercontent.com/-iSv_ox_9lqE/TkONArQXazI/AAAAAAAAAKg/-ahFc8oe4nI/CU00138A_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7" y="1961740"/>
            <a:ext cx="2128914" cy="61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-45fIQ_skCbE/TkONBAKLGhI/AAAAAAAAAKo/xKZWPWUrouo/CU00138A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7" y="2994281"/>
            <a:ext cx="2576338" cy="6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-3DtMQagkNks/TkONA4kO5KI/AAAAAAAAAKk/TMTY_57FbRs/CU00138A_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9" y="4125997"/>
            <a:ext cx="2014512" cy="78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-mL_pfEn_8pI/TkONBCpSVLI/AAAAAAAAAKs/vHJU3cRfxd8/CU00138A_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4" y="5103601"/>
            <a:ext cx="3986370" cy="132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-pZzdxbvQrh8/TkONBQi4X0I/AAAAAAAAAK4/oR5pHl-XTuY/CU00138A_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98" y="1801119"/>
            <a:ext cx="3560380" cy="195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3.googleusercontent.com/-1Xn0s2MXvcM/TkONBv5lFbI/AAAAAAAAAK8/uJqIjvlg4Ig/CU00138A_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411" y="4149079"/>
            <a:ext cx="782191" cy="78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simbolos utilizados en los diagramas de flujo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27" r="81201" b="15231"/>
          <a:stretch/>
        </p:blipFill>
        <p:spPr bwMode="auto">
          <a:xfrm>
            <a:off x="4425007" y="5216001"/>
            <a:ext cx="264667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Resultado de imagen para simbolos utilizados en los diagramas de flujo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" t="86822" r="79667" b="2963"/>
          <a:stretch/>
        </p:blipFill>
        <p:spPr bwMode="auto">
          <a:xfrm>
            <a:off x="7251206" y="5237652"/>
            <a:ext cx="1651988" cy="85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sultado de imagen para conector a otra pagina diagrama de flujo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5" t="63982" r="36309" b="27710"/>
          <a:stretch/>
        </p:blipFill>
        <p:spPr bwMode="auto">
          <a:xfrm>
            <a:off x="6993701" y="4125078"/>
            <a:ext cx="1224138" cy="8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560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570" y="1062631"/>
            <a:ext cx="9123759" cy="48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13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38100" cap="rnd" cmpd="thickThin"/>
          <a:effectLst>
            <a:outerShdw dist="50800" dir="5640000" sx="99000" sy="99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17381"/>
            <a:ext cx="9144000" cy="1142125"/>
          </a:xfrm>
        </p:spPr>
        <p:txBody>
          <a:bodyPr>
            <a:noAutofit/>
          </a:bodyPr>
          <a:lstStyle/>
          <a:p>
            <a:r>
              <a:rPr lang="es-HN" sz="4000" b="1" dirty="0"/>
              <a:t>Introducción a la Programación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8590A2FD-F0E5-47E3-B321-46C50C03065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utoShape 4" descr="Resultado de imagen para iconos sobre objetivos de infor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HN"/>
          </a:p>
        </p:txBody>
      </p:sp>
      <p:sp>
        <p:nvSpPr>
          <p:cNvPr id="19" name="CuadroTexto 5"/>
          <p:cNvSpPr txBox="1"/>
          <p:nvPr/>
        </p:nvSpPr>
        <p:spPr>
          <a:xfrm>
            <a:off x="-53381" y="980728"/>
            <a:ext cx="869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3200" b="1" dirty="0"/>
              <a:t>Reglas para la construcción de Diagramas de Flujo </a:t>
            </a:r>
            <a:endParaRPr lang="es-H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6"/>
          <p:cNvSpPr txBox="1"/>
          <p:nvPr/>
        </p:nvSpPr>
        <p:spPr>
          <a:xfrm>
            <a:off x="62743" y="1978838"/>
            <a:ext cx="458126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 Todo diagrama de flujo debe de tener un inicio y un fin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Las líneas utilizadas para indicar la dirección del flujo del diagrama deben ser rectas, verticales y horizontales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El diagrama de flujo debe ser construido de arriba hacia abajo y de izquierda a derecha.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La notación utilizada en el diagrama de flujo debe ser independiente del lenguaje de programación.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No puede llegar mas de una línea a un símbolo. </a:t>
            </a:r>
          </a:p>
        </p:txBody>
      </p:sp>
    </p:spTree>
    <p:extLst>
      <p:ext uri="{BB962C8B-B14F-4D97-AF65-F5344CB8AC3E}">
        <p14:creationId xmlns:p14="http://schemas.microsoft.com/office/powerpoint/2010/main" val="1140106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570" y="1062631"/>
            <a:ext cx="9123759" cy="48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13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38100" cap="rnd" cmpd="thickThin"/>
          <a:effectLst>
            <a:outerShdw dist="50800" dir="5640000" sx="99000" sy="99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17381"/>
            <a:ext cx="9144000" cy="1142125"/>
          </a:xfrm>
        </p:spPr>
        <p:txBody>
          <a:bodyPr>
            <a:noAutofit/>
          </a:bodyPr>
          <a:lstStyle/>
          <a:p>
            <a:r>
              <a:rPr lang="es-HN" sz="4000" b="1" dirty="0"/>
              <a:t>Introducción a la Programación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8590A2FD-F0E5-47E3-B321-46C50C03065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utoShape 4" descr="Resultado de imagen para iconos sobre objetivos de infor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HN"/>
          </a:p>
        </p:txBody>
      </p:sp>
      <p:sp>
        <p:nvSpPr>
          <p:cNvPr id="25" name="CuadroTexto 5"/>
          <p:cNvSpPr txBox="1"/>
          <p:nvPr/>
        </p:nvSpPr>
        <p:spPr>
          <a:xfrm>
            <a:off x="-53381" y="980728"/>
            <a:ext cx="8694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 Pseudocodigo?</a:t>
            </a:r>
            <a:endParaRPr lang="es-H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uadroTexto 6"/>
          <p:cNvSpPr txBox="1"/>
          <p:nvPr/>
        </p:nvSpPr>
        <p:spPr>
          <a:xfrm>
            <a:off x="62743" y="1978838"/>
            <a:ext cx="3861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/>
              <a:t>El pseudocódigo es una forma de escribir los pasos que va a realizar un programa de la forma más cercana al lenguaje de programación que vamos a utilizar posteriormente. </a:t>
            </a:r>
            <a:endParaRPr lang="es-ES" sz="900" i="1" spc="50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8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570" y="1062631"/>
            <a:ext cx="9123759" cy="48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13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38100" cap="rnd" cmpd="thickThin"/>
          <a:effectLst>
            <a:outerShdw dist="50800" dir="5640000" sx="99000" sy="99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17381"/>
            <a:ext cx="9144000" cy="1142125"/>
          </a:xfrm>
        </p:spPr>
        <p:txBody>
          <a:bodyPr>
            <a:noAutofit/>
          </a:bodyPr>
          <a:lstStyle/>
          <a:p>
            <a:r>
              <a:rPr lang="es-HN" sz="4000" b="1" dirty="0"/>
              <a:t>Introducción a la Programación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8590A2FD-F0E5-47E3-B321-46C50C03065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utoShape 4" descr="Resultado de imagen para iconos sobre objetivos de infor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HN"/>
          </a:p>
        </p:txBody>
      </p:sp>
      <p:sp>
        <p:nvSpPr>
          <p:cNvPr id="19" name="CuadroTexto 5"/>
          <p:cNvSpPr txBox="1"/>
          <p:nvPr/>
        </p:nvSpPr>
        <p:spPr>
          <a:xfrm>
            <a:off x="-53381" y="980728"/>
            <a:ext cx="869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el </a:t>
            </a:r>
            <a:r>
              <a:rPr lang="es-HN" sz="3600" b="1" dirty="0"/>
              <a:t>objetivo del pseudocódigo</a:t>
            </a:r>
            <a:r>
              <a:rPr lang="es-H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H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6"/>
          <p:cNvSpPr txBox="1"/>
          <p:nvPr/>
        </p:nvSpPr>
        <p:spPr>
          <a:xfrm>
            <a:off x="62743" y="1978838"/>
            <a:ext cx="38611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2000" dirty="0"/>
              <a:t>Es el de representar la solución a un algoritmo de la forma más detallada posible, y a su vez lo más parecida posible al lenguaje que posteriormente se utilizara para la codificación del mismo. </a:t>
            </a:r>
          </a:p>
          <a:p>
            <a:br>
              <a:rPr lang="es-HN" sz="2000" dirty="0"/>
            </a:br>
            <a:endParaRPr lang="es-HN" sz="2000" i="1" dirty="0"/>
          </a:p>
        </p:txBody>
      </p:sp>
    </p:spTree>
    <p:extLst>
      <p:ext uri="{BB962C8B-B14F-4D97-AF65-F5344CB8AC3E}">
        <p14:creationId xmlns:p14="http://schemas.microsoft.com/office/powerpoint/2010/main" val="2754062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570" y="1062631"/>
            <a:ext cx="9123759" cy="488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13 Conector recto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ln w="38100" cap="rnd" cmpd="thickThin"/>
          <a:effectLst>
            <a:outerShdw dist="50800" dir="5640000" sx="99000" sy="99000" algn="ctr" rotWithShape="0">
              <a:schemeClr val="bg1">
                <a:lumMod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-17381"/>
            <a:ext cx="9144000" cy="1142125"/>
          </a:xfrm>
        </p:spPr>
        <p:txBody>
          <a:bodyPr>
            <a:noAutofit/>
          </a:bodyPr>
          <a:lstStyle/>
          <a:p>
            <a:r>
              <a:rPr lang="es-HN" sz="4000" b="1" dirty="0"/>
              <a:t>Introducción a la Programación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8590A2FD-F0E5-47E3-B321-46C50C030659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AutoShape 4" descr="Resultado de imagen para iconos sobre objetivos de infor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HN"/>
          </a:p>
        </p:txBody>
      </p:sp>
      <p:sp>
        <p:nvSpPr>
          <p:cNvPr id="19" name="CuadroTexto 5"/>
          <p:cNvSpPr txBox="1"/>
          <p:nvPr/>
        </p:nvSpPr>
        <p:spPr>
          <a:xfrm>
            <a:off x="-53381" y="980728"/>
            <a:ext cx="869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HN" sz="3600" b="1" dirty="0"/>
              <a:t>Características </a:t>
            </a:r>
            <a:endParaRPr lang="es-H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6"/>
          <p:cNvSpPr txBox="1"/>
          <p:nvPr/>
        </p:nvSpPr>
        <p:spPr>
          <a:xfrm>
            <a:off x="62743" y="1978838"/>
            <a:ext cx="42932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Se puede ejecutar en un ordenador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Es una forma de representación sencilla de utilizar y de manipular.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Facilita el paso del programa al lenguaje de programación.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Es independiente del lenguaje de programación que se vaya a utilizar.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HN" sz="2000" dirty="0"/>
              <a:t>Es un método que facilita la programación y solución al algoritmo del programa.</a:t>
            </a:r>
          </a:p>
          <a:p>
            <a:br>
              <a:rPr lang="es-HN" sz="2000" dirty="0"/>
            </a:br>
            <a:endParaRPr lang="es-HN" sz="2000" i="1" dirty="0"/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181463" y="1308095"/>
            <a:ext cx="3012388" cy="720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HN" sz="3200" b="1" dirty="0"/>
              <a:t>Pseudocodigo</a:t>
            </a:r>
          </a:p>
        </p:txBody>
      </p:sp>
    </p:spTree>
    <p:extLst>
      <p:ext uri="{BB962C8B-B14F-4D97-AF65-F5344CB8AC3E}">
        <p14:creationId xmlns:p14="http://schemas.microsoft.com/office/powerpoint/2010/main" val="3291826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2784</TotalTime>
  <Words>702</Words>
  <Application>Microsoft Office PowerPoint</Application>
  <PresentationFormat>Presentación en pantalla (4:3)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Times New Roman</vt:lpstr>
      <vt:lpstr>Wingdings</vt:lpstr>
      <vt:lpstr>Tema de Office</vt:lpstr>
      <vt:lpstr>Presentación de PowerPoint</vt:lpstr>
      <vt:lpstr>Introducción a la Programación </vt:lpstr>
      <vt:lpstr>Introducción a la Programación </vt:lpstr>
      <vt:lpstr>Introducción a la Programación </vt:lpstr>
      <vt:lpstr>Introducción a la Programación </vt:lpstr>
      <vt:lpstr>Introducción a la Programación </vt:lpstr>
      <vt:lpstr>Introducción a la Programación </vt:lpstr>
      <vt:lpstr>Introducción a la Programación </vt:lpstr>
      <vt:lpstr>Introducción a la Programación </vt:lpstr>
      <vt:lpstr>Introducción a la Programación </vt:lpstr>
    </vt:vector>
  </TitlesOfParts>
  <Company>UNITEC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Jairo Galeas</dc:creator>
  <cp:lastModifiedBy>Laura Achetta</cp:lastModifiedBy>
  <cp:revision>113</cp:revision>
  <dcterms:created xsi:type="dcterms:W3CDTF">2012-11-19T20:40:05Z</dcterms:created>
  <dcterms:modified xsi:type="dcterms:W3CDTF">2022-08-08T14:59:47Z</dcterms:modified>
</cp:coreProperties>
</file>