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2" r:id="rId6"/>
    <p:sldId id="266" r:id="rId7"/>
    <p:sldId id="271" r:id="rId8"/>
    <p:sldId id="268" r:id="rId9"/>
    <p:sldId id="263" r:id="rId10"/>
    <p:sldId id="270" r:id="rId1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>
        <p:scale>
          <a:sx n="75" d="100"/>
          <a:sy n="75" d="100"/>
        </p:scale>
        <p:origin x="54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08F00-B571-1458-D835-E3379516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D7E4DF-CEFB-902A-5D43-9B9186AF9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96010B-81C0-6B0B-70C9-A754E2BF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B41D9-8312-3DDD-FED5-AD44AA32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79B00F-B7DA-7678-FEFB-B36E1E42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565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9188C-C8E7-2F2A-E86D-B703C283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A54ADB-901C-FDED-64E6-F1E2DBE7E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9FBDF-28F5-C6B8-2207-27782EAB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F3439-8F33-BD98-9FED-9FB3F49AA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5A4B6-F220-8FF7-DF75-914E78D0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24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1A72C4-FE06-04EB-C125-4D8E9B991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FFC549-28C9-2F78-5F9D-9708FBB51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795E6E-5FFB-A609-9435-9FB89306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3D291C-CF78-46A4-DA09-22C402EC5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CE2503-FAD0-428A-5F25-80B766CC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95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6DD9-2E52-475E-CB8A-6C49216D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5C3EC1-599E-2410-8F96-CE66FE7F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E8687-38CD-A114-F342-BC7EE3E8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AF69CF-CEE0-8D88-B3D2-9C2CDCDB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1CBAD-B8BB-BC49-62A4-00A13631A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45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1668D-00AD-F9BC-FE6C-E4B2CBB7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E77A1-A12F-B430-F054-851C6274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8074B5-B32B-08F3-9519-3A4ED5D78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6391E5-EDB0-B335-CECD-154BED37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9E3CA-DB6D-CB47-F6EA-AFCFFF83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635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A1C9B-E767-254F-1823-1A8B0D88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332A1-8E40-8BCC-9699-FA4629338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2BCF3A-733A-080B-1FCC-3AB22C109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426D0E-C578-DF0F-F62D-BF1CE3BE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CBADEE-610A-1EF9-A408-8BDD3558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2C10B6-E393-70A6-3FB3-89B8E33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53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32718-0BD8-3548-8C87-81BFB9C8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24BD40-19ED-6E55-A063-497A367F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CFB6C3-2DEC-B5AF-812C-A0E610315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2899DC-5851-3BB6-AB17-0E61EF52E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04FAAB-9240-4E24-0A12-C6A8345DE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96A1EC-C088-0479-FE83-3C6A594E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FDCB37-A8D8-B9B5-794D-CA8195BE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6317B2-349B-C933-1DCE-DC3402AE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366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57471-E160-C4A0-FE76-B79A75D7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64D347-AAD1-AB04-7501-DBA57906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A86C34-C157-EFB2-F150-61ABF3E2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E3F1C32-6925-F9F1-27AC-C31C57DB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257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FD055D-9A39-343D-9584-037E2984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7C9629-CD21-2A0C-E672-4E34A982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D2FAF3-28BD-2135-A1B3-850610A0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496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49B13-2AA0-3980-3DB8-C9BB70141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E5C63-4FED-1224-CCA9-E19060A7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E08219-6C0D-AE1D-8D95-EC1B42472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4BFFB2-2AC9-EFFB-B204-C76BFCB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A350BB-E30B-C558-6329-F14018B7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8E9AFD-64D4-9152-7433-BDB0CF1D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410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322E1-518D-9C68-FC61-4629858F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F2916E-B7A0-6EB2-EDE0-4DC33A3BE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86BD17-5051-CF0B-035F-B04180CD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AF2E47-94AA-D4BC-44C5-A8D4AE7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3FA0D3-FD2F-BDE7-6AAB-D9DC1348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571D8D-2F0E-28BD-2915-5C8CCEFF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34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EE629A-8B8B-8E09-7FA1-C9B32F83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DE88ED-D709-ABE5-D09D-E299D7A52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CCFDCF-A3B4-8B40-7173-530DBF41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48B8-3E1A-4C32-B807-9967CBA7A62B}" type="datetimeFigureOut">
              <a:rPr lang="es-AR" smtClean="0"/>
              <a:t>22/8/2023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4179D5-BFF9-45F4-C520-42EAF1DC9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95D16F-BF07-7341-06C0-FC8B66174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B51B5-ED6B-4C78-8B08-79544F62FE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2859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1172-5BCD-03EA-C8D4-E78380FF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2035"/>
            <a:ext cx="11423374" cy="791059"/>
          </a:xfrm>
          <a:solidFill>
            <a:srgbClr val="047A80"/>
          </a:solidFill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PROGRAMACIÓN I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14A01CD-277E-2010-B906-07C24363B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8899" y="336101"/>
            <a:ext cx="1819275" cy="542925"/>
          </a:xfrm>
          <a:prstGeom prst="rect">
            <a:avLst/>
          </a:prstGeom>
        </p:spPr>
      </p:pic>
      <p:pic>
        <p:nvPicPr>
          <p:cNvPr id="2052" name="Picture 4" descr="Recursos para programadores">
            <a:extLst>
              <a:ext uri="{FF2B5EF4-FFF2-40B4-BE49-F238E27FC236}">
                <a16:creationId xmlns:a16="http://schemas.microsoft.com/office/drawing/2014/main" id="{850C3909-98C0-683D-A166-62641B29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39687"/>
            <a:ext cx="11436626" cy="5718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58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1172-5BCD-03EA-C8D4-E78380FF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2035"/>
            <a:ext cx="11423374" cy="791059"/>
          </a:xfrm>
          <a:solidFill>
            <a:srgbClr val="047A80"/>
          </a:solidFill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PROGRAMACION I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B736CD-BF20-2B52-E7D7-00396737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4" y="1179444"/>
            <a:ext cx="1086678" cy="28802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4A01CD-277E-2010-B906-07C24363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899" y="336101"/>
            <a:ext cx="1819275" cy="54292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1BBD679-D1E4-D93C-DE00-BCB920E23EA5}"/>
              </a:ext>
            </a:extLst>
          </p:cNvPr>
          <p:cNvSpPr/>
          <p:nvPr/>
        </p:nvSpPr>
        <p:spPr>
          <a:xfrm>
            <a:off x="-408" y="3627790"/>
            <a:ext cx="304800" cy="484632"/>
          </a:xfrm>
          <a:prstGeom prst="rightArrow">
            <a:avLst/>
          </a:prstGeom>
          <a:solidFill>
            <a:srgbClr val="047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288A9A63-D487-DE29-0CC5-DEBC62DB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249" y="1179513"/>
            <a:ext cx="10479747" cy="5341937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s-ES" altLang="es-AR" sz="2400" dirty="0"/>
          </a:p>
          <a:p>
            <a:pPr lvl="2" algn="l"/>
            <a:endParaRPr lang="es-ES" altLang="es-AR" dirty="0"/>
          </a:p>
          <a:p>
            <a:endParaRPr lang="es-ES" altLang="es-AR" dirty="0"/>
          </a:p>
        </p:txBody>
      </p:sp>
      <p:sp>
        <p:nvSpPr>
          <p:cNvPr id="5" name="Botón de acción: Ayuda 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9B9AE2C-1B3D-3BC9-3E45-E75B1567BE22}"/>
              </a:ext>
            </a:extLst>
          </p:cNvPr>
          <p:cNvSpPr/>
          <p:nvPr/>
        </p:nvSpPr>
        <p:spPr>
          <a:xfrm>
            <a:off x="1365249" y="1179444"/>
            <a:ext cx="10362925" cy="5678556"/>
          </a:xfrm>
          <a:prstGeom prst="actionButtonHelp">
            <a:avLst/>
          </a:prstGeom>
          <a:solidFill>
            <a:schemeClr val="accent4"/>
          </a:solidFill>
          <a:ln cmpd="sng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8" name="Picture 4" descr="Recursos para programadores">
            <a:extLst>
              <a:ext uri="{FF2B5EF4-FFF2-40B4-BE49-F238E27FC236}">
                <a16:creationId xmlns:a16="http://schemas.microsoft.com/office/drawing/2014/main" id="{B6504491-3F40-E2D2-2B9A-C6797E6D2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2035"/>
            <a:ext cx="1582118" cy="79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7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1172-5BCD-03EA-C8D4-E78380FF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2035"/>
            <a:ext cx="11423374" cy="791059"/>
          </a:xfrm>
          <a:solidFill>
            <a:srgbClr val="047A80"/>
          </a:solidFill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PROGRAMACION I</a:t>
            </a:r>
            <a:endParaRPr lang="es-AR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6B95CB-061D-CECF-7D24-3DF55BB8F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9774" y="1364974"/>
            <a:ext cx="10217426" cy="5156925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1143000" indent="-11430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it-IT" sz="6500" dirty="0"/>
              <a:t>Ing. Ivana Garabello</a:t>
            </a:r>
          </a:p>
          <a:p>
            <a:pPr algn="l">
              <a:buClr>
                <a:srgbClr val="047A80"/>
              </a:buClr>
            </a:pPr>
            <a:r>
              <a:rPr lang="it-IT" sz="6500" dirty="0"/>
              <a:t>      </a:t>
            </a:r>
            <a:r>
              <a:rPr lang="it-IT" sz="6000" dirty="0">
                <a:solidFill>
                  <a:srgbClr val="047A80"/>
                </a:solidFill>
              </a:rPr>
              <a:t>igarabello</a:t>
            </a:r>
            <a:r>
              <a:rPr lang="es-ES_tradnl" sz="6000" dirty="0">
                <a:solidFill>
                  <a:srgbClr val="047A80"/>
                </a:solidFill>
              </a:rPr>
              <a:t>@frvm.utn.edu.ar</a:t>
            </a:r>
            <a:endParaRPr lang="it-IT" sz="6000" dirty="0">
              <a:solidFill>
                <a:srgbClr val="047A80"/>
              </a:solidFill>
            </a:endParaRPr>
          </a:p>
          <a:p>
            <a:pPr marL="1143000" indent="-11430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it-IT" sz="6500" dirty="0"/>
              <a:t>Ing. Ma. Laura Achetta </a:t>
            </a:r>
            <a:r>
              <a:rPr lang="es-ES_tradnl" sz="6000" dirty="0">
                <a:solidFill>
                  <a:srgbClr val="047A80"/>
                </a:solidFill>
              </a:rPr>
              <a:t>lachetta@frvm.utn.edu.ar</a:t>
            </a:r>
          </a:p>
          <a:p>
            <a:pPr algn="l">
              <a:buClr>
                <a:srgbClr val="047A80"/>
              </a:buClr>
            </a:pPr>
            <a:endParaRPr lang="it-IT" sz="96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B736CD-BF20-2B52-E7D7-00396737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6" y="1179444"/>
            <a:ext cx="1252840" cy="33206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4A01CD-277E-2010-B906-07C24363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899" y="336101"/>
            <a:ext cx="1819275" cy="54292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1BBD679-D1E4-D93C-DE00-BCB920E23EA5}"/>
              </a:ext>
            </a:extLst>
          </p:cNvPr>
          <p:cNvSpPr/>
          <p:nvPr/>
        </p:nvSpPr>
        <p:spPr>
          <a:xfrm>
            <a:off x="0" y="1529372"/>
            <a:ext cx="304800" cy="484632"/>
          </a:xfrm>
          <a:prstGeom prst="rightArrow">
            <a:avLst/>
          </a:prstGeom>
          <a:solidFill>
            <a:srgbClr val="047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Picture 4" descr="Recursos para programadores">
            <a:extLst>
              <a:ext uri="{FF2B5EF4-FFF2-40B4-BE49-F238E27FC236}">
                <a16:creationId xmlns:a16="http://schemas.microsoft.com/office/drawing/2014/main" id="{0299C3A2-4C9D-D9A3-1011-28224290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2035"/>
            <a:ext cx="1582118" cy="79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0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1172-5BCD-03EA-C8D4-E78380FF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2035"/>
            <a:ext cx="11423374" cy="791059"/>
          </a:xfrm>
          <a:solidFill>
            <a:srgbClr val="047A80"/>
          </a:solidFill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PROGRAMACION I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B736CD-BF20-2B52-E7D7-00396737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4" y="1179443"/>
            <a:ext cx="1253116" cy="332136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4A01CD-277E-2010-B906-07C24363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899" y="336101"/>
            <a:ext cx="1819275" cy="54292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1BBD679-D1E4-D93C-DE00-BCB920E23EA5}"/>
              </a:ext>
            </a:extLst>
          </p:cNvPr>
          <p:cNvSpPr/>
          <p:nvPr/>
        </p:nvSpPr>
        <p:spPr>
          <a:xfrm>
            <a:off x="0" y="2169891"/>
            <a:ext cx="304800" cy="484632"/>
          </a:xfrm>
          <a:prstGeom prst="rightArrow">
            <a:avLst/>
          </a:prstGeom>
          <a:solidFill>
            <a:srgbClr val="047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288A9A63-D487-DE29-0CC5-DEBC62DB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250" y="1179513"/>
            <a:ext cx="10363200" cy="5341937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es-ES" altLang="es-AR" sz="3200" dirty="0"/>
              <a:t>Clases teóricas</a:t>
            </a:r>
          </a:p>
          <a:p>
            <a:pPr lvl="1" algn="l"/>
            <a:r>
              <a:rPr lang="es-ES" altLang="es-AR" sz="2400" dirty="0"/>
              <a:t>Presentación de conceptos apoyada en diapositivas.</a:t>
            </a:r>
          </a:p>
          <a:p>
            <a:pPr lvl="1" algn="just"/>
            <a:r>
              <a:rPr lang="es-ES" altLang="es-AR" sz="2400" dirty="0"/>
              <a:t>Las diapositivas son sólo un </a:t>
            </a:r>
            <a:r>
              <a:rPr lang="es-ES" altLang="es-AR" sz="2400" dirty="0" err="1"/>
              <a:t>guión</a:t>
            </a:r>
            <a:r>
              <a:rPr lang="es-ES" altLang="es-AR" sz="2400" dirty="0"/>
              <a:t> de la asignatura, que debe completarse con la bibliografía presentada en la planificación la cual se puede bajar del aula virtual.</a:t>
            </a:r>
          </a:p>
          <a:p>
            <a:pPr marL="457200" indent="-4572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es-ES" altLang="es-AR" sz="3200" dirty="0"/>
              <a:t>Corrección de ejercicios </a:t>
            </a:r>
          </a:p>
          <a:p>
            <a:pPr lvl="1" algn="just"/>
            <a:r>
              <a:rPr lang="es-ES" altLang="es-AR" sz="2400" dirty="0"/>
              <a:t>Repaso de la clase anterior y resolución de dudas, los alumnos participan resolviéndolos para el resto de la clase.</a:t>
            </a:r>
          </a:p>
          <a:p>
            <a:pPr marL="342900" indent="-3429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es-ES" altLang="es-AR" sz="3200" dirty="0"/>
              <a:t>Trabajo individual o en equipo</a:t>
            </a:r>
          </a:p>
          <a:p>
            <a:pPr lvl="1" algn="l"/>
            <a:r>
              <a:rPr lang="es-ES" altLang="es-AR" sz="2400" dirty="0"/>
              <a:t>Tomar notas de clase y completar con la bibliografía.</a:t>
            </a:r>
          </a:p>
          <a:p>
            <a:pPr lvl="1" algn="just"/>
            <a:r>
              <a:rPr lang="es-ES" altLang="es-AR" sz="2400" dirty="0"/>
              <a:t>Repasar los contenidos de cada clase y descargar los ejercicios subidos para cada clase del aula virtual.</a:t>
            </a:r>
          </a:p>
          <a:p>
            <a:pPr lvl="1" algn="l"/>
            <a:endParaRPr lang="es-ES" altLang="es-AR" sz="2400" dirty="0"/>
          </a:p>
          <a:p>
            <a:pPr lvl="2" algn="l"/>
            <a:endParaRPr lang="es-ES" altLang="es-AR" dirty="0"/>
          </a:p>
          <a:p>
            <a:endParaRPr lang="es-ES" altLang="es-AR" dirty="0"/>
          </a:p>
        </p:txBody>
      </p:sp>
      <p:pic>
        <p:nvPicPr>
          <p:cNvPr id="8" name="Picture 4" descr="Recursos para programadores">
            <a:extLst>
              <a:ext uri="{FF2B5EF4-FFF2-40B4-BE49-F238E27FC236}">
                <a16:creationId xmlns:a16="http://schemas.microsoft.com/office/drawing/2014/main" id="{F4F9E3C7-263D-FD19-87AD-D5A179FE4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2035"/>
            <a:ext cx="1582118" cy="791059"/>
          </a:xfrm>
          <a:prstGeom prst="rect">
            <a:avLst/>
          </a:prstGeom>
          <a:solidFill>
            <a:srgbClr val="047A80"/>
          </a:solidFill>
        </p:spPr>
      </p:pic>
    </p:spTree>
    <p:extLst>
      <p:ext uri="{BB962C8B-B14F-4D97-AF65-F5344CB8AC3E}">
        <p14:creationId xmlns:p14="http://schemas.microsoft.com/office/powerpoint/2010/main" val="168457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1172-5BCD-03EA-C8D4-E78380FF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2035"/>
            <a:ext cx="11423374" cy="791059"/>
          </a:xfrm>
          <a:solidFill>
            <a:srgbClr val="047A80"/>
          </a:solidFill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PROGRAMACION I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B736CD-BF20-2B52-E7D7-00396737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5" y="1179444"/>
            <a:ext cx="1205935" cy="31963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4A01CD-277E-2010-B906-07C24363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899" y="336101"/>
            <a:ext cx="1819275" cy="54292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1BBD679-D1E4-D93C-DE00-BCB920E23EA5}"/>
              </a:ext>
            </a:extLst>
          </p:cNvPr>
          <p:cNvSpPr/>
          <p:nvPr/>
        </p:nvSpPr>
        <p:spPr>
          <a:xfrm>
            <a:off x="0" y="2143386"/>
            <a:ext cx="304800" cy="484632"/>
          </a:xfrm>
          <a:prstGeom prst="rightArrow">
            <a:avLst/>
          </a:prstGeom>
          <a:solidFill>
            <a:srgbClr val="047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288A9A63-D487-DE29-0CC5-DEBC62DB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4974" y="1427069"/>
            <a:ext cx="9472358" cy="5218896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es-AR" sz="7000" b="1" dirty="0"/>
              <a:t>Softwares utilizados</a:t>
            </a:r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AR" sz="3200" dirty="0"/>
              <a:t> Aula Virtual.</a:t>
            </a:r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AR" sz="3200" dirty="0" err="1"/>
              <a:t>Pseint</a:t>
            </a:r>
            <a:r>
              <a:rPr lang="es-AR" sz="3200" dirty="0"/>
              <a:t>: http://pseint.sourceforge.net/ </a:t>
            </a:r>
            <a:endParaRPr lang="es-AR" sz="3200" dirty="0" smtClean="0"/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sz="3200" dirty="0" err="1" smtClean="0"/>
              <a:t>Git</a:t>
            </a:r>
            <a:endParaRPr lang="es-AR" sz="3200" dirty="0" smtClean="0"/>
          </a:p>
          <a:p>
            <a:pPr algn="l">
              <a:buClr>
                <a:schemeClr val="accent1">
                  <a:lumMod val="50000"/>
                </a:schemeClr>
              </a:buClr>
            </a:pPr>
            <a:endParaRPr lang="es-ES" altLang="es-AR" sz="3200" dirty="0"/>
          </a:p>
          <a:p>
            <a:endParaRPr lang="es-ES" altLang="es-A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2C736A5-F3C5-D2D4-19E0-283F15264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661" y="2490062"/>
            <a:ext cx="1877875" cy="18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4824" y="3680917"/>
            <a:ext cx="1082675" cy="96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9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1172-5BCD-03EA-C8D4-E78380FF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2035"/>
            <a:ext cx="11423374" cy="791059"/>
          </a:xfrm>
          <a:solidFill>
            <a:srgbClr val="047A80"/>
          </a:solidFill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PROGRAMACION I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B736CD-BF20-2B52-E7D7-00396737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4" y="1179444"/>
            <a:ext cx="1086678" cy="2880224"/>
          </a:xfrm>
          <a:prstGeom prst="rect">
            <a:avLst/>
          </a:prstGeom>
          <a:solidFill>
            <a:srgbClr val="047A80"/>
          </a:solidFill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4A01CD-277E-2010-B906-07C24363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899" y="336101"/>
            <a:ext cx="1819275" cy="54292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1BBD679-D1E4-D93C-DE00-BCB920E23EA5}"/>
              </a:ext>
            </a:extLst>
          </p:cNvPr>
          <p:cNvSpPr/>
          <p:nvPr/>
        </p:nvSpPr>
        <p:spPr>
          <a:xfrm>
            <a:off x="42204" y="2569416"/>
            <a:ext cx="304800" cy="484632"/>
          </a:xfrm>
          <a:prstGeom prst="rightArrow">
            <a:avLst/>
          </a:prstGeom>
          <a:solidFill>
            <a:srgbClr val="047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288A9A63-D487-DE29-0CC5-DEBC62DB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249" y="1179513"/>
            <a:ext cx="10479747" cy="5341937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altLang="es-AR" sz="3500" dirty="0"/>
              <a:t>UNIDAD 1: </a:t>
            </a:r>
            <a:r>
              <a:rPr lang="es-ES" sz="3500" b="1" dirty="0">
                <a:solidFill>
                  <a:schemeClr val="accent1">
                    <a:lumMod val="50000"/>
                  </a:schemeClr>
                </a:solidFill>
              </a:rPr>
              <a:t>Introducción al pensamiento computacional (PC) </a:t>
            </a:r>
            <a:endParaRPr lang="es-ES" altLang="es-AR" sz="35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altLang="es-AR" sz="3500" dirty="0"/>
              <a:t>UNIDAD 2: </a:t>
            </a:r>
            <a:r>
              <a:rPr lang="es-ES" sz="3500" b="1" dirty="0">
                <a:solidFill>
                  <a:schemeClr val="accent1">
                    <a:lumMod val="50000"/>
                  </a:schemeClr>
                </a:solidFill>
              </a:rPr>
              <a:t>Estructuras secuenciales y selectivas en la programación</a:t>
            </a:r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altLang="es-AR" sz="3500" dirty="0"/>
              <a:t>UNIDAD 3: </a:t>
            </a:r>
            <a:r>
              <a:rPr lang="es-ES" sz="3500" b="1" dirty="0">
                <a:solidFill>
                  <a:schemeClr val="accent1">
                    <a:lumMod val="50000"/>
                  </a:schemeClr>
                </a:solidFill>
              </a:rPr>
              <a:t>Estructuras repetitivas en la programación</a:t>
            </a:r>
            <a:endParaRPr lang="es-ES" altLang="es-AR" sz="3500" dirty="0"/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altLang="es-AR" sz="3500" dirty="0"/>
              <a:t>UNIDAD 4: </a:t>
            </a:r>
            <a:r>
              <a:rPr lang="es-AR" sz="3500" b="1" dirty="0">
                <a:solidFill>
                  <a:schemeClr val="accent1">
                    <a:lumMod val="50000"/>
                  </a:schemeClr>
                </a:solidFill>
              </a:rPr>
              <a:t>Programación modular - Subprogramas</a:t>
            </a:r>
            <a:endParaRPr lang="es-ES" altLang="es-AR" sz="35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altLang="es-AR" sz="3500" dirty="0"/>
              <a:t>UNIDAD 5:</a:t>
            </a:r>
            <a:r>
              <a:rPr lang="es-AR" sz="3500" dirty="0"/>
              <a:t> </a:t>
            </a:r>
            <a:r>
              <a:rPr lang="es-AR" sz="3500" b="1" dirty="0">
                <a:solidFill>
                  <a:schemeClr val="accent1">
                    <a:lumMod val="50000"/>
                  </a:schemeClr>
                </a:solidFill>
              </a:rPr>
              <a:t>Estructuras estáticas</a:t>
            </a:r>
            <a:endParaRPr lang="es-ES" altLang="es-AR" sz="35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altLang="es-AR" sz="3500" dirty="0"/>
              <a:t>UNIDAD 6: </a:t>
            </a:r>
            <a:r>
              <a:rPr lang="es-AR" sz="3500" b="1" dirty="0">
                <a:solidFill>
                  <a:schemeClr val="accent1">
                    <a:lumMod val="50000"/>
                  </a:schemeClr>
                </a:solidFill>
              </a:rPr>
              <a:t>Lógica proposicional</a:t>
            </a:r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r>
              <a:rPr lang="es-ES" altLang="es-AR" sz="3500" dirty="0"/>
              <a:t>UNIDAD 7: </a:t>
            </a:r>
            <a:r>
              <a:rPr lang="es-AR" sz="3500" b="1" dirty="0">
                <a:solidFill>
                  <a:schemeClr val="accent1">
                    <a:lumMod val="50000"/>
                  </a:schemeClr>
                </a:solidFill>
              </a:rPr>
              <a:t>Archivos</a:t>
            </a:r>
            <a:endParaRPr lang="es-ES" altLang="es-AR" sz="3500" dirty="0"/>
          </a:p>
          <a:p>
            <a:pPr lvl="2" algn="l"/>
            <a:endParaRPr lang="es-ES" altLang="es-AR" dirty="0"/>
          </a:p>
          <a:p>
            <a:endParaRPr lang="es-ES" altLang="es-AR" dirty="0"/>
          </a:p>
        </p:txBody>
      </p:sp>
      <p:pic>
        <p:nvPicPr>
          <p:cNvPr id="8" name="Picture 4" descr="Recursos para programadores">
            <a:extLst>
              <a:ext uri="{FF2B5EF4-FFF2-40B4-BE49-F238E27FC236}">
                <a16:creationId xmlns:a16="http://schemas.microsoft.com/office/drawing/2014/main" id="{F7DB7AA3-475A-09E9-46BD-29CD36A9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2035"/>
            <a:ext cx="1582118" cy="79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3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1172-5BCD-03EA-C8D4-E78380FF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2035"/>
            <a:ext cx="11423374" cy="791059"/>
          </a:xfrm>
          <a:solidFill>
            <a:srgbClr val="047A80"/>
          </a:solidFill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PROGRAMACION I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B736CD-BF20-2B52-E7D7-00396737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4" y="1179444"/>
            <a:ext cx="1086678" cy="28802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4A01CD-277E-2010-B906-07C24363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899" y="336101"/>
            <a:ext cx="1819275" cy="54292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1BBD679-D1E4-D93C-DE00-BCB920E23EA5}"/>
              </a:ext>
            </a:extLst>
          </p:cNvPr>
          <p:cNvSpPr/>
          <p:nvPr/>
        </p:nvSpPr>
        <p:spPr>
          <a:xfrm>
            <a:off x="-21021" y="3089923"/>
            <a:ext cx="304800" cy="484632"/>
          </a:xfrm>
          <a:prstGeom prst="rightArrow">
            <a:avLst/>
          </a:prstGeom>
          <a:solidFill>
            <a:srgbClr val="047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288A9A63-D487-DE29-0CC5-DEBC62DB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249" y="1179513"/>
            <a:ext cx="10479747" cy="5341937"/>
          </a:xfrm>
        </p:spPr>
        <p:txBody>
          <a:bodyPr>
            <a:normAutofit/>
          </a:bodyPr>
          <a:lstStyle/>
          <a:p>
            <a:pPr algn="l">
              <a:buClr>
                <a:schemeClr val="accent1">
                  <a:lumMod val="50000"/>
                </a:schemeClr>
              </a:buClr>
            </a:pPr>
            <a:r>
              <a:rPr lang="es-ES" altLang="es-AR" sz="2400" dirty="0"/>
              <a:t>                                                                 </a:t>
            </a:r>
            <a:endParaRPr lang="es-ES" altLang="es-AR" sz="96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s-ES" altLang="es-AR" sz="2400" dirty="0"/>
          </a:p>
          <a:p>
            <a:pPr lvl="2" algn="l"/>
            <a:endParaRPr lang="es-ES" altLang="es-AR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D8C479B-1894-0851-AC9D-876026DE0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860" y="1665469"/>
            <a:ext cx="23860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AR" sz="2800" dirty="0"/>
              <a:t>El Programa</a:t>
            </a:r>
            <a:br>
              <a:rPr lang="es-ES_tradnl" altLang="es-AR" sz="2800" dirty="0"/>
            </a:br>
            <a:r>
              <a:rPr lang="es-ES_tradnl" altLang="es-AR" sz="2800" dirty="0"/>
              <a:t>Funciona</a:t>
            </a:r>
            <a:endParaRPr lang="es-ES" altLang="es-AR" sz="2800" dirty="0"/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8FBF2B39-BFC4-ACD8-2E2C-AB11A677FB5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16481" y="5032496"/>
            <a:ext cx="1868487" cy="263525"/>
          </a:xfrm>
          <a:prstGeom prst="rightArrow">
            <a:avLst>
              <a:gd name="adj1" fmla="val 50000"/>
              <a:gd name="adj2" fmla="val 177259"/>
            </a:avLst>
          </a:prstGeom>
          <a:solidFill>
            <a:srgbClr val="047A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s-ES" altLang="es-AR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C4C7D485-5982-409F-51BD-E004814D6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7948" y="1606838"/>
            <a:ext cx="3068733" cy="1071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AR" sz="2800" dirty="0"/>
              <a:t>Bien </a:t>
            </a:r>
            <a:br>
              <a:rPr lang="es-ES_tradnl" altLang="es-AR" sz="2800" dirty="0"/>
            </a:br>
            <a:r>
              <a:rPr lang="es-ES_tradnl" altLang="es-AR" sz="2800" dirty="0"/>
              <a:t>Programado</a:t>
            </a:r>
            <a:endParaRPr lang="es-ES" altLang="es-AR" sz="2800" dirty="0"/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85369D6F-A536-825C-F3DA-8E8F4321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7948" y="4647963"/>
            <a:ext cx="2693987" cy="1030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AR" sz="2800"/>
              <a:t>Bien</a:t>
            </a:r>
            <a:br>
              <a:rPr lang="es-ES_tradnl" altLang="es-AR" sz="2800"/>
            </a:br>
            <a:r>
              <a:rPr lang="es-ES_tradnl" altLang="es-AR" sz="2800"/>
              <a:t>Documentado</a:t>
            </a:r>
            <a:endParaRPr lang="es-ES" altLang="es-AR" sz="2800"/>
          </a:p>
        </p:txBody>
      </p:sp>
      <p:grpSp>
        <p:nvGrpSpPr>
          <p:cNvPr id="27" name="28 Grupo">
            <a:extLst>
              <a:ext uri="{FF2B5EF4-FFF2-40B4-BE49-F238E27FC236}">
                <a16:creationId xmlns:a16="http://schemas.microsoft.com/office/drawing/2014/main" id="{E21F0C80-8B92-2D35-02D1-A6994B3892D8}"/>
              </a:ext>
            </a:extLst>
          </p:cNvPr>
          <p:cNvGrpSpPr>
            <a:grpSpLocks/>
          </p:cNvGrpSpPr>
          <p:nvPr/>
        </p:nvGrpSpPr>
        <p:grpSpPr bwMode="auto">
          <a:xfrm>
            <a:off x="2313194" y="3035299"/>
            <a:ext cx="2736850" cy="2643188"/>
            <a:chOff x="1655647" y="2393349"/>
            <a:chExt cx="2736647" cy="2644579"/>
          </a:xfrm>
        </p:grpSpPr>
        <p:sp>
          <p:nvSpPr>
            <p:cNvPr id="28" name="Text Box 10">
              <a:extLst>
                <a:ext uri="{FF2B5EF4-FFF2-40B4-BE49-F238E27FC236}">
                  <a16:creationId xmlns:a16="http://schemas.microsoft.com/office/drawing/2014/main" id="{8DD588A5-E21E-A468-93C0-22F161541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647" y="4391597"/>
              <a:ext cx="273664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s-ES_tradnl" altLang="es-AR" sz="3600" dirty="0"/>
                <a:t>¡Aprobado!</a:t>
              </a:r>
              <a:endParaRPr lang="es-ES" altLang="es-AR" sz="3600" dirty="0"/>
            </a:p>
          </p:txBody>
        </p:sp>
        <p:grpSp>
          <p:nvGrpSpPr>
            <p:cNvPr id="29" name="24 Grupo">
              <a:extLst>
                <a:ext uri="{FF2B5EF4-FFF2-40B4-BE49-F238E27FC236}">
                  <a16:creationId xmlns:a16="http://schemas.microsoft.com/office/drawing/2014/main" id="{8FDA7270-F968-638B-1A97-6A5A7FA83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5774" y="2393349"/>
              <a:ext cx="875733" cy="1868487"/>
              <a:chOff x="2565774" y="2393349"/>
              <a:chExt cx="875733" cy="1868487"/>
            </a:xfrm>
          </p:grpSpPr>
          <p:sp>
            <p:nvSpPr>
              <p:cNvPr id="30" name="AutoShape 11">
                <a:extLst>
                  <a:ext uri="{FF2B5EF4-FFF2-40B4-BE49-F238E27FC236}">
                    <a16:creationId xmlns:a16="http://schemas.microsoft.com/office/drawing/2014/main" id="{30B94B6C-602F-520D-3811-DF27CE972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083436" y="3195830"/>
                <a:ext cx="1868487" cy="263525"/>
              </a:xfrm>
              <a:prstGeom prst="rightArrow">
                <a:avLst>
                  <a:gd name="adj1" fmla="val 50000"/>
                  <a:gd name="adj2" fmla="val 177259"/>
                </a:avLst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s-ES" altLang="es-AR"/>
              </a:p>
            </p:txBody>
          </p:sp>
          <p:cxnSp>
            <p:nvCxnSpPr>
              <p:cNvPr id="31" name="15 Conector recto">
                <a:extLst>
                  <a:ext uri="{FF2B5EF4-FFF2-40B4-BE49-F238E27FC236}">
                    <a16:creationId xmlns:a16="http://schemas.microsoft.com/office/drawing/2014/main" id="{31D4C9FB-4BE6-0A75-3421-36D8A94672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565774" y="2552132"/>
                <a:ext cx="859809" cy="736981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16 Conector recto">
                <a:extLst>
                  <a:ext uri="{FF2B5EF4-FFF2-40B4-BE49-F238E27FC236}">
                    <a16:creationId xmlns:a16="http://schemas.microsoft.com/office/drawing/2014/main" id="{11C509BD-65D3-0D66-6986-3B13714984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0800000" flipV="1">
                <a:off x="2634013" y="2540759"/>
                <a:ext cx="807494" cy="734706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19EE8400-9B83-3107-06DD-6EC89112DD7E}"/>
              </a:ext>
            </a:extLst>
          </p:cNvPr>
          <p:cNvSpPr txBox="1"/>
          <p:nvPr/>
        </p:nvSpPr>
        <p:spPr>
          <a:xfrm>
            <a:off x="8756300" y="2619556"/>
            <a:ext cx="10972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rgbClr val="047A80"/>
                </a:solidFill>
              </a:rPr>
              <a:t>+</a:t>
            </a:r>
            <a:endParaRPr lang="es-AR" sz="13800" dirty="0">
              <a:solidFill>
                <a:srgbClr val="047A80"/>
              </a:solidFill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1BC679A-E124-85FA-9711-1D4EAE91E550}"/>
              </a:ext>
            </a:extLst>
          </p:cNvPr>
          <p:cNvSpPr txBox="1"/>
          <p:nvPr/>
        </p:nvSpPr>
        <p:spPr>
          <a:xfrm>
            <a:off x="5921295" y="956795"/>
            <a:ext cx="10972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800" dirty="0">
                <a:solidFill>
                  <a:srgbClr val="047A80"/>
                </a:solidFill>
              </a:rPr>
              <a:t>+</a:t>
            </a:r>
            <a:endParaRPr lang="es-AR" sz="13800" dirty="0">
              <a:solidFill>
                <a:srgbClr val="047A80"/>
              </a:solidFill>
            </a:endParaRPr>
          </a:p>
        </p:txBody>
      </p:sp>
      <p:pic>
        <p:nvPicPr>
          <p:cNvPr id="19" name="Picture 4" descr="Recursos para programadores">
            <a:extLst>
              <a:ext uri="{FF2B5EF4-FFF2-40B4-BE49-F238E27FC236}">
                <a16:creationId xmlns:a16="http://schemas.microsoft.com/office/drawing/2014/main" id="{343870DB-A9D0-BF69-BC35-E96263B8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2035"/>
            <a:ext cx="1582118" cy="79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7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1172-5BCD-03EA-C8D4-E78380FF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2035"/>
            <a:ext cx="11423374" cy="791059"/>
          </a:xfrm>
          <a:solidFill>
            <a:srgbClr val="047A80"/>
          </a:solidFill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PROGRAMACION I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B736CD-BF20-2B52-E7D7-00396737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4" y="1179444"/>
            <a:ext cx="1086678" cy="28802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4A01CD-277E-2010-B906-07C24363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899" y="336101"/>
            <a:ext cx="1819275" cy="54292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1BBD679-D1E4-D93C-DE00-BCB920E23EA5}"/>
              </a:ext>
            </a:extLst>
          </p:cNvPr>
          <p:cNvSpPr/>
          <p:nvPr/>
        </p:nvSpPr>
        <p:spPr>
          <a:xfrm>
            <a:off x="0" y="3075853"/>
            <a:ext cx="304800" cy="484632"/>
          </a:xfrm>
          <a:prstGeom prst="rightArrow">
            <a:avLst/>
          </a:prstGeom>
          <a:solidFill>
            <a:srgbClr val="047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288A9A63-D487-DE29-0CC5-DEBC62DB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249" y="1179513"/>
            <a:ext cx="10479747" cy="5341937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s-ES" altLang="es-AR" sz="2400" dirty="0"/>
          </a:p>
          <a:p>
            <a:pPr lvl="2" algn="l"/>
            <a:endParaRPr lang="es-ES" altLang="es-AR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AB736456-4E9C-FE4F-2103-2EA8BAD8DD5E}"/>
              </a:ext>
            </a:extLst>
          </p:cNvPr>
          <p:cNvSpPr txBox="1">
            <a:spLocks/>
          </p:cNvSpPr>
          <p:nvPr/>
        </p:nvSpPr>
        <p:spPr>
          <a:xfrm>
            <a:off x="1756772" y="1015964"/>
            <a:ext cx="10479747" cy="55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50000"/>
                </a:schemeClr>
              </a:buClr>
            </a:pP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</a:pPr>
            <a:endParaRPr lang="es-ES" sz="4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2" algn="l"/>
            <a:endParaRPr lang="es-ES" altLang="es-AR" dirty="0"/>
          </a:p>
          <a:p>
            <a:endParaRPr lang="es-ES" altLang="es-AR" dirty="0"/>
          </a:p>
        </p:txBody>
      </p:sp>
      <p:pic>
        <p:nvPicPr>
          <p:cNvPr id="1026" name="Picture 2" descr="Evaluación: Autores que hablan sobre la evaluación">
            <a:extLst>
              <a:ext uri="{FF2B5EF4-FFF2-40B4-BE49-F238E27FC236}">
                <a16:creationId xmlns:a16="http://schemas.microsoft.com/office/drawing/2014/main" id="{88878766-C9DA-F743-E72A-CE30BE305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3934" y="1049537"/>
            <a:ext cx="875663" cy="99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3150B7-C371-BF88-3518-4B7A0BB0B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3930" y="1140032"/>
            <a:ext cx="8194606" cy="55964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B102C5-EA9F-97A1-8C90-FDC4B414A4BF}"/>
              </a:ext>
            </a:extLst>
          </p:cNvPr>
          <p:cNvSpPr txBox="1"/>
          <p:nvPr/>
        </p:nvSpPr>
        <p:spPr>
          <a:xfrm>
            <a:off x="1550578" y="1272209"/>
            <a:ext cx="2690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es-ES" altLang="es-AR" sz="2800" dirty="0">
                <a:solidFill>
                  <a:srgbClr val="047A80"/>
                </a:solidFill>
              </a:rPr>
              <a:t>2 PARCIALES </a:t>
            </a:r>
            <a:r>
              <a:rPr lang="es-ES" altLang="es-AR" sz="1800" dirty="0"/>
              <a:t>CON NOTA IGUAL O SUPERIOR A 6 (60%)</a:t>
            </a:r>
            <a:endParaRPr lang="es-ES" altLang="es-AR" sz="1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4" descr="Recursos para programadores">
            <a:extLst>
              <a:ext uri="{FF2B5EF4-FFF2-40B4-BE49-F238E27FC236}">
                <a16:creationId xmlns:a16="http://schemas.microsoft.com/office/drawing/2014/main" id="{EF563420-BCE7-8142-119C-4B0DCF2B2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2035"/>
            <a:ext cx="1582118" cy="79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6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01172-5BCD-03EA-C8D4-E78380FF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12035"/>
            <a:ext cx="11423374" cy="791059"/>
          </a:xfrm>
          <a:solidFill>
            <a:srgbClr val="047A80"/>
          </a:solidFill>
        </p:spPr>
        <p:txBody>
          <a:bodyPr>
            <a:normAutofit fontScale="90000"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PROGRAMACION I</a:t>
            </a: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B736CD-BF20-2B52-E7D7-00396737E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4" y="1179444"/>
            <a:ext cx="1086678" cy="288022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4A01CD-277E-2010-B906-07C24363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899" y="336101"/>
            <a:ext cx="1819275" cy="542925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B1BBD679-D1E4-D93C-DE00-BCB920E23EA5}"/>
              </a:ext>
            </a:extLst>
          </p:cNvPr>
          <p:cNvSpPr/>
          <p:nvPr/>
        </p:nvSpPr>
        <p:spPr>
          <a:xfrm>
            <a:off x="0" y="3075853"/>
            <a:ext cx="304800" cy="484632"/>
          </a:xfrm>
          <a:prstGeom prst="rightArrow">
            <a:avLst/>
          </a:prstGeom>
          <a:solidFill>
            <a:srgbClr val="047A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288A9A63-D487-DE29-0CC5-DEBC62DB8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5249" y="1179513"/>
            <a:ext cx="10479747" cy="5341937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s-ES" altLang="es-AR" sz="2400" dirty="0"/>
          </a:p>
          <a:p>
            <a:pPr lvl="2" algn="l"/>
            <a:endParaRPr lang="es-ES" altLang="es-AR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AB736456-4E9C-FE4F-2103-2EA8BAD8DD5E}"/>
              </a:ext>
            </a:extLst>
          </p:cNvPr>
          <p:cNvSpPr txBox="1">
            <a:spLocks/>
          </p:cNvSpPr>
          <p:nvPr/>
        </p:nvSpPr>
        <p:spPr>
          <a:xfrm>
            <a:off x="1517649" y="1331913"/>
            <a:ext cx="10479747" cy="5341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es-ES" altLang="es-AR" sz="3000" dirty="0">
                <a:solidFill>
                  <a:srgbClr val="047A80"/>
                </a:solidFill>
              </a:rPr>
              <a:t>2 PARCIALES.</a:t>
            </a:r>
          </a:p>
          <a:p>
            <a:pPr algn="l">
              <a:buClr>
                <a:srgbClr val="047A80"/>
              </a:buClr>
            </a:pPr>
            <a:endParaRPr lang="es-ES" altLang="es-AR" sz="3000" dirty="0">
              <a:solidFill>
                <a:srgbClr val="047A80"/>
              </a:solidFill>
            </a:endParaRPr>
          </a:p>
          <a:p>
            <a:pPr marL="342900" indent="-3429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es-ES" altLang="es-AR" sz="3000" dirty="0">
                <a:solidFill>
                  <a:srgbClr val="047A80"/>
                </a:solidFill>
              </a:rPr>
              <a:t>2 RECUPERATORIOS </a:t>
            </a:r>
            <a:r>
              <a:rPr lang="es-ES" altLang="es-AR" sz="3000" dirty="0"/>
              <a:t>SEGÚN INSTANCIA DESAPROBADA.</a:t>
            </a:r>
          </a:p>
          <a:p>
            <a:pPr algn="l">
              <a:buClr>
                <a:schemeClr val="accent1">
                  <a:lumMod val="50000"/>
                </a:schemeClr>
              </a:buClr>
            </a:pPr>
            <a:endParaRPr lang="es-ES" sz="3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es-ES" altLang="es-AR" sz="3000" dirty="0">
                <a:solidFill>
                  <a:srgbClr val="047A80"/>
                </a:solidFill>
              </a:rPr>
              <a:t>TRABAJO PRÁCTICO.</a:t>
            </a:r>
          </a:p>
          <a:p>
            <a:pPr algn="l">
              <a:buClr>
                <a:srgbClr val="047A80"/>
              </a:buClr>
            </a:pPr>
            <a:endParaRPr lang="es-ES" altLang="es-AR" sz="3000" dirty="0">
              <a:solidFill>
                <a:srgbClr val="047A80"/>
              </a:solidFill>
            </a:endParaRPr>
          </a:p>
          <a:p>
            <a:pPr marL="342900" indent="-3429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es-ES" altLang="es-AR" sz="3000" dirty="0">
                <a:solidFill>
                  <a:srgbClr val="047A80"/>
                </a:solidFill>
              </a:rPr>
              <a:t>APROBACIÓN DIRECTA </a:t>
            </a:r>
            <a:r>
              <a:rPr lang="es-ES" altLang="es-AR" sz="3000" dirty="0"/>
              <a:t>AMBOS PARCIALES Y TP CON NOTA IGUAL O SUPERIOR A 8.</a:t>
            </a:r>
          </a:p>
          <a:p>
            <a:pPr algn="l">
              <a:buClr>
                <a:srgbClr val="047A80"/>
              </a:buClr>
            </a:pPr>
            <a:endParaRPr lang="es-ES" altLang="es-AR" sz="3000" dirty="0"/>
          </a:p>
          <a:p>
            <a:pPr marL="342900" indent="-342900" algn="l">
              <a:buClr>
                <a:srgbClr val="047A80"/>
              </a:buClr>
              <a:buFont typeface="Wingdings" panose="05000000000000000000" pitchFamily="2" charset="2"/>
              <a:buChar char="q"/>
            </a:pPr>
            <a:r>
              <a:rPr lang="es-ES" altLang="es-AR" sz="3000" dirty="0">
                <a:solidFill>
                  <a:srgbClr val="047A80"/>
                </a:solidFill>
              </a:rPr>
              <a:t>EXAMEN FINAL  </a:t>
            </a:r>
            <a:r>
              <a:rPr lang="es-ES" altLang="es-AR" sz="3000" dirty="0"/>
              <a:t>ESCRITO Y ORAL (PRÁCTICO/TEÓRICO) CON NOTA IGUAL O SUPERIOR A 6.</a:t>
            </a:r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s-ES" altLang="es-AR" sz="3200" dirty="0"/>
          </a:p>
          <a:p>
            <a:pPr marL="342900" indent="-342900" algn="l"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  <a:buChar char="q"/>
            </a:pPr>
            <a:endParaRPr lang="es-ES" altLang="es-AR" sz="3200" dirty="0"/>
          </a:p>
          <a:p>
            <a:pPr>
              <a:buClr>
                <a:schemeClr val="accent1">
                  <a:lumMod val="50000"/>
                </a:schemeClr>
              </a:buClr>
            </a:pPr>
            <a:endParaRPr lang="es-ES" altLang="es-AR" sz="4400" b="1" dirty="0">
              <a:solidFill>
                <a:srgbClr val="047A80"/>
              </a:solidFill>
            </a:endParaRPr>
          </a:p>
          <a:p>
            <a:pPr lvl="2" algn="l"/>
            <a:endParaRPr lang="es-ES" altLang="es-AR" dirty="0"/>
          </a:p>
          <a:p>
            <a:endParaRPr lang="es-ES" altLang="es-AR" dirty="0"/>
          </a:p>
        </p:txBody>
      </p:sp>
      <p:pic>
        <p:nvPicPr>
          <p:cNvPr id="10" name="Picture 4" descr="Recursos para programadores">
            <a:extLst>
              <a:ext uri="{FF2B5EF4-FFF2-40B4-BE49-F238E27FC236}">
                <a16:creationId xmlns:a16="http://schemas.microsoft.com/office/drawing/2014/main" id="{1C1D0D74-45C8-B95A-FBF1-0D933C89D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2035"/>
            <a:ext cx="1582118" cy="79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5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9DBE237F-0376-DB7B-1A04-7B626EEC2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-1"/>
            <a:ext cx="12191999" cy="66479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s-ES" altLang="es-AR" sz="9600" dirty="0">
                <a:solidFill>
                  <a:srgbClr val="047A80"/>
                </a:solidFill>
                <a:latin typeface="Times New Roman" panose="02020603050405020304" pitchFamily="18" charset="0"/>
              </a:rPr>
              <a:t>¡Conocer un lenguaje no basta para </a:t>
            </a:r>
          </a:p>
          <a:p>
            <a:pPr algn="ctr" eaLnBrk="1" hangingPunct="1"/>
            <a:r>
              <a:rPr lang="es-ES" altLang="es-AR" sz="9600" dirty="0">
                <a:solidFill>
                  <a:srgbClr val="047A80"/>
                </a:solidFill>
                <a:latin typeface="Times New Roman" panose="02020603050405020304" pitchFamily="18" charset="0"/>
              </a:rPr>
              <a:t>ser un buen escritor </a:t>
            </a:r>
            <a:r>
              <a:rPr lang="es-ES" altLang="es-AR" sz="13800" dirty="0">
                <a:solidFill>
                  <a:srgbClr val="047A80"/>
                </a:solidFill>
                <a:latin typeface="Times New Roman" panose="02020603050405020304" pitchFamily="18" charset="0"/>
              </a:rPr>
              <a:t>(</a:t>
            </a:r>
            <a:r>
              <a:rPr lang="es-ES" altLang="es-AR" sz="13800" i="1" dirty="0">
                <a:solidFill>
                  <a:srgbClr val="047A80"/>
                </a:solidFill>
                <a:latin typeface="Times New Roman" panose="02020603050405020304" pitchFamily="18" charset="0"/>
              </a:rPr>
              <a:t>programador</a:t>
            </a:r>
            <a:r>
              <a:rPr lang="es-ES" altLang="es-AR" sz="13800" dirty="0">
                <a:solidFill>
                  <a:srgbClr val="047A80"/>
                </a:solidFill>
                <a:latin typeface="Times New Roman" panose="02020603050405020304" pitchFamily="18" charset="0"/>
              </a:rPr>
              <a:t>)!</a:t>
            </a:r>
            <a:endParaRPr lang="es-ES" altLang="es-AR" sz="9600" dirty="0">
              <a:solidFill>
                <a:srgbClr val="047A8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6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267</Words>
  <Application>Microsoft Office PowerPoint</Application>
  <PresentationFormat>Panorámica</PresentationFormat>
  <Paragraphs>62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Wingdings</vt:lpstr>
      <vt:lpstr>Tema de Office</vt:lpstr>
      <vt:lpstr>PROGRAMACIÓN I</vt:lpstr>
      <vt:lpstr>PROGRAMACION I</vt:lpstr>
      <vt:lpstr>PROGRAMACION I</vt:lpstr>
      <vt:lpstr>PROGRAMACION I</vt:lpstr>
      <vt:lpstr>PROGRAMACION I</vt:lpstr>
      <vt:lpstr>PROGRAMACION I</vt:lpstr>
      <vt:lpstr>PROGRAMACION I</vt:lpstr>
      <vt:lpstr>PROGRAMACION I</vt:lpstr>
      <vt:lpstr>Presentación de PowerPoint</vt:lpstr>
      <vt:lpstr>PROGRAMACION 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I</dc:title>
  <dc:creator>Laura Achetta</dc:creator>
  <cp:lastModifiedBy>Maria L. Achetta</cp:lastModifiedBy>
  <cp:revision>47</cp:revision>
  <dcterms:created xsi:type="dcterms:W3CDTF">2022-08-01T22:16:27Z</dcterms:created>
  <dcterms:modified xsi:type="dcterms:W3CDTF">2023-08-23T02:19:03Z</dcterms:modified>
</cp:coreProperties>
</file>