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t, Laura M [ABE]" initials="ALM[" lastIdx="1" clrIdx="0">
    <p:extLst>
      <p:ext uri="{19B8F6BF-5375-455C-9EA6-DF929625EA0E}">
        <p15:presenceInfo xmlns:p15="http://schemas.microsoft.com/office/powerpoint/2012/main" userId="Alt, Laura M [ABE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F05"/>
    <a:srgbClr val="784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852"/>
  </p:normalViewPr>
  <p:slideViewPr>
    <p:cSldViewPr snapToGrid="0" snapToObjects="1">
      <p:cViewPr varScale="1">
        <p:scale>
          <a:sx n="100" d="100"/>
          <a:sy n="100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FE510-245F-7D44-8EB2-D23123F37D34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CF6E3-AA47-7841-8862-E69748CE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CF6E3-AA47-7841-8862-E69748CEE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EA95-C5E0-DB44-8812-A4AC4C13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6B8A6-E6D3-1946-8CB2-CD1FF7020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5BDC-B369-7044-8F66-7E006241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4A78-47E4-4549-8FDD-52739F16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D932-3938-594A-97D1-BE66D4D7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0F81-856F-4A47-862A-FBC16B31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E143D-CAED-814D-87BE-91E318F71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783C-4C46-7B4A-AE8B-5E37FDB4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B63E-F68D-DB43-9A77-6B745B1D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F537-3847-E34B-B13F-75CD5DEF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11C1E-A593-8A42-8BC4-413720F4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F065F-727D-D445-BCDB-840D983AD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603F-F10C-B840-B2BD-FE11F729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C32E-0AC9-8442-93FD-7945A31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809F-CB43-1240-8F69-BB589E48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974B-2CEE-9C45-85D5-4034269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50B1-983E-FD42-BD35-802AEF09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D435-10F9-FC47-AD63-79E80BDA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9BC2-5B23-3B43-97C3-4EEB2D53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74DC-BB96-EE47-9218-4C6047AF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5577-E5B6-F043-8667-BF053F6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961D8-527E-644F-8ABA-ABEB8A0D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B43A-E483-A347-BC88-2E8934AC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126F-B10C-2D4A-BC67-92E068C5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406B-6EAB-3D47-960E-4924229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5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5AC9-5782-0A49-A26B-3F26DEAE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7CF6-7255-B646-91E5-CA07BB89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663CB-E6B9-B743-92FC-19A96064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5AD82-D934-1441-9DA5-2BB441E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F9233-0992-9C4B-BD56-544A008A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4120-149B-C14B-902F-E9911FE4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0386-C39B-1843-A9ED-D841D94A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C431-B6BF-A34D-BC24-9C58925C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087E-18C5-C748-9DB0-764517B4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54454-ACF9-C243-BE3E-DD58F226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45C2F-516D-D04E-9660-3971D4040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F5054-D24E-9F45-B832-BD7FFD82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75DA7-3AC9-514F-9AF2-49FDF34A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16BF8-808A-7E47-8104-D72ADCA4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33DB-EB5E-924C-B0A6-3F5EBE7F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7239D-5214-1A43-8E65-7AF79E73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01669-5436-2C45-84B5-F1195904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A266-89A7-2E48-A7C7-080C39E3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823EA-A3F6-BA4A-930A-A80AA862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1D637-3C53-1A4F-BD40-7FB63953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6796D-25D0-E740-AECD-FD1D86F5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903E-8D52-B446-B9F0-E6A37F5C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4317-ACE0-0444-84A3-29D4D89F5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5A0B-70E3-0844-AF28-2146F3F8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DB58-754B-EB4B-82CF-378E4FEB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2E787-DBCF-E54F-BE5A-4E63087F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F00A-53DD-004E-8DAB-412C21C9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DEFA-AB06-324C-AAF1-1B8654AB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00B9E-1DBE-6544-B4AC-BD9FC9D71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7380-0470-D74C-A798-2576DAF1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FBC1-4D55-6146-B511-CD536BF7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9FD3-1BA9-764C-A9B0-957ED4C8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5FF8-FD27-2745-A400-A1631B4C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ECFF-2D5E-974F-9ED5-C794DC25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136D-B566-A740-80BC-75A76AB9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717D-EB36-8947-92AB-86033BB3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CFC3-5800-224C-B682-E89BE33980ED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622E-E5EC-084C-817D-FECD4BF6A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1D3A-ECCC-5246-B4D4-7C2FDEB28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EE9A9-1402-5C45-A3D2-B582D01F2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A469168-3918-F64E-A040-322AF24D1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28521"/>
              </p:ext>
            </p:extLst>
          </p:nvPr>
        </p:nvGraphicFramePr>
        <p:xfrm>
          <a:off x="547816" y="191461"/>
          <a:ext cx="1109636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4927">
                  <a:extLst>
                    <a:ext uri="{9D8B030D-6E8A-4147-A177-3AD203B41FA5}">
                      <a16:colId xmlns:a16="http://schemas.microsoft.com/office/drawing/2014/main" val="3506357950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1590705194"/>
                    </a:ext>
                  </a:extLst>
                </a:gridCol>
                <a:gridCol w="2536372">
                  <a:extLst>
                    <a:ext uri="{9D8B030D-6E8A-4147-A177-3AD203B41FA5}">
                      <a16:colId xmlns:a16="http://schemas.microsoft.com/office/drawing/2014/main" val="522203604"/>
                    </a:ext>
                  </a:extLst>
                </a:gridCol>
                <a:gridCol w="3331028">
                  <a:extLst>
                    <a:ext uri="{9D8B030D-6E8A-4147-A177-3AD203B41FA5}">
                      <a16:colId xmlns:a16="http://schemas.microsoft.com/office/drawing/2014/main" val="445085560"/>
                    </a:ext>
                  </a:extLst>
                </a:gridCol>
                <a:gridCol w="3088012">
                  <a:extLst>
                    <a:ext uri="{9D8B030D-6E8A-4147-A177-3AD203B41FA5}">
                      <a16:colId xmlns:a16="http://schemas.microsoft.com/office/drawing/2014/main" val="159289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Soil-Vegetation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moisture content (%)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g dry equivalent weight for jars (g)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required for 30% moisture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25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32323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5B2E9C6-C8A9-B041-AD7B-A633C67DAD21}"/>
              </a:ext>
            </a:extLst>
          </p:cNvPr>
          <p:cNvGrpSpPr/>
          <p:nvPr/>
        </p:nvGrpSpPr>
        <p:grpSpPr>
          <a:xfrm>
            <a:off x="547816" y="1178267"/>
            <a:ext cx="11096368" cy="5533985"/>
            <a:chOff x="547816" y="1178267"/>
            <a:chExt cx="11096368" cy="55339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D80AA-547C-0649-A972-50FD5F6F443C}"/>
                </a:ext>
              </a:extLst>
            </p:cNvPr>
            <p:cNvGrpSpPr/>
            <p:nvPr/>
          </p:nvGrpSpPr>
          <p:grpSpPr>
            <a:xfrm>
              <a:off x="547816" y="1178267"/>
              <a:ext cx="11096368" cy="4303590"/>
              <a:chOff x="547816" y="2985297"/>
              <a:chExt cx="11096368" cy="4303590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685D10A5-5817-7E43-862F-F53BBB08B50D}"/>
                  </a:ext>
                </a:extLst>
              </p:cNvPr>
              <p:cNvSpPr/>
              <p:nvPr/>
            </p:nvSpPr>
            <p:spPr>
              <a:xfrm>
                <a:off x="3760573" y="3807022"/>
                <a:ext cx="2051222" cy="263199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891BE79E-6135-1648-BCCB-EC2276C77469}"/>
                  </a:ext>
                </a:extLst>
              </p:cNvPr>
              <p:cNvSpPr/>
              <p:nvPr/>
            </p:nvSpPr>
            <p:spPr>
              <a:xfrm>
                <a:off x="3884140" y="4729035"/>
                <a:ext cx="1804087" cy="1529144"/>
              </a:xfrm>
              <a:prstGeom prst="cloud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 g dry equivalent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2DBE5-C54E-F54E-97DF-5597CE6838E1}"/>
                  </a:ext>
                </a:extLst>
              </p:cNvPr>
              <p:cNvSpPr txBox="1"/>
              <p:nvPr/>
            </p:nvSpPr>
            <p:spPr>
              <a:xfrm>
                <a:off x="3737404" y="6550223"/>
                <a:ext cx="205122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Antibiotic Spike and Manure Addition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(Treatment)</a:t>
                </a:r>
              </a:p>
            </p:txBody>
          </p:sp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35BFACB4-58EA-9247-A395-8FDD57C38B14}"/>
                  </a:ext>
                </a:extLst>
              </p:cNvPr>
              <p:cNvSpPr/>
              <p:nvPr/>
            </p:nvSpPr>
            <p:spPr>
              <a:xfrm>
                <a:off x="6384324" y="3807022"/>
                <a:ext cx="2051222" cy="2631990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09594-9C3B-E443-BB64-59CEC1E16A20}"/>
                  </a:ext>
                </a:extLst>
              </p:cNvPr>
              <p:cNvSpPr txBox="1"/>
              <p:nvPr/>
            </p:nvSpPr>
            <p:spPr>
              <a:xfrm>
                <a:off x="6361155" y="6550223"/>
                <a:ext cx="20512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Addition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(Control)</a:t>
                </a:r>
              </a:p>
            </p:txBody>
          </p:sp>
          <p:sp>
            <p:nvSpPr>
              <p:cNvPr id="15" name="Off-page Connector 14">
                <a:extLst>
                  <a:ext uri="{FF2B5EF4-FFF2-40B4-BE49-F238E27FC236}">
                    <a16:creationId xmlns:a16="http://schemas.microsoft.com/office/drawing/2014/main" id="{6DEA2334-9CEE-9245-A27A-B704F4D520D2}"/>
                  </a:ext>
                </a:extLst>
              </p:cNvPr>
              <p:cNvSpPr/>
              <p:nvPr/>
            </p:nvSpPr>
            <p:spPr>
              <a:xfrm>
                <a:off x="2990333" y="3936768"/>
                <a:ext cx="568411" cy="1322173"/>
              </a:xfrm>
              <a:prstGeom prst="flowChartOffpage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ff-page Connector 15">
                <a:extLst>
                  <a:ext uri="{FF2B5EF4-FFF2-40B4-BE49-F238E27FC236}">
                    <a16:creationId xmlns:a16="http://schemas.microsoft.com/office/drawing/2014/main" id="{61DA4FEA-0A5E-E94C-ACC3-0870A55FB2AB}"/>
                  </a:ext>
                </a:extLst>
              </p:cNvPr>
              <p:cNvSpPr/>
              <p:nvPr/>
            </p:nvSpPr>
            <p:spPr>
              <a:xfrm>
                <a:off x="2990333" y="4183904"/>
                <a:ext cx="568411" cy="1075037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-Turn Arrow 23">
                <a:extLst>
                  <a:ext uri="{FF2B5EF4-FFF2-40B4-BE49-F238E27FC236}">
                    <a16:creationId xmlns:a16="http://schemas.microsoft.com/office/drawing/2014/main" id="{EC5452E5-5B1B-684D-BAEA-E70F07B5A129}"/>
                  </a:ext>
                </a:extLst>
              </p:cNvPr>
              <p:cNvSpPr/>
              <p:nvPr/>
            </p:nvSpPr>
            <p:spPr>
              <a:xfrm>
                <a:off x="3480482" y="2985297"/>
                <a:ext cx="1510614" cy="840260"/>
              </a:xfrm>
              <a:prstGeom prst="uturnArrow">
                <a:avLst>
                  <a:gd name="adj1" fmla="val 11765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ff-page Connector 24">
                <a:extLst>
                  <a:ext uri="{FF2B5EF4-FFF2-40B4-BE49-F238E27FC236}">
                    <a16:creationId xmlns:a16="http://schemas.microsoft.com/office/drawing/2014/main" id="{61158538-4A72-B344-BD53-8E9B1E26E4A5}"/>
                  </a:ext>
                </a:extLst>
              </p:cNvPr>
              <p:cNvSpPr/>
              <p:nvPr/>
            </p:nvSpPr>
            <p:spPr>
              <a:xfrm>
                <a:off x="8707394" y="3936768"/>
                <a:ext cx="568411" cy="1322173"/>
              </a:xfrm>
              <a:prstGeom prst="flowChartOffpage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ff-page Connector 25">
                <a:extLst>
                  <a:ext uri="{FF2B5EF4-FFF2-40B4-BE49-F238E27FC236}">
                    <a16:creationId xmlns:a16="http://schemas.microsoft.com/office/drawing/2014/main" id="{149DC0D0-CDC3-4C48-9177-8E7F985CF067}"/>
                  </a:ext>
                </a:extLst>
              </p:cNvPr>
              <p:cNvSpPr/>
              <p:nvPr/>
            </p:nvSpPr>
            <p:spPr>
              <a:xfrm>
                <a:off x="8707394" y="4183904"/>
                <a:ext cx="568411" cy="1075037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U-Turn Arrow 26">
                <a:extLst>
                  <a:ext uri="{FF2B5EF4-FFF2-40B4-BE49-F238E27FC236}">
                    <a16:creationId xmlns:a16="http://schemas.microsoft.com/office/drawing/2014/main" id="{385ED4BC-3AB8-2B4B-A05E-83E528614C30}"/>
                  </a:ext>
                </a:extLst>
              </p:cNvPr>
              <p:cNvSpPr/>
              <p:nvPr/>
            </p:nvSpPr>
            <p:spPr>
              <a:xfrm flipH="1">
                <a:off x="7329101" y="2985297"/>
                <a:ext cx="1510614" cy="834082"/>
              </a:xfrm>
              <a:prstGeom prst="uturnArrow">
                <a:avLst>
                  <a:gd name="adj1" fmla="val 11765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576696-48A0-3A46-8BAE-E103821157A8}"/>
                  </a:ext>
                </a:extLst>
              </p:cNvPr>
              <p:cNvSpPr txBox="1"/>
              <p:nvPr/>
            </p:nvSpPr>
            <p:spPr>
              <a:xfrm>
                <a:off x="9470937" y="3936768"/>
                <a:ext cx="2173247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mL methanol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11.9 mL water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mL water</a:t>
                </a:r>
              </a:p>
            </p:txBody>
          </p:sp>
          <p:sp>
            <p:nvSpPr>
              <p:cNvPr id="29" name="U-Turn Arrow 28">
                <a:extLst>
                  <a:ext uri="{FF2B5EF4-FFF2-40B4-BE49-F238E27FC236}">
                    <a16:creationId xmlns:a16="http://schemas.microsoft.com/office/drawing/2014/main" id="{AD18DF85-1E44-DE41-88D5-C3616380B932}"/>
                  </a:ext>
                </a:extLst>
              </p:cNvPr>
              <p:cNvSpPr/>
              <p:nvPr/>
            </p:nvSpPr>
            <p:spPr>
              <a:xfrm flipH="1">
                <a:off x="8956587" y="3343644"/>
                <a:ext cx="847471" cy="534430"/>
              </a:xfrm>
              <a:prstGeom prst="uturnArrow">
                <a:avLst>
                  <a:gd name="adj1" fmla="val 11765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846DC2-A278-AA4F-8009-4264073172B1}"/>
                  </a:ext>
                </a:extLst>
              </p:cNvPr>
              <p:cNvSpPr txBox="1"/>
              <p:nvPr/>
            </p:nvSpPr>
            <p:spPr>
              <a:xfrm>
                <a:off x="547816" y="3936768"/>
                <a:ext cx="2247385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mL stock antibiotic solution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11.9 mL water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mL swine manure slurry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*The combination of stock antibiotic solution and manure creates a final antibiotic concentration of 100 mg L</a:t>
                </a:r>
                <a:r>
                  <a:rPr lang="en-US" sz="1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U-Turn Arrow 30">
                <a:extLst>
                  <a:ext uri="{FF2B5EF4-FFF2-40B4-BE49-F238E27FC236}">
                    <a16:creationId xmlns:a16="http://schemas.microsoft.com/office/drawing/2014/main" id="{C705F674-2DD9-5D43-8338-1ABA146E6C4D}"/>
                  </a:ext>
                </a:extLst>
              </p:cNvPr>
              <p:cNvSpPr/>
              <p:nvPr/>
            </p:nvSpPr>
            <p:spPr>
              <a:xfrm>
                <a:off x="2481642" y="3325108"/>
                <a:ext cx="881968" cy="571501"/>
              </a:xfrm>
              <a:prstGeom prst="uturnArrow">
                <a:avLst>
                  <a:gd name="adj1" fmla="val 11765"/>
                  <a:gd name="adj2" fmla="val 25000"/>
                  <a:gd name="adj3" fmla="val 25000"/>
                  <a:gd name="adj4" fmla="val 43750"/>
                  <a:gd name="adj5" fmla="val 75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Cloud 45">
              <a:extLst>
                <a:ext uri="{FF2B5EF4-FFF2-40B4-BE49-F238E27FC236}">
                  <a16:creationId xmlns:a16="http://schemas.microsoft.com/office/drawing/2014/main" id="{FA2F6ADE-48BB-CE48-A4EE-6AE3763DFA6A}"/>
                </a:ext>
              </a:extLst>
            </p:cNvPr>
            <p:cNvSpPr/>
            <p:nvPr/>
          </p:nvSpPr>
          <p:spPr>
            <a:xfrm>
              <a:off x="6484722" y="2922005"/>
              <a:ext cx="1804087" cy="1529144"/>
            </a:xfrm>
            <a:prstGeom prst="cloud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g dry equivalent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1747C4-7FD3-5649-AAA7-49956D42EAE6}"/>
                </a:ext>
              </a:extLst>
            </p:cNvPr>
            <p:cNvSpPr txBox="1"/>
            <p:nvPr/>
          </p:nvSpPr>
          <p:spPr>
            <a:xfrm>
              <a:off x="547816" y="5663608"/>
              <a:ext cx="3947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ppb Final Concentration Calculations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CA9B687-46EF-2449-8986-7AADC09AF7CE}"/>
                    </a:ext>
                  </a:extLst>
                </p:cNvPr>
                <p:cNvSpPr txBox="1"/>
                <p:nvPr/>
              </p:nvSpPr>
              <p:spPr>
                <a:xfrm>
                  <a:off x="706389" y="5973588"/>
                  <a:ext cx="840495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Antibiotic Addition Concentration: (100 mg L</a:t>
                  </a:r>
                  <a:r>
                    <a:rPr lang="en-US" sz="1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=  (0.1 mg mL</a:t>
                  </a:r>
                  <a:r>
                    <a:rPr lang="en-US" sz="1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)*(0.1 mL) = (0.01 mg) =  10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 antibiotic</a:t>
                  </a:r>
                </a:p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 g dry equivalent soil Conversion: (100 g) = 0.1 kg soil</a:t>
                  </a:r>
                </a:p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Final Antibiotic Concentration per Jar: (10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 antibiotic)/(0.1 kg soil) = 10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 kg</a:t>
                  </a:r>
                  <a:r>
                    <a:rPr lang="en-US" sz="1400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or 10 ppb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CA9B687-46EF-2449-8986-7AADC09AF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89" y="5973588"/>
                  <a:ext cx="8404954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51" t="-1695"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659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A8389B7-326C-B340-98ED-9AEAEF528D0B}"/>
              </a:ext>
            </a:extLst>
          </p:cNvPr>
          <p:cNvGrpSpPr/>
          <p:nvPr/>
        </p:nvGrpSpPr>
        <p:grpSpPr>
          <a:xfrm>
            <a:off x="-487573" y="364832"/>
            <a:ext cx="14401389" cy="4248740"/>
            <a:chOff x="-487573" y="364832"/>
            <a:chExt cx="14401389" cy="42487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669763-62A9-6B43-8622-F13195B29EF3}"/>
                </a:ext>
              </a:extLst>
            </p:cNvPr>
            <p:cNvGrpSpPr/>
            <p:nvPr/>
          </p:nvGrpSpPr>
          <p:grpSpPr>
            <a:xfrm>
              <a:off x="-487573" y="364832"/>
              <a:ext cx="14401389" cy="4248740"/>
              <a:chOff x="-487573" y="364832"/>
              <a:chExt cx="14401389" cy="42487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6D00E5-D07A-D74E-805F-CCA593D1E8F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-487573" y="364832"/>
                <a:ext cx="12315568" cy="3373705"/>
                <a:chOff x="-24715" y="1258277"/>
                <a:chExt cx="12315568" cy="337370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5B2E9C6-C8A9-B041-AD7B-A633C67DAD21}"/>
                    </a:ext>
                  </a:extLst>
                </p:cNvPr>
                <p:cNvGrpSpPr/>
                <p:nvPr/>
              </p:nvGrpSpPr>
              <p:grpSpPr>
                <a:xfrm>
                  <a:off x="-24715" y="1258277"/>
                  <a:ext cx="12315568" cy="3373705"/>
                  <a:chOff x="-24715" y="1258277"/>
                  <a:chExt cx="12315568" cy="337370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34AD80AA-547C-0649-A972-50FD5F6F443C}"/>
                      </a:ext>
                    </a:extLst>
                  </p:cNvPr>
                  <p:cNvGrpSpPr/>
                  <p:nvPr/>
                </p:nvGrpSpPr>
                <p:grpSpPr>
                  <a:xfrm>
                    <a:off x="-24715" y="1258277"/>
                    <a:ext cx="12315568" cy="3373705"/>
                    <a:chOff x="-24715" y="3065307"/>
                    <a:chExt cx="12315568" cy="3373705"/>
                  </a:xfrm>
                </p:grpSpPr>
                <p:sp>
                  <p:nvSpPr>
                    <p:cNvPr id="4" name="Can 3">
                      <a:extLst>
                        <a:ext uri="{FF2B5EF4-FFF2-40B4-BE49-F238E27FC236}">
                          <a16:creationId xmlns:a16="http://schemas.microsoft.com/office/drawing/2014/main" id="{685D10A5-5817-7E43-862F-F53BBB08B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0573" y="3807022"/>
                      <a:ext cx="2051222" cy="2631990"/>
                    </a:xfrm>
                    <a:prstGeom prst="ca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" name="Cloud 5">
                      <a:extLst>
                        <a:ext uri="{FF2B5EF4-FFF2-40B4-BE49-F238E27FC236}">
                          <a16:creationId xmlns:a16="http://schemas.microsoft.com/office/drawing/2014/main" id="{891BE79E-6135-1648-BCCB-EC2276C77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4140" y="4729035"/>
                      <a:ext cx="1804087" cy="1529144"/>
                    </a:xfrm>
                    <a:prstGeom prst="cloud">
                      <a:avLst/>
                    </a:prstGeom>
                    <a:solidFill>
                      <a:srgbClr val="532F05"/>
                    </a:solidFill>
                    <a:ln>
                      <a:solidFill>
                        <a:srgbClr val="532F0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cs typeface="Times New Roman" panose="02020603050405020304" pitchFamily="18" charset="0"/>
                        </a:rPr>
                        <a:t>100 g dry equivalent</a:t>
                      </a:r>
                    </a:p>
                    <a:p>
                      <a:pPr algn="ctr"/>
                      <a:r>
                        <a:rPr lang="en-US" dirty="0">
                          <a:cs typeface="Times New Roman" panose="02020603050405020304" pitchFamily="18" charset="0"/>
                        </a:rPr>
                        <a:t>soil</a:t>
                      </a:r>
                    </a:p>
                  </p:txBody>
                </p:sp>
                <p:sp>
                  <p:nvSpPr>
                    <p:cNvPr id="9" name="Can 8">
                      <a:extLst>
                        <a:ext uri="{FF2B5EF4-FFF2-40B4-BE49-F238E27FC236}">
                          <a16:creationId xmlns:a16="http://schemas.microsoft.com/office/drawing/2014/main" id="{35BFACB4-58EA-9247-A395-8FDD57C38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4324" y="3807022"/>
                      <a:ext cx="2051222" cy="2631990"/>
                    </a:xfrm>
                    <a:prstGeom prst="can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ff-page Connector 14">
                      <a:extLst>
                        <a:ext uri="{FF2B5EF4-FFF2-40B4-BE49-F238E27FC236}">
                          <a16:creationId xmlns:a16="http://schemas.microsoft.com/office/drawing/2014/main" id="{6DEA2334-9CEE-9245-A27A-B704F4D520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0333" y="3936768"/>
                      <a:ext cx="568411" cy="1322173"/>
                    </a:xfrm>
                    <a:prstGeom prst="flowChartOffpage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ff-page Connector 15">
                      <a:extLst>
                        <a:ext uri="{FF2B5EF4-FFF2-40B4-BE49-F238E27FC236}">
                          <a16:creationId xmlns:a16="http://schemas.microsoft.com/office/drawing/2014/main" id="{61DA4FEA-0A5E-E94C-ACC3-0870A55FB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0333" y="4183904"/>
                      <a:ext cx="568411" cy="1075037"/>
                    </a:xfrm>
                    <a:prstGeom prst="flowChartOffpageConnector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ff-page Connector 24">
                      <a:extLst>
                        <a:ext uri="{FF2B5EF4-FFF2-40B4-BE49-F238E27FC236}">
                          <a16:creationId xmlns:a16="http://schemas.microsoft.com/office/drawing/2014/main" id="{61158538-4A72-B344-BD53-8E9B1E26E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7394" y="3936768"/>
                      <a:ext cx="568411" cy="1322173"/>
                    </a:xfrm>
                    <a:prstGeom prst="flowChartOffpageConnector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ff-page Connector 25">
                      <a:extLst>
                        <a:ext uri="{FF2B5EF4-FFF2-40B4-BE49-F238E27FC236}">
                          <a16:creationId xmlns:a16="http://schemas.microsoft.com/office/drawing/2014/main" id="{149DC0D0-CDC3-4C48-9177-8E7F985CF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07394" y="4183904"/>
                      <a:ext cx="568411" cy="1075037"/>
                    </a:xfrm>
                    <a:prstGeom prst="flowChartOffpageConnector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U-Turn Arrow 26">
                      <a:extLst>
                        <a:ext uri="{FF2B5EF4-FFF2-40B4-BE49-F238E27FC236}">
                          <a16:creationId xmlns:a16="http://schemas.microsoft.com/office/drawing/2014/main" id="{385ED4BC-3AB8-2B4B-A05E-83E528614C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6241" y="3065307"/>
                      <a:ext cx="1510614" cy="834082"/>
                    </a:xfrm>
                    <a:prstGeom prst="uturnArrow">
                      <a:avLst>
                        <a:gd name="adj1" fmla="val 11765"/>
                        <a:gd name="adj2" fmla="val 25000"/>
                        <a:gd name="adj3" fmla="val 25000"/>
                        <a:gd name="adj4" fmla="val 43750"/>
                        <a:gd name="adj5" fmla="val 75000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6E576696-48A0-3A46-8BAE-E10382115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7653" y="3917666"/>
                      <a:ext cx="2743200" cy="107721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r>
                        <a:rPr lang="en-US" sz="1600" b="1" dirty="0">
                          <a:cs typeface="Times New Roman" panose="02020603050405020304" pitchFamily="18" charset="0"/>
                        </a:rPr>
                        <a:t>Control: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0.1 mL methanol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11.9 mL water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3 mL water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2846DC2-A278-AA4F-8009-426407317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715" y="3899389"/>
                      <a:ext cx="2743200" cy="23083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r>
                        <a:rPr lang="en-US" sz="1600" b="1" dirty="0">
                          <a:cs typeface="Times New Roman" panose="02020603050405020304" pitchFamily="18" charset="0"/>
                        </a:rPr>
                        <a:t>Treatment: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0.1 mL stock antibiotic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11.9 mL water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cs typeface="Times New Roman" panose="02020603050405020304" pitchFamily="18" charset="0"/>
                        </a:rPr>
                        <a:t>3 mL swine manure slurry</a:t>
                      </a:r>
                    </a:p>
                    <a:p>
                      <a:endParaRPr lang="en-US" sz="1600" dirty="0"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cs typeface="Times New Roman" panose="02020603050405020304" pitchFamily="18" charset="0"/>
                        </a:rPr>
                        <a:t>*Final antibiotic concentration of 100 mg L</a:t>
                      </a:r>
                      <a:r>
                        <a:rPr lang="en-US" sz="1600" baseline="30000" dirty="0"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 dirty="0"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46" name="Cloud 45">
                    <a:extLst>
                      <a:ext uri="{FF2B5EF4-FFF2-40B4-BE49-F238E27FC236}">
                        <a16:creationId xmlns:a16="http://schemas.microsoft.com/office/drawing/2014/main" id="{FA2F6ADE-48BB-CE48-A4EE-6AE3763DFA6A}"/>
                      </a:ext>
                    </a:extLst>
                  </p:cNvPr>
                  <p:cNvSpPr/>
                  <p:nvPr/>
                </p:nvSpPr>
                <p:spPr>
                  <a:xfrm>
                    <a:off x="6484722" y="2922005"/>
                    <a:ext cx="1804087" cy="1529144"/>
                  </a:xfrm>
                  <a:prstGeom prst="cloud">
                    <a:avLst/>
                  </a:prstGeom>
                  <a:solidFill>
                    <a:srgbClr val="532F05"/>
                  </a:solidFill>
                  <a:ln>
                    <a:solidFill>
                      <a:srgbClr val="532F0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cs typeface="Times New Roman" panose="02020603050405020304" pitchFamily="18" charset="0"/>
                      </a:rPr>
                      <a:t>100 g dry equivalent</a:t>
                    </a:r>
                  </a:p>
                  <a:p>
                    <a:pPr algn="ctr"/>
                    <a:r>
                      <a:rPr lang="en-US" dirty="0">
                        <a:cs typeface="Times New Roman" panose="02020603050405020304" pitchFamily="18" charset="0"/>
                      </a:rPr>
                      <a:t>soil</a:t>
                    </a:r>
                  </a:p>
                </p:txBody>
              </p:sp>
            </p:grpSp>
            <p:pic>
              <p:nvPicPr>
                <p:cNvPr id="1026" name="Picture 2" descr="Pile of Poo emoji - Wikipedia">
                  <a:extLst>
                    <a:ext uri="{FF2B5EF4-FFF2-40B4-BE49-F238E27FC236}">
                      <a16:creationId xmlns:a16="http://schemas.microsoft.com/office/drawing/2014/main" id="{386A3E53-3154-A047-9D6C-6CD5AA24FA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95007" y="2699501"/>
                  <a:ext cx="365760" cy="3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Right Arrow 31">
                  <a:extLst>
                    <a:ext uri="{FF2B5EF4-FFF2-40B4-BE49-F238E27FC236}">
                      <a16:creationId xmlns:a16="http://schemas.microsoft.com/office/drawing/2014/main" id="{325A3B21-0A87-7245-B7EA-CD263D118BC5}"/>
                    </a:ext>
                  </a:extLst>
                </p:cNvPr>
                <p:cNvSpPr/>
                <p:nvPr/>
              </p:nvSpPr>
              <p:spPr>
                <a:xfrm rot="10800000">
                  <a:off x="9275805" y="2129738"/>
                  <a:ext cx="274320" cy="2616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ight Arrow 33">
                  <a:extLst>
                    <a:ext uri="{FF2B5EF4-FFF2-40B4-BE49-F238E27FC236}">
                      <a16:creationId xmlns:a16="http://schemas.microsoft.com/office/drawing/2014/main" id="{EBA3A390-0C23-6B46-82F1-F6F7B94C37B0}"/>
                    </a:ext>
                  </a:extLst>
                </p:cNvPr>
                <p:cNvSpPr/>
                <p:nvPr/>
              </p:nvSpPr>
              <p:spPr>
                <a:xfrm>
                  <a:off x="2713128" y="2129738"/>
                  <a:ext cx="274320" cy="26161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30C4074D-0102-EB41-BAA2-42ABC493810F}"/>
                  </a:ext>
                </a:extLst>
              </p:cNvPr>
              <p:cNvSpPr/>
              <p:nvPr/>
            </p:nvSpPr>
            <p:spPr>
              <a:xfrm rot="16200000">
                <a:off x="5519707" y="1528902"/>
                <a:ext cx="274320" cy="4718304"/>
              </a:xfrm>
              <a:prstGeom prst="leftBracket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762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" name="Bent Arrow 36">
                <a:extLst>
                  <a:ext uri="{FF2B5EF4-FFF2-40B4-BE49-F238E27FC236}">
                    <a16:creationId xmlns:a16="http://schemas.microsoft.com/office/drawing/2014/main" id="{18CFC228-9D92-DB4D-96D5-D7BFD1024EE1}"/>
                  </a:ext>
                </a:extLst>
              </p:cNvPr>
              <p:cNvSpPr/>
              <p:nvPr/>
            </p:nvSpPr>
            <p:spPr>
              <a:xfrm flipV="1">
                <a:off x="5611147" y="4041790"/>
                <a:ext cx="2560320" cy="518472"/>
              </a:xfrm>
              <a:prstGeom prst="bentArrow">
                <a:avLst>
                  <a:gd name="adj1" fmla="val 25947"/>
                  <a:gd name="adj2" fmla="val 3563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EA4B7D-602B-5648-8509-A340D3FE95F4}"/>
                  </a:ext>
                </a:extLst>
              </p:cNvPr>
              <p:cNvSpPr txBox="1"/>
              <p:nvPr/>
            </p:nvSpPr>
            <p:spPr>
              <a:xfrm>
                <a:off x="8244536" y="3043912"/>
                <a:ext cx="5669280" cy="1569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b="1" dirty="0"/>
                  <a:t>(2 x 3 x 2 x 6 x 3) = 216 Total Incubated Jars of Soil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2 Treatments (Treatment &amp; Control)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3 STRIPS Field Sites (Established in 2003, 2013, &amp; 2015)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2 Soil Vegetations (Field Crop &amp; Prairie Strip)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6 Sampling Timepoints (Day 0, 3, 7, 21, 36, &amp; 72)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3 Replicates</a:t>
                </a:r>
              </a:p>
            </p:txBody>
          </p:sp>
        </p:grp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3731ACCD-F3E3-3C49-A27C-FE2957E883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7909" y="366810"/>
              <a:ext cx="1507031" cy="832104"/>
            </a:xfrm>
            <a:prstGeom prst="uturnArrow">
              <a:avLst>
                <a:gd name="adj1" fmla="val 11765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1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ug&#10;&#10;Description automatically generated">
            <a:extLst>
              <a:ext uri="{FF2B5EF4-FFF2-40B4-BE49-F238E27FC236}">
                <a16:creationId xmlns:a16="http://schemas.microsoft.com/office/drawing/2014/main" id="{067310E3-E7A2-2442-BCB7-4CB5F4F6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1447800"/>
            <a:ext cx="6690993" cy="2038662"/>
          </a:xfrm>
          <a:prstGeom prst="rect">
            <a:avLst/>
          </a:prstGeom>
        </p:spPr>
      </p:pic>
      <p:sp>
        <p:nvSpPr>
          <p:cNvPr id="4" name="Left Bracket 3">
            <a:extLst>
              <a:ext uri="{FF2B5EF4-FFF2-40B4-BE49-F238E27FC236}">
                <a16:creationId xmlns:a16="http://schemas.microsoft.com/office/drawing/2014/main" id="{BFBCAF75-A869-9143-A88F-D1E5434C3D36}"/>
              </a:ext>
            </a:extLst>
          </p:cNvPr>
          <p:cNvSpPr/>
          <p:nvPr/>
        </p:nvSpPr>
        <p:spPr>
          <a:xfrm rot="16200000">
            <a:off x="5280976" y="2297742"/>
            <a:ext cx="274320" cy="2651760"/>
          </a:xfrm>
          <a:prstGeom prst="lef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733FBFBB-96B2-514C-8750-53D0D088F3B7}"/>
              </a:ext>
            </a:extLst>
          </p:cNvPr>
          <p:cNvSpPr/>
          <p:nvPr/>
        </p:nvSpPr>
        <p:spPr>
          <a:xfrm flipV="1">
            <a:off x="5338126" y="3760782"/>
            <a:ext cx="1463040" cy="518472"/>
          </a:xfrm>
          <a:prstGeom prst="bentArrow">
            <a:avLst>
              <a:gd name="adj1" fmla="val 25947"/>
              <a:gd name="adj2" fmla="val 35631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E39F3-3354-F44B-9700-2663194ECCBC}"/>
              </a:ext>
            </a:extLst>
          </p:cNvPr>
          <p:cNvSpPr txBox="1"/>
          <p:nvPr/>
        </p:nvSpPr>
        <p:spPr>
          <a:xfrm>
            <a:off x="6861810" y="3273414"/>
            <a:ext cx="325755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216 Total Incubated Jars of Soil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 Treatments (Treatment &amp;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3 STRIPS Field Sites (Established in 2003, 2013, &amp; 2015)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 Soil Vegetations (Field Crop &amp; Prairie Strip)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6 Sampling Timepoints (Day 0, 3, 7, 21, 36, &amp; 72)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07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AE7739E-0169-0247-BCBE-8710695B4B3C}"/>
              </a:ext>
            </a:extLst>
          </p:cNvPr>
          <p:cNvGrpSpPr/>
          <p:nvPr/>
        </p:nvGrpSpPr>
        <p:grpSpPr>
          <a:xfrm>
            <a:off x="1760010" y="1358165"/>
            <a:ext cx="7912555" cy="5412425"/>
            <a:chOff x="1760010" y="1358165"/>
            <a:chExt cx="7912555" cy="5412425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96F7DDE8-73BB-984F-858F-C07FEDC040A0}"/>
                </a:ext>
              </a:extLst>
            </p:cNvPr>
            <p:cNvSpPr/>
            <p:nvPr/>
          </p:nvSpPr>
          <p:spPr>
            <a:xfrm>
              <a:off x="3373915" y="4138600"/>
              <a:ext cx="2051222" cy="263199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71E9A44A-13A2-4F44-B4FA-85C1AE15B0C1}"/>
                </a:ext>
              </a:extLst>
            </p:cNvPr>
            <p:cNvSpPr/>
            <p:nvPr/>
          </p:nvSpPr>
          <p:spPr>
            <a:xfrm>
              <a:off x="3497482" y="5060613"/>
              <a:ext cx="1804087" cy="1529144"/>
            </a:xfrm>
            <a:prstGeom prst="cloud">
              <a:avLst/>
            </a:prstGeom>
            <a:solidFill>
              <a:srgbClr val="532F05"/>
            </a:solidFill>
            <a:ln>
              <a:solidFill>
                <a:srgbClr val="53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g dry equivalent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A8381FED-1E2C-194A-934A-61D8D68F8EC6}"/>
                </a:ext>
              </a:extLst>
            </p:cNvPr>
            <p:cNvSpPr/>
            <p:nvPr/>
          </p:nvSpPr>
          <p:spPr>
            <a:xfrm>
              <a:off x="5997666" y="4138600"/>
              <a:ext cx="2051222" cy="263199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ff-page Connector 17">
              <a:extLst>
                <a:ext uri="{FF2B5EF4-FFF2-40B4-BE49-F238E27FC236}">
                  <a16:creationId xmlns:a16="http://schemas.microsoft.com/office/drawing/2014/main" id="{ADA9400A-23D3-B44C-A823-AF1946FA5B83}"/>
                </a:ext>
              </a:extLst>
            </p:cNvPr>
            <p:cNvSpPr/>
            <p:nvPr/>
          </p:nvSpPr>
          <p:spPr>
            <a:xfrm>
              <a:off x="4860324" y="1358165"/>
              <a:ext cx="568411" cy="1322173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ff-page Connector 18">
              <a:extLst>
                <a:ext uri="{FF2B5EF4-FFF2-40B4-BE49-F238E27FC236}">
                  <a16:creationId xmlns:a16="http://schemas.microsoft.com/office/drawing/2014/main" id="{C86826FC-3B9C-7648-AD16-B9DFB5544B14}"/>
                </a:ext>
              </a:extLst>
            </p:cNvPr>
            <p:cNvSpPr/>
            <p:nvPr/>
          </p:nvSpPr>
          <p:spPr>
            <a:xfrm>
              <a:off x="4860324" y="1605301"/>
              <a:ext cx="568411" cy="1075037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ff-page Connector 19">
              <a:extLst>
                <a:ext uri="{FF2B5EF4-FFF2-40B4-BE49-F238E27FC236}">
                  <a16:creationId xmlns:a16="http://schemas.microsoft.com/office/drawing/2014/main" id="{32DCE2FF-86F6-2048-B9FA-532AAD6741CB}"/>
                </a:ext>
              </a:extLst>
            </p:cNvPr>
            <p:cNvSpPr/>
            <p:nvPr/>
          </p:nvSpPr>
          <p:spPr>
            <a:xfrm>
              <a:off x="5997666" y="1377267"/>
              <a:ext cx="568411" cy="1322173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ff-page Connector 20">
              <a:extLst>
                <a:ext uri="{FF2B5EF4-FFF2-40B4-BE49-F238E27FC236}">
                  <a16:creationId xmlns:a16="http://schemas.microsoft.com/office/drawing/2014/main" id="{A0216757-60BE-5E40-A21C-551E183F5940}"/>
                </a:ext>
              </a:extLst>
            </p:cNvPr>
            <p:cNvSpPr/>
            <p:nvPr/>
          </p:nvSpPr>
          <p:spPr>
            <a:xfrm>
              <a:off x="5997666" y="1624403"/>
              <a:ext cx="568411" cy="1075037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E31702-231C-364C-A828-90956030C1F3}"/>
                </a:ext>
              </a:extLst>
            </p:cNvPr>
            <p:cNvSpPr txBox="1"/>
            <p:nvPr/>
          </p:nvSpPr>
          <p:spPr>
            <a:xfrm>
              <a:off x="6837925" y="1358165"/>
              <a:ext cx="28346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 mL methanol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11.9 mL water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mL water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203E69-EBA0-4744-8536-D5A3271BC226}"/>
                </a:ext>
              </a:extLst>
            </p:cNvPr>
            <p:cNvSpPr txBox="1"/>
            <p:nvPr/>
          </p:nvSpPr>
          <p:spPr>
            <a:xfrm>
              <a:off x="1760010" y="1358165"/>
              <a:ext cx="2834640" cy="2560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Treatment: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 mL stock antibiotic solution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11.9 mL water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mL swine manure slurry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*Final antibiotic concentration of 100 mg L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14A494B0-E8E4-2949-B178-220B6025D366}"/>
                </a:ext>
              </a:extLst>
            </p:cNvPr>
            <p:cNvSpPr/>
            <p:nvPr/>
          </p:nvSpPr>
          <p:spPr>
            <a:xfrm>
              <a:off x="6098064" y="5060613"/>
              <a:ext cx="1804087" cy="1529144"/>
            </a:xfrm>
            <a:prstGeom prst="cloud">
              <a:avLst/>
            </a:prstGeom>
            <a:solidFill>
              <a:srgbClr val="532F05"/>
            </a:solidFill>
            <a:ln>
              <a:solidFill>
                <a:srgbClr val="532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g dry equivalent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</a:t>
              </a:r>
            </a:p>
          </p:txBody>
        </p:sp>
        <p:pic>
          <p:nvPicPr>
            <p:cNvPr id="10" name="Picture 2" descr="Pile of Poo emoji - Wikipedia">
              <a:extLst>
                <a:ext uri="{FF2B5EF4-FFF2-40B4-BE49-F238E27FC236}">
                  <a16:creationId xmlns:a16="http://schemas.microsoft.com/office/drawing/2014/main" id="{7FA40746-DB98-E944-8BEA-B9736D79F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98" y="192792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C721EFF-5BE0-C84A-82A0-E55DDAB4EA63}"/>
                </a:ext>
              </a:extLst>
            </p:cNvPr>
            <p:cNvSpPr/>
            <p:nvPr/>
          </p:nvSpPr>
          <p:spPr>
            <a:xfrm rot="10800000">
              <a:off x="6566077" y="1377267"/>
              <a:ext cx="274320" cy="2616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454805CB-D7AA-1C45-AE38-10A77B3F1AE4}"/>
                </a:ext>
              </a:extLst>
            </p:cNvPr>
            <p:cNvSpPr/>
            <p:nvPr/>
          </p:nvSpPr>
          <p:spPr>
            <a:xfrm>
              <a:off x="4586004" y="1358165"/>
              <a:ext cx="274320" cy="2616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4436FCF7-8FA9-4449-ACF9-98A33BA2B615}"/>
                </a:ext>
              </a:extLst>
            </p:cNvPr>
            <p:cNvSpPr/>
            <p:nvPr/>
          </p:nvSpPr>
          <p:spPr>
            <a:xfrm>
              <a:off x="5028492" y="2791665"/>
              <a:ext cx="232074" cy="164592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C74A2331-ECD8-F245-B897-DE8315E06C50}"/>
                </a:ext>
              </a:extLst>
            </p:cNvPr>
            <p:cNvSpPr/>
            <p:nvPr/>
          </p:nvSpPr>
          <p:spPr>
            <a:xfrm>
              <a:off x="6165834" y="2791665"/>
              <a:ext cx="232074" cy="164592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28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379</Words>
  <Application>Microsoft Macintosh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Alt, Laura M [ABE]</dc:creator>
  <cp:lastModifiedBy>Alt, Laura M [ABE]</cp:lastModifiedBy>
  <cp:revision>12</cp:revision>
  <dcterms:created xsi:type="dcterms:W3CDTF">2019-08-14T17:38:17Z</dcterms:created>
  <dcterms:modified xsi:type="dcterms:W3CDTF">2021-10-29T19:37:33Z</dcterms:modified>
</cp:coreProperties>
</file>