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63" r:id="rId4"/>
    <p:sldId id="269" r:id="rId5"/>
    <p:sldId id="270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99"/>
    <a:srgbClr val="FDB699"/>
    <a:srgbClr val="F9A69D"/>
    <a:srgbClr val="F68174"/>
    <a:srgbClr val="E0FD99"/>
    <a:srgbClr val="99AEFD"/>
    <a:srgbClr val="6397EB"/>
    <a:srgbClr val="90B6F4"/>
    <a:srgbClr val="FFDE59"/>
    <a:srgbClr val="FCE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29AA6-991A-A6DC-F88B-CC4F488D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9CE1DE-EE12-4D13-E336-8DED725C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E4222C-52FE-543A-E31C-8DFFADC2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9B9E8E-689B-20A4-C8B8-4AF39AEF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411183-2685-65FA-8624-28A84AA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20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6C9FD-5888-0445-8891-0998376F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FEEE9C-49D6-8E6D-3E7F-F87F3B9B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7EEF6D-ED26-58EC-6052-EC30E09F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64C14-1D5D-99E5-A485-BD8FC71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1CB314-8B25-D94A-5D08-60BEB7C7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4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C7C592-34DF-ABF6-DD94-EFCF4B9F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A8702-6834-114A-7F80-2419A2C8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7332FA-C72E-FE52-5C01-C6A63B12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9F335-580F-A8DD-7CC0-396CB08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B7AD0D-1C3F-471A-89AE-FD289E39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58041-E77E-5BC2-78FF-0BE2007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F1433-5DC0-79F7-3CA4-EF5A36C4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EEA2B-D369-5074-6E44-147FE871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3E05C-56A0-0710-7E6E-5F3ED79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83B89-ED0A-B927-693B-099522C8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3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5830D-8E3A-F095-43CE-078998E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6159F8-89E2-2A69-A1D7-56E95D23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A25B15-418E-5397-57A5-62F0691A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38EFD-8566-85FC-F7C9-011EB4D4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7AF0E-F5A1-91C9-9118-FB67B40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76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E9D3-0221-0031-AFAD-AC1668F6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AB91FA-D40F-EF0A-6BAA-92275501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9BFFB-69C8-3BE8-1195-88D898F3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78869E-88CF-71E5-D869-C5C26EE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1DDF92-EC89-4E68-A2FB-FF03D105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EB0DE7-B307-71F3-6F38-BB01420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78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64CC8-CFEA-C479-D9B2-FF653812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52B5DC-FAF1-0C45-51AE-F538528A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2BBCB-E5C0-7383-73EC-DF2BD8551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B8E7CA-8E99-312E-034B-C0F9122A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D0B0AD-B5FA-899C-8AB9-8E8518D3B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2D24C6-034D-769C-9783-43F5D07A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5D2E1B-FEF7-8534-A91D-85963346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BD0994-39B7-5BC9-EA12-C08FF5D7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6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E50A4-7E35-39BC-10D4-613C7A7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AB4AE1-1BAC-62B9-F08F-3F8EBD83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8D4ABD-A695-4A70-7CE0-3F2B519F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AD28DD-565A-9A82-F0A5-00E391EF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86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12E66C-6DDB-8E64-3698-92A213E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983839-9CE2-4D0C-64F8-7CDD9660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63A8BA-249C-EFD0-C68B-A8836CB2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34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01C92-48E2-3F25-B944-505FF9DD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9F85E-781D-C0BD-D98A-3130D1C1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ECE042-D5BB-3D6B-32BD-14B38B3B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A8248-48B6-32F5-764D-F7040BE0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534BA-5F11-CC5F-16A2-41DEF8EC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BAA6F6-E6B1-C2CD-4E49-1F3C8833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53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732F4-1412-E103-3B17-7705555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DEC8BF-77D4-4336-9BC1-79E83693D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6BFC80-4AD6-7759-6DF3-0712F922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300609-374B-E6F4-EB2A-F5E3B87F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4F937C-45C6-0646-CC68-7B2F57C4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C809E6-7A15-53F4-0F26-4391234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87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36E3DD-0C50-A442-0129-D27204B4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412063-3C36-6FB8-8B8A-689C2433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F29C9-EE80-0FED-276F-BBC5AB0A2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5ACB-1AC6-43D9-96B5-A98B4A445E5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3FF60-9F5F-CDD0-91A5-14A1DE88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715CD-81F2-8439-9CDB-D59662963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B35E-CBED-41BF-B62F-F3EC8403F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8812B9-7A89-5A15-E869-CF71EFF26A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EC7B467B-4457-286B-C9D6-C027C3EE464D}"/>
              </a:ext>
            </a:extLst>
          </p:cNvPr>
          <p:cNvSpPr txBox="1">
            <a:spLocks/>
          </p:cNvSpPr>
          <p:nvPr/>
        </p:nvSpPr>
        <p:spPr>
          <a:xfrm>
            <a:off x="885753" y="2670082"/>
            <a:ext cx="10973312" cy="176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dirty="0"/>
              <a:t>Progetto di Digital Humanities</a:t>
            </a:r>
            <a:br>
              <a:rPr lang="en-US" sz="4800" b="1" dirty="0"/>
            </a:br>
            <a:r>
              <a:rPr lang="en-US" sz="5500" b="1" dirty="0"/>
              <a:t>   </a:t>
            </a:r>
            <a:r>
              <a:rPr lang="en-US" sz="3700" b="1" dirty="0"/>
              <a:t>Il </a:t>
            </a:r>
            <a:r>
              <a:rPr lang="en-US" sz="3700" b="1" dirty="0" err="1"/>
              <a:t>castello</a:t>
            </a:r>
            <a:r>
              <a:rPr lang="en-US" sz="3700" b="1" dirty="0"/>
              <a:t> di </a:t>
            </a:r>
            <a:r>
              <a:rPr lang="en-US" sz="3700" b="1" dirty="0" err="1"/>
              <a:t>Masnago</a:t>
            </a:r>
            <a:endParaRPr lang="en-US" sz="4800" b="1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3BEC3EA-F8AA-B276-8BA0-6A87323511C3}"/>
              </a:ext>
            </a:extLst>
          </p:cNvPr>
          <p:cNvSpPr txBox="1">
            <a:spLocks/>
          </p:cNvSpPr>
          <p:nvPr/>
        </p:nvSpPr>
        <p:spPr>
          <a:xfrm>
            <a:off x="4835865" y="5615507"/>
            <a:ext cx="3073087" cy="110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Baggiani Laura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/>
              <a:t>Matricola</a:t>
            </a:r>
            <a:r>
              <a:rPr lang="en-US" sz="2000" dirty="0"/>
              <a:t> 0001004180</a:t>
            </a:r>
          </a:p>
        </p:txBody>
      </p:sp>
    </p:spTree>
    <p:extLst>
      <p:ext uri="{BB962C8B-B14F-4D97-AF65-F5344CB8AC3E}">
        <p14:creationId xmlns:p14="http://schemas.microsoft.com/office/powerpoint/2010/main" val="29210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8CE8A47-8B82-1C95-8551-700A2A083A68}"/>
              </a:ext>
            </a:extLst>
          </p:cNvPr>
          <p:cNvSpPr/>
          <p:nvPr/>
        </p:nvSpPr>
        <p:spPr>
          <a:xfrm>
            <a:off x="7629373" y="-118474"/>
            <a:ext cx="6603969" cy="4835230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B501CA-31B5-67B2-2CA2-C4F861BD8054}"/>
              </a:ext>
            </a:extLst>
          </p:cNvPr>
          <p:cNvSpPr txBox="1"/>
          <p:nvPr/>
        </p:nvSpPr>
        <p:spPr>
          <a:xfrm>
            <a:off x="1117263" y="1266780"/>
            <a:ext cx="43909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progetto nasce dall’idea di ideare un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sito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dedicato alla collezione </a:t>
            </a:r>
            <a:r>
              <a:rPr lang="it-IT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 Civico Museo d'Arte Moderna e Contemporanea di Varese.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EE0835-8CBB-030E-5807-E3B3CBCCDFEE}"/>
              </a:ext>
            </a:extLst>
          </p:cNvPr>
          <p:cNvSpPr txBox="1"/>
          <p:nvPr/>
        </p:nvSpPr>
        <p:spPr>
          <a:xfrm>
            <a:off x="750890" y="3717834"/>
            <a:ext cx="38849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obiettivi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catalogazione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raccolta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digitalizzazione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risorse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consentirà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migliore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valorizzazione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raccolta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5A71F1-4994-3291-0539-A4E73C681AE4}"/>
              </a:ext>
            </a:extLst>
          </p:cNvPr>
          <p:cNvSpPr txBox="1"/>
          <p:nvPr/>
        </p:nvSpPr>
        <p:spPr>
          <a:xfrm>
            <a:off x="1914984" y="381223"/>
            <a:ext cx="264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PROGETTO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243814-8068-07F8-7F1A-2ED5DCA22B8E}"/>
              </a:ext>
            </a:extLst>
          </p:cNvPr>
          <p:cNvSpPr txBox="1"/>
          <p:nvPr/>
        </p:nvSpPr>
        <p:spPr>
          <a:xfrm>
            <a:off x="8363890" y="1151545"/>
            <a:ext cx="3439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Possibile implementazione futura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Aggiungere la versione del sito in diverse lingue soprattutto inglese e tedesco.</a:t>
            </a:r>
          </a:p>
        </p:txBody>
      </p:sp>
      <p:pic>
        <p:nvPicPr>
          <p:cNvPr id="1026" name="Picture 2" descr="Web Accessibility Part 1: Design - The Big Human Blog">
            <a:extLst>
              <a:ext uri="{FF2B5EF4-FFF2-40B4-BE49-F238E27FC236}">
                <a16:creationId xmlns:a16="http://schemas.microsoft.com/office/drawing/2014/main" id="{21C7DF37-C451-BE73-7FC9-2D173976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52" y="3219017"/>
            <a:ext cx="7145148" cy="36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585575F-27A4-448B-2E06-05C07D1FC092}"/>
              </a:ext>
            </a:extLst>
          </p:cNvPr>
          <p:cNvCxnSpPr>
            <a:cxnSpLocks/>
          </p:cNvCxnSpPr>
          <p:nvPr/>
        </p:nvCxnSpPr>
        <p:spPr>
          <a:xfrm>
            <a:off x="5685241" y="1751710"/>
            <a:ext cx="2455869" cy="0"/>
          </a:xfrm>
          <a:prstGeom prst="straightConnector1">
            <a:avLst/>
          </a:prstGeom>
          <a:ln w="50800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715D5DB-D782-8BC5-8815-AB7CF4CDE2E3}"/>
              </a:ext>
            </a:extLst>
          </p:cNvPr>
          <p:cNvCxnSpPr>
            <a:cxnSpLocks/>
          </p:cNvCxnSpPr>
          <p:nvPr/>
        </p:nvCxnSpPr>
        <p:spPr>
          <a:xfrm>
            <a:off x="2681334" y="2766366"/>
            <a:ext cx="0" cy="905302"/>
          </a:xfrm>
          <a:prstGeom prst="straightConnector1">
            <a:avLst/>
          </a:prstGeom>
          <a:ln w="50800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9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4BF0D4C-C9CC-562F-D2AB-D337284C7F99}"/>
              </a:ext>
            </a:extLst>
          </p:cNvPr>
          <p:cNvSpPr/>
          <p:nvPr/>
        </p:nvSpPr>
        <p:spPr>
          <a:xfrm>
            <a:off x="758678" y="1334998"/>
            <a:ext cx="3825241" cy="506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Segnaposto contenuto 10">
            <a:extLst>
              <a:ext uri="{FF2B5EF4-FFF2-40B4-BE49-F238E27FC236}">
                <a16:creationId xmlns:a16="http://schemas.microsoft.com/office/drawing/2014/main" id="{13003367-6A46-E41F-77B3-527ED084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1" y="1436847"/>
            <a:ext cx="3439817" cy="48653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74902F-41D0-F232-543D-1DDAC711DBC7}"/>
              </a:ext>
            </a:extLst>
          </p:cNvPr>
          <p:cNvSpPr txBox="1"/>
          <p:nvPr/>
        </p:nvSpPr>
        <p:spPr>
          <a:xfrm>
            <a:off x="1097717" y="3680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COMPONENTI LOGICHE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1D2AE7-3631-73BA-2F8C-62FB3B4DA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42" y="83981"/>
            <a:ext cx="4443613" cy="2502034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F3C876A-6A00-A37E-5165-09BEE876CCEE}"/>
              </a:ext>
            </a:extLst>
          </p:cNvPr>
          <p:cNvSpPr txBox="1">
            <a:spLocks/>
          </p:cNvSpPr>
          <p:nvPr/>
        </p:nvSpPr>
        <p:spPr>
          <a:xfrm>
            <a:off x="5695463" y="690880"/>
            <a:ext cx="3825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B5792"/>
                </a:solidFill>
              </a:rPr>
              <a:t>Utilities bootstrap: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Breadcrumbs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buttons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Card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Carousel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Slideshow (automatic)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Collapse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Dropdown button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Navbar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Pagination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Table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6558F3E-BEFE-E8E0-0AB8-A625431EE408}"/>
              </a:ext>
            </a:extLst>
          </p:cNvPr>
          <p:cNvSpPr txBox="1">
            <a:spLocks/>
          </p:cNvSpPr>
          <p:nvPr/>
        </p:nvSpPr>
        <p:spPr>
          <a:xfrm>
            <a:off x="8994885" y="4978400"/>
            <a:ext cx="3825240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D7D31"/>
              </a:buClr>
              <a:buNone/>
            </a:pP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Immagini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Juxtapose (Knightlab)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72554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4BF0D4C-C9CC-562F-D2AB-D337284C7F99}"/>
              </a:ext>
            </a:extLst>
          </p:cNvPr>
          <p:cNvSpPr/>
          <p:nvPr/>
        </p:nvSpPr>
        <p:spPr>
          <a:xfrm>
            <a:off x="758678" y="1334998"/>
            <a:ext cx="3825241" cy="506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Segnaposto contenuto 10">
            <a:extLst>
              <a:ext uri="{FF2B5EF4-FFF2-40B4-BE49-F238E27FC236}">
                <a16:creationId xmlns:a16="http://schemas.microsoft.com/office/drawing/2014/main" id="{13003367-6A46-E41F-77B3-527ED084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1" y="1436847"/>
            <a:ext cx="3439817" cy="48653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74902F-41D0-F232-543D-1DDAC711DBC7}"/>
              </a:ext>
            </a:extLst>
          </p:cNvPr>
          <p:cNvSpPr txBox="1"/>
          <p:nvPr/>
        </p:nvSpPr>
        <p:spPr>
          <a:xfrm>
            <a:off x="1097717" y="3680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COMPONENTI LOGICHE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1D2AE7-3631-73BA-2F8C-62FB3B4DA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42" y="83981"/>
            <a:ext cx="4443613" cy="2502034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F3C876A-6A00-A37E-5165-09BEE876CCEE}"/>
              </a:ext>
            </a:extLst>
          </p:cNvPr>
          <p:cNvSpPr txBox="1">
            <a:spLocks/>
          </p:cNvSpPr>
          <p:nvPr/>
        </p:nvSpPr>
        <p:spPr>
          <a:xfrm>
            <a:off x="5695463" y="690880"/>
            <a:ext cx="3825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B5792"/>
                </a:solidFill>
              </a:rPr>
              <a:t>Utilities bootstrap: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Breadcrumbs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buttons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Card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Carousel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Slideshow (automatic)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Collapse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Dropdown button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Navbar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Pagination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Table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6558F3E-BEFE-E8E0-0AB8-A625431EE408}"/>
              </a:ext>
            </a:extLst>
          </p:cNvPr>
          <p:cNvSpPr txBox="1">
            <a:spLocks/>
          </p:cNvSpPr>
          <p:nvPr/>
        </p:nvSpPr>
        <p:spPr>
          <a:xfrm>
            <a:off x="8994885" y="4978400"/>
            <a:ext cx="3825240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D7D31"/>
              </a:buClr>
              <a:buNone/>
            </a:pP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Immagini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Juxtapose (Knightlab)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Modal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D41E29F-8CDE-73BA-CD09-C493F9631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2" y="1436847"/>
            <a:ext cx="3439818" cy="48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74902F-41D0-F232-543D-1DDAC711DBC7}"/>
              </a:ext>
            </a:extLst>
          </p:cNvPr>
          <p:cNvSpPr txBox="1"/>
          <p:nvPr/>
        </p:nvSpPr>
        <p:spPr>
          <a:xfrm>
            <a:off x="926484" y="350961"/>
            <a:ext cx="3695263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endParaRPr lang="it-IT" sz="1000" b="1" dirty="0"/>
          </a:p>
          <a:p>
            <a:pPr algn="ctr"/>
            <a:r>
              <a:rPr lang="it-IT" sz="2400" b="1" dirty="0"/>
              <a:t>COMPONENTI LOGICHE</a:t>
            </a:r>
          </a:p>
          <a:p>
            <a:pPr algn="ctr"/>
            <a:endParaRPr lang="it-IT" sz="1000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1D2AE7-3631-73BA-2F8C-62FB3B4D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42" y="83981"/>
            <a:ext cx="4443613" cy="2502034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F3C876A-6A00-A37E-5165-09BEE876CCEE}"/>
              </a:ext>
            </a:extLst>
          </p:cNvPr>
          <p:cNvSpPr txBox="1">
            <a:spLocks/>
          </p:cNvSpPr>
          <p:nvPr/>
        </p:nvSpPr>
        <p:spPr>
          <a:xfrm>
            <a:off x="6243632" y="1165198"/>
            <a:ext cx="3825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B5792"/>
                </a:solidFill>
              </a:rPr>
              <a:t>Utilities bootstrap: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Breadcrumbs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buttons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Card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Carousel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Slideshow (automatic)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Collapse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Dropdown button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Navbar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Pagination</a:t>
            </a:r>
          </a:p>
          <a:p>
            <a:pPr>
              <a:buClr>
                <a:srgbClr val="FB5792"/>
              </a:buClr>
            </a:pPr>
            <a:r>
              <a:rPr lang="en-US" sz="2000" dirty="0"/>
              <a:t>Table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6558F3E-BEFE-E8E0-0AB8-A625431EE408}"/>
              </a:ext>
            </a:extLst>
          </p:cNvPr>
          <p:cNvSpPr txBox="1">
            <a:spLocks/>
          </p:cNvSpPr>
          <p:nvPr/>
        </p:nvSpPr>
        <p:spPr>
          <a:xfrm>
            <a:off x="8994885" y="4978400"/>
            <a:ext cx="3825240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D7D31"/>
              </a:buClr>
              <a:buNone/>
            </a:pP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Immagini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Juxtapose (Knightlab)</a:t>
            </a:r>
          </a:p>
          <a:p>
            <a:pPr>
              <a:buClr>
                <a:srgbClr val="ED7D31"/>
              </a:buClr>
            </a:pPr>
            <a:r>
              <a:rPr lang="it-IT" sz="1800" dirty="0"/>
              <a:t>Modal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2F82780-1A14-F2F0-1CD8-CF28AE6D2D11}"/>
              </a:ext>
            </a:extLst>
          </p:cNvPr>
          <p:cNvSpPr/>
          <p:nvPr/>
        </p:nvSpPr>
        <p:spPr>
          <a:xfrm>
            <a:off x="893989" y="1577817"/>
            <a:ext cx="3760251" cy="506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r="3600000" sx="101000" sy="10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24D835D-EC11-7260-3B19-9EA9259C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8" y="1679668"/>
            <a:ext cx="3439816" cy="48653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1B01C1-8900-2F73-3496-22625A4C6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75962" r="40296" b="-1"/>
          <a:stretch/>
        </p:blipFill>
        <p:spPr>
          <a:xfrm rot="2651318">
            <a:off x="5011116" y="2148748"/>
            <a:ext cx="1228287" cy="9926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670BF7A-A1BD-C5B4-110A-342628ECFA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66039" r="52972" b="26201"/>
          <a:stretch/>
        </p:blipFill>
        <p:spPr>
          <a:xfrm rot="11317134">
            <a:off x="4911653" y="5866666"/>
            <a:ext cx="1969455" cy="5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7CC0D4-39DE-DE49-69EA-16B83D74AB35}"/>
              </a:ext>
            </a:extLst>
          </p:cNvPr>
          <p:cNvSpPr txBox="1"/>
          <p:nvPr/>
        </p:nvSpPr>
        <p:spPr>
          <a:xfrm>
            <a:off x="4811449" y="2302401"/>
            <a:ext cx="3006642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TIPOLOGIA </a:t>
            </a:r>
          </a:p>
          <a:p>
            <a:pPr algn="ctr"/>
            <a:r>
              <a:rPr lang="it-IT" sz="2400" b="1" dirty="0"/>
              <a:t>DI ITEM</a:t>
            </a:r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9B5C9DF8-7407-5A34-1245-9832ECE416E4}"/>
              </a:ext>
            </a:extLst>
          </p:cNvPr>
          <p:cNvSpPr txBox="1">
            <a:spLocks/>
          </p:cNvSpPr>
          <p:nvPr/>
        </p:nvSpPr>
        <p:spPr>
          <a:xfrm>
            <a:off x="8453134" y="1029836"/>
            <a:ext cx="1073001" cy="369332"/>
          </a:xfrm>
          <a:prstGeom prst="rect">
            <a:avLst/>
          </a:prstGeom>
          <a:solidFill>
            <a:srgbClr val="B0DDE8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Arazzi</a:t>
            </a:r>
            <a:endParaRPr lang="it-IT" sz="18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664356-05FA-C479-6706-097EA37600CA}"/>
              </a:ext>
            </a:extLst>
          </p:cNvPr>
          <p:cNvSpPr txBox="1"/>
          <p:nvPr/>
        </p:nvSpPr>
        <p:spPr>
          <a:xfrm>
            <a:off x="2798842" y="4496613"/>
            <a:ext cx="114740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Affreschi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3B29C9-B1C2-91E9-F9D8-55034AC8D64D}"/>
              </a:ext>
            </a:extLst>
          </p:cNvPr>
          <p:cNvSpPr txBox="1"/>
          <p:nvPr/>
        </p:nvSpPr>
        <p:spPr>
          <a:xfrm>
            <a:off x="2364289" y="1355745"/>
            <a:ext cx="1275615" cy="369332"/>
          </a:xfrm>
          <a:prstGeom prst="rect">
            <a:avLst/>
          </a:prstGeom>
          <a:solidFill>
            <a:srgbClr val="FCC806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      Pitture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A144B7-279A-099E-B9EE-95906E056BA6}"/>
              </a:ext>
            </a:extLst>
          </p:cNvPr>
          <p:cNvSpPr txBox="1"/>
          <p:nvPr/>
        </p:nvSpPr>
        <p:spPr>
          <a:xfrm>
            <a:off x="8873853" y="4563354"/>
            <a:ext cx="1589649" cy="369332"/>
          </a:xfrm>
          <a:prstGeom prst="rect">
            <a:avLst/>
          </a:prstGeom>
          <a:solidFill>
            <a:srgbClr val="F8E70A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  Sculture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5BCBB75-8A17-5701-3F62-2566E3589BD0}"/>
              </a:ext>
            </a:extLst>
          </p:cNvPr>
          <p:cNvSpPr txBox="1"/>
          <p:nvPr/>
        </p:nvSpPr>
        <p:spPr>
          <a:xfrm>
            <a:off x="5492942" y="4652756"/>
            <a:ext cx="1127482" cy="369332"/>
          </a:xfrm>
          <a:prstGeom prst="rect">
            <a:avLst/>
          </a:prstGeom>
          <a:solidFill>
            <a:srgbClr val="F68174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 Stampe</a:t>
            </a:r>
          </a:p>
        </p:txBody>
      </p:sp>
      <p:pic>
        <p:nvPicPr>
          <p:cNvPr id="19" name="Immagine 18" descr="Immagine che contiene testo, tazza&#10;&#10;Descrizione generata automaticamente">
            <a:extLst>
              <a:ext uri="{FF2B5EF4-FFF2-40B4-BE49-F238E27FC236}">
                <a16:creationId xmlns:a16="http://schemas.microsoft.com/office/drawing/2014/main" id="{233DC992-C4F4-3D28-7266-01C4678D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00" y="3133398"/>
            <a:ext cx="2581266" cy="2581266"/>
          </a:xfrm>
          <a:prstGeom prst="rect">
            <a:avLst/>
          </a:prstGeom>
        </p:spPr>
      </p:pic>
      <p:pic>
        <p:nvPicPr>
          <p:cNvPr id="24" name="Immagine 23" descr="Immagine che contiene testo, bigliettodavisita, grafica vettoriale, silhouette&#10;&#10;Descrizione generata automaticamente">
            <a:extLst>
              <a:ext uri="{FF2B5EF4-FFF2-40B4-BE49-F238E27FC236}">
                <a16:creationId xmlns:a16="http://schemas.microsoft.com/office/drawing/2014/main" id="{E7637AEF-8EE5-237B-0B41-0B3CBD1D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18109" r="14360" b="37781"/>
          <a:stretch/>
        </p:blipFill>
        <p:spPr>
          <a:xfrm>
            <a:off x="102840" y="4144223"/>
            <a:ext cx="3781799" cy="2100491"/>
          </a:xfrm>
          <a:prstGeom prst="rect">
            <a:avLst/>
          </a:prstGeom>
        </p:spPr>
      </p:pic>
      <p:pic>
        <p:nvPicPr>
          <p:cNvPr id="26" name="Immagine 25" descr="Immagine che contiene testo, bigliettodavisita, silhouette, grafica vettoriale&#10;&#10;Descrizione generata automaticamente">
            <a:extLst>
              <a:ext uri="{FF2B5EF4-FFF2-40B4-BE49-F238E27FC236}">
                <a16:creationId xmlns:a16="http://schemas.microsoft.com/office/drawing/2014/main" id="{5862DDC4-1596-64DD-07F6-81634702F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58725" r="51348"/>
          <a:stretch/>
        </p:blipFill>
        <p:spPr>
          <a:xfrm>
            <a:off x="1351844" y="4118521"/>
            <a:ext cx="1888222" cy="1965455"/>
          </a:xfrm>
          <a:prstGeom prst="rect">
            <a:avLst/>
          </a:prstGeom>
        </p:spPr>
      </p:pic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46873-E3D3-9F9D-11A9-DF1DBAC82F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29820" r="27211" b="30389"/>
          <a:stretch/>
        </p:blipFill>
        <p:spPr>
          <a:xfrm>
            <a:off x="8989635" y="-103569"/>
            <a:ext cx="2365881" cy="2533565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21FED95-6188-EC79-3F21-13E51DBEB3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4" t="71380" r="26000"/>
          <a:stretch/>
        </p:blipFill>
        <p:spPr>
          <a:xfrm rot="353414">
            <a:off x="6056784" y="4488585"/>
            <a:ext cx="2092550" cy="236941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32F0BC8-71BB-B1E5-F6CE-5AD060E16D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-62197" r="994" b="137524"/>
          <a:stretch/>
        </p:blipFill>
        <p:spPr>
          <a:xfrm>
            <a:off x="7532468" y="-402849"/>
            <a:ext cx="3524264" cy="1175073"/>
          </a:xfrm>
          <a:prstGeom prst="rect">
            <a:avLst/>
          </a:prstGeom>
        </p:spPr>
      </p:pic>
      <p:pic>
        <p:nvPicPr>
          <p:cNvPr id="4096" name="Immagine 4095">
            <a:extLst>
              <a:ext uri="{FF2B5EF4-FFF2-40B4-BE49-F238E27FC236}">
                <a16:creationId xmlns:a16="http://schemas.microsoft.com/office/drawing/2014/main" id="{F47E7FC2-F424-DEB9-F2BD-89F016183A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7" r="50323" b="75379"/>
          <a:stretch/>
        </p:blipFill>
        <p:spPr>
          <a:xfrm rot="21142713">
            <a:off x="5333256" y="4751660"/>
            <a:ext cx="980626" cy="1172595"/>
          </a:xfrm>
          <a:prstGeom prst="rect">
            <a:avLst/>
          </a:prstGeom>
        </p:spPr>
      </p:pic>
      <p:pic>
        <p:nvPicPr>
          <p:cNvPr id="4110" name="Immagine 410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9979ACB-758D-68D3-A5B7-596BDCEC88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r="15894"/>
          <a:stretch/>
        </p:blipFill>
        <p:spPr>
          <a:xfrm>
            <a:off x="878563" y="24042"/>
            <a:ext cx="1911193" cy="2860652"/>
          </a:xfrm>
          <a:prstGeom prst="rect">
            <a:avLst/>
          </a:prstGeom>
        </p:spPr>
      </p:pic>
      <p:pic>
        <p:nvPicPr>
          <p:cNvPr id="4112" name="Immagine 41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E9EEA7-5014-C607-D77E-9D8DB8FBC9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11260" r="16531" b="5344"/>
          <a:stretch/>
        </p:blipFill>
        <p:spPr>
          <a:xfrm>
            <a:off x="242830" y="1105514"/>
            <a:ext cx="1738163" cy="2193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E3D8D8-0A74-0B07-6B4E-3B57848B5E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45" b="85079"/>
          <a:stretch/>
        </p:blipFill>
        <p:spPr>
          <a:xfrm rot="8325817">
            <a:off x="3182586" y="3210174"/>
            <a:ext cx="1286504" cy="6007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D14E147-E91C-0D39-0661-42C5FE7CEF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6" b="87643"/>
          <a:stretch/>
        </p:blipFill>
        <p:spPr>
          <a:xfrm>
            <a:off x="7818091" y="1531684"/>
            <a:ext cx="1366549" cy="6704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0A4D4A9-B175-7047-7D18-17238C5ED5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9" t="78663" r="13993" b="4762"/>
          <a:stretch/>
        </p:blipFill>
        <p:spPr>
          <a:xfrm rot="10590282">
            <a:off x="6227420" y="3420217"/>
            <a:ext cx="373368" cy="7650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7875A62-7D88-D7B4-860F-8083C120BD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3456" r="80280" b="65663"/>
          <a:stretch/>
        </p:blipFill>
        <p:spPr>
          <a:xfrm rot="8318110">
            <a:off x="8097126" y="3106461"/>
            <a:ext cx="827310" cy="107174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9252D91-E32A-E8BC-09AD-35F499708CD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2" t="70121" r="40012" b="-1802"/>
          <a:stretch/>
        </p:blipFill>
        <p:spPr>
          <a:xfrm rot="19206597">
            <a:off x="3694505" y="950975"/>
            <a:ext cx="1363412" cy="14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3B31C0-AF28-F1B8-BC5D-93578A3268C6}"/>
              </a:ext>
            </a:extLst>
          </p:cNvPr>
          <p:cNvSpPr txBox="1"/>
          <p:nvPr/>
        </p:nvSpPr>
        <p:spPr>
          <a:xfrm>
            <a:off x="864481" y="2708601"/>
            <a:ext cx="3910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b="1" dirty="0"/>
              <a:t>Standard descrittori della risorsa:</a:t>
            </a:r>
          </a:p>
          <a:p>
            <a:pPr marL="285750" indent="-285750">
              <a:lnSpc>
                <a:spcPct val="150000"/>
              </a:lnSpc>
              <a:buClr>
                <a:srgbClr val="90B6F4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68174"/>
                </a:solidFill>
              </a:rPr>
              <a:t>Dublincore</a:t>
            </a:r>
          </a:p>
          <a:p>
            <a:pPr marL="285750" indent="-285750">
              <a:lnSpc>
                <a:spcPct val="150000"/>
              </a:lnSpc>
              <a:buClr>
                <a:srgbClr val="90B6F4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68174"/>
                </a:solidFill>
              </a:rPr>
              <a:t>ICCD</a:t>
            </a:r>
          </a:p>
          <a:p>
            <a:pPr marL="285750" indent="-285750">
              <a:lnSpc>
                <a:spcPct val="150000"/>
              </a:lnSpc>
              <a:buClr>
                <a:srgbClr val="90B6F4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68174"/>
                </a:solidFill>
              </a:rPr>
              <a:t>Lido</a:t>
            </a:r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ECA578-C9EF-91BE-3012-2199D614614F}"/>
              </a:ext>
            </a:extLst>
          </p:cNvPr>
          <p:cNvSpPr txBox="1">
            <a:spLocks/>
          </p:cNvSpPr>
          <p:nvPr/>
        </p:nvSpPr>
        <p:spPr>
          <a:xfrm>
            <a:off x="712831" y="273055"/>
            <a:ext cx="4888523" cy="1088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Dot"/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100" b="1" dirty="0">
              <a:latin typeface="+mn-lt"/>
            </a:endParaRPr>
          </a:p>
          <a:p>
            <a:pPr algn="ctr"/>
            <a:r>
              <a:rPr lang="en-US" sz="2400" b="1" dirty="0">
                <a:latin typeface="+mn-lt"/>
              </a:rPr>
              <a:t>TIPOLOGIA DI ITEM INDIVIDUATO </a:t>
            </a:r>
          </a:p>
          <a:p>
            <a:pPr algn="ctr"/>
            <a:r>
              <a:rPr lang="en-US" sz="2400" b="1" dirty="0">
                <a:latin typeface="+mn-lt"/>
              </a:rPr>
              <a:t>E DESCRITTORI UTILIZZATI</a:t>
            </a:r>
            <a:endParaRPr lang="it-IT" sz="2400" b="1" dirty="0">
              <a:latin typeface="+mn-lt"/>
            </a:endParaRPr>
          </a:p>
        </p:txBody>
      </p:sp>
      <p:pic>
        <p:nvPicPr>
          <p:cNvPr id="17" name="Immagine 16" descr="Immagine che contiene testo, regina&#10;&#10;Descrizione generata automaticamente">
            <a:extLst>
              <a:ext uri="{FF2B5EF4-FFF2-40B4-BE49-F238E27FC236}">
                <a16:creationId xmlns:a16="http://schemas.microsoft.com/office/drawing/2014/main" id="{917EF44D-5AB8-D1AD-1349-168569CB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8479">
            <a:off x="4757548" y="284463"/>
            <a:ext cx="2444639" cy="2444639"/>
          </a:xfrm>
          <a:prstGeom prst="rect">
            <a:avLst/>
          </a:prstGeom>
        </p:spPr>
      </p:pic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33B5F7CF-16D4-6BE1-917C-0811D2E1B01A}"/>
              </a:ext>
            </a:extLst>
          </p:cNvPr>
          <p:cNvSpPr txBox="1">
            <a:spLocks/>
          </p:cNvSpPr>
          <p:nvPr/>
        </p:nvSpPr>
        <p:spPr>
          <a:xfrm>
            <a:off x="955271" y="1633795"/>
            <a:ext cx="4114034" cy="6927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dirty="0"/>
              <a:t>Item: </a:t>
            </a:r>
            <a:r>
              <a:rPr lang="it-IT" sz="1800" dirty="0"/>
              <a:t>Tamar di Giuda – Francesco Hayez</a:t>
            </a:r>
          </a:p>
          <a:p>
            <a:pPr marL="0" indent="0">
              <a:buNone/>
            </a:pPr>
            <a:r>
              <a:rPr lang="it-IT" sz="1800" b="1" dirty="0"/>
              <a:t>Tipologia:</a:t>
            </a:r>
            <a:r>
              <a:rPr lang="it-IT" sz="1800" dirty="0"/>
              <a:t> opera pittorica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8FCA0B-09E1-BA35-1E79-E5E462A46F18}"/>
              </a:ext>
            </a:extLst>
          </p:cNvPr>
          <p:cNvSpPr txBox="1">
            <a:spLocks/>
          </p:cNvSpPr>
          <p:nvPr/>
        </p:nvSpPr>
        <p:spPr>
          <a:xfrm>
            <a:off x="4128791" y="3192656"/>
            <a:ext cx="2220360" cy="1181656"/>
          </a:xfrm>
          <a:prstGeom prst="rect">
            <a:avLst/>
          </a:prstGeom>
          <a:ln w="12700">
            <a:noFill/>
            <a:prstDash val="lgDashDot"/>
          </a:ln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chemeClr val="tx1"/>
                </a:solidFill>
              </a:rPr>
              <a:t>Implementabile con:</a:t>
            </a:r>
          </a:p>
          <a:p>
            <a:pPr marL="285750" indent="-285750" algn="l">
              <a:buFontTx/>
              <a:buChar char="-"/>
            </a:pPr>
            <a:r>
              <a:rPr lang="it-IT" dirty="0">
                <a:solidFill>
                  <a:schemeClr val="tx1"/>
                </a:solidFill>
              </a:rPr>
              <a:t>RDF</a:t>
            </a:r>
          </a:p>
          <a:p>
            <a:pPr marL="285750" indent="-285750" algn="l">
              <a:buFontTx/>
              <a:buChar char="-"/>
            </a:pPr>
            <a:r>
              <a:rPr lang="it-IT" dirty="0" err="1">
                <a:solidFill>
                  <a:schemeClr val="tx1"/>
                </a:solidFill>
              </a:rPr>
              <a:t>ObjectID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4A1BAFA-E95F-A8E3-7D9E-BF937F42637B}"/>
              </a:ext>
            </a:extLst>
          </p:cNvPr>
          <p:cNvCxnSpPr>
            <a:cxnSpLocks/>
          </p:cNvCxnSpPr>
          <p:nvPr/>
        </p:nvCxnSpPr>
        <p:spPr>
          <a:xfrm>
            <a:off x="2629658" y="3724263"/>
            <a:ext cx="1156279" cy="0"/>
          </a:xfrm>
          <a:prstGeom prst="straightConnector1">
            <a:avLst/>
          </a:prstGeom>
          <a:ln w="28575">
            <a:solidFill>
              <a:srgbClr val="90B6F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DBF2AD5E-3E3B-2A45-CC40-9CF74EB37AAC}"/>
              </a:ext>
            </a:extLst>
          </p:cNvPr>
          <p:cNvSpPr/>
          <p:nvPr/>
        </p:nvSpPr>
        <p:spPr>
          <a:xfrm rot="288265">
            <a:off x="7184448" y="448356"/>
            <a:ext cx="4425687" cy="571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1" name="Segnaposto contenuto 5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310D1380-E7B3-8B90-7B16-C741F121D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265">
            <a:off x="7499912" y="695327"/>
            <a:ext cx="3794761" cy="5217796"/>
          </a:xfrm>
          <a:prstGeom prst="rect">
            <a:avLst/>
          </a:prstGeom>
        </p:spPr>
      </p:pic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788A807C-5B11-9F0E-5667-C7C888D2AD30}"/>
              </a:ext>
            </a:extLst>
          </p:cNvPr>
          <p:cNvSpPr txBox="1">
            <a:spLocks/>
          </p:cNvSpPr>
          <p:nvPr/>
        </p:nvSpPr>
        <p:spPr>
          <a:xfrm>
            <a:off x="540923" y="5369194"/>
            <a:ext cx="4487046" cy="1098500"/>
          </a:xfrm>
          <a:prstGeom prst="rect">
            <a:avLst/>
          </a:prstGeom>
          <a:solidFill>
            <a:srgbClr val="F68174"/>
          </a:solidFill>
        </p:spPr>
        <p:txBody>
          <a:bodyPr vert="horz" lIns="91440" tIns="45720" rIns="91440" bIns="45720" rtlCol="0" anchor="t" anchorCtr="1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dirty="0">
                <a:solidFill>
                  <a:schemeClr val="tx1"/>
                </a:solidFill>
              </a:rPr>
              <a:t>Record:</a:t>
            </a:r>
          </a:p>
          <a:p>
            <a:pPr algn="l"/>
            <a:r>
              <a:rPr lang="en-US" sz="2500" b="1" dirty="0">
                <a:solidFill>
                  <a:schemeClr val="bg1"/>
                </a:solidFill>
              </a:rPr>
              <a:t>AAF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(Getty Art &amp; Architecture Thesaurus)</a:t>
            </a:r>
          </a:p>
          <a:p>
            <a:pPr algn="l"/>
            <a:r>
              <a:rPr lang="en-US" sz="2500" b="1" dirty="0">
                <a:solidFill>
                  <a:schemeClr val="bg1"/>
                </a:solidFill>
              </a:rPr>
              <a:t>VIAF</a:t>
            </a:r>
          </a:p>
          <a:p>
            <a:pPr algn="l"/>
            <a:r>
              <a:rPr lang="en-US" sz="2500" b="1" dirty="0">
                <a:solidFill>
                  <a:schemeClr val="bg1"/>
                </a:solidFill>
              </a:rPr>
              <a:t>ULAF </a:t>
            </a:r>
            <a:r>
              <a:rPr lang="en-US" sz="2000" dirty="0">
                <a:solidFill>
                  <a:schemeClr val="tx1"/>
                </a:solidFill>
              </a:rPr>
              <a:t>(Getty Union List of Artist Names)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DFD65756-0178-DC38-5895-DC5465837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13260" r="8872" b="21126"/>
          <a:stretch/>
        </p:blipFill>
        <p:spPr>
          <a:xfrm>
            <a:off x="0" y="5502443"/>
            <a:ext cx="1224721" cy="10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66A85DE2-1E91-BD6E-5FB2-9AF9BEE26A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1326" y="-26658"/>
            <a:ext cx="6330674" cy="6884658"/>
          </a:xfrm>
          <a:prstGeom prst="rect">
            <a:avLst/>
          </a:prstGeom>
          <a:solidFill>
            <a:srgbClr val="FDB699"/>
          </a:solidFill>
          <a:ln>
            <a:solidFill>
              <a:srgbClr val="FDB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74902F-41D0-F232-543D-1DDAC711DBC7}"/>
              </a:ext>
            </a:extLst>
          </p:cNvPr>
          <p:cNvSpPr txBox="1"/>
          <p:nvPr/>
        </p:nvSpPr>
        <p:spPr>
          <a:xfrm>
            <a:off x="1081476" y="369944"/>
            <a:ext cx="36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METODI DI NAVIGAZIONE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1D2AE7-3631-73BA-2F8C-62FB3B4D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99" y="4519710"/>
            <a:ext cx="4443613" cy="2502034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F3C876A-6A00-A37E-5165-09BEE876CCEE}"/>
              </a:ext>
            </a:extLst>
          </p:cNvPr>
          <p:cNvSpPr txBox="1">
            <a:spLocks/>
          </p:cNvSpPr>
          <p:nvPr/>
        </p:nvSpPr>
        <p:spPr>
          <a:xfrm>
            <a:off x="1690374" y="1655498"/>
            <a:ext cx="1880159" cy="54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5792"/>
              </a:buClr>
              <a:buNone/>
            </a:pPr>
            <a:r>
              <a:rPr lang="it-IT" sz="2000" b="1" dirty="0"/>
              <a:t>Barra di ricerca</a:t>
            </a:r>
          </a:p>
          <a:p>
            <a:pPr>
              <a:buClr>
                <a:srgbClr val="FB5792"/>
              </a:buClr>
            </a:pPr>
            <a:endParaRPr lang="it-IT" sz="2000" dirty="0"/>
          </a:p>
          <a:p>
            <a:pPr>
              <a:buClr>
                <a:srgbClr val="FB5792"/>
              </a:buClr>
            </a:pPr>
            <a:endParaRPr lang="it-IT" sz="2000" dirty="0"/>
          </a:p>
          <a:p>
            <a:pPr>
              <a:buClr>
                <a:srgbClr val="FB5792"/>
              </a:buClr>
            </a:pPr>
            <a:endParaRPr lang="it-IT" sz="20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6D76DD0-53BE-D243-DB36-9B5AFDA10DFC}"/>
              </a:ext>
            </a:extLst>
          </p:cNvPr>
          <p:cNvSpPr txBox="1">
            <a:spLocks/>
          </p:cNvSpPr>
          <p:nvPr/>
        </p:nvSpPr>
        <p:spPr>
          <a:xfrm>
            <a:off x="1690374" y="2416931"/>
            <a:ext cx="2653048" cy="122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5792"/>
              </a:buClr>
              <a:buNone/>
            </a:pPr>
            <a:r>
              <a:rPr lang="it-IT" sz="1800" b="1" dirty="0"/>
              <a:t>Filtri di ricerca </a:t>
            </a:r>
            <a:r>
              <a:rPr lang="it-IT" sz="1800" dirty="0"/>
              <a:t>nella pagina collezione (per tipologia e secolo)</a:t>
            </a:r>
          </a:p>
          <a:p>
            <a:pPr>
              <a:buClr>
                <a:srgbClr val="FB5792"/>
              </a:buClr>
            </a:pPr>
            <a:endParaRPr lang="it-IT" sz="1800" dirty="0"/>
          </a:p>
          <a:p>
            <a:pPr>
              <a:buClr>
                <a:srgbClr val="FB5792"/>
              </a:buClr>
            </a:pPr>
            <a:endParaRPr lang="it-IT" sz="1800" dirty="0"/>
          </a:p>
          <a:p>
            <a:pPr>
              <a:buClr>
                <a:srgbClr val="FB5792"/>
              </a:buClr>
            </a:pPr>
            <a:endParaRPr lang="it-IT" sz="18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513F9A3-9AA5-B74F-D4C4-DE31D67B1320}"/>
              </a:ext>
            </a:extLst>
          </p:cNvPr>
          <p:cNvSpPr txBox="1">
            <a:spLocks/>
          </p:cNvSpPr>
          <p:nvPr/>
        </p:nvSpPr>
        <p:spPr>
          <a:xfrm>
            <a:off x="1502831" y="4007648"/>
            <a:ext cx="2840591" cy="122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5792"/>
              </a:buClr>
              <a:buNone/>
            </a:pPr>
            <a:r>
              <a:rPr lang="it-IT" sz="1800" b="1" dirty="0"/>
              <a:t>Catalogo</a:t>
            </a:r>
            <a:r>
              <a:rPr lang="it-IT" sz="1800" dirty="0"/>
              <a:t> completo di tutte le risorse presenti nel museo e deposito</a:t>
            </a:r>
          </a:p>
          <a:p>
            <a:pPr>
              <a:buClr>
                <a:srgbClr val="FB5792"/>
              </a:buClr>
            </a:pPr>
            <a:endParaRPr lang="it-IT" sz="1800" dirty="0"/>
          </a:p>
          <a:p>
            <a:pPr>
              <a:buClr>
                <a:srgbClr val="FB5792"/>
              </a:buClr>
            </a:pPr>
            <a:endParaRPr lang="it-IT" sz="1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60E5B1-88C6-9DE7-4A2B-80B4B52240E6}"/>
              </a:ext>
            </a:extLst>
          </p:cNvPr>
          <p:cNvSpPr txBox="1"/>
          <p:nvPr/>
        </p:nvSpPr>
        <p:spPr>
          <a:xfrm>
            <a:off x="6938565" y="369944"/>
            <a:ext cx="417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ALTRE INFORMAZIONI UTILI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6C440EC-2BC1-7CA8-B422-15EC937C572E}"/>
              </a:ext>
            </a:extLst>
          </p:cNvPr>
          <p:cNvSpPr txBox="1"/>
          <p:nvPr/>
        </p:nvSpPr>
        <p:spPr>
          <a:xfrm>
            <a:off x="6783631" y="1459103"/>
            <a:ext cx="4830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Sezione </a:t>
            </a:r>
            <a:r>
              <a:rPr lang="it-IT" b="1" dirty="0">
                <a:solidFill>
                  <a:schemeClr val="bg1"/>
                </a:solidFill>
              </a:rPr>
              <a:t>Autori:</a:t>
            </a:r>
            <a:r>
              <a:rPr lang="it-IT" dirty="0">
                <a:solidFill>
                  <a:schemeClr val="bg1"/>
                </a:solidFill>
              </a:rPr>
              <a:t> per ogni risorsa è prevista una pagina dedicata al suo autore con una breve biografia, comprensiva di una timeline delle sue opere ed eventuali rimandi a sue opere presenti nella collezione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C2B60D-9292-1E8B-9FD2-84E07CA05A75}"/>
              </a:ext>
            </a:extLst>
          </p:cNvPr>
          <p:cNvSpPr txBox="1"/>
          <p:nvPr/>
        </p:nvSpPr>
        <p:spPr>
          <a:xfrm>
            <a:off x="6783631" y="3240466"/>
            <a:ext cx="466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Sezione </a:t>
            </a:r>
            <a:r>
              <a:rPr lang="it-IT" b="1" dirty="0"/>
              <a:t>mostre </a:t>
            </a:r>
            <a:r>
              <a:rPr lang="it-IT" dirty="0"/>
              <a:t>contenente tutte le mostre in atto e passate effettuate dal museo. In aggiunta saranno visualizzabili anche le mostre in atto che contengono opere prestate dal museo.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C6D0A29-B508-0B2F-0869-6B3300BF41FE}"/>
              </a:ext>
            </a:extLst>
          </p:cNvPr>
          <p:cNvSpPr txBox="1"/>
          <p:nvPr/>
        </p:nvSpPr>
        <p:spPr>
          <a:xfrm>
            <a:off x="7300545" y="4812522"/>
            <a:ext cx="431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Sezione ‘</a:t>
            </a:r>
            <a:r>
              <a:rPr lang="it-IT" b="1" dirty="0"/>
              <a:t>’notizie</a:t>
            </a:r>
            <a:r>
              <a:rPr lang="it-IT" dirty="0"/>
              <a:t>’’ racconterà gli eventi del museo tra convegni, presentazioni di libri, incontri con personaggi/artisti, …</a:t>
            </a:r>
          </a:p>
        </p:txBody>
      </p:sp>
    </p:spTree>
    <p:extLst>
      <p:ext uri="{BB962C8B-B14F-4D97-AF65-F5344CB8AC3E}">
        <p14:creationId xmlns:p14="http://schemas.microsoft.com/office/powerpoint/2010/main" val="4088639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baggiani</dc:creator>
  <cp:lastModifiedBy>laura baggiani</cp:lastModifiedBy>
  <cp:revision>6</cp:revision>
  <dcterms:created xsi:type="dcterms:W3CDTF">2022-11-16T09:38:23Z</dcterms:created>
  <dcterms:modified xsi:type="dcterms:W3CDTF">2022-11-17T10:00:54Z</dcterms:modified>
</cp:coreProperties>
</file>