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7"/>
  </p:notesMasterIdLst>
  <p:sldIdLst>
    <p:sldId id="256" r:id="rId2"/>
    <p:sldId id="262" r:id="rId3"/>
    <p:sldId id="263" r:id="rId4"/>
    <p:sldId id="264" r:id="rId5"/>
    <p:sldId id="257" r:id="rId6"/>
    <p:sldId id="258" r:id="rId7"/>
    <p:sldId id="278" r:id="rId8"/>
    <p:sldId id="265" r:id="rId9"/>
    <p:sldId id="279" r:id="rId10"/>
    <p:sldId id="266" r:id="rId11"/>
    <p:sldId id="276" r:id="rId12"/>
    <p:sldId id="293" r:id="rId13"/>
    <p:sldId id="277" r:id="rId14"/>
    <p:sldId id="294" r:id="rId15"/>
    <p:sldId id="295" r:id="rId16"/>
    <p:sldId id="296" r:id="rId17"/>
    <p:sldId id="297" r:id="rId18"/>
    <p:sldId id="298" r:id="rId19"/>
    <p:sldId id="267" r:id="rId20"/>
    <p:sldId id="259" r:id="rId21"/>
    <p:sldId id="283" r:id="rId22"/>
    <p:sldId id="260" r:id="rId23"/>
    <p:sldId id="268" r:id="rId24"/>
    <p:sldId id="269" r:id="rId25"/>
    <p:sldId id="280" r:id="rId26"/>
    <p:sldId id="270" r:id="rId27"/>
    <p:sldId id="281" r:id="rId28"/>
    <p:sldId id="271" r:id="rId29"/>
    <p:sldId id="272" r:id="rId30"/>
    <p:sldId id="282" r:id="rId31"/>
    <p:sldId id="274" r:id="rId32"/>
    <p:sldId id="275" r:id="rId33"/>
    <p:sldId id="284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26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11A84-956B-4E5B-B1AF-6B58D4CDFD4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9109C-19A0-4A9B-ABA3-490A38F4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7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9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from slides on: http://www.ntu.edu.sg/home/ehchua/programming/sql/sampledatabases.html</a:t>
            </a:r>
          </a:p>
          <a:p>
            <a:r>
              <a:rPr lang="en-US" dirty="0"/>
              <a:t>MySQL Reference: https://dev.mysql.com/doc/employee/en/</a:t>
            </a:r>
          </a:p>
          <a:p>
            <a:r>
              <a:rPr lang="en-US" dirty="0"/>
              <a:t>Download DB Link: https://github.com/datacharmer/test_db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DBMS 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storage, retrieval, and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Transaction support (ensures that all the updates corresponding to a given transaction are made)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Concurrency Control Services (a mechanism to ensure that the database is updated correctly when multiple users are updating the database concurrently)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Recovery Services (recovers the database in the event that it is damaged in any way)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Authorization services (a mechanism to ensure that only authorized users can access the database)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– More setup, more expensive, ideal for anything with relationships between the data, great for querying</a:t>
            </a:r>
          </a:p>
          <a:p>
            <a:r>
              <a:rPr lang="en-US" dirty="0"/>
              <a:t>Non-Relational (NoSQL) – Limited setup, generally pretty cheap, ideal for things that don’t have relationships (document storage, key-value storage), terrible for querying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Normal Form Normalization - Three-step procedure: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One: Eliminate Repeating Groups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Two: Identify the Primary Key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Three: Identify all Dependencies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has a single-attribute primary key, it will automatically be  2NF. Otherwise: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Normal Form Normalization: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One: Make new tables to eliminate partial dependencies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Two: Reassign corresponding dependent attributes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Normal Form Normalization: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One: Make new tables to eliminate transitive dependencies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Two: Reassign corresponding dependent attributes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Movies rented and category have multiple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  <a:p>
            <a:r>
              <a:rPr lang="en-US" dirty="0"/>
              <a:t>A key is a value used to identify a record in a table uniquely.</a:t>
            </a:r>
          </a:p>
          <a:p>
            <a:endParaRPr lang="en-US" dirty="0"/>
          </a:p>
          <a:p>
            <a:r>
              <a:rPr lang="en-US" dirty="0"/>
              <a:t>What is a Composite Key?</a:t>
            </a:r>
          </a:p>
          <a:p>
            <a:r>
              <a:rPr lang="en-US" dirty="0"/>
              <a:t>A composite key is a primary key composed of multiple columns used to identify a record. Here we have a composite key with Full Name and Physical Address (although there is some things that are wrong with it already, because they are not unique).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Foreign Keys </a:t>
            </a:r>
          </a:p>
          <a:p>
            <a:r>
              <a:rPr lang="en-US" dirty="0"/>
              <a:t>Foreign keys reference the primary key of another table and helps to connect your tables!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8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Transitive Functional Dependency</a:t>
            </a:r>
          </a:p>
          <a:p>
            <a:r>
              <a:rPr lang="en-US" dirty="0"/>
              <a:t>When changing a non-key column might cause any of the other columns to change (ex. Changing the non-key column “Full Name” may change “Salutation”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Normal Form Normalization - Three-step procedure: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One: Eliminate Repeating Groups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Two: Identify the Primary Key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Three: Identify all Dependencies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has a single-attribute primary key, it will automatically be  2NF. Otherwise: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Normal Form Normalization: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One: Make new tables to eliminate partial dependencies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Two: Reassign corresponding dependent attributes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Normal Form Normalization: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One: Make new tables to eliminate transitive dependencies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Step Two: Reassign corresponding dependent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109C-19A0-4A9B-ABA3-490A38F491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BBDC-FEB4-45AA-8AA3-6415A9E17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2960B-7984-4A18-A17D-14A7D79E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AB94-E2B9-43B0-A911-0DEF7978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56F0-E013-48D1-AC8B-859D0EAC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7B4F-922A-4145-AE03-C353667A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8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4EC3-EBEA-4BEA-AAB9-05D3E49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F07BF-28BD-42C4-83DB-7F294E614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6E7C-9C1F-4E65-8502-80C9E36D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1F61-C168-48EC-801F-1084B772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74D9-1F50-4BC7-AF2B-B71118C2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E4B34-11A5-4593-8B74-6E1881165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6FEC2-8C3A-4FD4-AC08-F2BAA6B5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8BBC-489C-43D0-98AF-5FEA142B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64FE-C323-46EC-A1A9-C230EF87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6D3B-359B-4977-8AFD-50129502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3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D319-47E4-466A-B311-C458E0AA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01A6-8D79-4EAF-9D50-46059E60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A39A-4FF5-4DEA-B829-8B602817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3C03-FBA2-4242-92EF-E096AEEB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F02E-D17E-447E-A6E8-E616B601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2DFB-E34A-40E9-BBB5-00FE8A57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2E3A6-5B45-446E-BB9E-51830317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5825-C972-4C65-B16A-37C68D3C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A0C8-C227-4F4B-9CDF-B0F363E3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757A-6C9B-482C-AABE-11B0214B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0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A479-A595-4226-AF81-E2722780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D74D-83F9-4CC5-906D-FB6D58695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3B253-B040-4349-BA06-38382C65E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8196-7480-4E1E-B73A-8D8FC13F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5B423-C9B2-4682-9D73-9248C0BF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87F3-9945-4EF5-A7B2-920AAB0D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5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7923-18A0-409A-94C1-EFD7ABD8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4609D-F642-4704-BDE8-998A3845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ADD1-E224-4F4D-A02B-1A8EAD83C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E0C7B-0839-4708-8DA8-145BBDE92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A0ED1-9A7B-4ED7-A7C5-129058720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9F28D-49B4-4F33-A017-7149D97E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F1D97-C257-4DFA-963C-581F7965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A4678-8D60-44BD-96DB-6D2F7753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9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2D01-519D-49FC-86EB-3886988A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3898E-F827-46F5-9CFA-62DFAEE1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DAEB-E546-4BDC-A0FB-D1C569EB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9F351-1072-47B0-917D-16D0834A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78326-EABA-4F82-ACE1-E581CA39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EA913-B111-43D3-A7BB-567DE744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9A5A1-7C81-4B5D-8505-8668F99C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5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3249-CDB8-41F7-A6F9-27C8E7D8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3896-6631-4879-9EB8-2EFB7E99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E64BF-CA75-4E00-A7EB-0FBD8C54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410D2-7447-4288-A6A0-844F2958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2459-BBC5-4555-BF92-B78F3748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F296-6707-4CB2-8702-F7E7B9BF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D7D4-07E6-4EB4-A5EF-42EDECC1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8B868-AF90-4752-8811-3D04F2F0A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21AE1-F56F-4851-9B00-78893112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05B16-DD8F-4E80-B3A7-1503AEB5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0061D-5144-44C5-AC20-0A92B32C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4DACF-FF50-4E4E-B5F9-5005B3A2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8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B60F1-983E-4947-A864-CE499430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E430B-D79D-4BDD-9561-556B3002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D764-8423-4F60-830D-42B96A695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BB08-6A3A-46D4-9AA5-16BECD50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A68B8-0A19-4497-B668-318A0E787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4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sg/home/ehchua/programming/sql/sampledatabas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6EE6-C09A-495A-8531-8D33A1F43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BE7C2-B850-4252-B61D-3C735018F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5th 2019</a:t>
            </a:r>
          </a:p>
        </p:txBody>
      </p:sp>
    </p:spTree>
    <p:extLst>
      <p:ext uri="{BB962C8B-B14F-4D97-AF65-F5344CB8AC3E}">
        <p14:creationId xmlns:p14="http://schemas.microsoft.com/office/powerpoint/2010/main" val="191065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DCD-EF3B-488A-A729-E18829C2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vs. Non-Relational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D4FB-E617-493F-B23B-575AB44B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647127" cy="3541714"/>
          </a:xfrm>
        </p:spPr>
        <p:txBody>
          <a:bodyPr/>
          <a:lstStyle/>
          <a:p>
            <a:r>
              <a:rPr lang="en-US" dirty="0"/>
              <a:t>Relational Database – A rigid, structured way of storing data, like a phone book. </a:t>
            </a:r>
          </a:p>
          <a:p>
            <a:r>
              <a:rPr lang="en-US" dirty="0"/>
              <a:t>Non-Relational Database – Allows for storage of any data type with no relationships between the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A207B-562A-4FFC-B286-5107BEA4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40" y="2342356"/>
            <a:ext cx="4951022" cy="21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7AD-4D82-4BEA-948F-539C170A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242E-6FCD-490D-A403-33EF4546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data in a relational database to be effective, it needs to be structured in an organized way.</a:t>
            </a:r>
          </a:p>
          <a:p>
            <a:r>
              <a:rPr lang="en-US" dirty="0"/>
              <a:t>Schema - Relationships between tables and field types.</a:t>
            </a:r>
          </a:p>
          <a:p>
            <a:r>
              <a:rPr lang="en-US" dirty="0"/>
              <a:t>Normalization – Best practices for designing a data model.</a:t>
            </a:r>
          </a:p>
        </p:txBody>
      </p:sp>
    </p:spTree>
    <p:extLst>
      <p:ext uri="{BB962C8B-B14F-4D97-AF65-F5344CB8AC3E}">
        <p14:creationId xmlns:p14="http://schemas.microsoft.com/office/powerpoint/2010/main" val="247381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7437-0AFC-41C6-B003-8C3C80E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7DE1E-D2BA-4A1C-9C1F-367CC544139E}"/>
              </a:ext>
            </a:extLst>
          </p:cNvPr>
          <p:cNvSpPr/>
          <p:nvPr/>
        </p:nvSpPr>
        <p:spPr>
          <a:xfrm>
            <a:off x="6330462" y="2097088"/>
            <a:ext cx="1301261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3A24F-38BF-4972-BC70-68E4166A9D0A}"/>
              </a:ext>
            </a:extLst>
          </p:cNvPr>
          <p:cNvSpPr/>
          <p:nvPr/>
        </p:nvSpPr>
        <p:spPr>
          <a:xfrm>
            <a:off x="8893541" y="2097088"/>
            <a:ext cx="1301261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E3BB44-8C1A-483C-AF4D-38A3B515511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31723" y="2501534"/>
            <a:ext cx="12618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98F0AF-451E-4D00-B55D-3F7F574B7EE9}"/>
              </a:ext>
            </a:extLst>
          </p:cNvPr>
          <p:cNvSpPr/>
          <p:nvPr/>
        </p:nvSpPr>
        <p:spPr>
          <a:xfrm>
            <a:off x="6330462" y="3310426"/>
            <a:ext cx="1301261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51310-D7DF-4DC9-B23A-13701926A455}"/>
              </a:ext>
            </a:extLst>
          </p:cNvPr>
          <p:cNvSpPr/>
          <p:nvPr/>
        </p:nvSpPr>
        <p:spPr>
          <a:xfrm>
            <a:off x="8893541" y="3310426"/>
            <a:ext cx="1301261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D20B0D-716F-42F4-9B32-F33A0518C3A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631723" y="3714872"/>
            <a:ext cx="12618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59AF8B8-F6B9-4074-9C02-3FF4E6B25259}"/>
              </a:ext>
            </a:extLst>
          </p:cNvPr>
          <p:cNvSpPr/>
          <p:nvPr/>
        </p:nvSpPr>
        <p:spPr>
          <a:xfrm>
            <a:off x="6330462" y="4512159"/>
            <a:ext cx="1301261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24631-673B-4B4E-BBE0-398D86558724}"/>
              </a:ext>
            </a:extLst>
          </p:cNvPr>
          <p:cNvSpPr/>
          <p:nvPr/>
        </p:nvSpPr>
        <p:spPr>
          <a:xfrm>
            <a:off x="8893541" y="4512159"/>
            <a:ext cx="1301261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72810-1ABF-402A-B974-9F850552A2C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631723" y="4916605"/>
            <a:ext cx="12618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FE68DC-A5DF-4F1C-B9D0-C4F4AB5A42A2}"/>
              </a:ext>
            </a:extLst>
          </p:cNvPr>
          <p:cNvCxnSpPr/>
          <p:nvPr/>
        </p:nvCxnSpPr>
        <p:spPr>
          <a:xfrm flipV="1">
            <a:off x="8679180" y="3520440"/>
            <a:ext cx="214361" cy="194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9956A4-2E0E-430F-8674-2BA2FD200787}"/>
              </a:ext>
            </a:extLst>
          </p:cNvPr>
          <p:cNvCxnSpPr>
            <a:cxnSpLocks/>
          </p:cNvCxnSpPr>
          <p:nvPr/>
        </p:nvCxnSpPr>
        <p:spPr>
          <a:xfrm>
            <a:off x="8672903" y="3703267"/>
            <a:ext cx="214361" cy="270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45DC06-DD4C-465C-8834-D8ECCBC967AF}"/>
              </a:ext>
            </a:extLst>
          </p:cNvPr>
          <p:cNvCxnSpPr/>
          <p:nvPr/>
        </p:nvCxnSpPr>
        <p:spPr>
          <a:xfrm flipV="1">
            <a:off x="8696764" y="4722172"/>
            <a:ext cx="214361" cy="194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8ABE65-1266-481B-83DE-C4FBED79786B}"/>
              </a:ext>
            </a:extLst>
          </p:cNvPr>
          <p:cNvCxnSpPr>
            <a:cxnSpLocks/>
          </p:cNvCxnSpPr>
          <p:nvPr/>
        </p:nvCxnSpPr>
        <p:spPr>
          <a:xfrm>
            <a:off x="8690487" y="4904999"/>
            <a:ext cx="214361" cy="270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EEAA12-515E-4101-9512-C21394850A21}"/>
              </a:ext>
            </a:extLst>
          </p:cNvPr>
          <p:cNvCxnSpPr/>
          <p:nvPr/>
        </p:nvCxnSpPr>
        <p:spPr>
          <a:xfrm flipV="1">
            <a:off x="7631723" y="4924396"/>
            <a:ext cx="214361" cy="194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98A6D1-EC42-418B-AD81-A443361FB01B}"/>
              </a:ext>
            </a:extLst>
          </p:cNvPr>
          <p:cNvCxnSpPr>
            <a:cxnSpLocks/>
          </p:cNvCxnSpPr>
          <p:nvPr/>
        </p:nvCxnSpPr>
        <p:spPr>
          <a:xfrm>
            <a:off x="7631722" y="4640111"/>
            <a:ext cx="214361" cy="270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6BC2E7-34B9-4FAD-8CD3-107E6267958D}"/>
              </a:ext>
            </a:extLst>
          </p:cNvPr>
          <p:cNvSpPr txBox="1"/>
          <p:nvPr/>
        </p:nvSpPr>
        <p:spPr>
          <a:xfrm>
            <a:off x="2560320" y="2239924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F20B1F-9BF1-4B7D-B575-931D94175989}"/>
              </a:ext>
            </a:extLst>
          </p:cNvPr>
          <p:cNvSpPr txBox="1"/>
          <p:nvPr/>
        </p:nvSpPr>
        <p:spPr>
          <a:xfrm>
            <a:off x="2466288" y="3453262"/>
            <a:ext cx="21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One-to-Many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7AA46F-E87E-494C-A2BF-C6C2C0F15264}"/>
              </a:ext>
            </a:extLst>
          </p:cNvPr>
          <p:cNvSpPr txBox="1"/>
          <p:nvPr/>
        </p:nvSpPr>
        <p:spPr>
          <a:xfrm>
            <a:off x="2372255" y="4595608"/>
            <a:ext cx="2306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53463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EB6B-7220-4CF2-B625-88EE61AF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92084-72EC-4A93-8306-45A2A9D1C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490160" cy="39899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First Normal Form Normalization - Three-step procedure:</a:t>
            </a:r>
          </a:p>
          <a:p>
            <a:pPr lvl="1"/>
            <a:r>
              <a:rPr lang="en-US" dirty="0"/>
              <a:t>Step One: Eliminate Repeating Groups</a:t>
            </a:r>
          </a:p>
          <a:p>
            <a:pPr lvl="1"/>
            <a:r>
              <a:rPr lang="en-US" dirty="0"/>
              <a:t>Step Two: Identify the Primary Key</a:t>
            </a:r>
          </a:p>
          <a:p>
            <a:pPr lvl="1"/>
            <a:r>
              <a:rPr lang="en-US" dirty="0"/>
              <a:t>Step Three: Identify all Dependencies</a:t>
            </a:r>
          </a:p>
          <a:p>
            <a:r>
              <a:rPr lang="en-US" dirty="0"/>
              <a:t>If it has a singe-attribute primary key, it will automatically be  2NF. Otherwise:</a:t>
            </a:r>
          </a:p>
          <a:p>
            <a:r>
              <a:rPr lang="en-US" dirty="0"/>
              <a:t>Second Normal Form Normalization:</a:t>
            </a:r>
          </a:p>
          <a:p>
            <a:pPr lvl="1"/>
            <a:r>
              <a:rPr lang="en-US" dirty="0"/>
              <a:t>Step One: Make new tables to eliminate partial dependencies</a:t>
            </a:r>
          </a:p>
          <a:p>
            <a:pPr lvl="1"/>
            <a:r>
              <a:rPr lang="en-US" dirty="0"/>
              <a:t>Step Two: Reassign corresponding dependent attributes</a:t>
            </a:r>
          </a:p>
          <a:p>
            <a:r>
              <a:rPr lang="en-US" dirty="0"/>
              <a:t>Third Normal Form Normalization:</a:t>
            </a:r>
          </a:p>
          <a:p>
            <a:pPr lvl="1"/>
            <a:r>
              <a:rPr lang="en-US" dirty="0"/>
              <a:t>Step One: Make new tables to eliminate transitive dependencies</a:t>
            </a:r>
          </a:p>
          <a:p>
            <a:pPr lvl="1"/>
            <a:r>
              <a:rPr lang="en-US" dirty="0"/>
              <a:t>Step Two: Reassign corresponding dependent attributes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535DA1-F86E-4A2F-A8E1-1389EA1A2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57758"/>
              </p:ext>
            </p:extLst>
          </p:nvPr>
        </p:nvGraphicFramePr>
        <p:xfrm>
          <a:off x="6400196" y="2415140"/>
          <a:ext cx="4978830" cy="1851932"/>
        </p:xfrm>
        <a:graphic>
          <a:graphicData uri="http://schemas.openxmlformats.org/drawingml/2006/table">
            <a:tbl>
              <a:tblPr/>
              <a:tblGrid>
                <a:gridCol w="1917854">
                  <a:extLst>
                    <a:ext uri="{9D8B030D-6E8A-4147-A177-3AD203B41FA5}">
                      <a16:colId xmlns:a16="http://schemas.microsoft.com/office/drawing/2014/main" val="4173295668"/>
                    </a:ext>
                  </a:extLst>
                </a:gridCol>
                <a:gridCol w="3060976">
                  <a:extLst>
                    <a:ext uri="{9D8B030D-6E8A-4147-A177-3AD203B41FA5}">
                      <a16:colId xmlns:a16="http://schemas.microsoft.com/office/drawing/2014/main" val="4255881555"/>
                    </a:ext>
                  </a:extLst>
                </a:gridCol>
              </a:tblGrid>
              <a:tr h="31560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NORMAL FORM</a:t>
                      </a:r>
                      <a:endParaRPr lang="en-US" sz="900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03" marR="43103" marT="43103" marB="4310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CHARACTERISTIC</a:t>
                      </a:r>
                      <a:endParaRPr lang="en-US" sz="90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03" marR="43103" marT="43103" marB="4310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5418"/>
                  </a:ext>
                </a:extLst>
              </a:tr>
              <a:tr h="5121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First normal form (1NF)</a:t>
                      </a:r>
                    </a:p>
                  </a:txBody>
                  <a:tcPr marL="43103" marR="43103" marT="43103" marB="4310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 format, no repeating groups, and PK identified</a:t>
                      </a:r>
                    </a:p>
                  </a:txBody>
                  <a:tcPr marL="43103" marR="43103" marT="43103" marB="4310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364627"/>
                  </a:ext>
                </a:extLst>
              </a:tr>
              <a:tr h="5121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Second normal form (2NF)</a:t>
                      </a:r>
                    </a:p>
                  </a:txBody>
                  <a:tcPr marL="43103" marR="43103" marT="43103" marB="4310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1NF and no partial dependencies</a:t>
                      </a:r>
                    </a:p>
                  </a:txBody>
                  <a:tcPr marL="43103" marR="43103" marT="43103" marB="4310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862362"/>
                  </a:ext>
                </a:extLst>
              </a:tr>
              <a:tr h="5121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Third normal form (3NF)</a:t>
                      </a:r>
                    </a:p>
                  </a:txBody>
                  <a:tcPr marL="43103" marR="43103" marT="43103" marB="4310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2NF and no transitive dependencies</a:t>
                      </a:r>
                    </a:p>
                  </a:txBody>
                  <a:tcPr marL="43103" marR="43103" marT="43103" marB="4310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644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63BF62F-74D5-4A99-AC2C-2486839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794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0779-C7F5-4413-896B-3A98A364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E09D1-DF6E-44DB-8381-50387FB9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78" y="1986694"/>
            <a:ext cx="9043375" cy="33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0779-C7F5-4413-896B-3A98A364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Example – 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E09D1-DF6E-44DB-8381-50387FB9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95" y="1763956"/>
            <a:ext cx="5714504" cy="2092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A03D5-EF5F-471B-A395-1814F8310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95" y="3966796"/>
            <a:ext cx="5714504" cy="251547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06CC88B8-96C1-4C77-A632-018AB31A1A7F}"/>
              </a:ext>
            </a:extLst>
          </p:cNvPr>
          <p:cNvSpPr/>
          <p:nvPr/>
        </p:nvSpPr>
        <p:spPr>
          <a:xfrm>
            <a:off x="4747845" y="3351334"/>
            <a:ext cx="574431" cy="1230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F2E99-1791-47E9-BBB1-EF11E34CB119}"/>
              </a:ext>
            </a:extLst>
          </p:cNvPr>
          <p:cNvSpPr txBox="1"/>
          <p:nvPr/>
        </p:nvSpPr>
        <p:spPr>
          <a:xfrm>
            <a:off x="1266092" y="3125667"/>
            <a:ext cx="3165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Normal Form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table cell should hold a single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record needs to be unique (primary key)</a:t>
            </a:r>
          </a:p>
        </p:txBody>
      </p:sp>
    </p:spTree>
    <p:extLst>
      <p:ext uri="{BB962C8B-B14F-4D97-AF65-F5344CB8AC3E}">
        <p14:creationId xmlns:p14="http://schemas.microsoft.com/office/powerpoint/2010/main" val="33698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0779-C7F5-4413-896B-3A98A364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Example – 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A03D5-EF5F-471B-A395-1814F831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8" y="1436108"/>
            <a:ext cx="5714504" cy="251547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06CC88B8-96C1-4C77-A632-018AB31A1A7F}"/>
              </a:ext>
            </a:extLst>
          </p:cNvPr>
          <p:cNvSpPr/>
          <p:nvPr/>
        </p:nvSpPr>
        <p:spPr>
          <a:xfrm>
            <a:off x="4747845" y="3351334"/>
            <a:ext cx="574431" cy="1230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F2E99-1791-47E9-BBB1-EF11E34CB119}"/>
              </a:ext>
            </a:extLst>
          </p:cNvPr>
          <p:cNvSpPr txBox="1"/>
          <p:nvPr/>
        </p:nvSpPr>
        <p:spPr>
          <a:xfrm>
            <a:off x="1266092" y="3125667"/>
            <a:ext cx="316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 Normal Form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in 1</a:t>
            </a:r>
            <a:r>
              <a:rPr lang="en-US" sz="2400" baseline="30000" dirty="0"/>
              <a:t>st</a:t>
            </a:r>
            <a:r>
              <a:rPr lang="en-US" sz="2400" dirty="0"/>
              <a:t>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Single Column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9FFB0-4C17-4E79-A5CD-93C2AD26E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8" y="4076884"/>
            <a:ext cx="5714504" cy="26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3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0779-C7F5-4413-896B-3A98A364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Example –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6CC88B8-96C1-4C77-A632-018AB31A1A7F}"/>
              </a:ext>
            </a:extLst>
          </p:cNvPr>
          <p:cNvSpPr/>
          <p:nvPr/>
        </p:nvSpPr>
        <p:spPr>
          <a:xfrm>
            <a:off x="4747845" y="3351334"/>
            <a:ext cx="574431" cy="1230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F2E99-1791-47E9-BBB1-EF11E34CB119}"/>
              </a:ext>
            </a:extLst>
          </p:cNvPr>
          <p:cNvSpPr txBox="1"/>
          <p:nvPr/>
        </p:nvSpPr>
        <p:spPr>
          <a:xfrm>
            <a:off x="1266092" y="3125667"/>
            <a:ext cx="3165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Third Normal Form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in 2</a:t>
            </a:r>
            <a:r>
              <a:rPr lang="en-US" sz="2400" baseline="30000" dirty="0"/>
              <a:t>nd</a:t>
            </a:r>
            <a:r>
              <a:rPr lang="en-US" sz="2400" dirty="0"/>
              <a:t> 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 no “transitive functional dependencies”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9FFB0-4C17-4E79-A5CD-93C2AD26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41" y="1286461"/>
            <a:ext cx="4551478" cy="2142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C4285-DE99-4AB4-8040-E17288A2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841" y="3585299"/>
            <a:ext cx="4551478" cy="31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0779-C7F5-4413-896B-3A98A364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Exercise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115F56-97FA-471B-B625-ABFEF1465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91729"/>
              </p:ext>
            </p:extLst>
          </p:nvPr>
        </p:nvGraphicFramePr>
        <p:xfrm>
          <a:off x="772137" y="2501574"/>
          <a:ext cx="10644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650">
                  <a:extLst>
                    <a:ext uri="{9D8B030D-6E8A-4147-A177-3AD203B41FA5}">
                      <a16:colId xmlns:a16="http://schemas.microsoft.com/office/drawing/2014/main" val="3582690190"/>
                    </a:ext>
                  </a:extLst>
                </a:gridCol>
                <a:gridCol w="1520650">
                  <a:extLst>
                    <a:ext uri="{9D8B030D-6E8A-4147-A177-3AD203B41FA5}">
                      <a16:colId xmlns:a16="http://schemas.microsoft.com/office/drawing/2014/main" val="2044243858"/>
                    </a:ext>
                  </a:extLst>
                </a:gridCol>
                <a:gridCol w="1520650">
                  <a:extLst>
                    <a:ext uri="{9D8B030D-6E8A-4147-A177-3AD203B41FA5}">
                      <a16:colId xmlns:a16="http://schemas.microsoft.com/office/drawing/2014/main" val="607118634"/>
                    </a:ext>
                  </a:extLst>
                </a:gridCol>
                <a:gridCol w="1663004">
                  <a:extLst>
                    <a:ext uri="{9D8B030D-6E8A-4147-A177-3AD203B41FA5}">
                      <a16:colId xmlns:a16="http://schemas.microsoft.com/office/drawing/2014/main" val="1007948753"/>
                    </a:ext>
                  </a:extLst>
                </a:gridCol>
                <a:gridCol w="1378296">
                  <a:extLst>
                    <a:ext uri="{9D8B030D-6E8A-4147-A177-3AD203B41FA5}">
                      <a16:colId xmlns:a16="http://schemas.microsoft.com/office/drawing/2014/main" val="653464992"/>
                    </a:ext>
                  </a:extLst>
                </a:gridCol>
                <a:gridCol w="1520650">
                  <a:extLst>
                    <a:ext uri="{9D8B030D-6E8A-4147-A177-3AD203B41FA5}">
                      <a16:colId xmlns:a16="http://schemas.microsoft.com/office/drawing/2014/main" val="1619757921"/>
                    </a:ext>
                  </a:extLst>
                </a:gridCol>
                <a:gridCol w="1520650">
                  <a:extLst>
                    <a:ext uri="{9D8B030D-6E8A-4147-A177-3AD203B41FA5}">
                      <a16:colId xmlns:a16="http://schemas.microsoft.com/office/drawing/2014/main" val="412748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OfficeNumber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312-555-1212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5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Hunt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212-555-1212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8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Martin 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312-555-1212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94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05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984-E6FD-455F-8430-DC01AE5F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A2F1-283A-4EE1-880E-E24E368A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the standard language used for communicating with the large majority of relational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D46B-6199-481D-8101-75F87B65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/>
              <a:t>Course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3449A-AB2A-41D5-BD07-6206F4CD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9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33AF-FE73-47C0-8F34-03AD6748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 Brief History of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979B-823D-4150-A55D-20EA3DD7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3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4B223-423C-4080-B03E-94C8682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B5058-C599-4BB5-9218-B033B9BF3C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 developed at IBM in the early 1970s to manipulate and retrieve data stored in IBM’s original quasi-relational database management system, System R.</a:t>
            </a:r>
          </a:p>
          <a:p>
            <a:r>
              <a:rPr lang="en-US" dirty="0"/>
              <a:t>Relational Software Inc. introduced the first commercially available implementation of SQL in 1979.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A4F5E-7B53-420A-BEC3-266F01C4A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1986, ANSI and ISO took over ad adopted the standard “Database Language SQL” language definition.</a:t>
            </a:r>
          </a:p>
          <a:p>
            <a:r>
              <a:rPr lang="en-US" dirty="0"/>
              <a:t>ANSI specifies the pronunciation as “</a:t>
            </a:r>
            <a:r>
              <a:rPr lang="en-US" dirty="0" err="1"/>
              <a:t>ess</a:t>
            </a:r>
            <a:r>
              <a:rPr lang="en-US" dirty="0"/>
              <a:t> queue ell”, however even the creator Donald Chamberlin pronounces the language as “sequel”.</a:t>
            </a:r>
          </a:p>
        </p:txBody>
      </p:sp>
    </p:spTree>
    <p:extLst>
      <p:ext uri="{BB962C8B-B14F-4D97-AF65-F5344CB8AC3E}">
        <p14:creationId xmlns:p14="http://schemas.microsoft.com/office/powerpoint/2010/main" val="18003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03FF-219A-4AF1-8CC5-A78548AE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Let’s Get Started!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0BE2-1F36-4EAE-97D9-B7DFD9275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2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3DDA2-91EA-4834-8096-FBB19F42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8B85A-4EBD-4C3E-B02B-831772AA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Delete/Destroy</a:t>
            </a:r>
          </a:p>
        </p:txBody>
      </p:sp>
    </p:spTree>
    <p:extLst>
      <p:ext uri="{BB962C8B-B14F-4D97-AF65-F5344CB8AC3E}">
        <p14:creationId xmlns:p14="http://schemas.microsoft.com/office/powerpoint/2010/main" val="260295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591-D475-47A1-BF77-A7AED305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–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FDA2-F708-48AC-81C7-70BCA33E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column1 datatype,</a:t>
            </a:r>
          </a:p>
          <a:p>
            <a:pPr marL="0" indent="0">
              <a:buNone/>
            </a:pPr>
            <a:r>
              <a:rPr lang="en-US" dirty="0"/>
              <a:t>	column2 datatype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0826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D85A-34DD-461F-8320-D5FDD81E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– ADD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B57A-E3DB-48CD-8D58-1DF78709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(column1, column2)</a:t>
            </a:r>
          </a:p>
          <a:p>
            <a:pPr marL="0" indent="0">
              <a:buNone/>
            </a:pPr>
            <a:r>
              <a:rPr lang="en-US" dirty="0"/>
              <a:t>VALUES (value1, value2)</a:t>
            </a:r>
          </a:p>
        </p:txBody>
      </p:sp>
    </p:spTree>
    <p:extLst>
      <p:ext uri="{BB962C8B-B14F-4D97-AF65-F5344CB8AC3E}">
        <p14:creationId xmlns:p14="http://schemas.microsoft.com/office/powerpoint/2010/main" val="925612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430F-484A-47CF-B738-7601A872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- Selects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0A8C-B5C4-4C8A-90E7-15AA2F3F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column1, column2, 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Bonus: WHERE </a:t>
            </a:r>
          </a:p>
        </p:txBody>
      </p:sp>
    </p:spTree>
    <p:extLst>
      <p:ext uri="{BB962C8B-B14F-4D97-AF65-F5344CB8AC3E}">
        <p14:creationId xmlns:p14="http://schemas.microsoft.com/office/powerpoint/2010/main" val="2142836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74F5-78DC-40F4-8C43-FED2703E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– UPDATE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8269-5DD6-4927-B549-C83720C9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column_name</a:t>
            </a:r>
            <a:r>
              <a:rPr lang="en-US" dirty="0"/>
              <a:t> datatype;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DROP COLUMN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631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74F5-78DC-40F4-8C43-FED2703E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– 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8269-5DD6-4927-B549-C83720C9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column1 = value1, column2 = value2</a:t>
            </a:r>
          </a:p>
          <a:p>
            <a:pPr marL="0" indent="0">
              <a:buNone/>
            </a:pPr>
            <a:r>
              <a:rPr lang="en-US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3934154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DD1F-778A-4966-8CD1-F4AE178C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Delete/Destroy – 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572F-C311-465A-86FB-7205E481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table_name</a:t>
            </a:r>
            <a:r>
              <a:rPr lang="en-US" dirty="0"/>
              <a:t> WHERE condition;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8157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5AE341-A949-4438-B57D-99DE2189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– 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CC2446-BA10-4853-A3C1-1C6C8399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</a:p>
          <a:p>
            <a:pPr lvl="1"/>
            <a:r>
              <a:rPr lang="en-US" dirty="0"/>
              <a:t>Where you work or go to school</a:t>
            </a:r>
          </a:p>
          <a:p>
            <a:pPr lvl="1"/>
            <a:r>
              <a:rPr lang="en-US" dirty="0"/>
              <a:t>Your most favorite thing you’ve coded so far (or plan to code in the future!)</a:t>
            </a:r>
          </a:p>
          <a:p>
            <a:pPr lvl="1"/>
            <a:r>
              <a:rPr lang="en-US" dirty="0"/>
              <a:t>Why you want to learn about SQL Databases</a:t>
            </a:r>
          </a:p>
          <a:p>
            <a:pPr lvl="1"/>
            <a:r>
              <a:rPr lang="en-US" dirty="0"/>
              <a:t>Most recent picture you took with your phone</a:t>
            </a:r>
          </a:p>
        </p:txBody>
      </p:sp>
    </p:spTree>
    <p:extLst>
      <p:ext uri="{BB962C8B-B14F-4D97-AF65-F5344CB8AC3E}">
        <p14:creationId xmlns:p14="http://schemas.microsoft.com/office/powerpoint/2010/main" val="1257578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DD1F-778A-4966-8CD1-F4AE178C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Delete/Destroy –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572F-C311-465A-86FB-7205E481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DROP TABLE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945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5A389-13F8-4680-B830-2A22DBB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something more advanced…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BC884-72DE-4DEA-A985-74D4C1C3D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73EE-7C90-4541-84CC-76ADC327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SQL’s Superpower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F0EE-ACBF-40E7-A8D9-3479FDBB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596842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Join data from multiple tables to create a view of the data</a:t>
            </a:r>
          </a:p>
          <a:p>
            <a:pPr marL="0" indent="0">
              <a:buNone/>
            </a:pPr>
            <a:r>
              <a:rPr lang="en-US" dirty="0"/>
              <a:t>SELECT 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Orders.OrderDate</a:t>
            </a:r>
            <a:br>
              <a:rPr lang="en-US" dirty="0"/>
            </a:br>
            <a:r>
              <a:rPr lang="en-US" dirty="0"/>
              <a:t>FROM Orders</a:t>
            </a:r>
            <a:br>
              <a:rPr lang="en-US" dirty="0"/>
            </a:br>
            <a:r>
              <a:rPr lang="en-US" dirty="0"/>
              <a:t>INNER JOIN Customers </a:t>
            </a:r>
          </a:p>
          <a:p>
            <a:pPr marL="0" indent="0">
              <a:buNone/>
            </a:pPr>
            <a:r>
              <a:rPr lang="en-US" dirty="0"/>
              <a:t>ON </a:t>
            </a:r>
            <a:r>
              <a:rPr lang="en-US" dirty="0" err="1"/>
              <a:t>Orders.CustomerID</a:t>
            </a:r>
            <a:r>
              <a:rPr lang="en-US" dirty="0"/>
              <a:t>=</a:t>
            </a:r>
            <a:r>
              <a:rPr lang="en-US" dirty="0" err="1"/>
              <a:t>Customers.CustomerID</a:t>
            </a:r>
            <a:r>
              <a:rPr lang="en-US" dirty="0"/>
              <a:t>;</a:t>
            </a:r>
          </a:p>
        </p:txBody>
      </p:sp>
      <p:pic>
        <p:nvPicPr>
          <p:cNvPr id="1026" name="Picture 2" descr="Image result for SQL joins">
            <a:extLst>
              <a:ext uri="{FF2B5EF4-FFF2-40B4-BE49-F238E27FC236}">
                <a16:creationId xmlns:a16="http://schemas.microsoft.com/office/drawing/2014/main" id="{5F13AF32-FF10-4BBF-B3F0-263942FB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34" y="2026920"/>
            <a:ext cx="5175886" cy="376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44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8C4F-ACC4-4907-B8CF-2C1DB071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D21D-6337-4FEA-A3B3-57E465D2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5939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Downloaded from: </a:t>
            </a:r>
            <a:r>
              <a:rPr lang="en-US" dirty="0">
                <a:hlinkClick r:id="rId3"/>
              </a:rPr>
              <a:t>http://www.ntu.edu.sg/home/ehchua/programming/sql/sampledatabases.html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Database diagram">
            <a:extLst>
              <a:ext uri="{FF2B5EF4-FFF2-40B4-BE49-F238E27FC236}">
                <a16:creationId xmlns:a16="http://schemas.microsoft.com/office/drawing/2014/main" id="{63C75DE1-9BA0-42DE-96C8-A0D224DB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10" y="1357803"/>
            <a:ext cx="5369868" cy="398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31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1A57-27FB-4DB3-B530-3A038F2E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Employee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5702-A9AE-49ED-8149-57D03E72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command prompt</a:t>
            </a:r>
          </a:p>
          <a:p>
            <a:r>
              <a:rPr lang="en-US" dirty="0"/>
              <a:t>Navigate to ‘</a:t>
            </a:r>
            <a:r>
              <a:rPr lang="en-US" dirty="0" err="1"/>
              <a:t>test_db</a:t>
            </a:r>
            <a:r>
              <a:rPr lang="en-US" dirty="0"/>
              <a:t>’ folder</a:t>
            </a:r>
          </a:p>
          <a:p>
            <a:r>
              <a:rPr lang="en-US" dirty="0" err="1"/>
              <a:t>mysql</a:t>
            </a:r>
            <a:r>
              <a:rPr lang="en-US" dirty="0"/>
              <a:t> -u root -p employees &lt; </a:t>
            </a:r>
            <a:r>
              <a:rPr lang="en-US" dirty="0" err="1"/>
              <a:t>employees.sql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Validate import</a:t>
            </a:r>
          </a:p>
          <a:p>
            <a:r>
              <a:rPr lang="en-US" dirty="0" err="1"/>
              <a:t>mysql</a:t>
            </a:r>
            <a:r>
              <a:rPr lang="en-US" dirty="0"/>
              <a:t> -u root -p -t &lt; </a:t>
            </a:r>
            <a:r>
              <a:rPr lang="en-US" dirty="0" err="1"/>
              <a:t>test_employees_sha.sql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30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FFF3-077D-4D29-B84B-9C65BC5A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6828-BF16-43BC-929C-37FA7E79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count of all Male and Female employees</a:t>
            </a:r>
          </a:p>
          <a:p>
            <a:r>
              <a:rPr lang="en-US" dirty="0"/>
              <a:t>Find average salary of department managers</a:t>
            </a:r>
          </a:p>
          <a:p>
            <a:r>
              <a:rPr lang="en-US" dirty="0"/>
              <a:t>Find average salary for each title</a:t>
            </a:r>
          </a:p>
          <a:p>
            <a:r>
              <a:rPr lang="en-US" dirty="0"/>
              <a:t>Find highest salary for each department</a:t>
            </a:r>
          </a:p>
        </p:txBody>
      </p:sp>
    </p:spTree>
    <p:extLst>
      <p:ext uri="{BB962C8B-B14F-4D97-AF65-F5344CB8AC3E}">
        <p14:creationId xmlns:p14="http://schemas.microsoft.com/office/powerpoint/2010/main" val="231534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D1AC-6253-4B62-8D0A-F7E93BA0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B951-4CDC-457B-B295-6F5EC2BE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  <a:p>
            <a:r>
              <a:rPr lang="en-US" dirty="0"/>
              <a:t>Learn a bit about SQL</a:t>
            </a:r>
          </a:p>
          <a:p>
            <a:r>
              <a:rPr lang="en-US" dirty="0"/>
              <a:t>Start using SQL with MySQL in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234681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33063-2111-4EB9-B214-7F087B3C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First thing’s first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B476F-A57A-468F-8EFC-62582D82B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2"/>
                </a:solidFill>
                <a:hlinkClick r:id="rId2"/>
              </a:rPr>
              <a:t>Download MySQL Workbench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791FACAF-F474-4D00-B9B6-B99A0385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6530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3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E57-0CE6-4BA7-96C1-31777C79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/>
              <a:t>Introduction to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C2567-73FF-43BA-93F3-76F15C00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0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454A-C597-4D47-8306-F8686BAE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D014-D031-47BD-9376-25462EA9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04786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= Raw Facts</a:t>
            </a:r>
          </a:p>
          <a:p>
            <a:r>
              <a:rPr lang="en-US" dirty="0"/>
              <a:t>Information = The result of processing data to reveal its meaning</a:t>
            </a:r>
          </a:p>
          <a:p>
            <a:pPr lvl="1"/>
            <a:r>
              <a:rPr lang="en-US" dirty="0"/>
              <a:t>Accurate, relevant, and timely information is the key to good decision making, and good decision making is the key to organizational survival in a global environment.</a:t>
            </a:r>
          </a:p>
        </p:txBody>
      </p:sp>
      <p:pic>
        <p:nvPicPr>
          <p:cNvPr id="2050" name="Picture 2" descr="Image result for data vs information vs knowledge">
            <a:extLst>
              <a:ext uri="{FF2B5EF4-FFF2-40B4-BE49-F238E27FC236}">
                <a16:creationId xmlns:a16="http://schemas.microsoft.com/office/drawing/2014/main" id="{20E56F79-3D46-4B4B-B8CD-36F5C4FE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61" y="1526958"/>
            <a:ext cx="5510074" cy="41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28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1286-34F4-4E81-9170-F2085A51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D37A-809D-4AD6-89BE-F3A0FDD6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 structured set of data held in a computer, especially one that is accessible in various ways.”</a:t>
            </a:r>
          </a:p>
          <a:p>
            <a:r>
              <a:rPr lang="en-US" dirty="0"/>
              <a:t>Persistency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4884-2BDA-44F5-A04E-16BBA8E9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EEC3-9AF3-4D66-8BBC-E55D1813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Management Systems (DBMS) – Serves as the intermediary between the user and the database. (Ex. MySQL)</a:t>
            </a:r>
          </a:p>
          <a:p>
            <a:pPr lvl="1"/>
            <a:r>
              <a:rPr lang="en-US" dirty="0"/>
              <a:t>Data storage, retrieval, and updates</a:t>
            </a:r>
          </a:p>
          <a:p>
            <a:pPr lvl="1"/>
            <a:r>
              <a:rPr lang="en-US" dirty="0"/>
              <a:t>Transaction support</a:t>
            </a:r>
          </a:p>
          <a:p>
            <a:pPr lvl="1"/>
            <a:r>
              <a:rPr lang="en-US" dirty="0"/>
              <a:t>Concurrency control</a:t>
            </a:r>
          </a:p>
          <a:p>
            <a:pPr lvl="1"/>
            <a:r>
              <a:rPr lang="en-US" dirty="0"/>
              <a:t>Recovery services</a:t>
            </a:r>
          </a:p>
          <a:p>
            <a:pPr lvl="1"/>
            <a:r>
              <a:rPr lang="en-US" dirty="0"/>
              <a:t>Authorization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8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1240</Words>
  <Application>Microsoft Office PowerPoint</Application>
  <PresentationFormat>Widescreen</PresentationFormat>
  <Paragraphs>225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Intro to SQL</vt:lpstr>
      <vt:lpstr>Course Introduction</vt:lpstr>
      <vt:lpstr>Introductions – About Me</vt:lpstr>
      <vt:lpstr>Objectives</vt:lpstr>
      <vt:lpstr>First thing’s first</vt:lpstr>
      <vt:lpstr>Introduction to Databases</vt:lpstr>
      <vt:lpstr>Data</vt:lpstr>
      <vt:lpstr>What is a database?</vt:lpstr>
      <vt:lpstr>Database Management Systems (DBMS)</vt:lpstr>
      <vt:lpstr>Relational vs. Non-Relational</vt:lpstr>
      <vt:lpstr>Data Modeling – Relational Databases</vt:lpstr>
      <vt:lpstr>Relationships</vt:lpstr>
      <vt:lpstr>Data Normalization</vt:lpstr>
      <vt:lpstr>Data Normalization Example</vt:lpstr>
      <vt:lpstr>Data Normalization Example – 1st Normal Form</vt:lpstr>
      <vt:lpstr>Data Normalization Example – 2nd Normal Form</vt:lpstr>
      <vt:lpstr>Data Normalization Example – 3rd Normal Form</vt:lpstr>
      <vt:lpstr>Data Normalization Exercise</vt:lpstr>
      <vt:lpstr>But why SQL?</vt:lpstr>
      <vt:lpstr>A Brief History of SQL</vt:lpstr>
      <vt:lpstr>History of SQL</vt:lpstr>
      <vt:lpstr>Let’s Get Started! </vt:lpstr>
      <vt:lpstr>CRUD!</vt:lpstr>
      <vt:lpstr>CREATE – Create Table</vt:lpstr>
      <vt:lpstr>CREATE – ADD DATA</vt:lpstr>
      <vt:lpstr>READ - Selects</vt:lpstr>
      <vt:lpstr>Update – UPDATE TABLE</vt:lpstr>
      <vt:lpstr>Update – UPDATE DATA</vt:lpstr>
      <vt:lpstr>Delete/Destroy – DELETE DATA</vt:lpstr>
      <vt:lpstr>Delete/Destroy – DELETE TABLE</vt:lpstr>
      <vt:lpstr>Let’s try something more advanced…</vt:lpstr>
      <vt:lpstr>Joins – SQL’s Superpower</vt:lpstr>
      <vt:lpstr>Employee Database</vt:lpstr>
      <vt:lpstr>Setup Employee Database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Brittany Ellich</dc:creator>
  <cp:lastModifiedBy>Brittany Ellich</cp:lastModifiedBy>
  <cp:revision>48</cp:revision>
  <dcterms:created xsi:type="dcterms:W3CDTF">2018-12-17T13:44:15Z</dcterms:created>
  <dcterms:modified xsi:type="dcterms:W3CDTF">2019-01-05T04:23:07Z</dcterms:modified>
</cp:coreProperties>
</file>