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70"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143"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548681-273B-4C23-99A5-BF58EFFC7A9D}" type="doc">
      <dgm:prSet loTypeId="urn:microsoft.com/office/officeart/2005/8/layout/hierarchy3" loCatId="hierarchy" qsTypeId="urn:microsoft.com/office/officeart/2005/8/quickstyle/simple5" qsCatId="simple" csTypeId="urn:microsoft.com/office/officeart/2005/8/colors/accent2_2" csCatId="accent2" phldr="1"/>
      <dgm:spPr/>
      <dgm:t>
        <a:bodyPr/>
        <a:lstStyle/>
        <a:p>
          <a:endParaRPr lang="en-US"/>
        </a:p>
      </dgm:t>
    </dgm:pt>
    <dgm:pt modelId="{1F08028A-5198-43BF-9F7E-F5FDCC93C1AC}">
      <dgm:prSet/>
      <dgm:spPr/>
      <dgm:t>
        <a:bodyPr/>
        <a:lstStyle/>
        <a:p>
          <a:r>
            <a:rPr lang="en-US" b="0" i="0" dirty="0"/>
            <a:t>What</a:t>
          </a:r>
          <a:endParaRPr lang="en-US" dirty="0"/>
        </a:p>
      </dgm:t>
    </dgm:pt>
    <dgm:pt modelId="{EEA720C2-12AC-47F1-8FCC-3A5C1958F0C3}" type="parTrans" cxnId="{96D4C1EC-436E-45A9-923E-50F731EB4D55}">
      <dgm:prSet/>
      <dgm:spPr/>
      <dgm:t>
        <a:bodyPr/>
        <a:lstStyle/>
        <a:p>
          <a:endParaRPr lang="en-US"/>
        </a:p>
      </dgm:t>
    </dgm:pt>
    <dgm:pt modelId="{7E93805F-9AF9-454E-B0D5-2197D3E97089}" type="sibTrans" cxnId="{96D4C1EC-436E-45A9-923E-50F731EB4D55}">
      <dgm:prSet/>
      <dgm:spPr/>
      <dgm:t>
        <a:bodyPr/>
        <a:lstStyle/>
        <a:p>
          <a:endParaRPr lang="en-US"/>
        </a:p>
      </dgm:t>
    </dgm:pt>
    <dgm:pt modelId="{C322506E-4AC3-47A3-B575-BA67878D105A}">
      <dgm:prSet/>
      <dgm:spPr/>
      <dgm:t>
        <a:bodyPr/>
        <a:lstStyle/>
        <a:p>
          <a:r>
            <a:rPr lang="en-US" b="0" i="0" dirty="0"/>
            <a:t>Why</a:t>
          </a:r>
          <a:endParaRPr lang="en-US" dirty="0"/>
        </a:p>
      </dgm:t>
    </dgm:pt>
    <dgm:pt modelId="{304B22DB-AC19-4CE5-AD1E-2A1910451E9F}" type="parTrans" cxnId="{3E2B8C03-EA75-44B4-8290-4D909F847068}">
      <dgm:prSet/>
      <dgm:spPr/>
      <dgm:t>
        <a:bodyPr/>
        <a:lstStyle/>
        <a:p>
          <a:endParaRPr lang="en-US"/>
        </a:p>
      </dgm:t>
    </dgm:pt>
    <dgm:pt modelId="{62DFA508-C195-4298-8AC9-8A949DA0A86B}" type="sibTrans" cxnId="{3E2B8C03-EA75-44B4-8290-4D909F847068}">
      <dgm:prSet/>
      <dgm:spPr/>
      <dgm:t>
        <a:bodyPr/>
        <a:lstStyle/>
        <a:p>
          <a:endParaRPr lang="en-US"/>
        </a:p>
      </dgm:t>
    </dgm:pt>
    <dgm:pt modelId="{62AABE09-3064-4ECC-B0F9-68956E16C50F}">
      <dgm:prSet/>
      <dgm:spPr/>
      <dgm:t>
        <a:bodyPr/>
        <a:lstStyle/>
        <a:p>
          <a:r>
            <a:rPr lang="en-US" b="0" i="0" dirty="0"/>
            <a:t>How</a:t>
          </a:r>
          <a:endParaRPr lang="en-US" dirty="0"/>
        </a:p>
      </dgm:t>
    </dgm:pt>
    <dgm:pt modelId="{D444FCC0-0835-41F3-89EC-92814B222954}" type="parTrans" cxnId="{BA6C79E0-3636-443E-9FF5-B26052F17BDD}">
      <dgm:prSet/>
      <dgm:spPr/>
      <dgm:t>
        <a:bodyPr/>
        <a:lstStyle/>
        <a:p>
          <a:endParaRPr lang="en-US"/>
        </a:p>
      </dgm:t>
    </dgm:pt>
    <dgm:pt modelId="{046DA709-3A6E-40BE-8AC3-940BFCD97354}" type="sibTrans" cxnId="{BA6C79E0-3636-443E-9FF5-B26052F17BDD}">
      <dgm:prSet/>
      <dgm:spPr/>
      <dgm:t>
        <a:bodyPr/>
        <a:lstStyle/>
        <a:p>
          <a:endParaRPr lang="en-US"/>
        </a:p>
      </dgm:t>
    </dgm:pt>
    <dgm:pt modelId="{C35E4863-E96B-4071-8B7F-759DB30933D6}" type="pres">
      <dgm:prSet presAssocID="{5A548681-273B-4C23-99A5-BF58EFFC7A9D}" presName="diagram" presStyleCnt="0">
        <dgm:presLayoutVars>
          <dgm:chPref val="1"/>
          <dgm:dir/>
          <dgm:animOne val="branch"/>
          <dgm:animLvl val="lvl"/>
          <dgm:resizeHandles/>
        </dgm:presLayoutVars>
      </dgm:prSet>
      <dgm:spPr/>
      <dgm:t>
        <a:bodyPr/>
        <a:lstStyle/>
        <a:p>
          <a:endParaRPr lang="en-US"/>
        </a:p>
      </dgm:t>
    </dgm:pt>
    <dgm:pt modelId="{06A5B9F4-71B2-462D-9068-D9E7E2292B7C}" type="pres">
      <dgm:prSet presAssocID="{1F08028A-5198-43BF-9F7E-F5FDCC93C1AC}" presName="root" presStyleCnt="0"/>
      <dgm:spPr/>
    </dgm:pt>
    <dgm:pt modelId="{3854BA0C-935E-438D-AAB8-B8FFBCE35833}" type="pres">
      <dgm:prSet presAssocID="{1F08028A-5198-43BF-9F7E-F5FDCC93C1AC}" presName="rootComposite" presStyleCnt="0"/>
      <dgm:spPr/>
    </dgm:pt>
    <dgm:pt modelId="{39D53F01-A808-4DED-B462-6323A0EAC706}" type="pres">
      <dgm:prSet presAssocID="{1F08028A-5198-43BF-9F7E-F5FDCC93C1AC}" presName="rootText" presStyleLbl="node1" presStyleIdx="0" presStyleCnt="3"/>
      <dgm:spPr/>
      <dgm:t>
        <a:bodyPr/>
        <a:lstStyle/>
        <a:p>
          <a:endParaRPr lang="en-US"/>
        </a:p>
      </dgm:t>
    </dgm:pt>
    <dgm:pt modelId="{1B725DC7-F55C-4AF6-8FCA-CBB865B891A6}" type="pres">
      <dgm:prSet presAssocID="{1F08028A-5198-43BF-9F7E-F5FDCC93C1AC}" presName="rootConnector" presStyleLbl="node1" presStyleIdx="0" presStyleCnt="3"/>
      <dgm:spPr/>
      <dgm:t>
        <a:bodyPr/>
        <a:lstStyle/>
        <a:p>
          <a:endParaRPr lang="en-US"/>
        </a:p>
      </dgm:t>
    </dgm:pt>
    <dgm:pt modelId="{5373A408-B7E5-4ABD-AD52-2C81780D3622}" type="pres">
      <dgm:prSet presAssocID="{1F08028A-5198-43BF-9F7E-F5FDCC93C1AC}" presName="childShape" presStyleCnt="0"/>
      <dgm:spPr/>
    </dgm:pt>
    <dgm:pt modelId="{176142A2-DC95-4D1F-9C9B-76BE37B59E78}" type="pres">
      <dgm:prSet presAssocID="{C322506E-4AC3-47A3-B575-BA67878D105A}" presName="root" presStyleCnt="0"/>
      <dgm:spPr/>
    </dgm:pt>
    <dgm:pt modelId="{84BE5404-9711-47BE-A14F-31AB2243B89F}" type="pres">
      <dgm:prSet presAssocID="{C322506E-4AC3-47A3-B575-BA67878D105A}" presName="rootComposite" presStyleCnt="0"/>
      <dgm:spPr/>
    </dgm:pt>
    <dgm:pt modelId="{A8AABBE4-594A-4F20-9460-060438EECF5F}" type="pres">
      <dgm:prSet presAssocID="{C322506E-4AC3-47A3-B575-BA67878D105A}" presName="rootText" presStyleLbl="node1" presStyleIdx="1" presStyleCnt="3"/>
      <dgm:spPr/>
      <dgm:t>
        <a:bodyPr/>
        <a:lstStyle/>
        <a:p>
          <a:endParaRPr lang="en-US"/>
        </a:p>
      </dgm:t>
    </dgm:pt>
    <dgm:pt modelId="{6EAC8FBE-830B-4F69-9EAB-1D4F886F922E}" type="pres">
      <dgm:prSet presAssocID="{C322506E-4AC3-47A3-B575-BA67878D105A}" presName="rootConnector" presStyleLbl="node1" presStyleIdx="1" presStyleCnt="3"/>
      <dgm:spPr/>
      <dgm:t>
        <a:bodyPr/>
        <a:lstStyle/>
        <a:p>
          <a:endParaRPr lang="en-US"/>
        </a:p>
      </dgm:t>
    </dgm:pt>
    <dgm:pt modelId="{7BD89D29-37B9-4F43-AF65-5CB98BED8D66}" type="pres">
      <dgm:prSet presAssocID="{C322506E-4AC3-47A3-B575-BA67878D105A}" presName="childShape" presStyleCnt="0"/>
      <dgm:spPr/>
    </dgm:pt>
    <dgm:pt modelId="{19883EC1-32ED-4AA9-B61C-B01E4207D01E}" type="pres">
      <dgm:prSet presAssocID="{62AABE09-3064-4ECC-B0F9-68956E16C50F}" presName="root" presStyleCnt="0"/>
      <dgm:spPr/>
    </dgm:pt>
    <dgm:pt modelId="{E9266499-9056-43BE-AC7A-BAC01EED2860}" type="pres">
      <dgm:prSet presAssocID="{62AABE09-3064-4ECC-B0F9-68956E16C50F}" presName="rootComposite" presStyleCnt="0"/>
      <dgm:spPr/>
    </dgm:pt>
    <dgm:pt modelId="{C0335A14-CE3F-4D46-91C9-F90328760FBF}" type="pres">
      <dgm:prSet presAssocID="{62AABE09-3064-4ECC-B0F9-68956E16C50F}" presName="rootText" presStyleLbl="node1" presStyleIdx="2" presStyleCnt="3"/>
      <dgm:spPr/>
      <dgm:t>
        <a:bodyPr/>
        <a:lstStyle/>
        <a:p>
          <a:endParaRPr lang="en-US"/>
        </a:p>
      </dgm:t>
    </dgm:pt>
    <dgm:pt modelId="{211258EC-8D2F-4193-A394-A57D8CE3E8DF}" type="pres">
      <dgm:prSet presAssocID="{62AABE09-3064-4ECC-B0F9-68956E16C50F}" presName="rootConnector" presStyleLbl="node1" presStyleIdx="2" presStyleCnt="3"/>
      <dgm:spPr/>
      <dgm:t>
        <a:bodyPr/>
        <a:lstStyle/>
        <a:p>
          <a:endParaRPr lang="en-US"/>
        </a:p>
      </dgm:t>
    </dgm:pt>
    <dgm:pt modelId="{B144666C-C88B-4218-B582-6EA9823E06DF}" type="pres">
      <dgm:prSet presAssocID="{62AABE09-3064-4ECC-B0F9-68956E16C50F}" presName="childShape" presStyleCnt="0"/>
      <dgm:spPr/>
    </dgm:pt>
  </dgm:ptLst>
  <dgm:cxnLst>
    <dgm:cxn modelId="{BA6C79E0-3636-443E-9FF5-B26052F17BDD}" srcId="{5A548681-273B-4C23-99A5-BF58EFFC7A9D}" destId="{62AABE09-3064-4ECC-B0F9-68956E16C50F}" srcOrd="2" destOrd="0" parTransId="{D444FCC0-0835-41F3-89EC-92814B222954}" sibTransId="{046DA709-3A6E-40BE-8AC3-940BFCD97354}"/>
    <dgm:cxn modelId="{3E2B8C03-EA75-44B4-8290-4D909F847068}" srcId="{5A548681-273B-4C23-99A5-BF58EFFC7A9D}" destId="{C322506E-4AC3-47A3-B575-BA67878D105A}" srcOrd="1" destOrd="0" parTransId="{304B22DB-AC19-4CE5-AD1E-2A1910451E9F}" sibTransId="{62DFA508-C195-4298-8AC9-8A949DA0A86B}"/>
    <dgm:cxn modelId="{DB688596-503A-4BFF-B069-041D1EAEC630}" type="presOf" srcId="{C322506E-4AC3-47A3-B575-BA67878D105A}" destId="{A8AABBE4-594A-4F20-9460-060438EECF5F}" srcOrd="0" destOrd="0" presId="urn:microsoft.com/office/officeart/2005/8/layout/hierarchy3"/>
    <dgm:cxn modelId="{96D4C1EC-436E-45A9-923E-50F731EB4D55}" srcId="{5A548681-273B-4C23-99A5-BF58EFFC7A9D}" destId="{1F08028A-5198-43BF-9F7E-F5FDCC93C1AC}" srcOrd="0" destOrd="0" parTransId="{EEA720C2-12AC-47F1-8FCC-3A5C1958F0C3}" sibTransId="{7E93805F-9AF9-454E-B0D5-2197D3E97089}"/>
    <dgm:cxn modelId="{68A28905-EC40-48B7-BCF9-1CAFCFCBEBC1}" type="presOf" srcId="{1F08028A-5198-43BF-9F7E-F5FDCC93C1AC}" destId="{1B725DC7-F55C-4AF6-8FCA-CBB865B891A6}" srcOrd="1" destOrd="0" presId="urn:microsoft.com/office/officeart/2005/8/layout/hierarchy3"/>
    <dgm:cxn modelId="{9FC7D310-8700-474A-9E97-F86895879303}" type="presOf" srcId="{62AABE09-3064-4ECC-B0F9-68956E16C50F}" destId="{C0335A14-CE3F-4D46-91C9-F90328760FBF}" srcOrd="0" destOrd="0" presId="urn:microsoft.com/office/officeart/2005/8/layout/hierarchy3"/>
    <dgm:cxn modelId="{C295ECF8-911F-4F96-8A7E-9F591E47188F}" type="presOf" srcId="{62AABE09-3064-4ECC-B0F9-68956E16C50F}" destId="{211258EC-8D2F-4193-A394-A57D8CE3E8DF}" srcOrd="1" destOrd="0" presId="urn:microsoft.com/office/officeart/2005/8/layout/hierarchy3"/>
    <dgm:cxn modelId="{1955E325-918B-4962-AE64-63BA3878E6DB}" type="presOf" srcId="{5A548681-273B-4C23-99A5-BF58EFFC7A9D}" destId="{C35E4863-E96B-4071-8B7F-759DB30933D6}" srcOrd="0" destOrd="0" presId="urn:microsoft.com/office/officeart/2005/8/layout/hierarchy3"/>
    <dgm:cxn modelId="{4493AF4D-B533-4D8B-A5BB-23FECCF6508A}" type="presOf" srcId="{C322506E-4AC3-47A3-B575-BA67878D105A}" destId="{6EAC8FBE-830B-4F69-9EAB-1D4F886F922E}" srcOrd="1" destOrd="0" presId="urn:microsoft.com/office/officeart/2005/8/layout/hierarchy3"/>
    <dgm:cxn modelId="{27403093-78A2-42FA-A67E-AF5FF260D99A}" type="presOf" srcId="{1F08028A-5198-43BF-9F7E-F5FDCC93C1AC}" destId="{39D53F01-A808-4DED-B462-6323A0EAC706}" srcOrd="0" destOrd="0" presId="urn:microsoft.com/office/officeart/2005/8/layout/hierarchy3"/>
    <dgm:cxn modelId="{C7EA236D-1A61-408D-AB80-3363FA0EC695}" type="presParOf" srcId="{C35E4863-E96B-4071-8B7F-759DB30933D6}" destId="{06A5B9F4-71B2-462D-9068-D9E7E2292B7C}" srcOrd="0" destOrd="0" presId="urn:microsoft.com/office/officeart/2005/8/layout/hierarchy3"/>
    <dgm:cxn modelId="{A814D7CE-6673-4949-B8D6-15645228D086}" type="presParOf" srcId="{06A5B9F4-71B2-462D-9068-D9E7E2292B7C}" destId="{3854BA0C-935E-438D-AAB8-B8FFBCE35833}" srcOrd="0" destOrd="0" presId="urn:microsoft.com/office/officeart/2005/8/layout/hierarchy3"/>
    <dgm:cxn modelId="{8DE56DB7-D298-4BF1-8057-941B31E5BCCF}" type="presParOf" srcId="{3854BA0C-935E-438D-AAB8-B8FFBCE35833}" destId="{39D53F01-A808-4DED-B462-6323A0EAC706}" srcOrd="0" destOrd="0" presId="urn:microsoft.com/office/officeart/2005/8/layout/hierarchy3"/>
    <dgm:cxn modelId="{810CA2EA-A609-4008-BE51-B284BEF2E6B7}" type="presParOf" srcId="{3854BA0C-935E-438D-AAB8-B8FFBCE35833}" destId="{1B725DC7-F55C-4AF6-8FCA-CBB865B891A6}" srcOrd="1" destOrd="0" presId="urn:microsoft.com/office/officeart/2005/8/layout/hierarchy3"/>
    <dgm:cxn modelId="{F370D734-1E1A-41FD-9E52-3C59350C2052}" type="presParOf" srcId="{06A5B9F4-71B2-462D-9068-D9E7E2292B7C}" destId="{5373A408-B7E5-4ABD-AD52-2C81780D3622}" srcOrd="1" destOrd="0" presId="urn:microsoft.com/office/officeart/2005/8/layout/hierarchy3"/>
    <dgm:cxn modelId="{F1BD7A34-75FC-4E17-B344-F11BAB48851A}" type="presParOf" srcId="{C35E4863-E96B-4071-8B7F-759DB30933D6}" destId="{176142A2-DC95-4D1F-9C9B-76BE37B59E78}" srcOrd="1" destOrd="0" presId="urn:microsoft.com/office/officeart/2005/8/layout/hierarchy3"/>
    <dgm:cxn modelId="{F5B6E1E6-43C1-4F80-BF24-8BF5DDEF2BF1}" type="presParOf" srcId="{176142A2-DC95-4D1F-9C9B-76BE37B59E78}" destId="{84BE5404-9711-47BE-A14F-31AB2243B89F}" srcOrd="0" destOrd="0" presId="urn:microsoft.com/office/officeart/2005/8/layout/hierarchy3"/>
    <dgm:cxn modelId="{A199EE1F-9B8B-4FD2-8F63-913C995DCCCC}" type="presParOf" srcId="{84BE5404-9711-47BE-A14F-31AB2243B89F}" destId="{A8AABBE4-594A-4F20-9460-060438EECF5F}" srcOrd="0" destOrd="0" presId="urn:microsoft.com/office/officeart/2005/8/layout/hierarchy3"/>
    <dgm:cxn modelId="{5EB200BF-D668-48EB-A551-906B39409C60}" type="presParOf" srcId="{84BE5404-9711-47BE-A14F-31AB2243B89F}" destId="{6EAC8FBE-830B-4F69-9EAB-1D4F886F922E}" srcOrd="1" destOrd="0" presId="urn:microsoft.com/office/officeart/2005/8/layout/hierarchy3"/>
    <dgm:cxn modelId="{F99E6520-D0FC-4956-8AAB-663BF5D67139}" type="presParOf" srcId="{176142A2-DC95-4D1F-9C9B-76BE37B59E78}" destId="{7BD89D29-37B9-4F43-AF65-5CB98BED8D66}" srcOrd="1" destOrd="0" presId="urn:microsoft.com/office/officeart/2005/8/layout/hierarchy3"/>
    <dgm:cxn modelId="{9399AF77-350F-4D57-9D9D-A5104AC32B31}" type="presParOf" srcId="{C35E4863-E96B-4071-8B7F-759DB30933D6}" destId="{19883EC1-32ED-4AA9-B61C-B01E4207D01E}" srcOrd="2" destOrd="0" presId="urn:microsoft.com/office/officeart/2005/8/layout/hierarchy3"/>
    <dgm:cxn modelId="{E150A153-C129-49BB-871D-E72E81B226A2}" type="presParOf" srcId="{19883EC1-32ED-4AA9-B61C-B01E4207D01E}" destId="{E9266499-9056-43BE-AC7A-BAC01EED2860}" srcOrd="0" destOrd="0" presId="urn:microsoft.com/office/officeart/2005/8/layout/hierarchy3"/>
    <dgm:cxn modelId="{AA0AB727-D2AE-48EC-A383-7EDE43DF2CE4}" type="presParOf" srcId="{E9266499-9056-43BE-AC7A-BAC01EED2860}" destId="{C0335A14-CE3F-4D46-91C9-F90328760FBF}" srcOrd="0" destOrd="0" presId="urn:microsoft.com/office/officeart/2005/8/layout/hierarchy3"/>
    <dgm:cxn modelId="{0CAD0301-632B-42EF-AA39-265C9622770D}" type="presParOf" srcId="{E9266499-9056-43BE-AC7A-BAC01EED2860}" destId="{211258EC-8D2F-4193-A394-A57D8CE3E8DF}" srcOrd="1" destOrd="0" presId="urn:microsoft.com/office/officeart/2005/8/layout/hierarchy3"/>
    <dgm:cxn modelId="{FD92F270-B78B-4C71-8ED3-521B1F2D7848}" type="presParOf" srcId="{19883EC1-32ED-4AA9-B61C-B01E4207D01E}" destId="{B144666C-C88B-4218-B582-6EA9823E06D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53F01-A808-4DED-B462-6323A0EAC706}">
      <dsp:nvSpPr>
        <dsp:cNvPr id="0" name=""/>
        <dsp:cNvSpPr/>
      </dsp:nvSpPr>
      <dsp:spPr>
        <a:xfrm>
          <a:off x="1174" y="1023981"/>
          <a:ext cx="2749438" cy="1374719"/>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What</a:t>
          </a:r>
          <a:endParaRPr lang="en-US" sz="6500" kern="1200" dirty="0"/>
        </a:p>
      </dsp:txBody>
      <dsp:txXfrm>
        <a:off x="41438" y="1064245"/>
        <a:ext cx="2668910" cy="1294191"/>
      </dsp:txXfrm>
    </dsp:sp>
    <dsp:sp modelId="{A8AABBE4-594A-4F20-9460-060438EECF5F}">
      <dsp:nvSpPr>
        <dsp:cNvPr id="0" name=""/>
        <dsp:cNvSpPr/>
      </dsp:nvSpPr>
      <dsp:spPr>
        <a:xfrm>
          <a:off x="3437972" y="1023981"/>
          <a:ext cx="2749438" cy="1374719"/>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Why</a:t>
          </a:r>
          <a:endParaRPr lang="en-US" sz="6500" kern="1200" dirty="0"/>
        </a:p>
      </dsp:txBody>
      <dsp:txXfrm>
        <a:off x="3478236" y="1064245"/>
        <a:ext cx="2668910" cy="1294191"/>
      </dsp:txXfrm>
    </dsp:sp>
    <dsp:sp modelId="{C0335A14-CE3F-4D46-91C9-F90328760FBF}">
      <dsp:nvSpPr>
        <dsp:cNvPr id="0" name=""/>
        <dsp:cNvSpPr/>
      </dsp:nvSpPr>
      <dsp:spPr>
        <a:xfrm>
          <a:off x="6874770" y="1023981"/>
          <a:ext cx="2749438" cy="1374719"/>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How</a:t>
          </a:r>
          <a:endParaRPr lang="en-US" sz="6500" kern="1200" dirty="0"/>
        </a:p>
      </dsp:txBody>
      <dsp:txXfrm>
        <a:off x="6915034" y="1064245"/>
        <a:ext cx="2668910" cy="12941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4ED14-123C-4E50-A1BB-13F28F21E337}" type="datetimeFigureOut">
              <a:rPr lang="en-US" smtClean="0"/>
              <a:t>9/29/2018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80A7E-3D60-411A-84B1-AE11436DCC75}" type="slidenum">
              <a:rPr lang="en-US" smtClean="0"/>
              <a:t>‹#›</a:t>
            </a:fld>
            <a:endParaRPr lang="en-US"/>
          </a:p>
        </p:txBody>
      </p:sp>
    </p:spTree>
    <p:extLst>
      <p:ext uri="{BB962C8B-B14F-4D97-AF65-F5344CB8AC3E}">
        <p14:creationId xmlns:p14="http://schemas.microsoft.com/office/powerpoint/2010/main" val="336479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47141-5E7D-46E4-87A1-D42C8A1EC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216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47141-5E7D-46E4-87A1-D42C8A1EC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45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147141-5E7D-46E4-87A1-D42C8A1ECE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4006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923F103-BC34-4FE4-A40E-EDDEECFDA5D0}" type="datetimeFigureOut">
              <a:rPr kumimoji="0" lang="en-US" sz="1000" b="0" i="0" u="none" strike="noStrike" kern="1200" cap="none" spc="0" normalizeH="0" baseline="0" noProof="0" dirty="0">
                <a:ln>
                  <a:noFill/>
                </a:ln>
                <a:solidFill>
                  <a:prstClr val="white">
                    <a:alpha val="60000"/>
                  </a:prstClr>
                </a:solidFill>
                <a:effectLst/>
                <a:uLnTx/>
                <a:uFillTx/>
                <a:latin typeface="Century Gothic" panose="020B0502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9/29/2018</a:t>
            </a:fld>
            <a:endParaRPr kumimoji="0" lang="en-US" sz="1000" b="0" i="0" u="none" strike="noStrike" kern="1200" cap="none" spc="0" normalizeH="0" baseline="0" noProof="0" dirty="0">
              <a:ln>
                <a:noFill/>
              </a:ln>
              <a:solidFill>
                <a:prstClr val="white">
                  <a:alpha val="60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alpha val="60000"/>
                  </a:prstClr>
                </a:solidFill>
                <a:effectLst/>
                <a:uLnTx/>
                <a:uFillTx/>
                <a:latin typeface="Century Gothic" panose="020B0502020202020204"/>
                <a:ea typeface="+mn-ea"/>
                <a:cs typeface="+mn-cs"/>
              </a:rPr>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28558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3A1CC3-2375-41D4-9E03-427CAF2A4C1A}"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9583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F16868-8199-4C2C-A5B1-63AEE139F88E}"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5967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srgbClr val="B31166">
                    <a:lumMod val="60000"/>
                    <a:lumOff val="40000"/>
                  </a:srgbClr>
                </a:solidFill>
                <a:effectLst/>
                <a:uLnTx/>
                <a:uFillTx/>
                <a:latin typeface="Arial"/>
                <a:ea typeface="+mn-ea"/>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srgbClr val="B31166">
                    <a:lumMod val="60000"/>
                    <a:lumOff val="40000"/>
                  </a:srgbClr>
                </a:solidFill>
                <a:effectLst/>
                <a:uLnTx/>
                <a:uFillTx/>
                <a:latin typeface="Arial"/>
                <a:ea typeface="+mn-ea"/>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AD9FF7F-6988-44CC-821B-644E70CD2F73}"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403832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C12C299-16B2-4475-990D-751901EACC14}"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2998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E86839-B9D8-4651-8783-F325ECE74E65}"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9" name="Slide Number Placeholder 8"/>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53421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D484F64-32F6-45C5-931F-ADC1662401D0}"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a:xfrm>
            <a:off x="561111" y="6391838"/>
            <a:ext cx="3644282" cy="30480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9" name="Slide Number Placeholder 8"/>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363054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3086D93-FCAC-47E0-A2EE-787E62CA814C}"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3713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DA879A6-0FD0-4734-A311-86BFCA472E6E}"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8959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C9CA7B-DFD4-44B5-8C60-D14B8CD1FB59}"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4051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4E6425-0181-43F2-84FC-787E803FD2F8}"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1376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DB8791-F1B0-41E7-B7FD-A781E65C4266}"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164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DD63B2-E120-4ED8-B27B-C685F510A5FE}"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9" name="Slide Number Placeholder 8"/>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6798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AA18ACC-A947-437B-A130-35BD54FDF1E9}"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27254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C8D7E02-BCB8-4D50-A234-369438C08659}"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6274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E86A4C-8E40-4F87-A4F0-01A0687C5742}"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374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E72C73-2D91-4E12-BA25-F0AA0C03599B}"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2692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BE451C3-0FF4-47C4-B829-773ADF60F88C}" type="datetimeFigureOut">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9/29/2018</a:t>
            </a:fld>
            <a:endPar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endParaRP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31166"/>
                </a:solidFill>
                <a:effectLst/>
                <a:uLnTx/>
                <a:uFillTx/>
                <a:latin typeface="Century Gothic" panose="020B0502020202020204"/>
                <a:ea typeface="+mn-ea"/>
                <a:cs typeface="+mn-cs"/>
              </a:rPr>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83432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LauraBiss/apis_materia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api.nasa.gov/api.html#apo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flagcounter.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com/chart/interactive/docs/gallery/gauge"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jsfiddle.net/api/post/library/pu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B04A-EF58-4959-92C4-57CFF7303144}"/>
              </a:ext>
            </a:extLst>
          </p:cNvPr>
          <p:cNvSpPr>
            <a:spLocks noGrp="1"/>
          </p:cNvSpPr>
          <p:nvPr>
            <p:ph type="ctrTitle"/>
          </p:nvPr>
        </p:nvSpPr>
        <p:spPr/>
        <p:txBody>
          <a:bodyPr/>
          <a:lstStyle/>
          <a:p>
            <a:r>
              <a:rPr lang="en-US" dirty="0"/>
              <a:t>Intro to APIs</a:t>
            </a:r>
          </a:p>
        </p:txBody>
      </p:sp>
      <p:sp>
        <p:nvSpPr>
          <p:cNvPr id="3" name="Subtitle 2">
            <a:extLst>
              <a:ext uri="{FF2B5EF4-FFF2-40B4-BE49-F238E27FC236}">
                <a16:creationId xmlns:a16="http://schemas.microsoft.com/office/drawing/2014/main" id="{7D70F83C-1031-4475-8DF8-25D2C9AA7E91}"/>
              </a:ext>
            </a:extLst>
          </p:cNvPr>
          <p:cNvSpPr>
            <a:spLocks noGrp="1"/>
          </p:cNvSpPr>
          <p:nvPr>
            <p:ph type="subTitle" idx="1"/>
          </p:nvPr>
        </p:nvSpPr>
        <p:spPr/>
        <p:txBody>
          <a:bodyPr/>
          <a:lstStyle/>
          <a:p>
            <a:r>
              <a:rPr lang="en-US" dirty="0"/>
              <a:t>GDI Boise</a:t>
            </a:r>
          </a:p>
        </p:txBody>
      </p:sp>
      <p:sp>
        <p:nvSpPr>
          <p:cNvPr id="4" name="TextBox 3"/>
          <p:cNvSpPr txBox="1"/>
          <p:nvPr/>
        </p:nvSpPr>
        <p:spPr>
          <a:xfrm>
            <a:off x="5537200" y="1776027"/>
            <a:ext cx="5905500" cy="2862322"/>
          </a:xfrm>
          <a:prstGeom prst="rect">
            <a:avLst/>
          </a:prstGeom>
          <a:noFill/>
        </p:spPr>
        <p:txBody>
          <a:bodyPr wrap="square" rtlCol="0">
            <a:spAutoFit/>
          </a:bodyPr>
          <a:lstStyle/>
          <a:p>
            <a:pPr marL="342900" indent="-342900">
              <a:buFont typeface="Arial" panose="020B0604020202020204" pitchFamily="34" charset="0"/>
              <a:buChar char="•"/>
            </a:pPr>
            <a:r>
              <a:rPr lang="en-US" dirty="0" smtClean="0">
                <a:solidFill>
                  <a:schemeClr val="bg1"/>
                </a:solidFill>
              </a:rPr>
              <a:t>Please connect to “</a:t>
            </a:r>
            <a:r>
              <a:rPr lang="en-US" dirty="0" err="1" smtClean="0">
                <a:solidFill>
                  <a:schemeClr val="bg1"/>
                </a:solidFill>
              </a:rPr>
              <a:t>muguest</a:t>
            </a:r>
            <a:r>
              <a:rPr lang="en-US" dirty="0" smtClean="0">
                <a:solidFill>
                  <a:schemeClr val="bg1"/>
                </a:solidFill>
              </a:rPr>
              <a:t>” </a:t>
            </a:r>
            <a:r>
              <a:rPr lang="en-US" dirty="0" err="1" smtClean="0">
                <a:solidFill>
                  <a:schemeClr val="bg1"/>
                </a:solidFill>
              </a:rPr>
              <a:t>wifi</a:t>
            </a:r>
            <a:r>
              <a:rPr lang="en-US" dirty="0" smtClean="0">
                <a:solidFill>
                  <a:schemeClr val="bg1"/>
                </a:solidFill>
              </a:rPr>
              <a:t> and accept the terms.</a:t>
            </a:r>
          </a:p>
          <a:p>
            <a:endParaRPr lang="en-US" dirty="0" smtClean="0">
              <a:solidFill>
                <a:schemeClr val="bg1"/>
              </a:solidFill>
            </a:endParaRPr>
          </a:p>
          <a:p>
            <a:pPr marL="342900" indent="-342900">
              <a:buFont typeface="Arial" panose="020B0604020202020204" pitchFamily="34" charset="0"/>
              <a:buChar char="•"/>
            </a:pPr>
            <a:r>
              <a:rPr lang="en-US" dirty="0" err="1" smtClean="0">
                <a:solidFill>
                  <a:schemeClr val="bg1"/>
                </a:solidFill>
              </a:rPr>
              <a:t>Goto</a:t>
            </a:r>
            <a:r>
              <a:rPr lang="en-US" dirty="0" smtClean="0">
                <a:solidFill>
                  <a:schemeClr val="bg1"/>
                </a:solidFill>
              </a:rPr>
              <a:t>: </a:t>
            </a:r>
            <a:r>
              <a:rPr lang="en-US" dirty="0" smtClean="0">
                <a:solidFill>
                  <a:schemeClr val="bg1"/>
                </a:solidFill>
                <a:hlinkClick r:id="rId2"/>
              </a:rPr>
              <a:t>https://github.com/LauraBiss/apis_materials</a:t>
            </a:r>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r>
              <a:rPr lang="en-US" dirty="0" smtClean="0">
                <a:solidFill>
                  <a:schemeClr val="bg1"/>
                </a:solidFill>
              </a:rPr>
              <a:t>Download the class materials and extract the files to your computer.</a:t>
            </a:r>
          </a:p>
        </p:txBody>
      </p:sp>
      <p:pic>
        <p:nvPicPr>
          <p:cNvPr id="5" name="Picture 4"/>
          <p:cNvPicPr>
            <a:picLocks noChangeAspect="1"/>
          </p:cNvPicPr>
          <p:nvPr/>
        </p:nvPicPr>
        <p:blipFill>
          <a:blip r:embed="rId3"/>
          <a:stretch>
            <a:fillRect/>
          </a:stretch>
        </p:blipFill>
        <p:spPr>
          <a:xfrm>
            <a:off x="7775575" y="3438557"/>
            <a:ext cx="1428750" cy="438150"/>
          </a:xfrm>
          <a:prstGeom prst="rect">
            <a:avLst/>
          </a:prstGeom>
        </p:spPr>
      </p:pic>
    </p:spTree>
    <p:extLst>
      <p:ext uri="{BB962C8B-B14F-4D97-AF65-F5344CB8AC3E}">
        <p14:creationId xmlns:p14="http://schemas.microsoft.com/office/powerpoint/2010/main" val="862441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Break</a:t>
            </a:r>
            <a:endParaRPr lang="en-US" dirty="0"/>
          </a:p>
        </p:txBody>
      </p:sp>
    </p:spTree>
    <p:extLst>
      <p:ext uri="{BB962C8B-B14F-4D97-AF65-F5344CB8AC3E}">
        <p14:creationId xmlns:p14="http://schemas.microsoft.com/office/powerpoint/2010/main" val="111355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Astronomy Picture of the Day</a:t>
            </a:r>
            <a:br>
              <a:rPr lang="en-US" b="1" dirty="0"/>
            </a:br>
            <a:endParaRPr lang="en-US" dirty="0"/>
          </a:p>
        </p:txBody>
      </p:sp>
      <p:sp>
        <p:nvSpPr>
          <p:cNvPr id="3" name="Content Placeholder 2"/>
          <p:cNvSpPr>
            <a:spLocks noGrp="1"/>
          </p:cNvSpPr>
          <p:nvPr>
            <p:ph idx="1"/>
          </p:nvPr>
        </p:nvSpPr>
        <p:spPr/>
        <p:txBody>
          <a:bodyPr/>
          <a:lstStyle/>
          <a:p>
            <a:r>
              <a:rPr lang="en-US" dirty="0" smtClean="0"/>
              <a:t>Visit NASA’s </a:t>
            </a:r>
            <a:r>
              <a:rPr lang="en-US" dirty="0"/>
              <a:t>popular site at: </a:t>
            </a:r>
            <a:r>
              <a:rPr lang="en-US" dirty="0">
                <a:hlinkClick r:id="rId2"/>
              </a:rPr>
              <a:t>https://</a:t>
            </a:r>
            <a:r>
              <a:rPr lang="en-US" dirty="0" smtClean="0">
                <a:hlinkClick r:id="rId2"/>
              </a:rPr>
              <a:t>api.nasa.gov/api.html#apod</a:t>
            </a:r>
            <a:endParaRPr lang="en-US" dirty="0" smtClean="0"/>
          </a:p>
          <a:p>
            <a:r>
              <a:rPr lang="en-US" dirty="0" smtClean="0"/>
              <a:t>This site loads in a different picture or video every day and provides an API for those who would like to retrieve the picture and associated information.</a:t>
            </a:r>
          </a:p>
          <a:p>
            <a:r>
              <a:rPr lang="en-US" dirty="0" smtClean="0"/>
              <a:t>Sign up for </a:t>
            </a:r>
            <a:r>
              <a:rPr lang="en-US" dirty="0" smtClean="0"/>
              <a:t>the NASA Developer </a:t>
            </a:r>
            <a:r>
              <a:rPr lang="en-US" dirty="0" smtClean="0"/>
              <a:t>API key</a:t>
            </a:r>
            <a:r>
              <a:rPr lang="en-US" dirty="0" smtClean="0"/>
              <a:t>.</a:t>
            </a:r>
          </a:p>
          <a:p>
            <a:r>
              <a:rPr lang="en-US" dirty="0" smtClean="0"/>
              <a:t>Copy the key you are assigned after signing up.</a:t>
            </a:r>
            <a:endParaRPr lang="en-US" dirty="0" smtClean="0"/>
          </a:p>
          <a:p>
            <a:r>
              <a:rPr lang="en-US" dirty="0" smtClean="0"/>
              <a:t>Open the apodStarter.html file in an editor.</a:t>
            </a:r>
            <a:endParaRPr lang="en-US" dirty="0"/>
          </a:p>
        </p:txBody>
      </p:sp>
    </p:spTree>
    <p:extLst>
      <p:ext uri="{BB962C8B-B14F-4D97-AF65-F5344CB8AC3E}">
        <p14:creationId xmlns:p14="http://schemas.microsoft.com/office/powerpoint/2010/main" val="343037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Two: APOD</a:t>
            </a:r>
          </a:p>
        </p:txBody>
      </p:sp>
      <p:sp>
        <p:nvSpPr>
          <p:cNvPr id="3" name="Content Placeholder 2"/>
          <p:cNvSpPr>
            <a:spLocks noGrp="1"/>
          </p:cNvSpPr>
          <p:nvPr>
            <p:ph idx="1"/>
          </p:nvPr>
        </p:nvSpPr>
        <p:spPr/>
        <p:txBody>
          <a:bodyPr/>
          <a:lstStyle/>
          <a:p>
            <a:r>
              <a:rPr lang="en-US" dirty="0" smtClean="0"/>
              <a:t>Replace the DEMO_KEY with your </a:t>
            </a:r>
            <a:r>
              <a:rPr lang="en-US" dirty="0" smtClean="0"/>
              <a:t>key (line 34).</a:t>
            </a:r>
            <a:endParaRPr lang="en-US" dirty="0" smtClean="0"/>
          </a:p>
          <a:p>
            <a:r>
              <a:rPr lang="en-US" dirty="0" smtClean="0"/>
              <a:t>Refresh the page and ensure it works.</a:t>
            </a:r>
          </a:p>
          <a:p>
            <a:r>
              <a:rPr lang="en-US" dirty="0" smtClean="0"/>
              <a:t>Check console for errors if it isn’t working.</a:t>
            </a:r>
          </a:p>
          <a:p>
            <a:r>
              <a:rPr lang="en-US" dirty="0" smtClean="0"/>
              <a:t>Change the date and refresh the page.  Notice the picture and information change.</a:t>
            </a:r>
            <a:endParaRPr lang="en-US" dirty="0"/>
          </a:p>
        </p:txBody>
      </p:sp>
      <p:pic>
        <p:nvPicPr>
          <p:cNvPr id="4" name="Picture 3"/>
          <p:cNvPicPr>
            <a:picLocks noChangeAspect="1"/>
          </p:cNvPicPr>
          <p:nvPr/>
        </p:nvPicPr>
        <p:blipFill>
          <a:blip r:embed="rId2"/>
          <a:stretch>
            <a:fillRect/>
          </a:stretch>
        </p:blipFill>
        <p:spPr>
          <a:xfrm>
            <a:off x="1327232" y="4585873"/>
            <a:ext cx="7543800" cy="866775"/>
          </a:xfrm>
          <a:prstGeom prst="rect">
            <a:avLst/>
          </a:prstGeom>
        </p:spPr>
      </p:pic>
    </p:spTree>
    <p:extLst>
      <p:ext uri="{BB962C8B-B14F-4D97-AF65-F5344CB8AC3E}">
        <p14:creationId xmlns:p14="http://schemas.microsoft.com/office/powerpoint/2010/main" val="374214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Two: APOD</a:t>
            </a:r>
            <a:endParaRPr lang="en-US" dirty="0"/>
          </a:p>
        </p:txBody>
      </p:sp>
      <p:sp>
        <p:nvSpPr>
          <p:cNvPr id="3" name="Content Placeholder 2"/>
          <p:cNvSpPr>
            <a:spLocks noGrp="1"/>
          </p:cNvSpPr>
          <p:nvPr>
            <p:ph idx="1"/>
          </p:nvPr>
        </p:nvSpPr>
        <p:spPr>
          <a:xfrm>
            <a:off x="404328" y="2262306"/>
            <a:ext cx="8453069" cy="999509"/>
          </a:xfrm>
        </p:spPr>
        <p:txBody>
          <a:bodyPr/>
          <a:lstStyle/>
          <a:p>
            <a:r>
              <a:rPr lang="en-US" dirty="0" smtClean="0"/>
              <a:t>In the header add the </a:t>
            </a:r>
            <a:r>
              <a:rPr lang="en-US" dirty="0" err="1" smtClean="0"/>
              <a:t>datepicker</a:t>
            </a:r>
            <a:r>
              <a:rPr lang="en-US" dirty="0" smtClean="0"/>
              <a:t> function.</a:t>
            </a:r>
          </a:p>
          <a:p>
            <a:r>
              <a:rPr lang="en-US" dirty="0" smtClean="0"/>
              <a:t>In the body add a div, a paragraph and an input for </a:t>
            </a:r>
            <a:r>
              <a:rPr lang="en-US" dirty="0" err="1" smtClean="0"/>
              <a:t>datepicker</a:t>
            </a:r>
            <a:r>
              <a:rPr lang="en-US" dirty="0" smtClean="0"/>
              <a:t>.</a:t>
            </a:r>
            <a:endParaRPr lang="en-US" dirty="0"/>
          </a:p>
        </p:txBody>
      </p:sp>
      <p:pic>
        <p:nvPicPr>
          <p:cNvPr id="4" name="Picture 3"/>
          <p:cNvPicPr>
            <a:picLocks noChangeAspect="1"/>
          </p:cNvPicPr>
          <p:nvPr/>
        </p:nvPicPr>
        <p:blipFill>
          <a:blip r:embed="rId2"/>
          <a:stretch>
            <a:fillRect/>
          </a:stretch>
        </p:blipFill>
        <p:spPr>
          <a:xfrm>
            <a:off x="609393" y="3261815"/>
            <a:ext cx="8961787" cy="3164208"/>
          </a:xfrm>
          <a:prstGeom prst="rect">
            <a:avLst/>
          </a:prstGeom>
        </p:spPr>
      </p:pic>
    </p:spTree>
    <p:extLst>
      <p:ext uri="{BB962C8B-B14F-4D97-AF65-F5344CB8AC3E}">
        <p14:creationId xmlns:p14="http://schemas.microsoft.com/office/powerpoint/2010/main" val="89095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Two: APOD</a:t>
            </a:r>
            <a:endParaRPr lang="en-US" dirty="0"/>
          </a:p>
        </p:txBody>
      </p:sp>
      <p:pic>
        <p:nvPicPr>
          <p:cNvPr id="5" name="Picture 4"/>
          <p:cNvPicPr>
            <a:picLocks noChangeAspect="1"/>
          </p:cNvPicPr>
          <p:nvPr/>
        </p:nvPicPr>
        <p:blipFill>
          <a:blip r:embed="rId2"/>
          <a:stretch>
            <a:fillRect/>
          </a:stretch>
        </p:blipFill>
        <p:spPr>
          <a:xfrm>
            <a:off x="1059420" y="4309208"/>
            <a:ext cx="9472674" cy="1627567"/>
          </a:xfrm>
          <a:prstGeom prst="rect">
            <a:avLst/>
          </a:prstGeom>
        </p:spPr>
      </p:pic>
      <p:sp>
        <p:nvSpPr>
          <p:cNvPr id="6" name="Content Placeholder 5"/>
          <p:cNvSpPr>
            <a:spLocks noGrp="1"/>
          </p:cNvSpPr>
          <p:nvPr>
            <p:ph idx="1"/>
          </p:nvPr>
        </p:nvSpPr>
        <p:spPr>
          <a:xfrm>
            <a:off x="1154954" y="2784142"/>
            <a:ext cx="8825659" cy="1228299"/>
          </a:xfrm>
        </p:spPr>
        <p:txBody>
          <a:bodyPr/>
          <a:lstStyle/>
          <a:p>
            <a:r>
              <a:rPr lang="en-US" dirty="0" smtClean="0"/>
              <a:t>Add JavaScript to format the date from </a:t>
            </a:r>
            <a:r>
              <a:rPr lang="en-US" dirty="0" err="1" smtClean="0"/>
              <a:t>datepicker</a:t>
            </a:r>
            <a:r>
              <a:rPr lang="en-US" dirty="0" smtClean="0"/>
              <a:t> and assign it to the variable “</a:t>
            </a:r>
            <a:r>
              <a:rPr lang="en-US" dirty="0" err="1" smtClean="0"/>
              <a:t>spaceDate</a:t>
            </a:r>
            <a:r>
              <a:rPr lang="en-US" dirty="0" smtClean="0"/>
              <a:t>”.</a:t>
            </a:r>
          </a:p>
          <a:p>
            <a:r>
              <a:rPr lang="en-US" dirty="0" smtClean="0"/>
              <a:t>Append the </a:t>
            </a:r>
            <a:r>
              <a:rPr lang="en-US" dirty="0" err="1" smtClean="0"/>
              <a:t>url</a:t>
            </a:r>
            <a:r>
              <a:rPr lang="en-US" dirty="0" smtClean="0"/>
              <a:t> variable with “&amp;date=‘ + </a:t>
            </a:r>
            <a:r>
              <a:rPr lang="en-US" dirty="0" err="1" smtClean="0"/>
              <a:t>spaceDate</a:t>
            </a:r>
            <a:r>
              <a:rPr lang="en-US" dirty="0" smtClean="0"/>
              <a:t>”</a:t>
            </a:r>
            <a:endParaRPr lang="en-US" dirty="0"/>
          </a:p>
        </p:txBody>
      </p:sp>
    </p:spTree>
    <p:extLst>
      <p:ext uri="{BB962C8B-B14F-4D97-AF65-F5344CB8AC3E}">
        <p14:creationId xmlns:p14="http://schemas.microsoft.com/office/powerpoint/2010/main" val="362461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Time?</a:t>
            </a:r>
            <a:endParaRPr lang="en-US" dirty="0"/>
          </a:p>
        </p:txBody>
      </p:sp>
      <p:sp>
        <p:nvSpPr>
          <p:cNvPr id="3" name="Content Placeholder 2"/>
          <p:cNvSpPr>
            <a:spLocks noGrp="1"/>
          </p:cNvSpPr>
          <p:nvPr>
            <p:ph idx="1"/>
          </p:nvPr>
        </p:nvSpPr>
        <p:spPr/>
        <p:txBody>
          <a:bodyPr/>
          <a:lstStyle/>
          <a:p>
            <a:r>
              <a:rPr lang="en-US" dirty="0" smtClean="0"/>
              <a:t>Try working with the Marvel API!</a:t>
            </a:r>
          </a:p>
          <a:p>
            <a:r>
              <a:rPr lang="en-US" dirty="0" smtClean="0"/>
              <a:t>Register for a Marvel API key.</a:t>
            </a:r>
          </a:p>
          <a:p>
            <a:r>
              <a:rPr lang="en-US" dirty="0" smtClean="0"/>
              <a:t>Use the marvel.html as a starter file. </a:t>
            </a:r>
          </a:p>
          <a:p>
            <a:r>
              <a:rPr lang="en-US" dirty="0" smtClean="0"/>
              <a:t>Explore the interactive API documentation using their website.</a:t>
            </a:r>
          </a:p>
        </p:txBody>
      </p:sp>
    </p:spTree>
    <p:extLst>
      <p:ext uri="{BB962C8B-B14F-4D97-AF65-F5344CB8AC3E}">
        <p14:creationId xmlns:p14="http://schemas.microsoft.com/office/powerpoint/2010/main" val="407022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368CB5C-6E8F-4E55-A56C-DE1DA6DF83CE}"/>
              </a:ext>
            </a:extLst>
          </p:cNvPr>
          <p:cNvSpPr>
            <a:spLocks noGrp="1"/>
          </p:cNvSpPr>
          <p:nvPr>
            <p:ph type="title"/>
          </p:nvPr>
        </p:nvSpPr>
        <p:spPr>
          <a:xfrm>
            <a:off x="1154954" y="973668"/>
            <a:ext cx="8761413" cy="706964"/>
          </a:xfrm>
        </p:spPr>
        <p:txBody>
          <a:bodyPr>
            <a:normAutofit/>
          </a:bodyPr>
          <a:lstStyle/>
          <a:p>
            <a:r>
              <a:rPr lang="en-US">
                <a:solidFill>
                  <a:srgbClr val="FFFFFF"/>
                </a:solidFill>
              </a:rPr>
              <a:t>Client Side APIs</a:t>
            </a: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C47DAA1-F1DD-45EC-8DE0-1E9EA5F95735}"/>
              </a:ext>
            </a:extLst>
          </p:cNvPr>
          <p:cNvGraphicFramePr>
            <a:graphicFrameLocks noGrp="1"/>
          </p:cNvGraphicFramePr>
          <p:nvPr>
            <p:ph idx="1"/>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8548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9" name="Rectangle 18">
            <a:extLst>
              <a:ext uri="{FF2B5EF4-FFF2-40B4-BE49-F238E27FC236}">
                <a16:creationId xmlns:a16="http://schemas.microsoft.com/office/drawing/2014/main" id="{D4723B02-0AAB-4F6E-BA41-8ED99D559D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FB0DC4-1210-41B7-80E4-A82212CE915A}"/>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What is a web API?</a:t>
            </a:r>
          </a:p>
        </p:txBody>
      </p:sp>
      <p:sp>
        <p:nvSpPr>
          <p:cNvPr id="3" name="Content Placeholder 2">
            <a:extLst>
              <a:ext uri="{FF2B5EF4-FFF2-40B4-BE49-F238E27FC236}">
                <a16:creationId xmlns:a16="http://schemas.microsoft.com/office/drawing/2014/main" id="{50F837C1-DE98-4FF8-9EB4-DFB779A1EAB9}"/>
              </a:ext>
            </a:extLst>
          </p:cNvPr>
          <p:cNvSpPr>
            <a:spLocks noGrp="1"/>
          </p:cNvSpPr>
          <p:nvPr>
            <p:ph idx="1"/>
          </p:nvPr>
        </p:nvSpPr>
        <p:spPr>
          <a:xfrm>
            <a:off x="8160773" y="4591665"/>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Application Programming Interface</a:t>
            </a:r>
          </a:p>
        </p:txBody>
      </p:sp>
      <p:pic>
        <p:nvPicPr>
          <p:cNvPr id="6" name="Picture 5">
            <a:extLst>
              <a:ext uri="{FF2B5EF4-FFF2-40B4-BE49-F238E27FC236}">
                <a16:creationId xmlns:a16="http://schemas.microsoft.com/office/drawing/2014/main" id="{6E365523-B806-40DE-A0C8-1AFA83E17AD9}"/>
              </a:ext>
            </a:extLst>
          </p:cNvPr>
          <p:cNvPicPr>
            <a:picLocks noChangeAspect="1"/>
          </p:cNvPicPr>
          <p:nvPr/>
        </p:nvPicPr>
        <p:blipFill>
          <a:blip r:embed="rId4"/>
          <a:stretch>
            <a:fillRect/>
          </a:stretch>
        </p:blipFill>
        <p:spPr>
          <a:xfrm>
            <a:off x="1109763" y="1591322"/>
            <a:ext cx="6470907" cy="367223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628263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2D9D90-5764-43BF-993C-62BDF96E31F5}"/>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Why: Client Side APIs</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F67B2D83-E27A-45A4-8660-E7EB66957593}"/>
              </a:ext>
            </a:extLst>
          </p:cNvPr>
          <p:cNvPicPr>
            <a:picLocks noChangeAspect="1"/>
          </p:cNvPicPr>
          <p:nvPr/>
        </p:nvPicPr>
        <p:blipFill>
          <a:blip r:embed="rId4"/>
          <a:stretch>
            <a:fillRect/>
          </a:stretch>
        </p:blipFill>
        <p:spPr>
          <a:xfrm>
            <a:off x="1109763" y="1206103"/>
            <a:ext cx="6443180" cy="4445794"/>
          </a:xfrm>
          <a:prstGeom prst="rect">
            <a:avLst/>
          </a:prstGeom>
        </p:spPr>
      </p:pic>
    </p:spTree>
    <p:extLst>
      <p:ext uri="{BB962C8B-B14F-4D97-AF65-F5344CB8AC3E}">
        <p14:creationId xmlns:p14="http://schemas.microsoft.com/office/powerpoint/2010/main" val="81082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781E-24BE-4A77-9F8C-3037C9DE90F4}"/>
              </a:ext>
            </a:extLst>
          </p:cNvPr>
          <p:cNvSpPr>
            <a:spLocks noGrp="1"/>
          </p:cNvSpPr>
          <p:nvPr>
            <p:ph type="title"/>
          </p:nvPr>
        </p:nvSpPr>
        <p:spPr/>
        <p:txBody>
          <a:bodyPr/>
          <a:lstStyle/>
          <a:p>
            <a:r>
              <a:rPr lang="en-US" dirty="0"/>
              <a:t>Client Side APIs: HOW</a:t>
            </a:r>
          </a:p>
        </p:txBody>
      </p:sp>
      <p:pic>
        <p:nvPicPr>
          <p:cNvPr id="4" name="Picture 3"/>
          <p:cNvPicPr>
            <a:picLocks noChangeAspect="1"/>
          </p:cNvPicPr>
          <p:nvPr/>
        </p:nvPicPr>
        <p:blipFill>
          <a:blip r:embed="rId3"/>
          <a:stretch>
            <a:fillRect/>
          </a:stretch>
        </p:blipFill>
        <p:spPr>
          <a:xfrm>
            <a:off x="2599820" y="2300288"/>
            <a:ext cx="6939466" cy="4161894"/>
          </a:xfrm>
          <a:prstGeom prst="rect">
            <a:avLst/>
          </a:prstGeom>
        </p:spPr>
      </p:pic>
    </p:spTree>
    <p:extLst>
      <p:ext uri="{BB962C8B-B14F-4D97-AF65-F5344CB8AC3E}">
        <p14:creationId xmlns:p14="http://schemas.microsoft.com/office/powerpoint/2010/main" val="315690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6090-EB06-4428-9557-111B9931890A}"/>
              </a:ext>
            </a:extLst>
          </p:cNvPr>
          <p:cNvSpPr>
            <a:spLocks noGrp="1"/>
          </p:cNvSpPr>
          <p:nvPr>
            <p:ph type="title"/>
          </p:nvPr>
        </p:nvSpPr>
        <p:spPr/>
        <p:txBody>
          <a:bodyPr/>
          <a:lstStyle/>
          <a:p>
            <a:r>
              <a:rPr lang="en-US" dirty="0"/>
              <a:t>Exercise One: HTML APIs</a:t>
            </a:r>
          </a:p>
        </p:txBody>
      </p:sp>
      <p:sp>
        <p:nvSpPr>
          <p:cNvPr id="3" name="Content Placeholder 2">
            <a:extLst>
              <a:ext uri="{FF2B5EF4-FFF2-40B4-BE49-F238E27FC236}">
                <a16:creationId xmlns:a16="http://schemas.microsoft.com/office/drawing/2014/main" id="{21993E1E-07BB-428F-91B4-5D148752D21E}"/>
              </a:ext>
            </a:extLst>
          </p:cNvPr>
          <p:cNvSpPr>
            <a:spLocks noGrp="1"/>
          </p:cNvSpPr>
          <p:nvPr>
            <p:ph idx="1"/>
          </p:nvPr>
        </p:nvSpPr>
        <p:spPr>
          <a:xfrm>
            <a:off x="469557" y="2162432"/>
            <a:ext cx="11343502" cy="4436076"/>
          </a:xfrm>
        </p:spPr>
        <p:txBody>
          <a:bodyPr>
            <a:normAutofit/>
          </a:bodyPr>
          <a:lstStyle/>
          <a:p>
            <a:pPr marL="0" indent="0">
              <a:buNone/>
            </a:pPr>
            <a:r>
              <a:rPr lang="en-US" dirty="0"/>
              <a:t/>
            </a:r>
            <a:br>
              <a:rPr lang="en-US" dirty="0"/>
            </a:br>
            <a:r>
              <a:rPr lang="en-US" dirty="0"/>
              <a:t>In this exercise, you'll try out using several HTML APIs to add more dynamic content to the starter webpage.</a:t>
            </a:r>
          </a:p>
          <a:p>
            <a:r>
              <a:rPr lang="en-US" dirty="0"/>
              <a:t>Open the ExerciseOneStarter.html file. Open the webpage up in the browser and make sure it works. It should pull in video information from inline JSON data and display linked video thumbnails in a list.</a:t>
            </a:r>
          </a:p>
          <a:p>
            <a:r>
              <a:rPr lang="en-US" b="1" dirty="0"/>
              <a:t>Add a counter</a:t>
            </a:r>
            <a:r>
              <a:rPr lang="en-US" dirty="0"/>
              <a:t>: Go to </a:t>
            </a:r>
            <a:r>
              <a:rPr lang="en-US" dirty="0">
                <a:hlinkClick r:id="rId2"/>
              </a:rPr>
              <a:t>flagcounter.com</a:t>
            </a:r>
            <a:r>
              <a:rPr lang="en-US" dirty="0"/>
              <a:t> and set up a hit counter for your website. Put the counter somewhere near the bottom of the page within a div using id=“counter”.</a:t>
            </a:r>
          </a:p>
        </p:txBody>
      </p:sp>
    </p:spTree>
    <p:extLst>
      <p:ext uri="{BB962C8B-B14F-4D97-AF65-F5344CB8AC3E}">
        <p14:creationId xmlns:p14="http://schemas.microsoft.com/office/powerpoint/2010/main" val="217318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22B1-3919-4009-82AF-C74EA516FE79}"/>
              </a:ext>
            </a:extLst>
          </p:cNvPr>
          <p:cNvSpPr>
            <a:spLocks noGrp="1"/>
          </p:cNvSpPr>
          <p:nvPr>
            <p:ph type="title"/>
          </p:nvPr>
        </p:nvSpPr>
        <p:spPr/>
        <p:txBody>
          <a:bodyPr/>
          <a:lstStyle/>
          <a:p>
            <a:r>
              <a:rPr lang="en-US" dirty="0"/>
              <a:t>Rating Chart</a:t>
            </a:r>
          </a:p>
        </p:txBody>
      </p:sp>
      <p:pic>
        <p:nvPicPr>
          <p:cNvPr id="5" name="Picture 4">
            <a:extLst>
              <a:ext uri="{FF2B5EF4-FFF2-40B4-BE49-F238E27FC236}">
                <a16:creationId xmlns:a16="http://schemas.microsoft.com/office/drawing/2014/main" id="{8BC5B642-1A73-4E04-B865-DC3AE302546E}"/>
              </a:ext>
            </a:extLst>
          </p:cNvPr>
          <p:cNvPicPr>
            <a:picLocks noChangeAspect="1"/>
          </p:cNvPicPr>
          <p:nvPr/>
        </p:nvPicPr>
        <p:blipFill>
          <a:blip r:embed="rId2"/>
          <a:stretch>
            <a:fillRect/>
          </a:stretch>
        </p:blipFill>
        <p:spPr>
          <a:xfrm>
            <a:off x="8124825" y="2406252"/>
            <a:ext cx="4067175" cy="2305050"/>
          </a:xfrm>
          <a:prstGeom prst="rect">
            <a:avLst/>
          </a:prstGeom>
        </p:spPr>
      </p:pic>
      <p:sp>
        <p:nvSpPr>
          <p:cNvPr id="8" name="TextBox 7">
            <a:extLst>
              <a:ext uri="{FF2B5EF4-FFF2-40B4-BE49-F238E27FC236}">
                <a16:creationId xmlns:a16="http://schemas.microsoft.com/office/drawing/2014/main" id="{36F1B312-F724-48EF-97EA-1FDCC0DA6F48}"/>
              </a:ext>
            </a:extLst>
          </p:cNvPr>
          <p:cNvSpPr txBox="1"/>
          <p:nvPr/>
        </p:nvSpPr>
        <p:spPr>
          <a:xfrm>
            <a:off x="398308" y="2413337"/>
            <a:ext cx="7821827" cy="203132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1: Add a "rating" field to each video in the inline JSON data.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2: Go to the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hlinkClick r:id="rId3"/>
              </a:rPr>
              <a:t>Google Gauge Charts API Docs</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and read about the Gauge Chart API parameters.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3: Open the link to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hlinkClick r:id="rId4"/>
              </a:rPr>
              <a:t>JSFiddle</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hlinkClick r:id="rId4"/>
              </a:rPr>
              <a:t> example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and notice the HTML portion is segregated from the JavaScript portion.</a:t>
            </a:r>
          </a:p>
        </p:txBody>
      </p:sp>
      <p:pic>
        <p:nvPicPr>
          <p:cNvPr id="9" name="Picture 8">
            <a:extLst>
              <a:ext uri="{FF2B5EF4-FFF2-40B4-BE49-F238E27FC236}">
                <a16:creationId xmlns:a16="http://schemas.microsoft.com/office/drawing/2014/main" id="{C3A5A0B5-CCC4-4FEE-A061-9A6BA19BB541}"/>
              </a:ext>
            </a:extLst>
          </p:cNvPr>
          <p:cNvPicPr>
            <a:picLocks noChangeAspect="1"/>
          </p:cNvPicPr>
          <p:nvPr/>
        </p:nvPicPr>
        <p:blipFill>
          <a:blip r:embed="rId5"/>
          <a:stretch>
            <a:fillRect/>
          </a:stretch>
        </p:blipFill>
        <p:spPr>
          <a:xfrm>
            <a:off x="464211" y="4506515"/>
            <a:ext cx="2390775" cy="409575"/>
          </a:xfrm>
          <a:prstGeom prst="rect">
            <a:avLst/>
          </a:prstGeom>
        </p:spPr>
      </p:pic>
    </p:spTree>
    <p:extLst>
      <p:ext uri="{BB962C8B-B14F-4D97-AF65-F5344CB8AC3E}">
        <p14:creationId xmlns:p14="http://schemas.microsoft.com/office/powerpoint/2010/main" val="185467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109E-9562-41A1-8F67-B95004A55E5E}"/>
              </a:ext>
            </a:extLst>
          </p:cNvPr>
          <p:cNvSpPr>
            <a:spLocks noGrp="1"/>
          </p:cNvSpPr>
          <p:nvPr>
            <p:ph type="title"/>
          </p:nvPr>
        </p:nvSpPr>
        <p:spPr/>
        <p:txBody>
          <a:bodyPr/>
          <a:lstStyle/>
          <a:p>
            <a:r>
              <a:rPr lang="en-US" dirty="0"/>
              <a:t>Add Rating Chart Continued…</a:t>
            </a:r>
          </a:p>
        </p:txBody>
      </p:sp>
      <p:sp>
        <p:nvSpPr>
          <p:cNvPr id="4" name="Rectangle 3">
            <a:extLst>
              <a:ext uri="{FF2B5EF4-FFF2-40B4-BE49-F238E27FC236}">
                <a16:creationId xmlns:a16="http://schemas.microsoft.com/office/drawing/2014/main" id="{68F1DB9C-848F-46F7-A96B-7031895174E7}"/>
              </a:ext>
            </a:extLst>
          </p:cNvPr>
          <p:cNvSpPr/>
          <p:nvPr/>
        </p:nvSpPr>
        <p:spPr>
          <a:xfrm>
            <a:off x="30288" y="2160350"/>
            <a:ext cx="7989046" cy="230832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4:  From the top of the JavaScript portion, copy the contents until you reach the </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setInterval</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function (lines 1-22</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Place the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Century Gothic" panose="020B0502020202020204"/>
              </a:rPr>
              <a:t>copied code within script tags at the bottom of the page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Century Gothic" panose="020B0502020202020204"/>
              </a:rPr>
              <a:t>before the ending body tag.</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5:  Rename the section titled “Memory” to “Rating”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and delete CPU and Network</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Change the hard coded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rating field to use a variable called “rating”.</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FCD30575-67AE-4AD5-8E4B-8A33760A7C7C}"/>
              </a:ext>
            </a:extLst>
          </p:cNvPr>
          <p:cNvPicPr>
            <a:picLocks noChangeAspect="1"/>
          </p:cNvPicPr>
          <p:nvPr/>
        </p:nvPicPr>
        <p:blipFill>
          <a:blip r:embed="rId2"/>
          <a:stretch>
            <a:fillRect/>
          </a:stretch>
        </p:blipFill>
        <p:spPr>
          <a:xfrm>
            <a:off x="6810246" y="2740165"/>
            <a:ext cx="5095875" cy="2857500"/>
          </a:xfrm>
          <a:prstGeom prst="rect">
            <a:avLst/>
          </a:prstGeom>
        </p:spPr>
      </p:pic>
      <p:pic>
        <p:nvPicPr>
          <p:cNvPr id="6" name="Picture 5">
            <a:extLst>
              <a:ext uri="{FF2B5EF4-FFF2-40B4-BE49-F238E27FC236}">
                <a16:creationId xmlns:a16="http://schemas.microsoft.com/office/drawing/2014/main" id="{2266E45B-3D18-4B47-8CF9-60C1EAF5D1F3}"/>
              </a:ext>
            </a:extLst>
          </p:cNvPr>
          <p:cNvPicPr>
            <a:picLocks noChangeAspect="1"/>
          </p:cNvPicPr>
          <p:nvPr/>
        </p:nvPicPr>
        <p:blipFill>
          <a:blip r:embed="rId3"/>
          <a:stretch>
            <a:fillRect/>
          </a:stretch>
        </p:blipFill>
        <p:spPr>
          <a:xfrm>
            <a:off x="872480" y="4423469"/>
            <a:ext cx="4514850" cy="1219200"/>
          </a:xfrm>
          <a:prstGeom prst="rect">
            <a:avLst/>
          </a:prstGeom>
        </p:spPr>
      </p:pic>
      <p:sp>
        <p:nvSpPr>
          <p:cNvPr id="7" name="Rectangle 6">
            <a:extLst>
              <a:ext uri="{FF2B5EF4-FFF2-40B4-BE49-F238E27FC236}">
                <a16:creationId xmlns:a16="http://schemas.microsoft.com/office/drawing/2014/main" id="{CA8E3020-9DCC-4A5B-9518-940D8B3E6170}"/>
              </a:ext>
            </a:extLst>
          </p:cNvPr>
          <p:cNvSpPr/>
          <p:nvPr/>
        </p:nvSpPr>
        <p:spPr>
          <a:xfrm>
            <a:off x="147808" y="5561166"/>
            <a:ext cx="8363851"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6: Add the loader.js script to the header of the webpage and the chart div to the body of the webpage.</a:t>
            </a:r>
          </a:p>
        </p:txBody>
      </p:sp>
      <p:pic>
        <p:nvPicPr>
          <p:cNvPr id="8" name="Picture 7">
            <a:extLst>
              <a:ext uri="{FF2B5EF4-FFF2-40B4-BE49-F238E27FC236}">
                <a16:creationId xmlns:a16="http://schemas.microsoft.com/office/drawing/2014/main" id="{F4034E49-6D79-4FA8-8C23-115A06F79B2B}"/>
              </a:ext>
            </a:extLst>
          </p:cNvPr>
          <p:cNvPicPr>
            <a:picLocks noChangeAspect="1"/>
          </p:cNvPicPr>
          <p:nvPr/>
        </p:nvPicPr>
        <p:blipFill>
          <a:blip r:embed="rId4"/>
          <a:stretch>
            <a:fillRect/>
          </a:stretch>
        </p:blipFill>
        <p:spPr>
          <a:xfrm>
            <a:off x="4695053" y="5972146"/>
            <a:ext cx="7496947" cy="658269"/>
          </a:xfrm>
          <a:prstGeom prst="rect">
            <a:avLst/>
          </a:prstGeom>
        </p:spPr>
      </p:pic>
    </p:spTree>
    <p:extLst>
      <p:ext uri="{BB962C8B-B14F-4D97-AF65-F5344CB8AC3E}">
        <p14:creationId xmlns:p14="http://schemas.microsoft.com/office/powerpoint/2010/main" val="34259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45DA-897F-4BC2-B531-073B5CAF6AA6}"/>
              </a:ext>
            </a:extLst>
          </p:cNvPr>
          <p:cNvSpPr>
            <a:spLocks noGrp="1"/>
          </p:cNvSpPr>
          <p:nvPr>
            <p:ph type="title"/>
          </p:nvPr>
        </p:nvSpPr>
        <p:spPr>
          <a:xfrm>
            <a:off x="413549" y="359968"/>
            <a:ext cx="8761413" cy="706964"/>
          </a:xfrm>
        </p:spPr>
        <p:txBody>
          <a:bodyPr/>
          <a:lstStyle/>
          <a:p>
            <a:r>
              <a:rPr lang="en-US" dirty="0"/>
              <a:t>Add Rating Chart Continued…</a:t>
            </a:r>
          </a:p>
        </p:txBody>
      </p:sp>
      <p:sp>
        <p:nvSpPr>
          <p:cNvPr id="4" name="Rectangle 3">
            <a:extLst>
              <a:ext uri="{FF2B5EF4-FFF2-40B4-BE49-F238E27FC236}">
                <a16:creationId xmlns:a16="http://schemas.microsoft.com/office/drawing/2014/main" id="{5B973E10-B0F3-4D2A-883F-C288BD788D2D}"/>
              </a:ext>
            </a:extLst>
          </p:cNvPr>
          <p:cNvSpPr/>
          <p:nvPr/>
        </p:nvSpPr>
        <p:spPr>
          <a:xfrm>
            <a:off x="147809" y="2161570"/>
            <a:ext cx="4461262" cy="313932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7:  </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Nest previously added JavaScript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code within a function called </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a:t>
            </a:r>
            <a:r>
              <a:rPr kumimoji="0" lang="en-U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addRating</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that accepts a variable called “rating” and assigns this variable to the rating field.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8:  Call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addRating</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function within the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addVideoToList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function.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AB39A570-94AB-4DAE-AD80-42413221C901}"/>
              </a:ext>
            </a:extLst>
          </p:cNvPr>
          <p:cNvPicPr>
            <a:picLocks noChangeAspect="1"/>
          </p:cNvPicPr>
          <p:nvPr/>
        </p:nvPicPr>
        <p:blipFill>
          <a:blip r:embed="rId2"/>
          <a:stretch>
            <a:fillRect/>
          </a:stretch>
        </p:blipFill>
        <p:spPr>
          <a:xfrm>
            <a:off x="4319089" y="1066932"/>
            <a:ext cx="7459362" cy="4832568"/>
          </a:xfrm>
          <a:prstGeom prst="rect">
            <a:avLst/>
          </a:prstGeom>
        </p:spPr>
      </p:pic>
      <p:pic>
        <p:nvPicPr>
          <p:cNvPr id="6" name="Picture 5">
            <a:extLst>
              <a:ext uri="{FF2B5EF4-FFF2-40B4-BE49-F238E27FC236}">
                <a16:creationId xmlns:a16="http://schemas.microsoft.com/office/drawing/2014/main" id="{45253154-3EF8-4A39-B0F4-4BCF4D389252}"/>
              </a:ext>
            </a:extLst>
          </p:cNvPr>
          <p:cNvPicPr>
            <a:picLocks noChangeAspect="1"/>
          </p:cNvPicPr>
          <p:nvPr/>
        </p:nvPicPr>
        <p:blipFill>
          <a:blip r:embed="rId3"/>
          <a:stretch>
            <a:fillRect/>
          </a:stretch>
        </p:blipFill>
        <p:spPr>
          <a:xfrm>
            <a:off x="692561" y="4667505"/>
            <a:ext cx="2874747" cy="996039"/>
          </a:xfrm>
          <a:prstGeom prst="rect">
            <a:avLst/>
          </a:prstGeom>
        </p:spPr>
      </p:pic>
      <p:sp>
        <p:nvSpPr>
          <p:cNvPr id="7" name="Rectangle 6">
            <a:extLst>
              <a:ext uri="{FF2B5EF4-FFF2-40B4-BE49-F238E27FC236}">
                <a16:creationId xmlns:a16="http://schemas.microsoft.com/office/drawing/2014/main" id="{26A08755-D0FA-46DF-B802-59814DC007B0}"/>
              </a:ext>
            </a:extLst>
          </p:cNvPr>
          <p:cNvSpPr/>
          <p:nvPr/>
        </p:nvSpPr>
        <p:spPr>
          <a:xfrm>
            <a:off x="0" y="6026197"/>
            <a:ext cx="121920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Step 9:  Save and test the web page.  Click on the videos to test the new gauge chart.  If it isn’t working open the console to check for errors.</a:t>
            </a:r>
          </a:p>
        </p:txBody>
      </p:sp>
    </p:spTree>
    <p:extLst>
      <p:ext uri="{BB962C8B-B14F-4D97-AF65-F5344CB8AC3E}">
        <p14:creationId xmlns:p14="http://schemas.microsoft.com/office/powerpoint/2010/main" val="1220263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488</Words>
  <Application>Microsoft Office PowerPoint</Application>
  <PresentationFormat>Widescreen</PresentationFormat>
  <Paragraphs>68</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Intro to APIs</vt:lpstr>
      <vt:lpstr>Client Side APIs</vt:lpstr>
      <vt:lpstr>What is a web API?</vt:lpstr>
      <vt:lpstr>Why: Client Side APIs</vt:lpstr>
      <vt:lpstr>Client Side APIs: HOW</vt:lpstr>
      <vt:lpstr>Exercise One: HTML APIs</vt:lpstr>
      <vt:lpstr>Rating Chart</vt:lpstr>
      <vt:lpstr>Add Rating Chart Continued…</vt:lpstr>
      <vt:lpstr>Add Rating Chart Continued…</vt:lpstr>
      <vt:lpstr>Quick Break</vt:lpstr>
      <vt:lpstr>Astronomy Picture of the Day </vt:lpstr>
      <vt:lpstr>Exercise Two: APOD</vt:lpstr>
      <vt:lpstr>Exercise Two: APOD</vt:lpstr>
      <vt:lpstr>Exercise Two: APOD</vt:lpstr>
      <vt:lpstr>Extra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APIs</dc:title>
  <dc:creator>Laura Biss</dc:creator>
  <cp:lastModifiedBy>Laura Biss</cp:lastModifiedBy>
  <cp:revision>14</cp:revision>
  <dcterms:created xsi:type="dcterms:W3CDTF">2018-09-26T00:05:15Z</dcterms:created>
  <dcterms:modified xsi:type="dcterms:W3CDTF">2018-09-29T18:50:26Z</dcterms:modified>
</cp:coreProperties>
</file>