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7" d="100"/>
          <a:sy n="47" d="100"/>
        </p:scale>
        <p:origin x="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548681-273B-4C23-99A5-BF58EFFC7A9D}" type="doc">
      <dgm:prSet loTypeId="urn:microsoft.com/office/officeart/2005/8/layout/hierarchy3" loCatId="hierarchy" qsTypeId="urn:microsoft.com/office/officeart/2005/8/quickstyle/simple5" qsCatId="simple" csTypeId="urn:microsoft.com/office/officeart/2005/8/colors/accent2_2" csCatId="accent2" phldr="1"/>
      <dgm:spPr/>
      <dgm:t>
        <a:bodyPr/>
        <a:lstStyle/>
        <a:p>
          <a:endParaRPr lang="en-US"/>
        </a:p>
      </dgm:t>
    </dgm:pt>
    <dgm:pt modelId="{1F08028A-5198-43BF-9F7E-F5FDCC93C1AC}">
      <dgm:prSet/>
      <dgm:spPr/>
      <dgm:t>
        <a:bodyPr/>
        <a:lstStyle/>
        <a:p>
          <a:r>
            <a:rPr lang="en-US" b="0" i="0" dirty="0"/>
            <a:t>What</a:t>
          </a:r>
          <a:endParaRPr lang="en-US" dirty="0"/>
        </a:p>
      </dgm:t>
    </dgm:pt>
    <dgm:pt modelId="{EEA720C2-12AC-47F1-8FCC-3A5C1958F0C3}" type="parTrans" cxnId="{96D4C1EC-436E-45A9-923E-50F731EB4D55}">
      <dgm:prSet/>
      <dgm:spPr/>
      <dgm:t>
        <a:bodyPr/>
        <a:lstStyle/>
        <a:p>
          <a:endParaRPr lang="en-US"/>
        </a:p>
      </dgm:t>
    </dgm:pt>
    <dgm:pt modelId="{7E93805F-9AF9-454E-B0D5-2197D3E97089}" type="sibTrans" cxnId="{96D4C1EC-436E-45A9-923E-50F731EB4D55}">
      <dgm:prSet/>
      <dgm:spPr/>
      <dgm:t>
        <a:bodyPr/>
        <a:lstStyle/>
        <a:p>
          <a:endParaRPr lang="en-US"/>
        </a:p>
      </dgm:t>
    </dgm:pt>
    <dgm:pt modelId="{C322506E-4AC3-47A3-B575-BA67878D105A}">
      <dgm:prSet/>
      <dgm:spPr/>
      <dgm:t>
        <a:bodyPr/>
        <a:lstStyle/>
        <a:p>
          <a:r>
            <a:rPr lang="en-US" b="0" i="0" dirty="0"/>
            <a:t>Why</a:t>
          </a:r>
          <a:endParaRPr lang="en-US" dirty="0"/>
        </a:p>
      </dgm:t>
    </dgm:pt>
    <dgm:pt modelId="{304B22DB-AC19-4CE5-AD1E-2A1910451E9F}" type="parTrans" cxnId="{3E2B8C03-EA75-44B4-8290-4D909F847068}">
      <dgm:prSet/>
      <dgm:spPr/>
      <dgm:t>
        <a:bodyPr/>
        <a:lstStyle/>
        <a:p>
          <a:endParaRPr lang="en-US"/>
        </a:p>
      </dgm:t>
    </dgm:pt>
    <dgm:pt modelId="{62DFA508-C195-4298-8AC9-8A949DA0A86B}" type="sibTrans" cxnId="{3E2B8C03-EA75-44B4-8290-4D909F847068}">
      <dgm:prSet/>
      <dgm:spPr/>
      <dgm:t>
        <a:bodyPr/>
        <a:lstStyle/>
        <a:p>
          <a:endParaRPr lang="en-US"/>
        </a:p>
      </dgm:t>
    </dgm:pt>
    <dgm:pt modelId="{62AABE09-3064-4ECC-B0F9-68956E16C50F}">
      <dgm:prSet/>
      <dgm:spPr/>
      <dgm:t>
        <a:bodyPr/>
        <a:lstStyle/>
        <a:p>
          <a:r>
            <a:rPr lang="en-US" b="0" i="0" dirty="0"/>
            <a:t>How</a:t>
          </a:r>
          <a:endParaRPr lang="en-US" dirty="0"/>
        </a:p>
      </dgm:t>
    </dgm:pt>
    <dgm:pt modelId="{D444FCC0-0835-41F3-89EC-92814B222954}" type="parTrans" cxnId="{BA6C79E0-3636-443E-9FF5-B26052F17BDD}">
      <dgm:prSet/>
      <dgm:spPr/>
      <dgm:t>
        <a:bodyPr/>
        <a:lstStyle/>
        <a:p>
          <a:endParaRPr lang="en-US"/>
        </a:p>
      </dgm:t>
    </dgm:pt>
    <dgm:pt modelId="{046DA709-3A6E-40BE-8AC3-940BFCD97354}" type="sibTrans" cxnId="{BA6C79E0-3636-443E-9FF5-B26052F17BDD}">
      <dgm:prSet/>
      <dgm:spPr/>
      <dgm:t>
        <a:bodyPr/>
        <a:lstStyle/>
        <a:p>
          <a:endParaRPr lang="en-US"/>
        </a:p>
      </dgm:t>
    </dgm:pt>
    <dgm:pt modelId="{C35E4863-E96B-4071-8B7F-759DB30933D6}" type="pres">
      <dgm:prSet presAssocID="{5A548681-273B-4C23-99A5-BF58EFFC7A9D}" presName="diagram" presStyleCnt="0">
        <dgm:presLayoutVars>
          <dgm:chPref val="1"/>
          <dgm:dir/>
          <dgm:animOne val="branch"/>
          <dgm:animLvl val="lvl"/>
          <dgm:resizeHandles/>
        </dgm:presLayoutVars>
      </dgm:prSet>
      <dgm:spPr/>
      <dgm:t>
        <a:bodyPr/>
        <a:lstStyle/>
        <a:p>
          <a:endParaRPr lang="en-US"/>
        </a:p>
      </dgm:t>
    </dgm:pt>
    <dgm:pt modelId="{06A5B9F4-71B2-462D-9068-D9E7E2292B7C}" type="pres">
      <dgm:prSet presAssocID="{1F08028A-5198-43BF-9F7E-F5FDCC93C1AC}" presName="root" presStyleCnt="0"/>
      <dgm:spPr/>
    </dgm:pt>
    <dgm:pt modelId="{3854BA0C-935E-438D-AAB8-B8FFBCE35833}" type="pres">
      <dgm:prSet presAssocID="{1F08028A-5198-43BF-9F7E-F5FDCC93C1AC}" presName="rootComposite" presStyleCnt="0"/>
      <dgm:spPr/>
    </dgm:pt>
    <dgm:pt modelId="{39D53F01-A808-4DED-B462-6323A0EAC706}" type="pres">
      <dgm:prSet presAssocID="{1F08028A-5198-43BF-9F7E-F5FDCC93C1AC}" presName="rootText" presStyleLbl="node1" presStyleIdx="0" presStyleCnt="3"/>
      <dgm:spPr/>
      <dgm:t>
        <a:bodyPr/>
        <a:lstStyle/>
        <a:p>
          <a:endParaRPr lang="en-US"/>
        </a:p>
      </dgm:t>
    </dgm:pt>
    <dgm:pt modelId="{1B725DC7-F55C-4AF6-8FCA-CBB865B891A6}" type="pres">
      <dgm:prSet presAssocID="{1F08028A-5198-43BF-9F7E-F5FDCC93C1AC}" presName="rootConnector" presStyleLbl="node1" presStyleIdx="0" presStyleCnt="3"/>
      <dgm:spPr/>
      <dgm:t>
        <a:bodyPr/>
        <a:lstStyle/>
        <a:p>
          <a:endParaRPr lang="en-US"/>
        </a:p>
      </dgm:t>
    </dgm:pt>
    <dgm:pt modelId="{5373A408-B7E5-4ABD-AD52-2C81780D3622}" type="pres">
      <dgm:prSet presAssocID="{1F08028A-5198-43BF-9F7E-F5FDCC93C1AC}" presName="childShape" presStyleCnt="0"/>
      <dgm:spPr/>
    </dgm:pt>
    <dgm:pt modelId="{176142A2-DC95-4D1F-9C9B-76BE37B59E78}" type="pres">
      <dgm:prSet presAssocID="{C322506E-4AC3-47A3-B575-BA67878D105A}" presName="root" presStyleCnt="0"/>
      <dgm:spPr/>
    </dgm:pt>
    <dgm:pt modelId="{84BE5404-9711-47BE-A14F-31AB2243B89F}" type="pres">
      <dgm:prSet presAssocID="{C322506E-4AC3-47A3-B575-BA67878D105A}" presName="rootComposite" presStyleCnt="0"/>
      <dgm:spPr/>
    </dgm:pt>
    <dgm:pt modelId="{A8AABBE4-594A-4F20-9460-060438EECF5F}" type="pres">
      <dgm:prSet presAssocID="{C322506E-4AC3-47A3-B575-BA67878D105A}" presName="rootText" presStyleLbl="node1" presStyleIdx="1" presStyleCnt="3"/>
      <dgm:spPr/>
      <dgm:t>
        <a:bodyPr/>
        <a:lstStyle/>
        <a:p>
          <a:endParaRPr lang="en-US"/>
        </a:p>
      </dgm:t>
    </dgm:pt>
    <dgm:pt modelId="{6EAC8FBE-830B-4F69-9EAB-1D4F886F922E}" type="pres">
      <dgm:prSet presAssocID="{C322506E-4AC3-47A3-B575-BA67878D105A}" presName="rootConnector" presStyleLbl="node1" presStyleIdx="1" presStyleCnt="3"/>
      <dgm:spPr/>
      <dgm:t>
        <a:bodyPr/>
        <a:lstStyle/>
        <a:p>
          <a:endParaRPr lang="en-US"/>
        </a:p>
      </dgm:t>
    </dgm:pt>
    <dgm:pt modelId="{7BD89D29-37B9-4F43-AF65-5CB98BED8D66}" type="pres">
      <dgm:prSet presAssocID="{C322506E-4AC3-47A3-B575-BA67878D105A}" presName="childShape" presStyleCnt="0"/>
      <dgm:spPr/>
    </dgm:pt>
    <dgm:pt modelId="{19883EC1-32ED-4AA9-B61C-B01E4207D01E}" type="pres">
      <dgm:prSet presAssocID="{62AABE09-3064-4ECC-B0F9-68956E16C50F}" presName="root" presStyleCnt="0"/>
      <dgm:spPr/>
    </dgm:pt>
    <dgm:pt modelId="{E9266499-9056-43BE-AC7A-BAC01EED2860}" type="pres">
      <dgm:prSet presAssocID="{62AABE09-3064-4ECC-B0F9-68956E16C50F}" presName="rootComposite" presStyleCnt="0"/>
      <dgm:spPr/>
    </dgm:pt>
    <dgm:pt modelId="{C0335A14-CE3F-4D46-91C9-F90328760FBF}" type="pres">
      <dgm:prSet presAssocID="{62AABE09-3064-4ECC-B0F9-68956E16C50F}" presName="rootText" presStyleLbl="node1" presStyleIdx="2" presStyleCnt="3"/>
      <dgm:spPr/>
      <dgm:t>
        <a:bodyPr/>
        <a:lstStyle/>
        <a:p>
          <a:endParaRPr lang="en-US"/>
        </a:p>
      </dgm:t>
    </dgm:pt>
    <dgm:pt modelId="{211258EC-8D2F-4193-A394-A57D8CE3E8DF}" type="pres">
      <dgm:prSet presAssocID="{62AABE09-3064-4ECC-B0F9-68956E16C50F}" presName="rootConnector" presStyleLbl="node1" presStyleIdx="2" presStyleCnt="3"/>
      <dgm:spPr/>
      <dgm:t>
        <a:bodyPr/>
        <a:lstStyle/>
        <a:p>
          <a:endParaRPr lang="en-US"/>
        </a:p>
      </dgm:t>
    </dgm:pt>
    <dgm:pt modelId="{B144666C-C88B-4218-B582-6EA9823E06DF}" type="pres">
      <dgm:prSet presAssocID="{62AABE09-3064-4ECC-B0F9-68956E16C50F}" presName="childShape" presStyleCnt="0"/>
      <dgm:spPr/>
    </dgm:pt>
  </dgm:ptLst>
  <dgm:cxnLst>
    <dgm:cxn modelId="{BA6C79E0-3636-443E-9FF5-B26052F17BDD}" srcId="{5A548681-273B-4C23-99A5-BF58EFFC7A9D}" destId="{62AABE09-3064-4ECC-B0F9-68956E16C50F}" srcOrd="2" destOrd="0" parTransId="{D444FCC0-0835-41F3-89EC-92814B222954}" sibTransId="{046DA709-3A6E-40BE-8AC3-940BFCD97354}"/>
    <dgm:cxn modelId="{3E2B8C03-EA75-44B4-8290-4D909F847068}" srcId="{5A548681-273B-4C23-99A5-BF58EFFC7A9D}" destId="{C322506E-4AC3-47A3-B575-BA67878D105A}" srcOrd="1" destOrd="0" parTransId="{304B22DB-AC19-4CE5-AD1E-2A1910451E9F}" sibTransId="{62DFA508-C195-4298-8AC9-8A949DA0A86B}"/>
    <dgm:cxn modelId="{DB688596-503A-4BFF-B069-041D1EAEC630}" type="presOf" srcId="{C322506E-4AC3-47A3-B575-BA67878D105A}" destId="{A8AABBE4-594A-4F20-9460-060438EECF5F}" srcOrd="0" destOrd="0" presId="urn:microsoft.com/office/officeart/2005/8/layout/hierarchy3"/>
    <dgm:cxn modelId="{96D4C1EC-436E-45A9-923E-50F731EB4D55}" srcId="{5A548681-273B-4C23-99A5-BF58EFFC7A9D}" destId="{1F08028A-5198-43BF-9F7E-F5FDCC93C1AC}" srcOrd="0" destOrd="0" parTransId="{EEA720C2-12AC-47F1-8FCC-3A5C1958F0C3}" sibTransId="{7E93805F-9AF9-454E-B0D5-2197D3E97089}"/>
    <dgm:cxn modelId="{68A28905-EC40-48B7-BCF9-1CAFCFCBEBC1}" type="presOf" srcId="{1F08028A-5198-43BF-9F7E-F5FDCC93C1AC}" destId="{1B725DC7-F55C-4AF6-8FCA-CBB865B891A6}" srcOrd="1" destOrd="0" presId="urn:microsoft.com/office/officeart/2005/8/layout/hierarchy3"/>
    <dgm:cxn modelId="{9FC7D310-8700-474A-9E97-F86895879303}" type="presOf" srcId="{62AABE09-3064-4ECC-B0F9-68956E16C50F}" destId="{C0335A14-CE3F-4D46-91C9-F90328760FBF}" srcOrd="0" destOrd="0" presId="urn:microsoft.com/office/officeart/2005/8/layout/hierarchy3"/>
    <dgm:cxn modelId="{C295ECF8-911F-4F96-8A7E-9F591E47188F}" type="presOf" srcId="{62AABE09-3064-4ECC-B0F9-68956E16C50F}" destId="{211258EC-8D2F-4193-A394-A57D8CE3E8DF}" srcOrd="1" destOrd="0" presId="urn:microsoft.com/office/officeart/2005/8/layout/hierarchy3"/>
    <dgm:cxn modelId="{1955E325-918B-4962-AE64-63BA3878E6DB}" type="presOf" srcId="{5A548681-273B-4C23-99A5-BF58EFFC7A9D}" destId="{C35E4863-E96B-4071-8B7F-759DB30933D6}" srcOrd="0" destOrd="0" presId="urn:microsoft.com/office/officeart/2005/8/layout/hierarchy3"/>
    <dgm:cxn modelId="{4493AF4D-B533-4D8B-A5BB-23FECCF6508A}" type="presOf" srcId="{C322506E-4AC3-47A3-B575-BA67878D105A}" destId="{6EAC8FBE-830B-4F69-9EAB-1D4F886F922E}" srcOrd="1" destOrd="0" presId="urn:microsoft.com/office/officeart/2005/8/layout/hierarchy3"/>
    <dgm:cxn modelId="{27403093-78A2-42FA-A67E-AF5FF260D99A}" type="presOf" srcId="{1F08028A-5198-43BF-9F7E-F5FDCC93C1AC}" destId="{39D53F01-A808-4DED-B462-6323A0EAC706}" srcOrd="0" destOrd="0" presId="urn:microsoft.com/office/officeart/2005/8/layout/hierarchy3"/>
    <dgm:cxn modelId="{C7EA236D-1A61-408D-AB80-3363FA0EC695}" type="presParOf" srcId="{C35E4863-E96B-4071-8B7F-759DB30933D6}" destId="{06A5B9F4-71B2-462D-9068-D9E7E2292B7C}" srcOrd="0" destOrd="0" presId="urn:microsoft.com/office/officeart/2005/8/layout/hierarchy3"/>
    <dgm:cxn modelId="{A814D7CE-6673-4949-B8D6-15645228D086}" type="presParOf" srcId="{06A5B9F4-71B2-462D-9068-D9E7E2292B7C}" destId="{3854BA0C-935E-438D-AAB8-B8FFBCE35833}" srcOrd="0" destOrd="0" presId="urn:microsoft.com/office/officeart/2005/8/layout/hierarchy3"/>
    <dgm:cxn modelId="{8DE56DB7-D298-4BF1-8057-941B31E5BCCF}" type="presParOf" srcId="{3854BA0C-935E-438D-AAB8-B8FFBCE35833}" destId="{39D53F01-A808-4DED-B462-6323A0EAC706}" srcOrd="0" destOrd="0" presId="urn:microsoft.com/office/officeart/2005/8/layout/hierarchy3"/>
    <dgm:cxn modelId="{810CA2EA-A609-4008-BE51-B284BEF2E6B7}" type="presParOf" srcId="{3854BA0C-935E-438D-AAB8-B8FFBCE35833}" destId="{1B725DC7-F55C-4AF6-8FCA-CBB865B891A6}" srcOrd="1" destOrd="0" presId="urn:microsoft.com/office/officeart/2005/8/layout/hierarchy3"/>
    <dgm:cxn modelId="{F370D734-1E1A-41FD-9E52-3C59350C2052}" type="presParOf" srcId="{06A5B9F4-71B2-462D-9068-D9E7E2292B7C}" destId="{5373A408-B7E5-4ABD-AD52-2C81780D3622}" srcOrd="1" destOrd="0" presId="urn:microsoft.com/office/officeart/2005/8/layout/hierarchy3"/>
    <dgm:cxn modelId="{F1BD7A34-75FC-4E17-B344-F11BAB48851A}" type="presParOf" srcId="{C35E4863-E96B-4071-8B7F-759DB30933D6}" destId="{176142A2-DC95-4D1F-9C9B-76BE37B59E78}" srcOrd="1" destOrd="0" presId="urn:microsoft.com/office/officeart/2005/8/layout/hierarchy3"/>
    <dgm:cxn modelId="{F5B6E1E6-43C1-4F80-BF24-8BF5DDEF2BF1}" type="presParOf" srcId="{176142A2-DC95-4D1F-9C9B-76BE37B59E78}" destId="{84BE5404-9711-47BE-A14F-31AB2243B89F}" srcOrd="0" destOrd="0" presId="urn:microsoft.com/office/officeart/2005/8/layout/hierarchy3"/>
    <dgm:cxn modelId="{A199EE1F-9B8B-4FD2-8F63-913C995DCCCC}" type="presParOf" srcId="{84BE5404-9711-47BE-A14F-31AB2243B89F}" destId="{A8AABBE4-594A-4F20-9460-060438EECF5F}" srcOrd="0" destOrd="0" presId="urn:microsoft.com/office/officeart/2005/8/layout/hierarchy3"/>
    <dgm:cxn modelId="{5EB200BF-D668-48EB-A551-906B39409C60}" type="presParOf" srcId="{84BE5404-9711-47BE-A14F-31AB2243B89F}" destId="{6EAC8FBE-830B-4F69-9EAB-1D4F886F922E}" srcOrd="1" destOrd="0" presId="urn:microsoft.com/office/officeart/2005/8/layout/hierarchy3"/>
    <dgm:cxn modelId="{F99E6520-D0FC-4956-8AAB-663BF5D67139}" type="presParOf" srcId="{176142A2-DC95-4D1F-9C9B-76BE37B59E78}" destId="{7BD89D29-37B9-4F43-AF65-5CB98BED8D66}" srcOrd="1" destOrd="0" presId="urn:microsoft.com/office/officeart/2005/8/layout/hierarchy3"/>
    <dgm:cxn modelId="{9399AF77-350F-4D57-9D9D-A5104AC32B31}" type="presParOf" srcId="{C35E4863-E96B-4071-8B7F-759DB30933D6}" destId="{19883EC1-32ED-4AA9-B61C-B01E4207D01E}" srcOrd="2" destOrd="0" presId="urn:microsoft.com/office/officeart/2005/8/layout/hierarchy3"/>
    <dgm:cxn modelId="{E150A153-C129-49BB-871D-E72E81B226A2}" type="presParOf" srcId="{19883EC1-32ED-4AA9-B61C-B01E4207D01E}" destId="{E9266499-9056-43BE-AC7A-BAC01EED2860}" srcOrd="0" destOrd="0" presId="urn:microsoft.com/office/officeart/2005/8/layout/hierarchy3"/>
    <dgm:cxn modelId="{AA0AB727-D2AE-48EC-A383-7EDE43DF2CE4}" type="presParOf" srcId="{E9266499-9056-43BE-AC7A-BAC01EED2860}" destId="{C0335A14-CE3F-4D46-91C9-F90328760FBF}" srcOrd="0" destOrd="0" presId="urn:microsoft.com/office/officeart/2005/8/layout/hierarchy3"/>
    <dgm:cxn modelId="{0CAD0301-632B-42EF-AA39-265C9622770D}" type="presParOf" srcId="{E9266499-9056-43BE-AC7A-BAC01EED2860}" destId="{211258EC-8D2F-4193-A394-A57D8CE3E8DF}" srcOrd="1" destOrd="0" presId="urn:microsoft.com/office/officeart/2005/8/layout/hierarchy3"/>
    <dgm:cxn modelId="{FD92F270-B78B-4C71-8ED3-521B1F2D7848}" type="presParOf" srcId="{19883EC1-32ED-4AA9-B61C-B01E4207D01E}" destId="{B144666C-C88B-4218-B582-6EA9823E06D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53F01-A808-4DED-B462-6323A0EAC706}">
      <dsp:nvSpPr>
        <dsp:cNvPr id="0" name=""/>
        <dsp:cNvSpPr/>
      </dsp:nvSpPr>
      <dsp:spPr>
        <a:xfrm>
          <a:off x="1174" y="1023981"/>
          <a:ext cx="2749438" cy="1374719"/>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b="0" i="0" kern="1200" dirty="0"/>
            <a:t>What</a:t>
          </a:r>
          <a:endParaRPr lang="en-US" sz="6500" kern="1200" dirty="0"/>
        </a:p>
      </dsp:txBody>
      <dsp:txXfrm>
        <a:off x="41438" y="1064245"/>
        <a:ext cx="2668910" cy="1294191"/>
      </dsp:txXfrm>
    </dsp:sp>
    <dsp:sp modelId="{A8AABBE4-594A-4F20-9460-060438EECF5F}">
      <dsp:nvSpPr>
        <dsp:cNvPr id="0" name=""/>
        <dsp:cNvSpPr/>
      </dsp:nvSpPr>
      <dsp:spPr>
        <a:xfrm>
          <a:off x="3437972" y="1023981"/>
          <a:ext cx="2749438" cy="1374719"/>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b="0" i="0" kern="1200" dirty="0"/>
            <a:t>Why</a:t>
          </a:r>
          <a:endParaRPr lang="en-US" sz="6500" kern="1200" dirty="0"/>
        </a:p>
      </dsp:txBody>
      <dsp:txXfrm>
        <a:off x="3478236" y="1064245"/>
        <a:ext cx="2668910" cy="1294191"/>
      </dsp:txXfrm>
    </dsp:sp>
    <dsp:sp modelId="{C0335A14-CE3F-4D46-91C9-F90328760FBF}">
      <dsp:nvSpPr>
        <dsp:cNvPr id="0" name=""/>
        <dsp:cNvSpPr/>
      </dsp:nvSpPr>
      <dsp:spPr>
        <a:xfrm>
          <a:off x="6874770" y="1023981"/>
          <a:ext cx="2749438" cy="1374719"/>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b="0" i="0" kern="1200" dirty="0"/>
            <a:t>How</a:t>
          </a:r>
          <a:endParaRPr lang="en-US" sz="6500" kern="1200" dirty="0"/>
        </a:p>
      </dsp:txBody>
      <dsp:txXfrm>
        <a:off x="6915034" y="1064245"/>
        <a:ext cx="2668910" cy="12941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4ED14-123C-4E50-A1BB-13F28F21E337}" type="datetimeFigureOut">
              <a:rPr lang="en-US" smtClean="0"/>
              <a:t>9/25/2018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80A7E-3D60-411A-84B1-AE11436DCC75}" type="slidenum">
              <a:rPr lang="en-US" smtClean="0"/>
              <a:t>‹#›</a:t>
            </a:fld>
            <a:endParaRPr lang="en-US"/>
          </a:p>
        </p:txBody>
      </p:sp>
    </p:spTree>
    <p:extLst>
      <p:ext uri="{BB962C8B-B14F-4D97-AF65-F5344CB8AC3E}">
        <p14:creationId xmlns:p14="http://schemas.microsoft.com/office/powerpoint/2010/main" val="336479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proutsocial.com/features/social-media-engagemen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Your Internet experience runs on APIs. The acronym has helped you compare the best prices for flights, allowed you to embed a map into your store’s website and seamlessly processed your credit card payments.</a:t>
            </a:r>
          </a:p>
          <a:p>
            <a:r>
              <a:rPr lang="en-US" sz="1200" b="0" i="0" kern="1200" dirty="0" smtClean="0">
                <a:solidFill>
                  <a:schemeClr val="tx1"/>
                </a:solidFill>
                <a:effectLst/>
                <a:latin typeface="+mn-lt"/>
                <a:ea typeface="+mn-ea"/>
                <a:cs typeface="+mn-cs"/>
              </a:rPr>
              <a:t>But what is an API and why does it matter to you?</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API stands for application programming interface. It’s a concept and an intangible item. APIs operate on an agreement of inputs and outputs.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Application</a:t>
            </a:r>
            <a:r>
              <a:rPr lang="en-US" sz="1200" b="0" i="0" kern="1200" dirty="0" smtClean="0">
                <a:solidFill>
                  <a:schemeClr val="tx1"/>
                </a:solidFill>
                <a:effectLst/>
                <a:latin typeface="+mn-lt"/>
                <a:ea typeface="+mn-ea"/>
                <a:cs typeface="+mn-cs"/>
              </a:rPr>
              <a:t>: These can be apps that you use on your smartphone or a software program that you use.</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Programming</a:t>
            </a:r>
            <a:r>
              <a:rPr lang="en-US" sz="1200" b="0" i="0" kern="1200" dirty="0" smtClean="0">
                <a:solidFill>
                  <a:schemeClr val="tx1"/>
                </a:solidFill>
                <a:effectLst/>
                <a:latin typeface="+mn-lt"/>
                <a:ea typeface="+mn-ea"/>
                <a:cs typeface="+mn-cs"/>
              </a:rPr>
              <a:t>: Developers use APIs to write software.</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Interface</a:t>
            </a:r>
            <a:r>
              <a:rPr lang="en-US" sz="1200" b="0" i="0" kern="1200" dirty="0" smtClean="0">
                <a:solidFill>
                  <a:schemeClr val="tx1"/>
                </a:solidFill>
                <a:effectLst/>
                <a:latin typeface="+mn-lt"/>
                <a:ea typeface="+mn-ea"/>
                <a:cs typeface="+mn-cs"/>
              </a:rPr>
              <a:t>: How you interact with the application.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use an analogy here, we’ll compare this to ordering a drink at a bar. When you step up to the bar, you’re given a menu with several drinks listed. There’s an agreement here or the concept of the API, where you’ll order a drink and be served a drink.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menu as it’s presented to you is the interface. All the drinks listed on the menu are what the bartender has agreed to serve. When you ask for a certain drink on the menu, you receive it. But if you ask for something off the menu, such as a vodka martini instead of a gin martini, the bartender will tell you no because it’s not something they agreed to serve.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Let’s say you want the martini delivered to your home. You call a delivery service and you order a martini. When you order it, someone will tell the bartender your order, the bartender will make the martini and then someone will deliver it to your home. This is an example of an service built on an “API” (the menu).</a:t>
            </a:r>
          </a:p>
          <a:p>
            <a:r>
              <a:rPr lang="en-US" dirty="0" smtClean="0">
                <a:effectLst/>
              </a:rPr>
              <a:t/>
            </a:r>
            <a:br>
              <a:rPr lang="en-US" dirty="0" smtClean="0">
                <a:effectLst/>
              </a:rPr>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47141-5E7D-46E4-87A1-D42C8A1ECE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216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Multiple Types of APIs</a:t>
            </a:r>
          </a:p>
          <a:p>
            <a:r>
              <a:rPr lang="en-US" dirty="0" smtClean="0"/>
              <a:t>Public APIs are released by companies like Slack and Shopify in hopes that developers will use them to build on their platforms. The company will share a set of inputs that you can use to achieve certain outputs. For every input, they agree to give an output and the output does not differ.</a:t>
            </a:r>
          </a:p>
          <a:p>
            <a:endParaRPr lang="en-US" dirty="0" smtClean="0"/>
          </a:p>
          <a:p>
            <a:r>
              <a:rPr lang="en-US" dirty="0" smtClean="0"/>
              <a:t>You don’t need to submit your app for approval for a public API. They’re usually documented and can be accessed without too much fanfare.</a:t>
            </a:r>
          </a:p>
          <a:p>
            <a:endParaRPr lang="en-US" dirty="0" smtClean="0"/>
          </a:p>
          <a:p>
            <a:r>
              <a:rPr lang="en-US" sz="1200" b="1" i="0" kern="1200" dirty="0" smtClean="0">
                <a:solidFill>
                  <a:schemeClr val="tx1"/>
                </a:solidFill>
                <a:effectLst/>
                <a:latin typeface="+mn-lt"/>
                <a:ea typeface="+mn-ea"/>
                <a:cs typeface="+mn-cs"/>
              </a:rPr>
              <a:t>Private</a:t>
            </a:r>
            <a:r>
              <a:rPr lang="en-US" sz="1200" b="0" i="0" kern="1200" dirty="0" smtClean="0">
                <a:solidFill>
                  <a:schemeClr val="tx1"/>
                </a:solidFill>
                <a:effectLst/>
                <a:latin typeface="+mn-lt"/>
                <a:ea typeface="+mn-ea"/>
                <a:cs typeface="+mn-cs"/>
              </a:rPr>
              <a:t> APIs are used internally at a company. If a company has multiple software products, private APIs are used for the software to “talk” to each other. The components of the APIs can change at the company’s whim, whereas a change to a public API would cause an outcry.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Why are APIs Important for You?</a:t>
            </a:r>
          </a:p>
          <a:p>
            <a:r>
              <a:rPr lang="en-US" sz="1200" b="0" i="0" kern="1200" dirty="0" smtClean="0">
                <a:solidFill>
                  <a:schemeClr val="tx1"/>
                </a:solidFill>
                <a:effectLst/>
                <a:latin typeface="+mn-lt"/>
                <a:ea typeface="+mn-ea"/>
                <a:cs typeface="+mn-cs"/>
              </a:rPr>
              <a:t>As we mentioned earlier, your Internet experience runs on APIs. Instead of accessing four different companies four separate times, you may use one software to access all four at the same time.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APIs Streamline Your Processes</a:t>
            </a:r>
          </a:p>
          <a:p>
            <a:r>
              <a:rPr lang="en-US" sz="1200" b="0" i="0" kern="1200" dirty="0" smtClean="0">
                <a:solidFill>
                  <a:schemeClr val="tx1"/>
                </a:solidFill>
                <a:effectLst/>
                <a:latin typeface="+mn-lt"/>
                <a:ea typeface="+mn-ea"/>
                <a:cs typeface="+mn-cs"/>
              </a:rPr>
              <a:t>The Sprout Social </a:t>
            </a:r>
            <a:r>
              <a:rPr lang="en-US" sz="1200" b="1" i="0" u="sng" kern="1200" dirty="0" smtClean="0">
                <a:solidFill>
                  <a:schemeClr val="tx1"/>
                </a:solidFill>
                <a:effectLst/>
                <a:latin typeface="+mn-lt"/>
                <a:ea typeface="+mn-ea"/>
                <a:cs typeface="+mn-cs"/>
                <a:hlinkClick r:id="rId3"/>
              </a:rPr>
              <a:t>Smart Inbox</a:t>
            </a:r>
            <a:r>
              <a:rPr lang="en-US" sz="1200" b="0" i="0" kern="1200" dirty="0" smtClean="0">
                <a:solidFill>
                  <a:schemeClr val="tx1"/>
                </a:solidFill>
                <a:effectLst/>
                <a:latin typeface="+mn-lt"/>
                <a:ea typeface="+mn-ea"/>
                <a:cs typeface="+mn-cs"/>
              </a:rPr>
              <a:t> is an excellent example of this. Before, you would log into Facebook and Twitter separately, check messages, run search terms and respond when you were tagged. Now, thanks to the networks’ APIs, you can see it all in one view, cutting out on extra time.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Apps Make Your Life Easier</a:t>
            </a:r>
          </a:p>
          <a:p>
            <a:r>
              <a:rPr lang="en-US" sz="1200" b="0" i="0" kern="1200" dirty="0" smtClean="0">
                <a:solidFill>
                  <a:schemeClr val="tx1"/>
                </a:solidFill>
                <a:effectLst/>
                <a:latin typeface="+mn-lt"/>
                <a:ea typeface="+mn-ea"/>
                <a:cs typeface="+mn-cs"/>
              </a:rPr>
              <a:t>If you use public transit, you likely have an app telling you when the next bus is arriving. The app uses the transit’s API to show which bus is arriving and when. It saves you time and possibly from freezing if you live in a cold climate.</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Businesses Expand with APIs</a:t>
            </a:r>
          </a:p>
          <a:p>
            <a:r>
              <a:rPr lang="en-US" sz="1200" b="0" i="0" kern="1200" dirty="0" smtClean="0">
                <a:solidFill>
                  <a:schemeClr val="tx1"/>
                </a:solidFill>
                <a:effectLst/>
                <a:latin typeface="+mn-lt"/>
                <a:ea typeface="+mn-ea"/>
                <a:cs typeface="+mn-cs"/>
              </a:rPr>
              <a:t>A business’ potential can be expanded when they offer an API. There are only so many resources a business can offer. Having an API available, with developers who are eager to build on them, can expand their offerings to more people.</a:t>
            </a:r>
          </a:p>
          <a:p>
            <a:r>
              <a:rPr lang="en-US" sz="1200" b="0" i="0" kern="1200" dirty="0" smtClean="0">
                <a:solidFill>
                  <a:schemeClr val="tx1"/>
                </a:solidFill>
                <a:effectLst/>
                <a:latin typeface="+mn-lt"/>
                <a:ea typeface="+mn-ea"/>
                <a:cs typeface="+mn-cs"/>
              </a:rPr>
              <a:t>A good example is a software like Mint that can connect with multiple banks and compile it in one area. A bank’s core offering is storing your money and recording your credit card expenses. The bank allows Mint to connect to its API, so you can better manage your money and consequently, continue being a customer at the bank.</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5 Things You Should Know About APIs</a:t>
            </a:r>
          </a:p>
          <a:p>
            <a:r>
              <a:rPr lang="en-US" sz="1200" b="0" i="0" kern="1200" dirty="0" smtClean="0">
                <a:solidFill>
                  <a:schemeClr val="tx1"/>
                </a:solidFill>
                <a:effectLst/>
                <a:latin typeface="+mn-lt"/>
                <a:ea typeface="+mn-ea"/>
                <a:cs typeface="+mn-cs"/>
              </a:rPr>
              <a:t>To recap, here are the five takeaways for APIs.</a:t>
            </a:r>
          </a:p>
          <a:p>
            <a:r>
              <a:rPr lang="en-US" sz="1200" b="0" i="0" kern="1200" dirty="0" smtClean="0">
                <a:solidFill>
                  <a:schemeClr val="tx1"/>
                </a:solidFill>
                <a:effectLst/>
                <a:latin typeface="+mn-lt"/>
                <a:ea typeface="+mn-ea"/>
                <a:cs typeface="+mn-cs"/>
              </a:rPr>
              <a:t>Developers work with APIs to create software and apps. It’s rare for you, the end user, to directly interact with an API.</a:t>
            </a:r>
          </a:p>
          <a:p>
            <a:r>
              <a:rPr lang="en-US" sz="1200" b="0" i="0" kern="1200" dirty="0" smtClean="0">
                <a:solidFill>
                  <a:schemeClr val="tx1"/>
                </a:solidFill>
                <a:effectLst/>
                <a:latin typeface="+mn-lt"/>
                <a:ea typeface="+mn-ea"/>
                <a:cs typeface="+mn-cs"/>
              </a:rPr>
              <a:t>APIs operate as a gate, allowing companies to share select information but also keeping unwanted requests out.</a:t>
            </a:r>
          </a:p>
          <a:p>
            <a:r>
              <a:rPr lang="en-US" sz="1200" b="0" i="0" kern="1200" dirty="0" smtClean="0">
                <a:solidFill>
                  <a:schemeClr val="tx1"/>
                </a:solidFill>
                <a:effectLst/>
                <a:latin typeface="+mn-lt"/>
                <a:ea typeface="+mn-ea"/>
                <a:cs typeface="+mn-cs"/>
              </a:rPr>
              <a:t>APIs can make your life run a little smoother. When airlines share data about flights and prices, travel aggregating sites can compile them all and help you compare.</a:t>
            </a:r>
          </a:p>
          <a:p>
            <a:r>
              <a:rPr lang="en-US" sz="1200" b="0" i="0" kern="1200" dirty="0" smtClean="0">
                <a:solidFill>
                  <a:schemeClr val="tx1"/>
                </a:solidFill>
                <a:effectLst/>
                <a:latin typeface="+mn-lt"/>
                <a:ea typeface="+mn-ea"/>
                <a:cs typeface="+mn-cs"/>
              </a:rPr>
              <a:t>Businesses are built on APIs. Sprout Social itself is an example of a software that is built on the APIs of social media networks.</a:t>
            </a:r>
          </a:p>
          <a:p>
            <a:r>
              <a:rPr lang="en-US" sz="1200" b="0" i="0" kern="1200" dirty="0" smtClean="0">
                <a:solidFill>
                  <a:schemeClr val="tx1"/>
                </a:solidFill>
                <a:effectLst/>
                <a:latin typeface="+mn-lt"/>
                <a:ea typeface="+mn-ea"/>
                <a:cs typeface="+mn-cs"/>
              </a:rPr>
              <a:t>If you’re using a third-party app to manage your social media, it might not be the app’s fault that a feature isn’t being offered. It’s more likely that the network doesn’t have it as part of their API.</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47141-5E7D-46E4-87A1-D42C8A1ECE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445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API acts like a doorway to your server and database that those with an API key (or a paid subscription) can use to access whatever assets you choose to reveal. A key could give a user read access, write access, or both—it’s up to you.</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47141-5E7D-46E4-87A1-D42C8A1ECE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4006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923F103-BC34-4FE4-A40E-EDDEECFDA5D0}" type="datetimeFigureOut">
              <a:rPr kumimoji="0" lang="en-US" sz="1000" b="0" i="0" u="none" strike="noStrike" kern="1200" cap="none" spc="0" normalizeH="0" baseline="0" noProof="0" dirty="0">
                <a:ln>
                  <a:noFill/>
                </a:ln>
                <a:solidFill>
                  <a:prstClr val="white">
                    <a:alpha val="60000"/>
                  </a:prstClr>
                </a:solidFill>
                <a:effectLst/>
                <a:uLnTx/>
                <a:uFillTx/>
                <a:latin typeface="Century Gothic" panose="020B0502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9/25/2018</a:t>
            </a:fld>
            <a:endParaRPr kumimoji="0" lang="en-US" sz="1000" b="0" i="0" u="none" strike="noStrike" kern="1200" cap="none" spc="0" normalizeH="0" baseline="0" noProof="0" dirty="0">
              <a:ln>
                <a:noFill/>
              </a:ln>
              <a:solidFill>
                <a:prstClr val="white">
                  <a:alpha val="60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alpha val="60000"/>
                  </a:prstClr>
                </a:solidFill>
                <a:effectLst/>
                <a:uLnTx/>
                <a:uFillTx/>
                <a:latin typeface="Century Gothic" panose="020B0502020202020204"/>
                <a:ea typeface="+mn-ea"/>
                <a:cs typeface="+mn-cs"/>
              </a:rPr>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28558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3A1CC3-2375-41D4-9E03-427CAF2A4C1A}"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19583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F16868-8199-4C2C-A5B1-63AEE139F88E}"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15967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dirty="0">
                <a:ln>
                  <a:noFill/>
                </a:ln>
                <a:solidFill>
                  <a:srgbClr val="B31166">
                    <a:lumMod val="60000"/>
                    <a:lumOff val="40000"/>
                  </a:srgbClr>
                </a:solidFill>
                <a:effectLst/>
                <a:uLnTx/>
                <a:uFillTx/>
                <a:latin typeface="Arial"/>
                <a:ea typeface="+mn-ea"/>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dirty="0">
                <a:ln>
                  <a:noFill/>
                </a:ln>
                <a:solidFill>
                  <a:srgbClr val="B31166">
                    <a:lumMod val="60000"/>
                    <a:lumOff val="40000"/>
                  </a:srgbClr>
                </a:solidFill>
                <a:effectLst/>
                <a:uLnTx/>
                <a:uFillTx/>
                <a:latin typeface="Arial"/>
                <a:ea typeface="+mn-ea"/>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AD9FF7F-6988-44CC-821B-644E70CD2F73}"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403832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C12C299-16B2-4475-990D-751901EACC14}"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32998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E86839-B9D8-4651-8783-F325ECE74E65}"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9" name="Slide Number Placeholder 8"/>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534213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84F64-32F6-45C5-931F-ADC1662401D0}"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8" name="Footer Placeholder 7"/>
          <p:cNvSpPr>
            <a:spLocks noGrp="1"/>
          </p:cNvSpPr>
          <p:nvPr>
            <p:ph type="ftr" sz="quarter" idx="11"/>
          </p:nvPr>
        </p:nvSpPr>
        <p:spPr>
          <a:xfrm>
            <a:off x="561111" y="6391838"/>
            <a:ext cx="3644282" cy="30480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9" name="Slide Number Placeholder 8"/>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363054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3086D93-FCAC-47E0-A2EE-787E62CA814C}"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83713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A879A6-0FD0-4734-A311-86BFCA472E6E}"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88959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C9CA7B-DFD4-44B5-8C60-D14B8CD1FB59}"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4051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4E6425-0181-43F2-84FC-787E803FD2F8}"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01376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DB8791-F1B0-41E7-B7FD-A781E65C4266}"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7" name="Slide Number Placeholder 6"/>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164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D63B2-E120-4ED8-B27B-C685F510A5FE}"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9" name="Slide Number Placeholder 8"/>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6798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AA18ACC-A947-437B-A130-35BD54FDF1E9}"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5" name="Slide Number Placeholder 4"/>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27254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8D7E02-BCB8-4D50-A234-369438C08659}"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76274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E86A4C-8E40-4F87-A4F0-01A0687C5742}"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1374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E72C73-2D91-4E12-BA25-F0AA0C03599B}"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026921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BE451C3-0FF4-47C4-B829-773ADF60F88C}"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9/25/2018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83432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pi.nasa.gov/api.html#apo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flagcounter.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s.google.com/chart/interactive/docs/gallery/gauge"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jsfiddle.net/api/post/library/pur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B04A-EF58-4959-92C4-57CFF7303144}"/>
              </a:ext>
            </a:extLst>
          </p:cNvPr>
          <p:cNvSpPr>
            <a:spLocks noGrp="1"/>
          </p:cNvSpPr>
          <p:nvPr>
            <p:ph type="ctrTitle"/>
          </p:nvPr>
        </p:nvSpPr>
        <p:spPr/>
        <p:txBody>
          <a:bodyPr/>
          <a:lstStyle/>
          <a:p>
            <a:r>
              <a:rPr lang="en-US" dirty="0"/>
              <a:t>Intro to APIs</a:t>
            </a:r>
          </a:p>
        </p:txBody>
      </p:sp>
      <p:sp>
        <p:nvSpPr>
          <p:cNvPr id="3" name="Subtitle 2">
            <a:extLst>
              <a:ext uri="{FF2B5EF4-FFF2-40B4-BE49-F238E27FC236}">
                <a16:creationId xmlns:a16="http://schemas.microsoft.com/office/drawing/2014/main" id="{7D70F83C-1031-4475-8DF8-25D2C9AA7E91}"/>
              </a:ext>
            </a:extLst>
          </p:cNvPr>
          <p:cNvSpPr>
            <a:spLocks noGrp="1"/>
          </p:cNvSpPr>
          <p:nvPr>
            <p:ph type="subTitle" idx="1"/>
          </p:nvPr>
        </p:nvSpPr>
        <p:spPr/>
        <p:txBody>
          <a:bodyPr/>
          <a:lstStyle/>
          <a:p>
            <a:r>
              <a:rPr lang="en-US" dirty="0"/>
              <a:t>GDI Boise</a:t>
            </a:r>
          </a:p>
        </p:txBody>
      </p:sp>
    </p:spTree>
    <p:extLst>
      <p:ext uri="{BB962C8B-B14F-4D97-AF65-F5344CB8AC3E}">
        <p14:creationId xmlns:p14="http://schemas.microsoft.com/office/powerpoint/2010/main" val="862441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Astronomy Picture of the Day</a:t>
            </a:r>
            <a:br>
              <a:rPr lang="en-US" b="1" dirty="0"/>
            </a:br>
            <a:endParaRPr lang="en-US" dirty="0"/>
          </a:p>
        </p:txBody>
      </p:sp>
      <p:sp>
        <p:nvSpPr>
          <p:cNvPr id="3" name="Content Placeholder 2"/>
          <p:cNvSpPr>
            <a:spLocks noGrp="1"/>
          </p:cNvSpPr>
          <p:nvPr>
            <p:ph idx="1"/>
          </p:nvPr>
        </p:nvSpPr>
        <p:spPr/>
        <p:txBody>
          <a:bodyPr/>
          <a:lstStyle/>
          <a:p>
            <a:r>
              <a:rPr lang="en-US" dirty="0" smtClean="0"/>
              <a:t>Visit NASA’s </a:t>
            </a:r>
            <a:r>
              <a:rPr lang="en-US" dirty="0"/>
              <a:t>popular site at: </a:t>
            </a:r>
            <a:r>
              <a:rPr lang="en-US" dirty="0">
                <a:hlinkClick r:id="rId2"/>
              </a:rPr>
              <a:t>https://</a:t>
            </a:r>
            <a:r>
              <a:rPr lang="en-US" dirty="0" smtClean="0">
                <a:hlinkClick r:id="rId2"/>
              </a:rPr>
              <a:t>api.nasa.gov/api.html#apod</a:t>
            </a:r>
            <a:endParaRPr lang="en-US" dirty="0" smtClean="0"/>
          </a:p>
          <a:p>
            <a:r>
              <a:rPr lang="en-US" dirty="0" smtClean="0"/>
              <a:t>This site loads in a different picture or video every day and provides an API for those who would like to retrieve the picture and associated information.</a:t>
            </a:r>
          </a:p>
          <a:p>
            <a:r>
              <a:rPr lang="en-US" dirty="0" smtClean="0"/>
              <a:t>Sign up for an API key.</a:t>
            </a:r>
          </a:p>
          <a:p>
            <a:r>
              <a:rPr lang="en-US" dirty="0" smtClean="0"/>
              <a:t>Open the apodStarter.html file in an editor.</a:t>
            </a:r>
            <a:endParaRPr lang="en-US" dirty="0"/>
          </a:p>
        </p:txBody>
      </p:sp>
    </p:spTree>
    <p:extLst>
      <p:ext uri="{BB962C8B-B14F-4D97-AF65-F5344CB8AC3E}">
        <p14:creationId xmlns:p14="http://schemas.microsoft.com/office/powerpoint/2010/main" val="3430372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Two: APOD</a:t>
            </a:r>
          </a:p>
        </p:txBody>
      </p:sp>
      <p:sp>
        <p:nvSpPr>
          <p:cNvPr id="3" name="Content Placeholder 2"/>
          <p:cNvSpPr>
            <a:spLocks noGrp="1"/>
          </p:cNvSpPr>
          <p:nvPr>
            <p:ph idx="1"/>
          </p:nvPr>
        </p:nvSpPr>
        <p:spPr/>
        <p:txBody>
          <a:bodyPr/>
          <a:lstStyle/>
          <a:p>
            <a:r>
              <a:rPr lang="en-US" dirty="0" smtClean="0"/>
              <a:t>Replace the DEMO_KEY with your key.</a:t>
            </a:r>
          </a:p>
          <a:p>
            <a:r>
              <a:rPr lang="en-US" dirty="0" smtClean="0"/>
              <a:t>Refresh the page and ensure it works.</a:t>
            </a:r>
          </a:p>
          <a:p>
            <a:r>
              <a:rPr lang="en-US" dirty="0" smtClean="0"/>
              <a:t>Check console for errors if it isn’t working.</a:t>
            </a:r>
          </a:p>
          <a:p>
            <a:r>
              <a:rPr lang="en-US" dirty="0" smtClean="0"/>
              <a:t>Change the date and refresh the page.  Notice the picture and information change.</a:t>
            </a:r>
            <a:endParaRPr lang="en-US" dirty="0"/>
          </a:p>
        </p:txBody>
      </p:sp>
    </p:spTree>
    <p:extLst>
      <p:ext uri="{BB962C8B-B14F-4D97-AF65-F5344CB8AC3E}">
        <p14:creationId xmlns:p14="http://schemas.microsoft.com/office/powerpoint/2010/main" val="3742140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Two: APOD</a:t>
            </a:r>
            <a:endParaRPr lang="en-US" dirty="0"/>
          </a:p>
        </p:txBody>
      </p:sp>
      <p:sp>
        <p:nvSpPr>
          <p:cNvPr id="3" name="Content Placeholder 2"/>
          <p:cNvSpPr>
            <a:spLocks noGrp="1"/>
          </p:cNvSpPr>
          <p:nvPr>
            <p:ph idx="1"/>
          </p:nvPr>
        </p:nvSpPr>
        <p:spPr>
          <a:xfrm>
            <a:off x="404328" y="2262306"/>
            <a:ext cx="8453069" cy="999509"/>
          </a:xfrm>
        </p:spPr>
        <p:txBody>
          <a:bodyPr/>
          <a:lstStyle/>
          <a:p>
            <a:r>
              <a:rPr lang="en-US" dirty="0" smtClean="0"/>
              <a:t>In the header add the </a:t>
            </a:r>
            <a:r>
              <a:rPr lang="en-US" dirty="0" err="1" smtClean="0"/>
              <a:t>datepicker</a:t>
            </a:r>
            <a:r>
              <a:rPr lang="en-US" dirty="0" smtClean="0"/>
              <a:t> function.</a:t>
            </a:r>
          </a:p>
          <a:p>
            <a:r>
              <a:rPr lang="en-US" dirty="0" smtClean="0"/>
              <a:t>In the body add a div, a paragraph and an input for </a:t>
            </a:r>
            <a:r>
              <a:rPr lang="en-US" dirty="0" err="1" smtClean="0"/>
              <a:t>datepicker</a:t>
            </a:r>
            <a:r>
              <a:rPr lang="en-US" dirty="0" smtClean="0"/>
              <a:t>.</a:t>
            </a:r>
            <a:endParaRPr lang="en-US" dirty="0"/>
          </a:p>
        </p:txBody>
      </p:sp>
      <p:pic>
        <p:nvPicPr>
          <p:cNvPr id="4" name="Picture 3"/>
          <p:cNvPicPr>
            <a:picLocks noChangeAspect="1"/>
          </p:cNvPicPr>
          <p:nvPr/>
        </p:nvPicPr>
        <p:blipFill>
          <a:blip r:embed="rId2"/>
          <a:stretch>
            <a:fillRect/>
          </a:stretch>
        </p:blipFill>
        <p:spPr>
          <a:xfrm>
            <a:off x="609393" y="3261815"/>
            <a:ext cx="8961787" cy="3164208"/>
          </a:xfrm>
          <a:prstGeom prst="rect">
            <a:avLst/>
          </a:prstGeom>
        </p:spPr>
      </p:pic>
    </p:spTree>
    <p:extLst>
      <p:ext uri="{BB962C8B-B14F-4D97-AF65-F5344CB8AC3E}">
        <p14:creationId xmlns:p14="http://schemas.microsoft.com/office/powerpoint/2010/main" val="89095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Two: APOD</a:t>
            </a:r>
            <a:endParaRPr lang="en-US" dirty="0"/>
          </a:p>
        </p:txBody>
      </p:sp>
      <p:pic>
        <p:nvPicPr>
          <p:cNvPr id="5" name="Picture 4"/>
          <p:cNvPicPr>
            <a:picLocks noChangeAspect="1"/>
          </p:cNvPicPr>
          <p:nvPr/>
        </p:nvPicPr>
        <p:blipFill>
          <a:blip r:embed="rId2"/>
          <a:stretch>
            <a:fillRect/>
          </a:stretch>
        </p:blipFill>
        <p:spPr>
          <a:xfrm>
            <a:off x="1059420" y="4309208"/>
            <a:ext cx="9472674" cy="1627567"/>
          </a:xfrm>
          <a:prstGeom prst="rect">
            <a:avLst/>
          </a:prstGeom>
        </p:spPr>
      </p:pic>
      <p:sp>
        <p:nvSpPr>
          <p:cNvPr id="6" name="Content Placeholder 5"/>
          <p:cNvSpPr>
            <a:spLocks noGrp="1"/>
          </p:cNvSpPr>
          <p:nvPr>
            <p:ph idx="1"/>
          </p:nvPr>
        </p:nvSpPr>
        <p:spPr>
          <a:xfrm>
            <a:off x="1154954" y="2784142"/>
            <a:ext cx="8825659" cy="1228299"/>
          </a:xfrm>
        </p:spPr>
        <p:txBody>
          <a:bodyPr/>
          <a:lstStyle/>
          <a:p>
            <a:r>
              <a:rPr lang="en-US" dirty="0" smtClean="0"/>
              <a:t>Add JavaScript to format the date from </a:t>
            </a:r>
            <a:r>
              <a:rPr lang="en-US" dirty="0" err="1" smtClean="0"/>
              <a:t>datepicker</a:t>
            </a:r>
            <a:r>
              <a:rPr lang="en-US" dirty="0" smtClean="0"/>
              <a:t> and assign it to the variable “</a:t>
            </a:r>
            <a:r>
              <a:rPr lang="en-US" dirty="0" err="1" smtClean="0"/>
              <a:t>spaceDate</a:t>
            </a:r>
            <a:r>
              <a:rPr lang="en-US" dirty="0" smtClean="0"/>
              <a:t>”.</a:t>
            </a:r>
          </a:p>
          <a:p>
            <a:r>
              <a:rPr lang="en-US" dirty="0" smtClean="0"/>
              <a:t>Append the </a:t>
            </a:r>
            <a:r>
              <a:rPr lang="en-US" dirty="0" err="1" smtClean="0"/>
              <a:t>url</a:t>
            </a:r>
            <a:r>
              <a:rPr lang="en-US" dirty="0" smtClean="0"/>
              <a:t> variable with “&amp;date=‘ + </a:t>
            </a:r>
            <a:r>
              <a:rPr lang="en-US" dirty="0" err="1" smtClean="0"/>
              <a:t>spaceDate</a:t>
            </a:r>
            <a:r>
              <a:rPr lang="en-US" dirty="0" smtClean="0"/>
              <a:t>”</a:t>
            </a:r>
            <a:endParaRPr lang="en-US" dirty="0"/>
          </a:p>
        </p:txBody>
      </p:sp>
    </p:spTree>
    <p:extLst>
      <p:ext uri="{BB962C8B-B14F-4D97-AF65-F5344CB8AC3E}">
        <p14:creationId xmlns:p14="http://schemas.microsoft.com/office/powerpoint/2010/main" val="362461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368CB5C-6E8F-4E55-A56C-DE1DA6DF83CE}"/>
              </a:ext>
            </a:extLst>
          </p:cNvPr>
          <p:cNvSpPr>
            <a:spLocks noGrp="1"/>
          </p:cNvSpPr>
          <p:nvPr>
            <p:ph type="title"/>
          </p:nvPr>
        </p:nvSpPr>
        <p:spPr>
          <a:xfrm>
            <a:off x="1154954" y="973668"/>
            <a:ext cx="8761413" cy="706964"/>
          </a:xfrm>
        </p:spPr>
        <p:txBody>
          <a:bodyPr>
            <a:normAutofit/>
          </a:bodyPr>
          <a:lstStyle/>
          <a:p>
            <a:r>
              <a:rPr lang="en-US">
                <a:solidFill>
                  <a:srgbClr val="FFFFFF"/>
                </a:solidFill>
              </a:rPr>
              <a:t>Client Side APIs</a:t>
            </a: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C47DAA1-F1DD-45EC-8DE0-1E9EA5F95735}"/>
              </a:ext>
            </a:extLst>
          </p:cNvPr>
          <p:cNvGraphicFramePr>
            <a:graphicFrameLocks noGrp="1"/>
          </p:cNvGraphicFramePr>
          <p:nvPr>
            <p:ph idx="1"/>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285488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091D54B-59AB-4A5E-8E9E-0421BD66D4F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47CE62E-FFFD-4A1F-BA78-C3B89C36FC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B8144315-1C5A-4185-A952-25D98D303D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9" name="Rectangle 18">
            <a:extLst>
              <a:ext uri="{FF2B5EF4-FFF2-40B4-BE49-F238E27FC236}">
                <a16:creationId xmlns:a16="http://schemas.microsoft.com/office/drawing/2014/main" id="{D4723B02-0AAB-4F6E-BA41-8ED99D559D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FB0DC4-1210-41B7-80E4-A82212CE915A}"/>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What is a web API?</a:t>
            </a:r>
          </a:p>
        </p:txBody>
      </p:sp>
      <p:sp>
        <p:nvSpPr>
          <p:cNvPr id="3" name="Content Placeholder 2">
            <a:extLst>
              <a:ext uri="{FF2B5EF4-FFF2-40B4-BE49-F238E27FC236}">
                <a16:creationId xmlns:a16="http://schemas.microsoft.com/office/drawing/2014/main" id="{50F837C1-DE98-4FF8-9EB4-DFB779A1EAB9}"/>
              </a:ext>
            </a:extLst>
          </p:cNvPr>
          <p:cNvSpPr>
            <a:spLocks noGrp="1"/>
          </p:cNvSpPr>
          <p:nvPr>
            <p:ph idx="1"/>
          </p:nvPr>
        </p:nvSpPr>
        <p:spPr>
          <a:xfrm>
            <a:off x="8160773" y="4591665"/>
            <a:ext cx="3382298" cy="1150156"/>
          </a:xfrm>
        </p:spPr>
        <p:txBody>
          <a:bodyPr vert="horz" lIns="91440" tIns="45720" rIns="91440" bIns="45720" rtlCol="0" anchor="t">
            <a:normAutofit/>
          </a:bodyPr>
          <a:lstStyle/>
          <a:p>
            <a:pPr marL="0" indent="0">
              <a:buNone/>
            </a:pPr>
            <a:r>
              <a:rPr lang="en-US" b="0" i="0" kern="1200" cap="all" dirty="0">
                <a:solidFill>
                  <a:schemeClr val="accent1">
                    <a:lumMod val="60000"/>
                    <a:lumOff val="40000"/>
                  </a:schemeClr>
                </a:solidFill>
                <a:latin typeface="+mn-lt"/>
                <a:ea typeface="+mn-ea"/>
                <a:cs typeface="+mn-cs"/>
              </a:rPr>
              <a:t>Application Programming Interface</a:t>
            </a:r>
          </a:p>
        </p:txBody>
      </p:sp>
      <p:pic>
        <p:nvPicPr>
          <p:cNvPr id="6" name="Picture 5">
            <a:extLst>
              <a:ext uri="{FF2B5EF4-FFF2-40B4-BE49-F238E27FC236}">
                <a16:creationId xmlns:a16="http://schemas.microsoft.com/office/drawing/2014/main" id="{6E365523-B806-40DE-A0C8-1AFA83E17AD9}"/>
              </a:ext>
            </a:extLst>
          </p:cNvPr>
          <p:cNvPicPr>
            <a:picLocks noChangeAspect="1"/>
          </p:cNvPicPr>
          <p:nvPr/>
        </p:nvPicPr>
        <p:blipFill>
          <a:blip r:embed="rId4"/>
          <a:stretch>
            <a:fillRect/>
          </a:stretch>
        </p:blipFill>
        <p:spPr>
          <a:xfrm>
            <a:off x="1109763" y="1591322"/>
            <a:ext cx="6470907" cy="367223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6282633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2D9D90-5764-43BF-993C-62BDF96E31F5}"/>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Why: Client Side APIs</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F67B2D83-E27A-45A4-8660-E7EB66957593}"/>
              </a:ext>
            </a:extLst>
          </p:cNvPr>
          <p:cNvPicPr>
            <a:picLocks noChangeAspect="1"/>
          </p:cNvPicPr>
          <p:nvPr/>
        </p:nvPicPr>
        <p:blipFill>
          <a:blip r:embed="rId4"/>
          <a:stretch>
            <a:fillRect/>
          </a:stretch>
        </p:blipFill>
        <p:spPr>
          <a:xfrm>
            <a:off x="1109763" y="1206103"/>
            <a:ext cx="6443180" cy="4445794"/>
          </a:xfrm>
          <a:prstGeom prst="rect">
            <a:avLst/>
          </a:prstGeom>
        </p:spPr>
      </p:pic>
    </p:spTree>
    <p:extLst>
      <p:ext uri="{BB962C8B-B14F-4D97-AF65-F5344CB8AC3E}">
        <p14:creationId xmlns:p14="http://schemas.microsoft.com/office/powerpoint/2010/main" val="81082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781E-24BE-4A77-9F8C-3037C9DE90F4}"/>
              </a:ext>
            </a:extLst>
          </p:cNvPr>
          <p:cNvSpPr>
            <a:spLocks noGrp="1"/>
          </p:cNvSpPr>
          <p:nvPr>
            <p:ph type="title"/>
          </p:nvPr>
        </p:nvSpPr>
        <p:spPr/>
        <p:txBody>
          <a:bodyPr/>
          <a:lstStyle/>
          <a:p>
            <a:r>
              <a:rPr lang="en-US" dirty="0"/>
              <a:t>Client Side APIs: HOW</a:t>
            </a:r>
          </a:p>
        </p:txBody>
      </p:sp>
      <p:pic>
        <p:nvPicPr>
          <p:cNvPr id="4" name="Picture 3"/>
          <p:cNvPicPr>
            <a:picLocks noChangeAspect="1"/>
          </p:cNvPicPr>
          <p:nvPr/>
        </p:nvPicPr>
        <p:blipFill>
          <a:blip r:embed="rId3"/>
          <a:stretch>
            <a:fillRect/>
          </a:stretch>
        </p:blipFill>
        <p:spPr>
          <a:xfrm>
            <a:off x="2599820" y="2300288"/>
            <a:ext cx="6939466" cy="4161894"/>
          </a:xfrm>
          <a:prstGeom prst="rect">
            <a:avLst/>
          </a:prstGeom>
        </p:spPr>
      </p:pic>
    </p:spTree>
    <p:extLst>
      <p:ext uri="{BB962C8B-B14F-4D97-AF65-F5344CB8AC3E}">
        <p14:creationId xmlns:p14="http://schemas.microsoft.com/office/powerpoint/2010/main" val="315690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6090-EB06-4428-9557-111B9931890A}"/>
              </a:ext>
            </a:extLst>
          </p:cNvPr>
          <p:cNvSpPr>
            <a:spLocks noGrp="1"/>
          </p:cNvSpPr>
          <p:nvPr>
            <p:ph type="title"/>
          </p:nvPr>
        </p:nvSpPr>
        <p:spPr/>
        <p:txBody>
          <a:bodyPr/>
          <a:lstStyle/>
          <a:p>
            <a:r>
              <a:rPr lang="en-US" dirty="0"/>
              <a:t>Exercise One: HTML APIs</a:t>
            </a:r>
          </a:p>
        </p:txBody>
      </p:sp>
      <p:sp>
        <p:nvSpPr>
          <p:cNvPr id="3" name="Content Placeholder 2">
            <a:extLst>
              <a:ext uri="{FF2B5EF4-FFF2-40B4-BE49-F238E27FC236}">
                <a16:creationId xmlns:a16="http://schemas.microsoft.com/office/drawing/2014/main" id="{21993E1E-07BB-428F-91B4-5D148752D21E}"/>
              </a:ext>
            </a:extLst>
          </p:cNvPr>
          <p:cNvSpPr>
            <a:spLocks noGrp="1"/>
          </p:cNvSpPr>
          <p:nvPr>
            <p:ph idx="1"/>
          </p:nvPr>
        </p:nvSpPr>
        <p:spPr>
          <a:xfrm>
            <a:off x="469557" y="2162432"/>
            <a:ext cx="11343502" cy="4436076"/>
          </a:xfrm>
        </p:spPr>
        <p:txBody>
          <a:bodyPr>
            <a:normAutofit/>
          </a:bodyPr>
          <a:lstStyle/>
          <a:p>
            <a:pPr marL="0" indent="0">
              <a:buNone/>
            </a:pPr>
            <a:r>
              <a:rPr lang="en-US" dirty="0"/>
              <a:t/>
            </a:r>
            <a:br>
              <a:rPr lang="en-US" dirty="0"/>
            </a:br>
            <a:r>
              <a:rPr lang="en-US" dirty="0"/>
              <a:t>In this exercise, you'll try out using several HTML APIs to add more dynamic content to the starter webpage.</a:t>
            </a:r>
          </a:p>
          <a:p>
            <a:r>
              <a:rPr lang="en-US" dirty="0"/>
              <a:t>Open the ExerciseOneStarter.html file. Open the webpage up in the browser and make sure it works. It should pull in video information from inline JSON data and display linked video thumbnails in a list.</a:t>
            </a:r>
          </a:p>
          <a:p>
            <a:r>
              <a:rPr lang="en-US" b="1" dirty="0"/>
              <a:t>Add a counter</a:t>
            </a:r>
            <a:r>
              <a:rPr lang="en-US" dirty="0"/>
              <a:t>: Go to </a:t>
            </a:r>
            <a:r>
              <a:rPr lang="en-US" dirty="0">
                <a:hlinkClick r:id="rId2"/>
              </a:rPr>
              <a:t>flagcounter.com</a:t>
            </a:r>
            <a:r>
              <a:rPr lang="en-US" dirty="0"/>
              <a:t> and set up a hit counter for your website. Put the counter somewhere near the bottom of the page within a div using id=“counter”.</a:t>
            </a:r>
          </a:p>
        </p:txBody>
      </p:sp>
    </p:spTree>
    <p:extLst>
      <p:ext uri="{BB962C8B-B14F-4D97-AF65-F5344CB8AC3E}">
        <p14:creationId xmlns:p14="http://schemas.microsoft.com/office/powerpoint/2010/main" val="217318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22B1-3919-4009-82AF-C74EA516FE79}"/>
              </a:ext>
            </a:extLst>
          </p:cNvPr>
          <p:cNvSpPr>
            <a:spLocks noGrp="1"/>
          </p:cNvSpPr>
          <p:nvPr>
            <p:ph type="title"/>
          </p:nvPr>
        </p:nvSpPr>
        <p:spPr/>
        <p:txBody>
          <a:bodyPr/>
          <a:lstStyle/>
          <a:p>
            <a:r>
              <a:rPr lang="en-US" dirty="0"/>
              <a:t>Rating Chart</a:t>
            </a:r>
          </a:p>
        </p:txBody>
      </p:sp>
      <p:pic>
        <p:nvPicPr>
          <p:cNvPr id="5" name="Picture 4">
            <a:extLst>
              <a:ext uri="{FF2B5EF4-FFF2-40B4-BE49-F238E27FC236}">
                <a16:creationId xmlns:a16="http://schemas.microsoft.com/office/drawing/2014/main" id="{8BC5B642-1A73-4E04-B865-DC3AE302546E}"/>
              </a:ext>
            </a:extLst>
          </p:cNvPr>
          <p:cNvPicPr>
            <a:picLocks noChangeAspect="1"/>
          </p:cNvPicPr>
          <p:nvPr/>
        </p:nvPicPr>
        <p:blipFill>
          <a:blip r:embed="rId2"/>
          <a:stretch>
            <a:fillRect/>
          </a:stretch>
        </p:blipFill>
        <p:spPr>
          <a:xfrm>
            <a:off x="8124825" y="2406252"/>
            <a:ext cx="4067175" cy="2305050"/>
          </a:xfrm>
          <a:prstGeom prst="rect">
            <a:avLst/>
          </a:prstGeom>
        </p:spPr>
      </p:pic>
      <p:sp>
        <p:nvSpPr>
          <p:cNvPr id="8" name="TextBox 7">
            <a:extLst>
              <a:ext uri="{FF2B5EF4-FFF2-40B4-BE49-F238E27FC236}">
                <a16:creationId xmlns:a16="http://schemas.microsoft.com/office/drawing/2014/main" id="{36F1B312-F724-48EF-97EA-1FDCC0DA6F48}"/>
              </a:ext>
            </a:extLst>
          </p:cNvPr>
          <p:cNvSpPr txBox="1"/>
          <p:nvPr/>
        </p:nvSpPr>
        <p:spPr>
          <a:xfrm>
            <a:off x="398308" y="2413337"/>
            <a:ext cx="7821827"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1: Add a "rating" field to each video in the inline JSON data.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2: Go to the </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hlinkClick r:id="rId3"/>
              </a:rPr>
              <a:t>Google Gauge Charts API Docs</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and read about the Gauge Chart API parameters.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3: Open the link to the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hlinkClick r:id="rId4"/>
              </a:rPr>
              <a:t>JSFiddle</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hlinkClick r:id="rId4"/>
              </a:rPr>
              <a:t> example </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and notice the HTML portion is segregated from the JavaScript portion.</a:t>
            </a:r>
          </a:p>
        </p:txBody>
      </p:sp>
      <p:pic>
        <p:nvPicPr>
          <p:cNvPr id="9" name="Picture 8">
            <a:extLst>
              <a:ext uri="{FF2B5EF4-FFF2-40B4-BE49-F238E27FC236}">
                <a16:creationId xmlns:a16="http://schemas.microsoft.com/office/drawing/2014/main" id="{C3A5A0B5-CCC4-4FEE-A061-9A6BA19BB541}"/>
              </a:ext>
            </a:extLst>
          </p:cNvPr>
          <p:cNvPicPr>
            <a:picLocks noChangeAspect="1"/>
          </p:cNvPicPr>
          <p:nvPr/>
        </p:nvPicPr>
        <p:blipFill>
          <a:blip r:embed="rId5"/>
          <a:stretch>
            <a:fillRect/>
          </a:stretch>
        </p:blipFill>
        <p:spPr>
          <a:xfrm>
            <a:off x="464211" y="4506515"/>
            <a:ext cx="2390775" cy="409575"/>
          </a:xfrm>
          <a:prstGeom prst="rect">
            <a:avLst/>
          </a:prstGeom>
        </p:spPr>
      </p:pic>
    </p:spTree>
    <p:extLst>
      <p:ext uri="{BB962C8B-B14F-4D97-AF65-F5344CB8AC3E}">
        <p14:creationId xmlns:p14="http://schemas.microsoft.com/office/powerpoint/2010/main" val="185467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109E-9562-41A1-8F67-B95004A55E5E}"/>
              </a:ext>
            </a:extLst>
          </p:cNvPr>
          <p:cNvSpPr>
            <a:spLocks noGrp="1"/>
          </p:cNvSpPr>
          <p:nvPr>
            <p:ph type="title"/>
          </p:nvPr>
        </p:nvSpPr>
        <p:spPr/>
        <p:txBody>
          <a:bodyPr/>
          <a:lstStyle/>
          <a:p>
            <a:r>
              <a:rPr lang="en-US" dirty="0"/>
              <a:t>Add Rating Chart Continued…</a:t>
            </a:r>
          </a:p>
        </p:txBody>
      </p:sp>
      <p:sp>
        <p:nvSpPr>
          <p:cNvPr id="4" name="Rectangle 3">
            <a:extLst>
              <a:ext uri="{FF2B5EF4-FFF2-40B4-BE49-F238E27FC236}">
                <a16:creationId xmlns:a16="http://schemas.microsoft.com/office/drawing/2014/main" id="{68F1DB9C-848F-46F7-A96B-7031895174E7}"/>
              </a:ext>
            </a:extLst>
          </p:cNvPr>
          <p:cNvSpPr/>
          <p:nvPr/>
        </p:nvSpPr>
        <p:spPr>
          <a:xfrm>
            <a:off x="147808" y="2408030"/>
            <a:ext cx="7989046" cy="147732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4:  From the top of the JavaScript portion, copy the contents until you reach the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setInterval</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function (lines 1-22).</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5:  Rename the section titled “Memory” to “Rating”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and delete CPU and Network.</a:t>
            </a:r>
          </a:p>
        </p:txBody>
      </p:sp>
      <p:pic>
        <p:nvPicPr>
          <p:cNvPr id="5" name="Picture 4">
            <a:extLst>
              <a:ext uri="{FF2B5EF4-FFF2-40B4-BE49-F238E27FC236}">
                <a16:creationId xmlns:a16="http://schemas.microsoft.com/office/drawing/2014/main" id="{FCD30575-67AE-4AD5-8E4B-8A33760A7C7C}"/>
              </a:ext>
            </a:extLst>
          </p:cNvPr>
          <p:cNvPicPr>
            <a:picLocks noChangeAspect="1"/>
          </p:cNvPicPr>
          <p:nvPr/>
        </p:nvPicPr>
        <p:blipFill>
          <a:blip r:embed="rId2"/>
          <a:stretch>
            <a:fillRect/>
          </a:stretch>
        </p:blipFill>
        <p:spPr>
          <a:xfrm>
            <a:off x="6810246" y="2740165"/>
            <a:ext cx="5095875" cy="2857500"/>
          </a:xfrm>
          <a:prstGeom prst="rect">
            <a:avLst/>
          </a:prstGeom>
        </p:spPr>
      </p:pic>
      <p:pic>
        <p:nvPicPr>
          <p:cNvPr id="6" name="Picture 5">
            <a:extLst>
              <a:ext uri="{FF2B5EF4-FFF2-40B4-BE49-F238E27FC236}">
                <a16:creationId xmlns:a16="http://schemas.microsoft.com/office/drawing/2014/main" id="{2266E45B-3D18-4B47-8CF9-60C1EAF5D1F3}"/>
              </a:ext>
            </a:extLst>
          </p:cNvPr>
          <p:cNvPicPr>
            <a:picLocks noChangeAspect="1"/>
          </p:cNvPicPr>
          <p:nvPr/>
        </p:nvPicPr>
        <p:blipFill>
          <a:blip r:embed="rId3"/>
          <a:stretch>
            <a:fillRect/>
          </a:stretch>
        </p:blipFill>
        <p:spPr>
          <a:xfrm>
            <a:off x="285879" y="4113662"/>
            <a:ext cx="4514850" cy="1219200"/>
          </a:xfrm>
          <a:prstGeom prst="rect">
            <a:avLst/>
          </a:prstGeom>
        </p:spPr>
      </p:pic>
      <p:sp>
        <p:nvSpPr>
          <p:cNvPr id="7" name="Rectangle 6">
            <a:extLst>
              <a:ext uri="{FF2B5EF4-FFF2-40B4-BE49-F238E27FC236}">
                <a16:creationId xmlns:a16="http://schemas.microsoft.com/office/drawing/2014/main" id="{CA8E3020-9DCC-4A5B-9518-940D8B3E6170}"/>
              </a:ext>
            </a:extLst>
          </p:cNvPr>
          <p:cNvSpPr/>
          <p:nvPr/>
        </p:nvSpPr>
        <p:spPr>
          <a:xfrm>
            <a:off x="147808" y="5561166"/>
            <a:ext cx="8363851"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6: Add the loader.js script to the header of the webpage and the chart div to the body of the webpage.</a:t>
            </a:r>
          </a:p>
        </p:txBody>
      </p:sp>
      <p:pic>
        <p:nvPicPr>
          <p:cNvPr id="8" name="Picture 7">
            <a:extLst>
              <a:ext uri="{FF2B5EF4-FFF2-40B4-BE49-F238E27FC236}">
                <a16:creationId xmlns:a16="http://schemas.microsoft.com/office/drawing/2014/main" id="{F4034E49-6D79-4FA8-8C23-115A06F79B2B}"/>
              </a:ext>
            </a:extLst>
          </p:cNvPr>
          <p:cNvPicPr>
            <a:picLocks noChangeAspect="1"/>
          </p:cNvPicPr>
          <p:nvPr/>
        </p:nvPicPr>
        <p:blipFill>
          <a:blip r:embed="rId4"/>
          <a:stretch>
            <a:fillRect/>
          </a:stretch>
        </p:blipFill>
        <p:spPr>
          <a:xfrm>
            <a:off x="4695053" y="5972146"/>
            <a:ext cx="7496947" cy="658269"/>
          </a:xfrm>
          <a:prstGeom prst="rect">
            <a:avLst/>
          </a:prstGeom>
        </p:spPr>
      </p:pic>
    </p:spTree>
    <p:extLst>
      <p:ext uri="{BB962C8B-B14F-4D97-AF65-F5344CB8AC3E}">
        <p14:creationId xmlns:p14="http://schemas.microsoft.com/office/powerpoint/2010/main" val="34259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45DA-897F-4BC2-B531-073B5CAF6AA6}"/>
              </a:ext>
            </a:extLst>
          </p:cNvPr>
          <p:cNvSpPr>
            <a:spLocks noGrp="1"/>
          </p:cNvSpPr>
          <p:nvPr>
            <p:ph type="title"/>
          </p:nvPr>
        </p:nvSpPr>
        <p:spPr>
          <a:xfrm>
            <a:off x="413549" y="359968"/>
            <a:ext cx="8761413" cy="706964"/>
          </a:xfrm>
        </p:spPr>
        <p:txBody>
          <a:bodyPr/>
          <a:lstStyle/>
          <a:p>
            <a:r>
              <a:rPr lang="en-US" dirty="0"/>
              <a:t>Add Rating Chart Continued…</a:t>
            </a:r>
          </a:p>
        </p:txBody>
      </p:sp>
      <p:sp>
        <p:nvSpPr>
          <p:cNvPr id="4" name="Rectangle 3">
            <a:extLst>
              <a:ext uri="{FF2B5EF4-FFF2-40B4-BE49-F238E27FC236}">
                <a16:creationId xmlns:a16="http://schemas.microsoft.com/office/drawing/2014/main" id="{5B973E10-B0F3-4D2A-883F-C288BD788D2D}"/>
              </a:ext>
            </a:extLst>
          </p:cNvPr>
          <p:cNvSpPr/>
          <p:nvPr/>
        </p:nvSpPr>
        <p:spPr>
          <a:xfrm>
            <a:off x="147809" y="2161570"/>
            <a:ext cx="4461262" cy="34163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7:  Add a script section to the body of the webpage and nest the JavaScript code within a function called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addRating</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that accepts a variable called “rating” and assigns this variable to the rating field.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8:  Call the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addRating</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function within the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addVideoToList</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function.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5" name="Picture 4">
            <a:extLst>
              <a:ext uri="{FF2B5EF4-FFF2-40B4-BE49-F238E27FC236}">
                <a16:creationId xmlns:a16="http://schemas.microsoft.com/office/drawing/2014/main" id="{AB39A570-94AB-4DAE-AD80-42413221C901}"/>
              </a:ext>
            </a:extLst>
          </p:cNvPr>
          <p:cNvPicPr>
            <a:picLocks noChangeAspect="1"/>
          </p:cNvPicPr>
          <p:nvPr/>
        </p:nvPicPr>
        <p:blipFill>
          <a:blip r:embed="rId2"/>
          <a:stretch>
            <a:fillRect/>
          </a:stretch>
        </p:blipFill>
        <p:spPr>
          <a:xfrm>
            <a:off x="4319089" y="1066932"/>
            <a:ext cx="7459362" cy="4832568"/>
          </a:xfrm>
          <a:prstGeom prst="rect">
            <a:avLst/>
          </a:prstGeom>
        </p:spPr>
      </p:pic>
      <p:pic>
        <p:nvPicPr>
          <p:cNvPr id="6" name="Picture 5">
            <a:extLst>
              <a:ext uri="{FF2B5EF4-FFF2-40B4-BE49-F238E27FC236}">
                <a16:creationId xmlns:a16="http://schemas.microsoft.com/office/drawing/2014/main" id="{45253154-3EF8-4A39-B0F4-4BCF4D389252}"/>
              </a:ext>
            </a:extLst>
          </p:cNvPr>
          <p:cNvPicPr>
            <a:picLocks noChangeAspect="1"/>
          </p:cNvPicPr>
          <p:nvPr/>
        </p:nvPicPr>
        <p:blipFill>
          <a:blip r:embed="rId3"/>
          <a:stretch>
            <a:fillRect/>
          </a:stretch>
        </p:blipFill>
        <p:spPr>
          <a:xfrm>
            <a:off x="586543" y="4931150"/>
            <a:ext cx="2874747" cy="996039"/>
          </a:xfrm>
          <a:prstGeom prst="rect">
            <a:avLst/>
          </a:prstGeom>
        </p:spPr>
      </p:pic>
      <p:sp>
        <p:nvSpPr>
          <p:cNvPr id="7" name="Rectangle 6">
            <a:extLst>
              <a:ext uri="{FF2B5EF4-FFF2-40B4-BE49-F238E27FC236}">
                <a16:creationId xmlns:a16="http://schemas.microsoft.com/office/drawing/2014/main" id="{26A08755-D0FA-46DF-B802-59814DC007B0}"/>
              </a:ext>
            </a:extLst>
          </p:cNvPr>
          <p:cNvSpPr/>
          <p:nvPr/>
        </p:nvSpPr>
        <p:spPr>
          <a:xfrm>
            <a:off x="0" y="6026197"/>
            <a:ext cx="1219200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9:  Save and test the web page.  Click on the videos to test the new gauge chart.  If it isn’t working open the console to check for errors.</a:t>
            </a:r>
          </a:p>
        </p:txBody>
      </p:sp>
    </p:spTree>
    <p:extLst>
      <p:ext uri="{BB962C8B-B14F-4D97-AF65-F5344CB8AC3E}">
        <p14:creationId xmlns:p14="http://schemas.microsoft.com/office/powerpoint/2010/main" val="1220263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618</Words>
  <Application>Microsoft Office PowerPoint</Application>
  <PresentationFormat>Widescreen</PresentationFormat>
  <Paragraphs>92</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 Boardroom</vt:lpstr>
      <vt:lpstr>Intro to APIs</vt:lpstr>
      <vt:lpstr>Client Side APIs</vt:lpstr>
      <vt:lpstr>What is a web API?</vt:lpstr>
      <vt:lpstr>Why: Client Side APIs</vt:lpstr>
      <vt:lpstr>Client Side APIs: HOW</vt:lpstr>
      <vt:lpstr>Exercise One: HTML APIs</vt:lpstr>
      <vt:lpstr>Rating Chart</vt:lpstr>
      <vt:lpstr>Add Rating Chart Continued…</vt:lpstr>
      <vt:lpstr>Add Rating Chart Continued…</vt:lpstr>
      <vt:lpstr>Astronomy Picture of the Day </vt:lpstr>
      <vt:lpstr>Exercise Two: APOD</vt:lpstr>
      <vt:lpstr>Exercise Two: APOD</vt:lpstr>
      <vt:lpstr>Exercise Two: APOD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APIs</dc:title>
  <dc:creator>Laura Biss</dc:creator>
  <cp:lastModifiedBy>Laura Biss</cp:lastModifiedBy>
  <cp:revision>1</cp:revision>
  <dcterms:created xsi:type="dcterms:W3CDTF">2018-09-26T00:05:15Z</dcterms:created>
  <dcterms:modified xsi:type="dcterms:W3CDTF">2018-09-26T00:17:29Z</dcterms:modified>
</cp:coreProperties>
</file>