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Proxima Nova"/>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font" Target="fonts/ProximaNova-bold.fntdata"/><Relationship Id="rId10" Type="http://schemas.openxmlformats.org/officeDocument/2006/relationships/font" Target="fonts/ProximaNova-regular.fntdata"/><Relationship Id="rId13" Type="http://schemas.openxmlformats.org/officeDocument/2006/relationships/font" Target="fonts/ProximaNova-boldItalic.fntdata"/><Relationship Id="rId12" Type="http://schemas.openxmlformats.org/officeDocument/2006/relationships/font" Target="fonts/ProximaNova-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Consistent questioning across individuals</a:t>
            </a:r>
          </a:p>
          <a:p>
            <a:pPr lvl="0" rtl="0">
              <a:spcBef>
                <a:spcPts val="0"/>
              </a:spcBef>
              <a:buNone/>
            </a:pPr>
            <a:r>
              <a:rPr lang="en"/>
              <a:t>Pros: aren’t scattered about with our questions and thus able to discern some kind of pattern</a:t>
            </a:r>
          </a:p>
          <a:p>
            <a:pPr lvl="0" rtl="0">
              <a:spcBef>
                <a:spcPts val="0"/>
              </a:spcBef>
              <a:buNone/>
            </a:pPr>
            <a:r>
              <a:rPr lang="en"/>
              <a:t>Cons: Maybe asking the same questions also reduces new insights (but that is why we asked follow-up questions)</a:t>
            </a:r>
          </a:p>
          <a:p>
            <a:pPr lvl="0" rtl="0">
              <a:lnSpc>
                <a:spcPct val="115000"/>
              </a:lnSpc>
              <a:spcBef>
                <a:spcPts val="0"/>
              </a:spcBef>
              <a:spcAft>
                <a:spcPts val="1600"/>
              </a:spcAft>
              <a:buNone/>
            </a:pPr>
            <a:r>
              <a:rPr lang="en" sz="1200">
                <a:latin typeface="Proxima Nova"/>
                <a:ea typeface="Proxima Nova"/>
                <a:cs typeface="Proxima Nova"/>
                <a:sym typeface="Proxima Nova"/>
              </a:rPr>
              <a:t>How was the voting experience for you? </a:t>
            </a:r>
          </a:p>
          <a:p>
            <a:pPr lvl="0" rtl="0">
              <a:lnSpc>
                <a:spcPct val="115000"/>
              </a:lnSpc>
              <a:spcBef>
                <a:spcPts val="0"/>
              </a:spcBef>
              <a:spcAft>
                <a:spcPts val="1600"/>
              </a:spcAft>
              <a:buNone/>
            </a:pPr>
            <a:r>
              <a:rPr lang="en" sz="1200">
                <a:latin typeface="Proxima Nova"/>
                <a:ea typeface="Proxima Nova"/>
                <a:cs typeface="Proxima Nova"/>
                <a:sym typeface="Proxima Nova"/>
              </a:rPr>
              <a:t>How do you decide how to vote on an issue? </a:t>
            </a:r>
          </a:p>
          <a:p>
            <a:pPr lvl="0" rtl="0">
              <a:lnSpc>
                <a:spcPct val="115000"/>
              </a:lnSpc>
              <a:spcBef>
                <a:spcPts val="0"/>
              </a:spcBef>
              <a:spcAft>
                <a:spcPts val="1600"/>
              </a:spcAft>
              <a:buNone/>
            </a:pPr>
            <a:r>
              <a:rPr lang="en" sz="1200">
                <a:latin typeface="Proxima Nova"/>
                <a:ea typeface="Proxima Nova"/>
                <a:cs typeface="Proxima Nova"/>
                <a:sym typeface="Proxima Nova"/>
              </a:rPr>
              <a:t>How often do you see media that supports/contradicts your own opinion?</a:t>
            </a:r>
          </a:p>
          <a:p>
            <a:pPr lvl="0" rtl="0">
              <a:lnSpc>
                <a:spcPct val="115000"/>
              </a:lnSpc>
              <a:spcBef>
                <a:spcPts val="0"/>
              </a:spcBef>
              <a:spcAft>
                <a:spcPts val="1600"/>
              </a:spcAft>
              <a:buNone/>
            </a:pPr>
            <a:r>
              <a:rPr lang="en" sz="1200">
                <a:latin typeface="Proxima Nova"/>
                <a:ea typeface="Proxima Nova"/>
                <a:cs typeface="Proxima Nova"/>
                <a:sym typeface="Proxima Nova"/>
              </a:rPr>
              <a:t>Have you ever voted on a referendum? How was that experience different?</a:t>
            </a:r>
          </a:p>
          <a:p>
            <a:pPr lvl="0" rtl="0">
              <a:lnSpc>
                <a:spcPct val="115000"/>
              </a:lnSpc>
              <a:spcBef>
                <a:spcPts val="0"/>
              </a:spcBef>
              <a:spcAft>
                <a:spcPts val="1600"/>
              </a:spcAft>
              <a:buNone/>
            </a:pPr>
            <a:r>
              <a:rPr lang="en" sz="1200">
                <a:latin typeface="Proxima Nova"/>
                <a:ea typeface="Proxima Nova"/>
                <a:cs typeface="Proxima Nova"/>
                <a:sym typeface="Proxima Nova"/>
              </a:rPr>
              <a:t>What would you want to know about referendums beforehand?</a:t>
            </a:r>
          </a:p>
          <a:p>
            <a:pPr lvl="0" rtl="0">
              <a:lnSpc>
                <a:spcPct val="115000"/>
              </a:lnSpc>
              <a:spcBef>
                <a:spcPts val="0"/>
              </a:spcBef>
              <a:spcAft>
                <a:spcPts val="1600"/>
              </a:spcAft>
              <a:buNone/>
            </a:pPr>
            <a:r>
              <a:rPr lang="en" sz="1200">
                <a:latin typeface="Proxima Nova"/>
                <a:ea typeface="Proxima Nova"/>
                <a:cs typeface="Proxima Nova"/>
                <a:sym typeface="Proxima Nova"/>
              </a:rPr>
              <a:t>Have you ever taken a quiz about politics that tells you which politicians/ideologies you align with most? Was it accurate/surprising/…?</a:t>
            </a:r>
          </a:p>
          <a:p>
            <a:pPr lvl="0" rtl="0">
              <a:lnSpc>
                <a:spcPct val="115000"/>
              </a:lnSpc>
              <a:spcBef>
                <a:spcPts val="0"/>
              </a:spcBef>
              <a:spcAft>
                <a:spcPts val="1600"/>
              </a:spcAft>
              <a:buNone/>
            </a:pPr>
            <a:r>
              <a:rPr lang="en" sz="1200">
                <a:latin typeface="Proxima Nova"/>
                <a:ea typeface="Proxima Nova"/>
                <a:cs typeface="Proxima Nova"/>
                <a:sym typeface="Proxima Nova"/>
              </a:rPr>
              <a:t>How do you feel while reading something (political) that you disagree with?</a:t>
            </a:r>
          </a:p>
          <a:p>
            <a:pPr lvl="0" rtl="0">
              <a:spcBef>
                <a:spcPts val="0"/>
              </a:spcBef>
              <a:buNone/>
            </a:pPr>
            <a:r>
              <a:t/>
            </a:r>
            <a:endParaRPr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Consistent questioning across individuals</a:t>
            </a:r>
          </a:p>
          <a:p>
            <a:pPr lvl="0" rtl="0">
              <a:spcBef>
                <a:spcPts val="0"/>
              </a:spcBef>
              <a:buNone/>
            </a:pPr>
            <a:r>
              <a:rPr lang="en"/>
              <a:t>Pros: aren’t scattered about with our questions and thus able to discern some kind of pattern</a:t>
            </a:r>
          </a:p>
          <a:p>
            <a:pPr lvl="0" rtl="0">
              <a:spcBef>
                <a:spcPts val="0"/>
              </a:spcBef>
              <a:buNone/>
            </a:pPr>
            <a:r>
              <a:rPr lang="en"/>
              <a:t>Cons: Maybe asking the same questions also reduces new insights (but that is why we asked follow-up questions)</a:t>
            </a:r>
          </a:p>
          <a:p>
            <a:pPr lvl="0" rtl="0">
              <a:lnSpc>
                <a:spcPct val="115000"/>
              </a:lnSpc>
              <a:spcBef>
                <a:spcPts val="0"/>
              </a:spcBef>
              <a:spcAft>
                <a:spcPts val="1600"/>
              </a:spcAft>
              <a:buNone/>
            </a:pPr>
            <a:r>
              <a:rPr lang="en" sz="1200">
                <a:latin typeface="Proxima Nova"/>
                <a:ea typeface="Proxima Nova"/>
                <a:cs typeface="Proxima Nova"/>
                <a:sym typeface="Proxima Nova"/>
              </a:rPr>
              <a:t>How was the voting experience for you? </a:t>
            </a:r>
          </a:p>
          <a:p>
            <a:pPr lvl="0" rtl="0">
              <a:lnSpc>
                <a:spcPct val="115000"/>
              </a:lnSpc>
              <a:spcBef>
                <a:spcPts val="0"/>
              </a:spcBef>
              <a:spcAft>
                <a:spcPts val="1600"/>
              </a:spcAft>
              <a:buNone/>
            </a:pPr>
            <a:r>
              <a:rPr lang="en" sz="1200">
                <a:latin typeface="Proxima Nova"/>
                <a:ea typeface="Proxima Nova"/>
                <a:cs typeface="Proxima Nova"/>
                <a:sym typeface="Proxima Nova"/>
              </a:rPr>
              <a:t>How do you decide how to vote on an issue? </a:t>
            </a:r>
          </a:p>
          <a:p>
            <a:pPr lvl="0" rtl="0">
              <a:lnSpc>
                <a:spcPct val="115000"/>
              </a:lnSpc>
              <a:spcBef>
                <a:spcPts val="0"/>
              </a:spcBef>
              <a:spcAft>
                <a:spcPts val="1600"/>
              </a:spcAft>
              <a:buNone/>
            </a:pPr>
            <a:r>
              <a:rPr lang="en" sz="1200">
                <a:latin typeface="Proxima Nova"/>
                <a:ea typeface="Proxima Nova"/>
                <a:cs typeface="Proxima Nova"/>
                <a:sym typeface="Proxima Nova"/>
              </a:rPr>
              <a:t>How often do you see media that supports/contradicts your own opinion?</a:t>
            </a:r>
          </a:p>
          <a:p>
            <a:pPr lvl="0" rtl="0">
              <a:lnSpc>
                <a:spcPct val="115000"/>
              </a:lnSpc>
              <a:spcBef>
                <a:spcPts val="0"/>
              </a:spcBef>
              <a:spcAft>
                <a:spcPts val="1600"/>
              </a:spcAft>
              <a:buNone/>
            </a:pPr>
            <a:r>
              <a:rPr lang="en" sz="1200">
                <a:latin typeface="Proxima Nova"/>
                <a:ea typeface="Proxima Nova"/>
                <a:cs typeface="Proxima Nova"/>
                <a:sym typeface="Proxima Nova"/>
              </a:rPr>
              <a:t>Have you ever voted on a referendum? How was that experience different?</a:t>
            </a:r>
          </a:p>
          <a:p>
            <a:pPr lvl="0" rtl="0">
              <a:lnSpc>
                <a:spcPct val="115000"/>
              </a:lnSpc>
              <a:spcBef>
                <a:spcPts val="0"/>
              </a:spcBef>
              <a:spcAft>
                <a:spcPts val="1600"/>
              </a:spcAft>
              <a:buNone/>
            </a:pPr>
            <a:r>
              <a:rPr lang="en" sz="1200">
                <a:latin typeface="Proxima Nova"/>
                <a:ea typeface="Proxima Nova"/>
                <a:cs typeface="Proxima Nova"/>
                <a:sym typeface="Proxima Nova"/>
              </a:rPr>
              <a:t>What would you want to know about referendums beforehand?</a:t>
            </a:r>
          </a:p>
          <a:p>
            <a:pPr lvl="0" rtl="0">
              <a:lnSpc>
                <a:spcPct val="115000"/>
              </a:lnSpc>
              <a:spcBef>
                <a:spcPts val="0"/>
              </a:spcBef>
              <a:spcAft>
                <a:spcPts val="1600"/>
              </a:spcAft>
              <a:buNone/>
            </a:pPr>
            <a:r>
              <a:rPr lang="en" sz="1200">
                <a:latin typeface="Proxima Nova"/>
                <a:ea typeface="Proxima Nova"/>
                <a:cs typeface="Proxima Nova"/>
                <a:sym typeface="Proxima Nova"/>
              </a:rPr>
              <a:t>Have you ever taken a quiz about politics that tells you which politicians/ideologies you align with most? Was it accurate/surprising/…?</a:t>
            </a:r>
          </a:p>
          <a:p>
            <a:pPr lvl="0" rtl="0">
              <a:lnSpc>
                <a:spcPct val="115000"/>
              </a:lnSpc>
              <a:spcBef>
                <a:spcPts val="0"/>
              </a:spcBef>
              <a:spcAft>
                <a:spcPts val="1600"/>
              </a:spcAft>
              <a:buNone/>
            </a:pPr>
            <a:r>
              <a:rPr lang="en" sz="1200">
                <a:latin typeface="Proxima Nova"/>
                <a:ea typeface="Proxima Nova"/>
                <a:cs typeface="Proxima Nova"/>
                <a:sym typeface="Proxima Nova"/>
              </a:rPr>
              <a:t>How do you feel while reading something (political) that you disagree with?</a:t>
            </a:r>
          </a:p>
          <a:p>
            <a:pPr lvl="0" rtl="0">
              <a:spcBef>
                <a:spcPts val="0"/>
              </a:spcBef>
              <a:buNone/>
            </a:pPr>
            <a:r>
              <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Consistent questioning across individuals</a:t>
            </a:r>
          </a:p>
          <a:p>
            <a:pPr lvl="0" rtl="0">
              <a:spcBef>
                <a:spcPts val="0"/>
              </a:spcBef>
              <a:buNone/>
            </a:pPr>
            <a:r>
              <a:rPr lang="en"/>
              <a:t>Pros: aren’t scattered about with our questions and thus able to discern some kind of pattern</a:t>
            </a:r>
          </a:p>
          <a:p>
            <a:pPr lvl="0" rtl="0">
              <a:spcBef>
                <a:spcPts val="0"/>
              </a:spcBef>
              <a:buNone/>
            </a:pPr>
            <a:r>
              <a:rPr lang="en"/>
              <a:t>Cons: Maybe asking the same questions also reduces new insights (but that is why we asked follow-up questions)</a:t>
            </a:r>
          </a:p>
          <a:p>
            <a:pPr lvl="0" rtl="0">
              <a:lnSpc>
                <a:spcPct val="115000"/>
              </a:lnSpc>
              <a:spcBef>
                <a:spcPts val="0"/>
              </a:spcBef>
              <a:spcAft>
                <a:spcPts val="1600"/>
              </a:spcAft>
              <a:buNone/>
            </a:pPr>
            <a:r>
              <a:rPr lang="en" sz="1200">
                <a:latin typeface="Proxima Nova"/>
                <a:ea typeface="Proxima Nova"/>
                <a:cs typeface="Proxima Nova"/>
                <a:sym typeface="Proxima Nova"/>
              </a:rPr>
              <a:t>How was the voting experience for you? </a:t>
            </a:r>
          </a:p>
          <a:p>
            <a:pPr lvl="0" rtl="0">
              <a:lnSpc>
                <a:spcPct val="115000"/>
              </a:lnSpc>
              <a:spcBef>
                <a:spcPts val="0"/>
              </a:spcBef>
              <a:spcAft>
                <a:spcPts val="1600"/>
              </a:spcAft>
              <a:buNone/>
            </a:pPr>
            <a:r>
              <a:rPr lang="en" sz="1200">
                <a:latin typeface="Proxima Nova"/>
                <a:ea typeface="Proxima Nova"/>
                <a:cs typeface="Proxima Nova"/>
                <a:sym typeface="Proxima Nova"/>
              </a:rPr>
              <a:t>How do you decide how to vote on an issue? </a:t>
            </a:r>
          </a:p>
          <a:p>
            <a:pPr lvl="0" rtl="0">
              <a:lnSpc>
                <a:spcPct val="115000"/>
              </a:lnSpc>
              <a:spcBef>
                <a:spcPts val="0"/>
              </a:spcBef>
              <a:spcAft>
                <a:spcPts val="1600"/>
              </a:spcAft>
              <a:buNone/>
            </a:pPr>
            <a:r>
              <a:rPr lang="en" sz="1200">
                <a:latin typeface="Proxima Nova"/>
                <a:ea typeface="Proxima Nova"/>
                <a:cs typeface="Proxima Nova"/>
                <a:sym typeface="Proxima Nova"/>
              </a:rPr>
              <a:t>How often do you see media that supports/contradicts your own opinion?</a:t>
            </a:r>
          </a:p>
          <a:p>
            <a:pPr lvl="0" rtl="0">
              <a:lnSpc>
                <a:spcPct val="115000"/>
              </a:lnSpc>
              <a:spcBef>
                <a:spcPts val="0"/>
              </a:spcBef>
              <a:spcAft>
                <a:spcPts val="1600"/>
              </a:spcAft>
              <a:buNone/>
            </a:pPr>
            <a:r>
              <a:rPr lang="en" sz="1200">
                <a:latin typeface="Proxima Nova"/>
                <a:ea typeface="Proxima Nova"/>
                <a:cs typeface="Proxima Nova"/>
                <a:sym typeface="Proxima Nova"/>
              </a:rPr>
              <a:t>Have you ever voted on a referendum? How was that experience different?</a:t>
            </a:r>
          </a:p>
          <a:p>
            <a:pPr lvl="0" rtl="0">
              <a:lnSpc>
                <a:spcPct val="115000"/>
              </a:lnSpc>
              <a:spcBef>
                <a:spcPts val="0"/>
              </a:spcBef>
              <a:spcAft>
                <a:spcPts val="1600"/>
              </a:spcAft>
              <a:buNone/>
            </a:pPr>
            <a:r>
              <a:rPr lang="en" sz="1200">
                <a:latin typeface="Proxima Nova"/>
                <a:ea typeface="Proxima Nova"/>
                <a:cs typeface="Proxima Nova"/>
                <a:sym typeface="Proxima Nova"/>
              </a:rPr>
              <a:t>What would you want to know about referendums beforehand?</a:t>
            </a:r>
          </a:p>
          <a:p>
            <a:pPr lvl="0" rtl="0">
              <a:lnSpc>
                <a:spcPct val="115000"/>
              </a:lnSpc>
              <a:spcBef>
                <a:spcPts val="0"/>
              </a:spcBef>
              <a:spcAft>
                <a:spcPts val="1600"/>
              </a:spcAft>
              <a:buNone/>
            </a:pPr>
            <a:r>
              <a:rPr lang="en" sz="1200">
                <a:latin typeface="Proxima Nova"/>
                <a:ea typeface="Proxima Nova"/>
                <a:cs typeface="Proxima Nova"/>
                <a:sym typeface="Proxima Nova"/>
              </a:rPr>
              <a:t>Have you ever taken a quiz about politics that tells you which politicians/ideologies you align with most? Was it accurate/surprising/…?</a:t>
            </a:r>
          </a:p>
          <a:p>
            <a:pPr lvl="0" rtl="0">
              <a:lnSpc>
                <a:spcPct val="115000"/>
              </a:lnSpc>
              <a:spcBef>
                <a:spcPts val="0"/>
              </a:spcBef>
              <a:spcAft>
                <a:spcPts val="1600"/>
              </a:spcAft>
              <a:buNone/>
            </a:pPr>
            <a:r>
              <a:rPr lang="en" sz="1200">
                <a:latin typeface="Proxima Nova"/>
                <a:ea typeface="Proxima Nova"/>
                <a:cs typeface="Proxima Nova"/>
                <a:sym typeface="Proxima Nova"/>
              </a:rPr>
              <a:t>How do you feel while reading something (political) that you disagree with?</a:t>
            </a:r>
          </a:p>
          <a:p>
            <a:pPr lvl="0" rtl="0">
              <a:spcBef>
                <a:spcPts val="0"/>
              </a:spcBef>
              <a:buNone/>
            </a:pPr>
            <a:r>
              <a:t/>
            </a:r>
            <a:endParaRP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4" name="Shape 54"/>
        <p:cNvGrpSpPr/>
        <p:nvPr/>
      </p:nvGrpSpPr>
      <p:grpSpPr>
        <a:xfrm>
          <a:off x="0" y="0"/>
          <a:ext cx="0" cy="0"/>
          <a:chOff x="0" y="0"/>
          <a:chExt cx="0" cy="0"/>
        </a:xfrm>
      </p:grpSpPr>
      <p:cxnSp>
        <p:nvCxnSpPr>
          <p:cNvPr id="55" name="Shape 55"/>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56" name="Shape 56"/>
          <p:cNvSpPr txBox="1"/>
          <p:nvPr>
            <p:ph type="ctrTitle"/>
          </p:nvPr>
        </p:nvSpPr>
        <p:spPr>
          <a:xfrm>
            <a:off x="510450" y="1257300"/>
            <a:ext cx="8123100" cy="1588500"/>
          </a:xfrm>
          <a:prstGeom prst="rect">
            <a:avLst/>
          </a:prstGeom>
        </p:spPr>
        <p:txBody>
          <a:bodyPr anchorCtr="0" anchor="b" bIns="91425" lIns="91425" rIns="91425" tIns="91425"/>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p:txBody>
      </p:sp>
      <p:sp>
        <p:nvSpPr>
          <p:cNvPr id="57" name="Shape 57"/>
          <p:cNvSpPr txBox="1"/>
          <p:nvPr>
            <p:ph idx="1" type="subTitle"/>
          </p:nvPr>
        </p:nvSpPr>
        <p:spPr>
          <a:xfrm>
            <a:off x="510450" y="3182312"/>
            <a:ext cx="8123100" cy="630000"/>
          </a:xfrm>
          <a:prstGeom prst="rect">
            <a:avLst/>
          </a:prstGeom>
        </p:spPr>
        <p:txBody>
          <a:bodyPr anchorCtr="0" anchor="t" bIns="91425" lIns="91425" rIns="91425" tIns="91425"/>
          <a:lstStyle>
            <a:lvl1pPr lvl="0" rtl="0">
              <a:lnSpc>
                <a:spcPct val="100000"/>
              </a:lnSpc>
              <a:spcBef>
                <a:spcPts val="0"/>
              </a:spcBef>
              <a:spcAft>
                <a:spcPts val="0"/>
              </a:spcAft>
              <a:buClr>
                <a:schemeClr val="lt1"/>
              </a:buClr>
              <a:buSzPct val="100000"/>
              <a:buNone/>
              <a:defRPr sz="2400">
                <a:solidFill>
                  <a:schemeClr val="lt1"/>
                </a:solidFill>
              </a:defRPr>
            </a:lvl1pPr>
            <a:lvl2pPr lvl="1" rtl="0">
              <a:lnSpc>
                <a:spcPct val="100000"/>
              </a:lnSpc>
              <a:spcBef>
                <a:spcPts val="0"/>
              </a:spcBef>
              <a:spcAft>
                <a:spcPts val="0"/>
              </a:spcAft>
              <a:buClr>
                <a:schemeClr val="lt1"/>
              </a:buClr>
              <a:buSzPct val="100000"/>
              <a:buNone/>
              <a:defRPr sz="2400">
                <a:solidFill>
                  <a:schemeClr val="lt1"/>
                </a:solidFill>
              </a:defRPr>
            </a:lvl2pPr>
            <a:lvl3pPr lvl="2" rtl="0">
              <a:lnSpc>
                <a:spcPct val="100000"/>
              </a:lnSpc>
              <a:spcBef>
                <a:spcPts val="0"/>
              </a:spcBef>
              <a:spcAft>
                <a:spcPts val="0"/>
              </a:spcAft>
              <a:buClr>
                <a:schemeClr val="lt1"/>
              </a:buClr>
              <a:buSzPct val="100000"/>
              <a:buNone/>
              <a:defRPr sz="2400">
                <a:solidFill>
                  <a:schemeClr val="lt1"/>
                </a:solidFill>
              </a:defRPr>
            </a:lvl3pPr>
            <a:lvl4pPr lvl="3" rtl="0">
              <a:lnSpc>
                <a:spcPct val="100000"/>
              </a:lnSpc>
              <a:spcBef>
                <a:spcPts val="0"/>
              </a:spcBef>
              <a:spcAft>
                <a:spcPts val="0"/>
              </a:spcAft>
              <a:buClr>
                <a:schemeClr val="lt1"/>
              </a:buClr>
              <a:buSzPct val="100000"/>
              <a:buNone/>
              <a:defRPr sz="2400">
                <a:solidFill>
                  <a:schemeClr val="lt1"/>
                </a:solidFill>
              </a:defRPr>
            </a:lvl4pPr>
            <a:lvl5pPr lvl="4" rtl="0">
              <a:lnSpc>
                <a:spcPct val="100000"/>
              </a:lnSpc>
              <a:spcBef>
                <a:spcPts val="0"/>
              </a:spcBef>
              <a:spcAft>
                <a:spcPts val="0"/>
              </a:spcAft>
              <a:buClr>
                <a:schemeClr val="lt1"/>
              </a:buClr>
              <a:buSzPct val="100000"/>
              <a:buNone/>
              <a:defRPr sz="2400">
                <a:solidFill>
                  <a:schemeClr val="lt1"/>
                </a:solidFill>
              </a:defRPr>
            </a:lvl5pPr>
            <a:lvl6pPr lvl="5" rtl="0">
              <a:lnSpc>
                <a:spcPct val="100000"/>
              </a:lnSpc>
              <a:spcBef>
                <a:spcPts val="0"/>
              </a:spcBef>
              <a:spcAft>
                <a:spcPts val="0"/>
              </a:spcAft>
              <a:buClr>
                <a:schemeClr val="lt1"/>
              </a:buClr>
              <a:buSzPct val="100000"/>
              <a:buNone/>
              <a:defRPr sz="2400">
                <a:solidFill>
                  <a:schemeClr val="lt1"/>
                </a:solidFill>
              </a:defRPr>
            </a:lvl6pPr>
            <a:lvl7pPr lvl="6" rtl="0">
              <a:lnSpc>
                <a:spcPct val="100000"/>
              </a:lnSpc>
              <a:spcBef>
                <a:spcPts val="0"/>
              </a:spcBef>
              <a:spcAft>
                <a:spcPts val="0"/>
              </a:spcAft>
              <a:buClr>
                <a:schemeClr val="lt1"/>
              </a:buClr>
              <a:buSzPct val="100000"/>
              <a:buNone/>
              <a:defRPr sz="2400">
                <a:solidFill>
                  <a:schemeClr val="lt1"/>
                </a:solidFill>
              </a:defRPr>
            </a:lvl7pPr>
            <a:lvl8pPr lvl="7" rtl="0">
              <a:lnSpc>
                <a:spcPct val="100000"/>
              </a:lnSpc>
              <a:spcBef>
                <a:spcPts val="0"/>
              </a:spcBef>
              <a:spcAft>
                <a:spcPts val="0"/>
              </a:spcAft>
              <a:buClr>
                <a:schemeClr val="lt1"/>
              </a:buClr>
              <a:buSzPct val="100000"/>
              <a:buNone/>
              <a:defRPr sz="2400">
                <a:solidFill>
                  <a:schemeClr val="lt1"/>
                </a:solidFill>
              </a:defRPr>
            </a:lvl8pPr>
            <a:lvl9pPr lvl="8" rtl="0">
              <a:lnSpc>
                <a:spcPct val="100000"/>
              </a:lnSpc>
              <a:spcBef>
                <a:spcPts val="0"/>
              </a:spcBef>
              <a:spcAft>
                <a:spcPts val="0"/>
              </a:spcAft>
              <a:buClr>
                <a:schemeClr val="lt1"/>
              </a:buClr>
              <a:buSzPct val="100000"/>
              <a:buNone/>
              <a:defRPr sz="2400">
                <a:solidFill>
                  <a:schemeClr val="lt1"/>
                </a:solidFill>
              </a:defRPr>
            </a:lvl9pPr>
          </a:lstStyle>
          <a:p/>
        </p:txBody>
      </p:sp>
      <p:sp>
        <p:nvSpPr>
          <p:cNvPr id="58" name="Shape 5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59" name="Shape 59"/>
        <p:cNvGrpSpPr/>
        <p:nvPr/>
      </p:nvGrpSpPr>
      <p:grpSpPr>
        <a:xfrm>
          <a:off x="0" y="0"/>
          <a:ext cx="0" cy="0"/>
          <a:chOff x="0" y="0"/>
          <a:chExt cx="0" cy="0"/>
        </a:xfrm>
      </p:grpSpPr>
      <p:cxnSp>
        <p:nvCxnSpPr>
          <p:cNvPr id="60" name="Shape 60"/>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61" name="Shape 61"/>
          <p:cNvSpPr txBox="1"/>
          <p:nvPr>
            <p:ph type="title"/>
          </p:nvPr>
        </p:nvSpPr>
        <p:spPr>
          <a:xfrm>
            <a:off x="510450" y="2057400"/>
            <a:ext cx="8123100" cy="778800"/>
          </a:xfrm>
          <a:prstGeom prst="rect">
            <a:avLst/>
          </a:prstGeom>
        </p:spPr>
        <p:txBody>
          <a:bodyPr anchorCtr="0" anchor="b" bIns="91425" lIns="91425" rIns="91425" tIns="91425"/>
          <a:lstStyle>
            <a:lvl1pPr lvl="0" rtl="0">
              <a:spcBef>
                <a:spcPts val="0"/>
              </a:spcBef>
              <a:buClr>
                <a:schemeClr val="lt1"/>
              </a:buClr>
              <a:buSzPct val="100000"/>
              <a:defRPr sz="3600">
                <a:solidFill>
                  <a:schemeClr val="lt1"/>
                </a:solidFill>
              </a:defRPr>
            </a:lvl1pPr>
            <a:lvl2pPr lvl="1" rtl="0">
              <a:spcBef>
                <a:spcPts val="0"/>
              </a:spcBef>
              <a:buClr>
                <a:schemeClr val="lt1"/>
              </a:buClr>
              <a:buSzPct val="100000"/>
              <a:defRPr sz="3600">
                <a:solidFill>
                  <a:schemeClr val="lt1"/>
                </a:solidFill>
              </a:defRPr>
            </a:lvl2pPr>
            <a:lvl3pPr lvl="2" rtl="0">
              <a:spcBef>
                <a:spcPts val="0"/>
              </a:spcBef>
              <a:buClr>
                <a:schemeClr val="lt1"/>
              </a:buClr>
              <a:buSzPct val="100000"/>
              <a:defRPr sz="3600">
                <a:solidFill>
                  <a:schemeClr val="lt1"/>
                </a:solidFill>
              </a:defRPr>
            </a:lvl3pPr>
            <a:lvl4pPr lvl="3" rtl="0">
              <a:spcBef>
                <a:spcPts val="0"/>
              </a:spcBef>
              <a:buClr>
                <a:schemeClr val="lt1"/>
              </a:buClr>
              <a:buSzPct val="100000"/>
              <a:defRPr sz="3600">
                <a:solidFill>
                  <a:schemeClr val="lt1"/>
                </a:solidFill>
              </a:defRPr>
            </a:lvl4pPr>
            <a:lvl5pPr lvl="4" rtl="0">
              <a:spcBef>
                <a:spcPts val="0"/>
              </a:spcBef>
              <a:buClr>
                <a:schemeClr val="lt1"/>
              </a:buClr>
              <a:buSzPct val="100000"/>
              <a:defRPr sz="3600">
                <a:solidFill>
                  <a:schemeClr val="lt1"/>
                </a:solidFill>
              </a:defRPr>
            </a:lvl5pPr>
            <a:lvl6pPr lvl="5" rtl="0">
              <a:spcBef>
                <a:spcPts val="0"/>
              </a:spcBef>
              <a:buClr>
                <a:schemeClr val="lt1"/>
              </a:buClr>
              <a:buSzPct val="100000"/>
              <a:defRPr sz="3600">
                <a:solidFill>
                  <a:schemeClr val="lt1"/>
                </a:solidFill>
              </a:defRPr>
            </a:lvl6pPr>
            <a:lvl7pPr lvl="6" rtl="0">
              <a:spcBef>
                <a:spcPts val="0"/>
              </a:spcBef>
              <a:buClr>
                <a:schemeClr val="lt1"/>
              </a:buClr>
              <a:buSzPct val="100000"/>
              <a:defRPr sz="3600">
                <a:solidFill>
                  <a:schemeClr val="lt1"/>
                </a:solidFill>
              </a:defRPr>
            </a:lvl7pPr>
            <a:lvl8pPr lvl="7" rtl="0">
              <a:spcBef>
                <a:spcPts val="0"/>
              </a:spcBef>
              <a:buClr>
                <a:schemeClr val="lt1"/>
              </a:buClr>
              <a:buSzPct val="100000"/>
              <a:defRPr sz="3600">
                <a:solidFill>
                  <a:schemeClr val="lt1"/>
                </a:solidFill>
              </a:defRPr>
            </a:lvl8pPr>
            <a:lvl9pPr lvl="8" rtl="0">
              <a:spcBef>
                <a:spcPts val="0"/>
              </a:spcBef>
              <a:buClr>
                <a:schemeClr val="lt1"/>
              </a:buClr>
              <a:buSzPct val="100000"/>
              <a:defRPr sz="3600">
                <a:solidFill>
                  <a:schemeClr val="lt1"/>
                </a:solidFill>
              </a:defRPr>
            </a:lvl9pPr>
          </a:lstStyle>
          <a:p/>
        </p:txBody>
      </p:sp>
      <p:sp>
        <p:nvSpPr>
          <p:cNvPr id="62" name="Shape 6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63" name="Shape 63"/>
        <p:cNvGrpSpPr/>
        <p:nvPr/>
      </p:nvGrpSpPr>
      <p:grpSpPr>
        <a:xfrm>
          <a:off x="0" y="0"/>
          <a:ext cx="0" cy="0"/>
          <a:chOff x="0" y="0"/>
          <a:chExt cx="0" cy="0"/>
        </a:xfrm>
      </p:grpSpPr>
      <p:sp>
        <p:nvSpPr>
          <p:cNvPr id="64" name="Shape 64"/>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65" name="Shape 65"/>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6" name="Shape 66"/>
          <p:cNvSpPr txBox="1"/>
          <p:nvPr>
            <p:ph idx="1" type="body"/>
          </p:nvPr>
        </p:nvSpPr>
        <p:spPr>
          <a:xfrm>
            <a:off x="311700" y="1152475"/>
            <a:ext cx="85206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7" name="Shape 6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68" name="Shape 68"/>
        <p:cNvGrpSpPr/>
        <p:nvPr/>
      </p:nvGrpSpPr>
      <p:grpSpPr>
        <a:xfrm>
          <a:off x="0" y="0"/>
          <a:ext cx="0" cy="0"/>
          <a:chOff x="0" y="0"/>
          <a:chExt cx="0" cy="0"/>
        </a:xfrm>
      </p:grpSpPr>
      <p:sp>
        <p:nvSpPr>
          <p:cNvPr id="69" name="Shape 69"/>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0" name="Shape 70"/>
          <p:cNvSpPr txBox="1"/>
          <p:nvPr>
            <p:ph idx="1" type="body"/>
          </p:nvPr>
        </p:nvSpPr>
        <p:spPr>
          <a:xfrm>
            <a:off x="3117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71" name="Shape 71"/>
          <p:cNvSpPr txBox="1"/>
          <p:nvPr>
            <p:ph idx="2" type="body"/>
          </p:nvPr>
        </p:nvSpPr>
        <p:spPr>
          <a:xfrm>
            <a:off x="48324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72" name="Shape 7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5" name="Shape 7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76" name="Shape 76"/>
        <p:cNvGrpSpPr/>
        <p:nvPr/>
      </p:nvGrpSpPr>
      <p:grpSpPr>
        <a:xfrm>
          <a:off x="0" y="0"/>
          <a:ext cx="0" cy="0"/>
          <a:chOff x="0" y="0"/>
          <a:chExt cx="0" cy="0"/>
        </a:xfrm>
      </p:grpSpPr>
      <p:sp>
        <p:nvSpPr>
          <p:cNvPr id="77" name="Shape 77"/>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78" name="Shape 78"/>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79" name="Shape 7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80" name="Shape 80"/>
        <p:cNvGrpSpPr/>
        <p:nvPr/>
      </p:nvGrpSpPr>
      <p:grpSpPr>
        <a:xfrm>
          <a:off x="0" y="0"/>
          <a:ext cx="0" cy="0"/>
          <a:chOff x="0" y="0"/>
          <a:chExt cx="0" cy="0"/>
        </a:xfrm>
      </p:grpSpPr>
      <p:sp>
        <p:nvSpPr>
          <p:cNvPr id="81" name="Shape 81"/>
          <p:cNvSpPr txBox="1"/>
          <p:nvPr>
            <p:ph type="title"/>
          </p:nvPr>
        </p:nvSpPr>
        <p:spPr>
          <a:xfrm>
            <a:off x="490250" y="526350"/>
            <a:ext cx="57975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82" name="Shape 8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83" name="Shape 83"/>
        <p:cNvGrpSpPr/>
        <p:nvPr/>
      </p:nvGrpSpPr>
      <p:grpSpPr>
        <a:xfrm>
          <a:off x="0" y="0"/>
          <a:ext cx="0" cy="0"/>
          <a:chOff x="0" y="0"/>
          <a:chExt cx="0" cy="0"/>
        </a:xfrm>
      </p:grpSpPr>
      <p:sp>
        <p:nvSpPr>
          <p:cNvPr id="84" name="Shape 84"/>
          <p:cNvSpPr/>
          <p:nvPr/>
        </p:nvSpPr>
        <p:spPr>
          <a:xfrm>
            <a:off x="4572000" y="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85" name="Shape 85"/>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86" name="Shape 86"/>
          <p:cNvSpPr txBox="1"/>
          <p:nvPr>
            <p:ph type="title"/>
          </p:nvPr>
        </p:nvSpPr>
        <p:spPr>
          <a:xfrm>
            <a:off x="265500" y="1205825"/>
            <a:ext cx="4045200" cy="15096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87" name="Shape 87"/>
          <p:cNvSpPr txBox="1"/>
          <p:nvPr>
            <p:ph idx="1" type="subTitle"/>
          </p:nvPr>
        </p:nvSpPr>
        <p:spPr>
          <a:xfrm>
            <a:off x="265500" y="2769000"/>
            <a:ext cx="4045200" cy="13455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88" name="Shape 88"/>
          <p:cNvSpPr txBox="1"/>
          <p:nvPr>
            <p:ph idx="2" type="body"/>
          </p:nvPr>
        </p:nvSpPr>
        <p:spPr>
          <a:xfrm>
            <a:off x="4939500" y="724200"/>
            <a:ext cx="3837000" cy="3695100"/>
          </a:xfrm>
          <a:prstGeom prst="rect">
            <a:avLst/>
          </a:prstGeom>
        </p:spPr>
        <p:txBody>
          <a:bodyPr anchorCtr="0" anchor="ctr" bIns="91425" lIns="91425" rIns="91425"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89" name="Shape 8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90" name="Shape 90"/>
        <p:cNvGrpSpPr/>
        <p:nvPr/>
      </p:nvGrpSpPr>
      <p:grpSpPr>
        <a:xfrm>
          <a:off x="0" y="0"/>
          <a:ext cx="0" cy="0"/>
          <a:chOff x="0" y="0"/>
          <a:chExt cx="0" cy="0"/>
        </a:xfrm>
      </p:grpSpPr>
      <p:sp>
        <p:nvSpPr>
          <p:cNvPr id="91" name="Shape 91"/>
          <p:cNvSpPr txBox="1"/>
          <p:nvPr>
            <p:ph idx="1" type="body"/>
          </p:nvPr>
        </p:nvSpPr>
        <p:spPr>
          <a:xfrm>
            <a:off x="311700" y="4236825"/>
            <a:ext cx="5998800" cy="598800"/>
          </a:xfrm>
          <a:prstGeom prst="rect">
            <a:avLst/>
          </a:prstGeom>
        </p:spPr>
        <p:txBody>
          <a:bodyPr anchorCtr="0" anchor="ctr" bIns="91425" lIns="91425" rIns="91425" tIns="91425"/>
          <a:lstStyle>
            <a:lvl1pPr lvl="0" rtl="0">
              <a:lnSpc>
                <a:spcPct val="100000"/>
              </a:lnSpc>
              <a:spcBef>
                <a:spcPts val="0"/>
              </a:spcBef>
              <a:spcAft>
                <a:spcPts val="0"/>
              </a:spcAft>
              <a:buSzPct val="100000"/>
              <a:buNone/>
              <a:defRPr sz="2100"/>
            </a:lvl1pPr>
          </a:lstStyle>
          <a:p/>
        </p:txBody>
      </p:sp>
      <p:sp>
        <p:nvSpPr>
          <p:cNvPr id="92" name="Shape 9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93" name="Shape 93"/>
        <p:cNvGrpSpPr/>
        <p:nvPr/>
      </p:nvGrpSpPr>
      <p:grpSpPr>
        <a:xfrm>
          <a:off x="0" y="0"/>
          <a:ext cx="0" cy="0"/>
          <a:chOff x="0" y="0"/>
          <a:chExt cx="0" cy="0"/>
        </a:xfrm>
      </p:grpSpPr>
      <p:sp>
        <p:nvSpPr>
          <p:cNvPr id="94" name="Shape 94"/>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95" name="Shape 95"/>
          <p:cNvSpPr txBox="1"/>
          <p:nvPr>
            <p:ph type="title"/>
          </p:nvPr>
        </p:nvSpPr>
        <p:spPr>
          <a:xfrm>
            <a:off x="311700" y="991475"/>
            <a:ext cx="8520600" cy="1917900"/>
          </a:xfrm>
          <a:prstGeom prst="rect">
            <a:avLst/>
          </a:prstGeom>
        </p:spPr>
        <p:txBody>
          <a:bodyPr anchorCtr="0" anchor="ctr" bIns="91425" lIns="91425" rIns="91425" tIns="91425"/>
          <a:lstStyle>
            <a:lvl1pPr lvl="0" rtl="0" algn="ctr">
              <a:spcBef>
                <a:spcPts val="0"/>
              </a:spcBef>
              <a:buSzPct val="100000"/>
              <a:defRPr b="1" sz="14000"/>
            </a:lvl1pPr>
            <a:lvl2pPr lvl="1" rtl="0" algn="ctr">
              <a:spcBef>
                <a:spcPts val="0"/>
              </a:spcBef>
              <a:buSzPct val="100000"/>
              <a:defRPr b="1" sz="14000"/>
            </a:lvl2pPr>
            <a:lvl3pPr lvl="2" rtl="0" algn="ctr">
              <a:spcBef>
                <a:spcPts val="0"/>
              </a:spcBef>
              <a:buSzPct val="100000"/>
              <a:defRPr b="1" sz="14000"/>
            </a:lvl3pPr>
            <a:lvl4pPr lvl="3" rtl="0" algn="ctr">
              <a:spcBef>
                <a:spcPts val="0"/>
              </a:spcBef>
              <a:buSzPct val="100000"/>
              <a:defRPr b="1" sz="14000"/>
            </a:lvl4pPr>
            <a:lvl5pPr lvl="4" rtl="0" algn="ctr">
              <a:spcBef>
                <a:spcPts val="0"/>
              </a:spcBef>
              <a:buSzPct val="100000"/>
              <a:defRPr b="1" sz="14000"/>
            </a:lvl5pPr>
            <a:lvl6pPr lvl="5" rtl="0" algn="ctr">
              <a:spcBef>
                <a:spcPts val="0"/>
              </a:spcBef>
              <a:buSzPct val="100000"/>
              <a:defRPr b="1" sz="14000"/>
            </a:lvl6pPr>
            <a:lvl7pPr lvl="6" rtl="0" algn="ctr">
              <a:spcBef>
                <a:spcPts val="0"/>
              </a:spcBef>
              <a:buSzPct val="100000"/>
              <a:defRPr b="1" sz="14000"/>
            </a:lvl7pPr>
            <a:lvl8pPr lvl="7" rtl="0" algn="ctr">
              <a:spcBef>
                <a:spcPts val="0"/>
              </a:spcBef>
              <a:buSzPct val="100000"/>
              <a:defRPr b="1" sz="14000"/>
            </a:lvl8pPr>
            <a:lvl9pPr lvl="8" rtl="0" algn="ctr">
              <a:spcBef>
                <a:spcPts val="0"/>
              </a:spcBef>
              <a:buSzPct val="100000"/>
              <a:defRPr b="1" sz="14000"/>
            </a:lvl9pPr>
          </a:lstStyle>
          <a:p/>
        </p:txBody>
      </p:sp>
      <p:sp>
        <p:nvSpPr>
          <p:cNvPr id="96" name="Shape 96"/>
          <p:cNvSpPr txBox="1"/>
          <p:nvPr>
            <p:ph idx="1" type="body"/>
          </p:nvPr>
        </p:nvSpPr>
        <p:spPr>
          <a:xfrm>
            <a:off x="311700" y="3071300"/>
            <a:ext cx="8520600" cy="901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97" name="Shape 9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8" name="Shape 98"/>
        <p:cNvGrpSpPr/>
        <p:nvPr/>
      </p:nvGrpSpPr>
      <p:grpSpPr>
        <a:xfrm>
          <a:off x="0" y="0"/>
          <a:ext cx="0" cy="0"/>
          <a:chOff x="0" y="0"/>
          <a:chExt cx="0" cy="0"/>
        </a:xfrm>
      </p:grpSpPr>
      <p:sp>
        <p:nvSpPr>
          <p:cNvPr id="99" name="Shape 9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434343"/>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p:txBody>
      </p:sp>
      <p:sp>
        <p:nvSpPr>
          <p:cNvPr id="52" name="Shape 52"/>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p:txBody>
      </p:sp>
      <p:sp>
        <p:nvSpPr>
          <p:cNvPr id="53" name="Shape 53"/>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02.jpg"/><Relationship Id="rId4" Type="http://schemas.openxmlformats.org/officeDocument/2006/relationships/image" Target="../media/image00.jpg"/><Relationship Id="rId5" Type="http://schemas.openxmlformats.org/officeDocument/2006/relationships/image" Target="../media/image0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idx="1" type="body"/>
          </p:nvPr>
        </p:nvSpPr>
        <p:spPr>
          <a:xfrm>
            <a:off x="250025" y="1230400"/>
            <a:ext cx="8348700" cy="3416400"/>
          </a:xfrm>
          <a:prstGeom prst="rect">
            <a:avLst/>
          </a:prstGeom>
          <a:noFill/>
        </p:spPr>
        <p:txBody>
          <a:bodyPr anchorCtr="0" anchor="t" bIns="91425" lIns="91425" rIns="91425" tIns="91425">
            <a:noAutofit/>
          </a:bodyPr>
          <a:lstStyle/>
          <a:p>
            <a:pPr lvl="0" rtl="0">
              <a:spcBef>
                <a:spcPts val="0"/>
              </a:spcBef>
              <a:buNone/>
            </a:pPr>
            <a:r>
              <a:rPr lang="en" sz="2400">
                <a:solidFill>
                  <a:srgbClr val="FFFFFF"/>
                </a:solidFill>
              </a:rPr>
              <a:t>Value Proposition: </a:t>
            </a:r>
            <a:r>
              <a:rPr lang="en">
                <a:solidFill>
                  <a:srgbClr val="FFFFFF"/>
                </a:solidFill>
              </a:rPr>
              <a:t>Diversify and increase the news people receive.</a:t>
            </a:r>
          </a:p>
          <a:p>
            <a:pPr lvl="0" rtl="0">
              <a:spcBef>
                <a:spcPts val="0"/>
              </a:spcBef>
              <a:buNone/>
            </a:pPr>
            <a:r>
              <a:rPr lang="en" sz="2400">
                <a:solidFill>
                  <a:srgbClr val="FFFFFF"/>
                </a:solidFill>
              </a:rPr>
              <a:t>Problem/Solution: </a:t>
            </a:r>
            <a:r>
              <a:rPr lang="en">
                <a:solidFill>
                  <a:srgbClr val="FFFFFF"/>
                </a:solidFill>
              </a:rPr>
              <a:t>People tend to get their news from one or few sources, and often the news they get is biased, causing polarization. Our app seeks to close this divide by ensuring users understand their biases and read many articles from multiple news sources, through self-motivation and friendly competition with other users.</a:t>
            </a:r>
            <a:r>
              <a:rPr lang="en" sz="2400">
                <a:solidFill>
                  <a:srgbClr val="FFFFFF"/>
                </a:solidFill>
              </a:rPr>
              <a:t> </a:t>
            </a:r>
          </a:p>
        </p:txBody>
      </p:sp>
      <p:cxnSp>
        <p:nvCxnSpPr>
          <p:cNvPr id="105" name="Shape 105"/>
          <p:cNvCxnSpPr/>
          <p:nvPr/>
        </p:nvCxnSpPr>
        <p:spPr>
          <a:xfrm>
            <a:off x="-16375" y="1015600"/>
            <a:ext cx="9205800" cy="32700"/>
          </a:xfrm>
          <a:prstGeom prst="straightConnector1">
            <a:avLst/>
          </a:prstGeom>
          <a:noFill/>
          <a:ln cap="flat" cmpd="sng" w="28575">
            <a:solidFill>
              <a:schemeClr val="lt2"/>
            </a:solidFill>
            <a:prstDash val="solid"/>
            <a:round/>
            <a:headEnd len="lg" w="lg" type="none"/>
            <a:tailEnd len="lg" w="lg" type="none"/>
          </a:ln>
        </p:spPr>
      </p:cxnSp>
      <p:sp>
        <p:nvSpPr>
          <p:cNvPr id="106" name="Shape 106"/>
          <p:cNvSpPr txBox="1"/>
          <p:nvPr>
            <p:ph type="title"/>
          </p:nvPr>
        </p:nvSpPr>
        <p:spPr>
          <a:xfrm>
            <a:off x="326225" y="102125"/>
            <a:ext cx="8520600" cy="913500"/>
          </a:xfrm>
          <a:prstGeom prst="rect">
            <a:avLst/>
          </a:prstGeom>
        </p:spPr>
        <p:txBody>
          <a:bodyPr anchorCtr="0" anchor="t" bIns="91425" lIns="91425" rIns="91425" tIns="91425">
            <a:noAutofit/>
          </a:bodyPr>
          <a:lstStyle/>
          <a:p>
            <a:pPr lvl="0" rtl="0">
              <a:spcBef>
                <a:spcPts val="0"/>
              </a:spcBef>
              <a:buNone/>
            </a:pPr>
            <a:r>
              <a:rPr b="1" lang="en" sz="4800">
                <a:solidFill>
                  <a:schemeClr val="lt1"/>
                </a:solidFill>
              </a:rPr>
              <a:t>Value Proposition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idx="1" type="body"/>
          </p:nvPr>
        </p:nvSpPr>
        <p:spPr>
          <a:xfrm>
            <a:off x="250025" y="1230400"/>
            <a:ext cx="8348700" cy="3540300"/>
          </a:xfrm>
          <a:prstGeom prst="rect">
            <a:avLst/>
          </a:prstGeom>
          <a:noFill/>
        </p:spPr>
        <p:txBody>
          <a:bodyPr anchorCtr="0" anchor="t" bIns="91425" lIns="91425" rIns="91425" tIns="91425">
            <a:noAutofit/>
          </a:bodyPr>
          <a:lstStyle/>
          <a:p>
            <a:pPr indent="-228600" lvl="0" marL="457200" rtl="0">
              <a:spcBef>
                <a:spcPts val="0"/>
              </a:spcBef>
              <a:spcAft>
                <a:spcPts val="0"/>
              </a:spcAft>
              <a:buClr>
                <a:srgbClr val="FFFFFF"/>
              </a:buClr>
              <a:buAutoNum type="arabicPeriod"/>
            </a:pPr>
            <a:r>
              <a:rPr lang="en">
                <a:solidFill>
                  <a:srgbClr val="FFFFFF"/>
                </a:solidFill>
              </a:rPr>
              <a:t>Our simple task: The user should set goals for the number and variety of articles per day (e.g. two articles written by conservative viewpoints, and one article written from a liberal viewpoint.)</a:t>
            </a:r>
            <a:br>
              <a:rPr lang="en">
                <a:solidFill>
                  <a:srgbClr val="FFFFFF"/>
                </a:solidFill>
              </a:rPr>
            </a:br>
          </a:p>
          <a:p>
            <a:pPr indent="-228600" lvl="0" marL="457200" rtl="0">
              <a:spcBef>
                <a:spcPts val="0"/>
              </a:spcBef>
              <a:spcAft>
                <a:spcPts val="0"/>
              </a:spcAft>
              <a:buClr>
                <a:srgbClr val="FFFFFF"/>
              </a:buClr>
              <a:buAutoNum type="arabicPeriod"/>
            </a:pPr>
            <a:r>
              <a:rPr lang="en">
                <a:solidFill>
                  <a:srgbClr val="FFFFFF"/>
                </a:solidFill>
              </a:rPr>
              <a:t>Our moderate task: The user should become aware of the biases of their news sources, e.g. “80% of the articles you read are written from a liberal perspective.”</a:t>
            </a:r>
            <a:br>
              <a:rPr lang="en">
                <a:solidFill>
                  <a:srgbClr val="FFFFFF"/>
                </a:solidFill>
              </a:rPr>
            </a:br>
          </a:p>
          <a:p>
            <a:pPr indent="-228600" lvl="0" marL="457200" rtl="0">
              <a:spcBef>
                <a:spcPts val="0"/>
              </a:spcBef>
              <a:spcAft>
                <a:spcPts val="0"/>
              </a:spcAft>
              <a:buClr>
                <a:srgbClr val="FFFFFF"/>
              </a:buClr>
              <a:buAutoNum type="arabicPeriod"/>
            </a:pPr>
            <a:r>
              <a:rPr lang="en">
                <a:solidFill>
                  <a:srgbClr val="FFFFFF"/>
                </a:solidFill>
              </a:rPr>
              <a:t>Our complex task: The user can compare and compete with other users on the number of articles read and the variety of their sources over a given length of time.</a:t>
            </a:r>
          </a:p>
        </p:txBody>
      </p:sp>
      <p:cxnSp>
        <p:nvCxnSpPr>
          <p:cNvPr id="112" name="Shape 112"/>
          <p:cNvCxnSpPr/>
          <p:nvPr/>
        </p:nvCxnSpPr>
        <p:spPr>
          <a:xfrm>
            <a:off x="-16375" y="1015600"/>
            <a:ext cx="9205800" cy="32700"/>
          </a:xfrm>
          <a:prstGeom prst="straightConnector1">
            <a:avLst/>
          </a:prstGeom>
          <a:noFill/>
          <a:ln cap="flat" cmpd="sng" w="28575">
            <a:solidFill>
              <a:schemeClr val="lt2"/>
            </a:solidFill>
            <a:prstDash val="solid"/>
            <a:round/>
            <a:headEnd len="lg" w="lg" type="none"/>
            <a:tailEnd len="lg" w="lg" type="none"/>
          </a:ln>
        </p:spPr>
      </p:cxnSp>
      <p:sp>
        <p:nvSpPr>
          <p:cNvPr id="113" name="Shape 113"/>
          <p:cNvSpPr txBox="1"/>
          <p:nvPr>
            <p:ph type="title"/>
          </p:nvPr>
        </p:nvSpPr>
        <p:spPr>
          <a:xfrm>
            <a:off x="326225" y="102125"/>
            <a:ext cx="8520600" cy="913500"/>
          </a:xfrm>
          <a:prstGeom prst="rect">
            <a:avLst/>
          </a:prstGeom>
        </p:spPr>
        <p:txBody>
          <a:bodyPr anchorCtr="0" anchor="t" bIns="91425" lIns="91425" rIns="91425" tIns="91425">
            <a:noAutofit/>
          </a:bodyPr>
          <a:lstStyle/>
          <a:p>
            <a:pPr lvl="0" rtl="0">
              <a:spcBef>
                <a:spcPts val="0"/>
              </a:spcBef>
              <a:buNone/>
            </a:pPr>
            <a:r>
              <a:rPr b="1" lang="en" sz="4800">
                <a:solidFill>
                  <a:schemeClr val="lt1"/>
                </a:solidFill>
              </a:rPr>
              <a:t>Three Tasks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154300"/>
            <a:ext cx="8520600" cy="572700"/>
          </a:xfrm>
          <a:prstGeom prst="rect">
            <a:avLst/>
          </a:prstGeom>
        </p:spPr>
        <p:txBody>
          <a:bodyPr anchorCtr="0" anchor="t" bIns="91425" lIns="91425" rIns="91425" tIns="91425">
            <a:noAutofit/>
          </a:bodyPr>
          <a:lstStyle/>
          <a:p>
            <a:pPr lvl="0">
              <a:spcBef>
                <a:spcPts val="0"/>
              </a:spcBef>
              <a:buNone/>
            </a:pPr>
            <a:r>
              <a:rPr lang="en" sz="2500">
                <a:solidFill>
                  <a:srgbClr val="FFFFFF"/>
                </a:solidFill>
              </a:rPr>
              <a:t>Video Storyboard</a:t>
            </a:r>
          </a:p>
        </p:txBody>
      </p:sp>
      <p:pic>
        <p:nvPicPr>
          <p:cNvPr id="119" name="Shape 119"/>
          <p:cNvPicPr preferRelativeResize="0"/>
          <p:nvPr/>
        </p:nvPicPr>
        <p:blipFill rotWithShape="1">
          <a:blip r:embed="rId3">
            <a:alphaModFix/>
          </a:blip>
          <a:srcRect b="8466" l="5615" r="0" t="0"/>
          <a:stretch/>
        </p:blipFill>
        <p:spPr>
          <a:xfrm rot="-5400000">
            <a:off x="5831512" y="2181913"/>
            <a:ext cx="2328898" cy="3011374"/>
          </a:xfrm>
          <a:prstGeom prst="rect">
            <a:avLst/>
          </a:prstGeom>
          <a:noFill/>
          <a:ln>
            <a:noFill/>
          </a:ln>
        </p:spPr>
      </p:pic>
      <p:pic>
        <p:nvPicPr>
          <p:cNvPr id="120" name="Shape 120"/>
          <p:cNvPicPr preferRelativeResize="0"/>
          <p:nvPr/>
        </p:nvPicPr>
        <p:blipFill rotWithShape="1">
          <a:blip r:embed="rId4">
            <a:alphaModFix/>
          </a:blip>
          <a:srcRect b="3028" l="26620" r="8245" t="4069"/>
          <a:stretch/>
        </p:blipFill>
        <p:spPr>
          <a:xfrm rot="-5400000">
            <a:off x="5663000" y="-702049"/>
            <a:ext cx="2184423" cy="4154174"/>
          </a:xfrm>
          <a:prstGeom prst="rect">
            <a:avLst/>
          </a:prstGeom>
          <a:noFill/>
          <a:ln>
            <a:noFill/>
          </a:ln>
        </p:spPr>
      </p:pic>
      <p:pic>
        <p:nvPicPr>
          <p:cNvPr id="121" name="Shape 121"/>
          <p:cNvPicPr preferRelativeResize="0"/>
          <p:nvPr/>
        </p:nvPicPr>
        <p:blipFill rotWithShape="1">
          <a:blip r:embed="rId5">
            <a:alphaModFix/>
          </a:blip>
          <a:srcRect b="9332" l="3093" r="3457" t="-832"/>
          <a:stretch/>
        </p:blipFill>
        <p:spPr>
          <a:xfrm>
            <a:off x="859049" y="671125"/>
            <a:ext cx="3124749" cy="404594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idx="1" type="body"/>
          </p:nvPr>
        </p:nvSpPr>
        <p:spPr>
          <a:xfrm>
            <a:off x="250025" y="1230400"/>
            <a:ext cx="8348700" cy="3416400"/>
          </a:xfrm>
          <a:prstGeom prst="rect">
            <a:avLst/>
          </a:prstGeom>
          <a:noFill/>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https://www.youtube.com/watch?v=dpGcQ4OCjfg&amp;feature=youtu.be</a:t>
            </a:r>
          </a:p>
          <a:p>
            <a:pPr lvl="0" rtl="0">
              <a:spcBef>
                <a:spcPts val="0"/>
              </a:spcBef>
              <a:spcAft>
                <a:spcPts val="0"/>
              </a:spcAft>
              <a:buNone/>
            </a:pPr>
            <a:r>
              <a:t/>
            </a:r>
            <a:endParaRPr>
              <a:solidFill>
                <a:srgbClr val="FFFFFF"/>
              </a:solidFill>
            </a:endParaRPr>
          </a:p>
        </p:txBody>
      </p:sp>
      <p:cxnSp>
        <p:nvCxnSpPr>
          <p:cNvPr id="127" name="Shape 127"/>
          <p:cNvCxnSpPr/>
          <p:nvPr/>
        </p:nvCxnSpPr>
        <p:spPr>
          <a:xfrm>
            <a:off x="-16375" y="1015600"/>
            <a:ext cx="9205800" cy="32700"/>
          </a:xfrm>
          <a:prstGeom prst="straightConnector1">
            <a:avLst/>
          </a:prstGeom>
          <a:noFill/>
          <a:ln cap="flat" cmpd="sng" w="28575">
            <a:solidFill>
              <a:schemeClr val="lt2"/>
            </a:solidFill>
            <a:prstDash val="solid"/>
            <a:round/>
            <a:headEnd len="lg" w="lg" type="none"/>
            <a:tailEnd len="lg" w="lg" type="none"/>
          </a:ln>
        </p:spPr>
      </p:cxnSp>
      <p:sp>
        <p:nvSpPr>
          <p:cNvPr id="128" name="Shape 128"/>
          <p:cNvSpPr txBox="1"/>
          <p:nvPr>
            <p:ph type="title"/>
          </p:nvPr>
        </p:nvSpPr>
        <p:spPr>
          <a:xfrm>
            <a:off x="326225" y="102125"/>
            <a:ext cx="8520600" cy="913500"/>
          </a:xfrm>
          <a:prstGeom prst="rect">
            <a:avLst/>
          </a:prstGeom>
        </p:spPr>
        <p:txBody>
          <a:bodyPr anchorCtr="0" anchor="t" bIns="91425" lIns="91425" rIns="91425" tIns="91425">
            <a:noAutofit/>
          </a:bodyPr>
          <a:lstStyle/>
          <a:p>
            <a:pPr lvl="0" rtl="0">
              <a:spcBef>
                <a:spcPts val="0"/>
              </a:spcBef>
              <a:buNone/>
            </a:pPr>
            <a:r>
              <a:rPr b="1" lang="en" sz="4800">
                <a:solidFill>
                  <a:schemeClr val="lt1"/>
                </a:solidFill>
              </a:rPr>
              <a:t>Concept Video</a:t>
            </a: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