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5" r:id="rId5"/>
    <p:sldId id="272" r:id="rId6"/>
    <p:sldId id="274" r:id="rId7"/>
    <p:sldId id="275" r:id="rId8"/>
    <p:sldId id="261" r:id="rId9"/>
    <p:sldId id="271" r:id="rId10"/>
    <p:sldId id="259" r:id="rId11"/>
    <p:sldId id="264" r:id="rId12"/>
    <p:sldId id="273" r:id="rId13"/>
    <p:sldId id="263" r:id="rId14"/>
    <p:sldId id="266" r:id="rId1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4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C9810-82AF-4C04-B938-7EBA12D7118A}" v="855" dt="2023-09-08T08:53:52.639"/>
    <p1510:client id="{18EFBE2C-7326-49BF-B282-3B25CB80169E}" v="67" dt="2023-09-09T08:29:53.843"/>
    <p1510:client id="{36D76FA8-C2EC-41EB-9E4F-E803372A0D9A}" v="460" dt="2023-09-08T18:32:31.157"/>
    <p1510:client id="{5213A378-3389-4BBC-B5A5-AA2F96198D37}" v="1481" dt="2023-09-06T17:33:06.758"/>
    <p1510:client id="{959A8EA4-5B83-4691-9AFB-72CA3FF3F126}" v="1370" dt="2023-09-07T19:18:20.771"/>
    <p1510:client id="{960CC358-76AF-4DF4-95FC-2E03EB4C040F}" v="164" dt="2023-09-08T18:06:46.070"/>
    <p1510:client id="{AA0B1832-6E1D-4D6F-A086-5103B9D5B804}" v="1" dt="2023-09-07T19:18:41.796"/>
    <p1510:client id="{CA539C58-DE35-4548-9EFF-75B73EC7D8AC}" v="446" dt="2023-09-07T20:12:58.075"/>
    <p1510:client id="{D51737F1-1322-475D-B8C3-0DC1282325CE}" v="276" dt="2023-09-08T18:58:29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8B8025-020F-4177-8923-A113458B02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3BF0D7-34D6-4F21-A89C-6E56A70DA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07670-ED36-4F0A-A281-2C1CAA6A7C67}" type="datetime1">
              <a:rPr lang="en-GB" smtClean="0"/>
              <a:t>09/09/2023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1BE4-40B3-4C17-94CC-EA9A790349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8A2F4-ED8E-403F-A4B6-34FEE7ADE2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7DE40-7AEB-4C7C-BC44-FA39FAEF52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9188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D2D3-0165-4B5D-ADED-1331DF83D0BE}" type="datetime1">
              <a:rPr lang="en-GB" smtClean="0"/>
              <a:pPr/>
              <a:t>09/09/2023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6AA59-A65D-4FFD-9D6B-AAE6A5DDB6B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7825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6AA59-A65D-4FFD-9D6B-AAE6A5DDB6B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CFA2D-0255-48EB-AF02-8DA9AECA4556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D7790F-031A-42D6-8CE7-EF8A9E725AD9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50EB04-230C-420C-98ED-1BE8AD2CBA8C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D058B2-1E74-4EC8-8785-8F6215798FC0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E4B57-ECC1-434A-BBE8-974DFAE1AFB6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E54EF8-E347-4531-9C66-3C0DB6CAC068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D87D1D-1076-47A2-9A7C-82B4F5AB6215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 anchorCtr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CBAB0-3CB7-40F9-9CC7-95C1C4394573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16CF7-4BA9-4A3F-B8D4-018FCE9D06D8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7A697C-2754-4B9C-88A7-BEF0E1D7FAC5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1F316-BA56-4184-9864-D2FEE684AE54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791826-1A1E-4E8B-B47B-7793EE0D0ED8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F51C3-E899-4B72-81BD-DD436F73D70F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764339-49E9-477D-8D62-EDDD172CF2D6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0262B-C3C1-4C6D-9A9C-667433511425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17EDFE-3B2D-409E-815B-664566D1B138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BEC05C-0C7D-4CFC-AB94-3D6075A054D5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3446B9D6-22F8-4AB0-ACFB-10DA600FE9C2}" type="datetime1">
              <a:rPr lang="en-GB" noProof="0" smtClean="0"/>
              <a:t>09/09/2023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en-GB" noProof="0" smtClean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client=safari&amp;rls=en&amp;q=netflix+market+summary&amp;ie=UTF-8&amp;oe=UTF-8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en.wikipedia.org/wiki/Netfli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ollider.com/netflix-most-watched-non-english-shows/#39-money-heist-39---part-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highest-grossing_actors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11" Type="http://schemas.openxmlformats.org/officeDocument/2006/relationships/image" Target="../media/image18.jpe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List_of_highest-grossing_film_director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/>
              <a:t>CS-Streaming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GB"/>
              <a:t>Uncovering the secrets of Success</a:t>
            </a:r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5" y="235424"/>
            <a:ext cx="6326845" cy="620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Keeping the customer entertained</a:t>
            </a:r>
            <a:endParaRPr lang="en-US" sz="28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6045" y="1101168"/>
            <a:ext cx="2434334" cy="25929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/>
              <a:t>Fresh content is key to keeping the audience's attention, with few movies or TV shows staying on Netflix longer than</a:t>
            </a:r>
          </a:p>
        </p:txBody>
      </p:sp>
      <p:pic>
        <p:nvPicPr>
          <p:cNvPr id="3" name="Picture 2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11680AFF-FB29-1AC5-3AB0-8C160C064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88" y="857081"/>
            <a:ext cx="5791199" cy="5811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876433-BFD9-976B-3A9C-F290FF4A7724}"/>
              </a:ext>
            </a:extLst>
          </p:cNvPr>
          <p:cNvSpPr txBox="1"/>
          <p:nvPr/>
        </p:nvSpPr>
        <p:spPr>
          <a:xfrm>
            <a:off x="7131807" y="5006745"/>
            <a:ext cx="2427611" cy="156966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2 years</a:t>
            </a:r>
          </a:p>
          <a:p>
            <a:endParaRPr lang="en-GB" sz="4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42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5" y="235424"/>
            <a:ext cx="6326845" cy="620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Keeping their attention</a:t>
            </a:r>
            <a:endParaRPr lang="en-US" sz="28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diagram of a film distribution&#10;&#10;Description automatically generated">
            <a:extLst>
              <a:ext uri="{FF2B5EF4-FFF2-40B4-BE49-F238E27FC236}">
                <a16:creationId xmlns:a16="http://schemas.microsoft.com/office/drawing/2014/main" id="{0B91EEB8-9BB1-492E-BF9E-1F63F60C8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471" y="1125620"/>
            <a:ext cx="6207717" cy="4633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81642-393F-237C-4874-ED683FB6D433}"/>
              </a:ext>
            </a:extLst>
          </p:cNvPr>
          <p:cNvSpPr txBox="1"/>
          <p:nvPr/>
        </p:nvSpPr>
        <p:spPr>
          <a:xfrm>
            <a:off x="7179177" y="1855505"/>
            <a:ext cx="3101718" cy="1877437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The 'sweet-spot' for movie length is around </a:t>
            </a:r>
            <a:endParaRPr lang="en-US">
              <a:solidFill>
                <a:schemeClr val="bg1"/>
              </a:solidFill>
            </a:endParaRPr>
          </a:p>
          <a:p>
            <a:r>
              <a:rPr lang="en-GB" sz="4000">
                <a:solidFill>
                  <a:schemeClr val="bg1"/>
                </a:solidFill>
              </a:rPr>
              <a:t>1 hour 30 minutes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AAAB5-6F65-D065-EF0D-0974FC977D27}"/>
              </a:ext>
            </a:extLst>
          </p:cNvPr>
          <p:cNvSpPr txBox="1"/>
          <p:nvPr/>
        </p:nvSpPr>
        <p:spPr>
          <a:xfrm>
            <a:off x="1038477" y="795716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3F876-2A07-59B5-F0EB-57796E099FE8}"/>
              </a:ext>
            </a:extLst>
          </p:cNvPr>
          <p:cNvSpPr txBox="1"/>
          <p:nvPr/>
        </p:nvSpPr>
        <p:spPr>
          <a:xfrm>
            <a:off x="7141221" y="3816744"/>
            <a:ext cx="3142407" cy="175432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But there's a few notable epics too:</a:t>
            </a:r>
          </a:p>
          <a:p>
            <a:r>
              <a:rPr lang="en-GB" b="1"/>
              <a:t>Lagaan</a:t>
            </a:r>
            <a:r>
              <a:rPr lang="en-GB"/>
              <a:t> 224 minutes</a:t>
            </a:r>
          </a:p>
          <a:p>
            <a:r>
              <a:rPr lang="en-GB" b="1"/>
              <a:t>The Irishman</a:t>
            </a:r>
            <a:r>
              <a:rPr lang="en-GB"/>
              <a:t> 209 minutes</a:t>
            </a:r>
          </a:p>
          <a:p>
            <a:r>
              <a:rPr lang="en-GB" b="1"/>
              <a:t>Schindler's List</a:t>
            </a:r>
            <a:r>
              <a:rPr lang="en-GB"/>
              <a:t> 195 minutes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76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5" y="235424"/>
            <a:ext cx="6326845" cy="620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Keeping their attention</a:t>
            </a:r>
            <a:endParaRPr lang="en-US" sz="28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57023" y="2076731"/>
            <a:ext cx="2366899" cy="5377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F7F7F7"/>
              </a:buClr>
              <a:buNone/>
            </a:pPr>
            <a:r>
              <a:rPr lang="en-US" sz="2400"/>
              <a:t>However, there are some long-running shows too.</a:t>
            </a:r>
            <a:endParaRPr lang="en-US"/>
          </a:p>
          <a:p>
            <a:pPr marL="0" indent="0">
              <a:buNone/>
            </a:pPr>
            <a:r>
              <a:rPr lang="en-US" sz="2400"/>
              <a:t>Fan </a:t>
            </a:r>
            <a:r>
              <a:rPr lang="en-US" sz="2400" err="1"/>
              <a:t>favourites</a:t>
            </a:r>
            <a:r>
              <a:rPr lang="en-US" sz="2400"/>
              <a:t> </a:t>
            </a:r>
            <a:r>
              <a:rPr lang="en-US" sz="2400" b="1"/>
              <a:t>NCIS</a:t>
            </a:r>
            <a:r>
              <a:rPr lang="en-US" sz="2400"/>
              <a:t> and </a:t>
            </a:r>
            <a:r>
              <a:rPr lang="en-US" sz="2400" b="1"/>
              <a:t>Grey's Anatomy</a:t>
            </a:r>
            <a:r>
              <a:rPr lang="en-US" sz="2400"/>
              <a:t> both have 15 seasons available.</a:t>
            </a:r>
            <a:endParaRPr lang="en-US"/>
          </a:p>
          <a:p>
            <a:pPr>
              <a:buClr>
                <a:srgbClr val="F7F7F7"/>
              </a:buClr>
            </a:pPr>
            <a:endParaRPr lang="en-US" sz="2400"/>
          </a:p>
          <a:p>
            <a:pPr>
              <a:buClr>
                <a:srgbClr val="F7F7F7"/>
              </a:buClr>
            </a:pPr>
            <a:endParaRPr lang="en-US" sz="2400"/>
          </a:p>
          <a:p>
            <a:pPr marL="0" indent="0">
              <a:buClr>
                <a:srgbClr val="F7F7F7"/>
              </a:buClr>
              <a:buNone/>
            </a:pP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C8D07-FC78-C169-2945-B419F43914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76" b="156"/>
          <a:stretch/>
        </p:blipFill>
        <p:spPr>
          <a:xfrm>
            <a:off x="219835" y="2257074"/>
            <a:ext cx="8448158" cy="4326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9985B-ED3D-1B77-20F4-0D3284A8B33B}"/>
              </a:ext>
            </a:extLst>
          </p:cNvPr>
          <p:cNvSpPr txBox="1"/>
          <p:nvPr/>
        </p:nvSpPr>
        <p:spPr>
          <a:xfrm>
            <a:off x="218936" y="774246"/>
            <a:ext cx="6163433" cy="1323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The huge majority of shows on the platform have just one season, highlighting how important new content is. 1 to 4 seasons is optimal</a:t>
            </a:r>
          </a:p>
        </p:txBody>
      </p:sp>
    </p:spTree>
    <p:extLst>
      <p:ext uri="{BB962C8B-B14F-4D97-AF65-F5344CB8AC3E}">
        <p14:creationId xmlns:p14="http://schemas.microsoft.com/office/powerpoint/2010/main" val="2586291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5" y="235424"/>
            <a:ext cx="6326845" cy="620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Know your audience</a:t>
            </a:r>
            <a:endParaRPr lang="en-US" sz="28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1372" y="858407"/>
            <a:ext cx="2521997" cy="7519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srgbClr val="F7F7F7"/>
              </a:buClr>
              <a:buNone/>
            </a:pPr>
            <a:r>
              <a:rPr lang="en-US" sz="2400"/>
              <a:t>Netflix offers content for all ages but its focus is on adult audiences</a:t>
            </a:r>
          </a:p>
          <a:p>
            <a:pPr>
              <a:buClr>
                <a:srgbClr val="F7F7F7"/>
              </a:buClr>
            </a:pPr>
            <a:endParaRPr lang="en-US"/>
          </a:p>
        </p:txBody>
      </p:sp>
      <p:pic>
        <p:nvPicPr>
          <p:cNvPr id="3" name="Picture 2" descr="A graph of a number of ratings&#10;&#10;Description automatically generated">
            <a:extLst>
              <a:ext uri="{FF2B5EF4-FFF2-40B4-BE49-F238E27FC236}">
                <a16:creationId xmlns:a16="http://schemas.microsoft.com/office/drawing/2014/main" id="{7ADC74B3-1053-3593-8857-EA8364D1AD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394" t="12836" r="54742"/>
          <a:stretch/>
        </p:blipFill>
        <p:spPr>
          <a:xfrm>
            <a:off x="278877" y="868526"/>
            <a:ext cx="5940484" cy="5658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FBD376-1424-549D-4D42-6AFAD32A987B}"/>
              </a:ext>
            </a:extLst>
          </p:cNvPr>
          <p:cNvSpPr txBox="1"/>
          <p:nvPr/>
        </p:nvSpPr>
        <p:spPr>
          <a:xfrm>
            <a:off x="7303062" y="3155892"/>
            <a:ext cx="3304247" cy="267765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60%</a:t>
            </a:r>
          </a:p>
          <a:p>
            <a:r>
              <a:rPr lang="en-GB" sz="2400">
                <a:solidFill>
                  <a:srgbClr val="FFFFFF"/>
                </a:solidFill>
              </a:rPr>
              <a:t>of Netflix content </a:t>
            </a:r>
          </a:p>
          <a:p>
            <a:r>
              <a:rPr lang="en-GB" sz="2400">
                <a:solidFill>
                  <a:srgbClr val="FFFFFF"/>
                </a:solidFill>
              </a:rPr>
              <a:t>is rated </a:t>
            </a:r>
            <a:endParaRPr lang="en-GB">
              <a:solidFill>
                <a:srgbClr val="000000"/>
              </a:solidFill>
            </a:endParaRPr>
          </a:p>
          <a:p>
            <a:r>
              <a:rPr lang="en-GB" sz="4000">
                <a:solidFill>
                  <a:srgbClr val="FFFFFF"/>
                </a:solidFill>
              </a:rPr>
              <a:t>mature or 14+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59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" y="89873"/>
            <a:ext cx="6730586" cy="8266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Content is key</a:t>
            </a:r>
            <a:endParaRPr lang="en-US" b="0" i="0" kern="1200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0433" y="1276520"/>
            <a:ext cx="5956784" cy="46565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Key findings</a:t>
            </a:r>
            <a:endParaRPr lang="en-US"/>
          </a:p>
          <a:p>
            <a:pPr lvl="1">
              <a:buClr>
                <a:srgbClr val="F7F7F7"/>
              </a:buClr>
            </a:pPr>
            <a:r>
              <a:rPr lang="en-US" sz="2000">
                <a:solidFill>
                  <a:srgbClr val="FFFFFF"/>
                </a:solidFill>
                <a:ea typeface="+mj-lt"/>
                <a:cs typeface="+mj-lt"/>
              </a:rPr>
              <a:t>Use the data to get the right mix</a:t>
            </a:r>
          </a:p>
          <a:p>
            <a:pPr lvl="1">
              <a:buClr>
                <a:srgbClr val="F7F7F7"/>
              </a:buClr>
            </a:pPr>
            <a:r>
              <a:rPr lang="en-US" sz="2000">
                <a:solidFill>
                  <a:srgbClr val="FFFFFF"/>
                </a:solidFill>
                <a:ea typeface="+mj-lt"/>
                <a:cs typeface="+mj-lt"/>
              </a:rPr>
              <a:t>Feature-length content doesn't necessarily mean movies. Include stand-up and documentaries in your mix.</a:t>
            </a:r>
          </a:p>
          <a:p>
            <a:pPr lvl="1">
              <a:buClr>
                <a:srgbClr val="F7F7F7"/>
              </a:buClr>
            </a:pPr>
            <a:r>
              <a:rPr lang="en-US" sz="2000">
                <a:solidFill>
                  <a:srgbClr val="FFFFFF"/>
                </a:solidFill>
              </a:rPr>
              <a:t>Think international with global content</a:t>
            </a:r>
            <a:endParaRPr lang="en-US" sz="2000"/>
          </a:p>
          <a:p>
            <a:pPr lvl="1">
              <a:buClr>
                <a:srgbClr val="F7F7F7"/>
              </a:buClr>
            </a:pPr>
            <a:r>
              <a:rPr lang="en-US" sz="2000">
                <a:solidFill>
                  <a:srgbClr val="FFFFFF"/>
                </a:solidFill>
              </a:rPr>
              <a:t>Keep it new</a:t>
            </a:r>
            <a:endParaRPr lang="en-US" sz="2000">
              <a:solidFill>
                <a:srgbClr val="000000"/>
              </a:solidFill>
            </a:endParaRPr>
          </a:p>
          <a:p>
            <a:pPr lvl="1">
              <a:buClr>
                <a:srgbClr val="F7F7F7"/>
              </a:buClr>
            </a:pPr>
            <a:endParaRPr lang="en-US" sz="2000">
              <a:solidFill>
                <a:srgbClr val="FFFFFF"/>
              </a:solidFill>
            </a:endParaRPr>
          </a:p>
          <a:p>
            <a:pPr marL="57150" indent="0">
              <a:buClr>
                <a:srgbClr val="F7F7F7"/>
              </a:buClr>
              <a:buNone/>
            </a:pPr>
            <a:r>
              <a:rPr lang="en-US" sz="2200">
                <a:solidFill>
                  <a:srgbClr val="FFFFFF"/>
                </a:solidFill>
              </a:rPr>
              <a:t>Our recommendations:</a:t>
            </a:r>
            <a:endParaRPr lang="en-US" sz="2200"/>
          </a:p>
          <a:p>
            <a:pPr lvl="1">
              <a:buClr>
                <a:srgbClr val="F7F7F7"/>
              </a:buClr>
            </a:pPr>
            <a:r>
              <a:rPr lang="en-US" sz="2200">
                <a:solidFill>
                  <a:srgbClr val="FFFFFF"/>
                </a:solidFill>
              </a:rPr>
              <a:t>Further research into data for s</a:t>
            </a:r>
            <a:r>
              <a:rPr lang="en-US" sz="2400">
                <a:solidFill>
                  <a:srgbClr val="FFFFFF"/>
                </a:solidFill>
              </a:rPr>
              <a:t>treaming figures and viewer ratings</a:t>
            </a:r>
            <a:endParaRPr lang="en-US"/>
          </a:p>
          <a:p>
            <a:pPr lvl="3">
              <a:buClr>
                <a:srgbClr val="F7F7F7"/>
              </a:buClr>
            </a:pPr>
            <a:endParaRPr lang="en-US">
              <a:solidFill>
                <a:srgbClr val="FFFFFF"/>
              </a:solidFill>
            </a:endParaRPr>
          </a:p>
          <a:p>
            <a:pPr lvl="1">
              <a:buClr>
                <a:srgbClr val="F7F7F7"/>
              </a:buClr>
            </a:pPr>
            <a:endParaRPr lang="en-US">
              <a:solidFill>
                <a:srgbClr val="FFFFFF"/>
              </a:solidFill>
            </a:endParaRPr>
          </a:p>
          <a:p>
            <a:pPr lvl="1">
              <a:buClr>
                <a:srgbClr val="F7F7F7"/>
              </a:buClr>
            </a:pPr>
            <a:endParaRPr lang="en-US">
              <a:solidFill>
                <a:srgbClr val="FFFFFF"/>
              </a:solidFill>
            </a:endParaRPr>
          </a:p>
          <a:p>
            <a:pPr>
              <a:buClr>
                <a:srgbClr val="F7F7F7"/>
              </a:buClr>
              <a:buFont typeface="Calibri" charset="2"/>
              <a:buChar char="-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1D64C-FA8B-C51D-6001-4D67AD7B2BE8}"/>
              </a:ext>
            </a:extLst>
          </p:cNvPr>
          <p:cNvSpPr/>
          <p:nvPr/>
        </p:nvSpPr>
        <p:spPr>
          <a:xfrm>
            <a:off x="6448564" y="2427880"/>
            <a:ext cx="5556932" cy="3168712"/>
          </a:xfrm>
          <a:prstGeom prst="rect">
            <a:avLst/>
          </a:prstGeom>
          <a:solidFill>
            <a:srgbClr val="41A4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5B58749-E63E-6B8B-B0D0-41A01A7B2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28563" y="2205393"/>
            <a:ext cx="4645308" cy="28575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GB" sz="6000" b="1">
              <a:solidFill>
                <a:schemeClr val="tx2">
                  <a:lumMod val="60000"/>
                  <a:lumOff val="40000"/>
                </a:schemeClr>
              </a:solidFill>
              <a:ea typeface="+mj-lt"/>
              <a:cs typeface="+mj-lt"/>
            </a:endParaRPr>
          </a:p>
          <a:p>
            <a:pPr marL="0" indent="0">
              <a:buNone/>
            </a:pPr>
            <a:r>
              <a:rPr lang="en-GB" sz="6000" b="1">
                <a:solidFill>
                  <a:schemeClr val="bg1"/>
                </a:solidFill>
                <a:ea typeface="+mj-lt"/>
                <a:cs typeface="+mj-lt"/>
              </a:rPr>
              <a:t>CS STREAMING</a:t>
            </a:r>
            <a:endParaRPr lang="en-US" sz="6000">
              <a:solidFill>
                <a:schemeClr val="bg1"/>
              </a:solidFill>
            </a:endParaRPr>
          </a:p>
          <a:p>
            <a:pPr>
              <a:buClr>
                <a:srgbClr val="F7F7F7"/>
              </a:buClr>
            </a:pPr>
            <a:endParaRPr lang="en-GB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00D07BD-E874-B89B-8848-85B94D8B764E}"/>
              </a:ext>
            </a:extLst>
          </p:cNvPr>
          <p:cNvSpPr/>
          <p:nvPr/>
        </p:nvSpPr>
        <p:spPr>
          <a:xfrm rot="5400000">
            <a:off x="5502356" y="3421023"/>
            <a:ext cx="2482159" cy="110150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676838F-164B-AE07-850B-D16DD9E1B38C}"/>
              </a:ext>
            </a:extLst>
          </p:cNvPr>
          <p:cNvSpPr txBox="1">
            <a:spLocks/>
          </p:cNvSpPr>
          <p:nvPr/>
        </p:nvSpPr>
        <p:spPr>
          <a:xfrm>
            <a:off x="165567" y="742250"/>
            <a:ext cx="6244331" cy="69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To </a:t>
            </a:r>
            <a:r>
              <a:rPr lang="en-US" err="1">
                <a:solidFill>
                  <a:srgbClr val="FFFFFF"/>
                </a:solidFill>
              </a:rPr>
              <a:t>optimise</a:t>
            </a:r>
            <a:r>
              <a:rPr lang="en-US">
                <a:solidFill>
                  <a:srgbClr val="FFFFFF"/>
                </a:solidFill>
              </a:rPr>
              <a:t> your new service and compete with Netflix, the data shows the following key factors to success:</a:t>
            </a:r>
          </a:p>
        </p:txBody>
      </p:sp>
    </p:spTree>
    <p:extLst>
      <p:ext uri="{BB962C8B-B14F-4D97-AF65-F5344CB8AC3E}">
        <p14:creationId xmlns:p14="http://schemas.microsoft.com/office/powerpoint/2010/main" val="2864117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5" y="89873"/>
            <a:ext cx="5616217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 descr="A red and black text&#10;&#10;Description automatically generated">
            <a:extLst>
              <a:ext uri="{FF2B5EF4-FFF2-40B4-BE49-F238E27FC236}">
                <a16:creationId xmlns:a16="http://schemas.microsoft.com/office/drawing/2014/main" id="{68F51A79-2E9B-C4DB-F43A-B7EA0DF207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7434346" y="1899642"/>
            <a:ext cx="3980139" cy="1074637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03" y="757700"/>
            <a:ext cx="6224102" cy="52922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Netflix is an American subscription on-demand streaming service, employing 12,800 people. </a:t>
            </a:r>
            <a:r>
              <a:rPr lang="en-US" sz="1900">
                <a:solidFill>
                  <a:srgbClr val="FFFFFF"/>
                </a:solidFill>
                <a:ea typeface="+mj-lt"/>
                <a:cs typeface="+mj-lt"/>
              </a:rPr>
              <a:t>It is the most subscribed on-demand streaming service.</a:t>
            </a:r>
            <a:endParaRPr lang="en-US" sz="1900">
              <a:ea typeface="+mj-lt"/>
              <a:cs typeface="+mj-lt"/>
            </a:endParaRPr>
          </a:p>
          <a:p>
            <a:pPr>
              <a:buClr>
                <a:srgbClr val="F7F7F7"/>
              </a:buClr>
            </a:pPr>
            <a:r>
              <a:rPr lang="en-US" sz="1900">
                <a:solidFill>
                  <a:srgbClr val="FFFFFF"/>
                </a:solidFill>
                <a:ea typeface="+mj-lt"/>
                <a:cs typeface="+mj-lt"/>
              </a:rPr>
              <a:t>Originally launched as a DVD-by-mail service in 1997, it transitioned into streaming from 2007. </a:t>
            </a:r>
          </a:p>
          <a:p>
            <a:pPr>
              <a:buClr>
                <a:srgbClr val="F7F7F7"/>
              </a:buClr>
            </a:pPr>
            <a:r>
              <a:rPr lang="en-US" sz="1900">
                <a:solidFill>
                  <a:srgbClr val="FFFFFF"/>
                </a:solidFill>
              </a:rPr>
              <a:t>In the US, half of its library is now Netflix original productions.</a:t>
            </a:r>
          </a:p>
          <a:p>
            <a:pPr>
              <a:buClr>
                <a:srgbClr val="F7F7F7"/>
              </a:buClr>
            </a:pPr>
            <a:r>
              <a:rPr lang="en-US" sz="1900">
                <a:solidFill>
                  <a:srgbClr val="FFFFFF"/>
                </a:solidFill>
              </a:rPr>
              <a:t>Netflix now operates in almost every country, with over 238 million paid memberships. </a:t>
            </a:r>
          </a:p>
          <a:p>
            <a:pPr>
              <a:buClr>
                <a:srgbClr val="F7F7F7"/>
              </a:buClr>
            </a:pPr>
            <a:r>
              <a:rPr lang="en-US" sz="1900">
                <a:solidFill>
                  <a:srgbClr val="FFFFFF"/>
                </a:solidFill>
              </a:rPr>
              <a:t>Netflix was the first streaming service to enter the Motion Picture Association of America and it won its first Oscar in 2018 for documentary Icarus.</a:t>
            </a:r>
          </a:p>
          <a:p>
            <a:pPr>
              <a:buClr>
                <a:srgbClr val="F7F7F7"/>
              </a:buClr>
            </a:pPr>
            <a:r>
              <a:rPr lang="en-US" sz="1900">
                <a:solidFill>
                  <a:srgbClr val="FFFFFF"/>
                </a:solidFill>
              </a:rPr>
              <a:t>Netflix stock opened on NASDAQ in 2002 and the company is now worth an estimated $197 billion.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FB0D7-34A4-0ECC-D9C6-D1D1611FE39C}"/>
              </a:ext>
            </a:extLst>
          </p:cNvPr>
          <p:cNvSpPr txBox="1"/>
          <p:nvPr/>
        </p:nvSpPr>
        <p:spPr>
          <a:xfrm>
            <a:off x="6811799" y="6247285"/>
            <a:ext cx="52432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/>
              <a:t>Sources: </a:t>
            </a:r>
            <a:r>
              <a:rPr lang="en-GB" sz="1200">
                <a:ea typeface="+mn-lt"/>
                <a:cs typeface="+mn-lt"/>
                <a:hlinkClick r:id="rId7"/>
              </a:rPr>
              <a:t>https://en.wikipedia.org/wiki/Netflix</a:t>
            </a:r>
            <a:r>
              <a:rPr lang="en-GB" sz="1200">
                <a:ea typeface="+mn-lt"/>
                <a:cs typeface="+mn-lt"/>
              </a:rPr>
              <a:t>; </a:t>
            </a:r>
          </a:p>
          <a:p>
            <a:r>
              <a:rPr lang="en-GB" sz="1200">
                <a:ea typeface="+mn-lt"/>
                <a:cs typeface="+mn-lt"/>
                <a:hlinkClick r:id="rId8"/>
              </a:rPr>
              <a:t>netflix market summary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137510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46" y="415221"/>
            <a:ext cx="6147049" cy="886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What Netflix offers </a:t>
            </a:r>
            <a:endParaRPr lang="en-US" sz="31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2213" y="1145570"/>
            <a:ext cx="6224102" cy="5463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Clr>
                <a:srgbClr val="F7F7F7"/>
              </a:buClr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357CCBDB-8113-E80C-7119-2B771A8DBA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2152" b="230"/>
          <a:stretch/>
        </p:blipFill>
        <p:spPr>
          <a:xfrm>
            <a:off x="361444" y="1584179"/>
            <a:ext cx="6054356" cy="3298545"/>
          </a:xfrm>
          <a:prstGeom prst="rect">
            <a:avLst/>
          </a:prstGeom>
        </p:spPr>
      </p:pic>
      <p:pic>
        <p:nvPicPr>
          <p:cNvPr id="8" name="Picture 7" descr="A couple of striped buckets with popcorn coming out of them&#10;&#10;Description automatically generated">
            <a:extLst>
              <a:ext uri="{FF2B5EF4-FFF2-40B4-BE49-F238E27FC236}">
                <a16:creationId xmlns:a16="http://schemas.microsoft.com/office/drawing/2014/main" id="{BE701910-F676-DF3A-01AE-2FB1C90DD2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401" y="2457687"/>
            <a:ext cx="5015712" cy="3028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DB91D-D850-8C6A-E4B1-CE4440B4EDEE}"/>
              </a:ext>
            </a:extLst>
          </p:cNvPr>
          <p:cNvSpPr txBox="1"/>
          <p:nvPr/>
        </p:nvSpPr>
        <p:spPr>
          <a:xfrm>
            <a:off x="7222141" y="418087"/>
            <a:ext cx="1982548" cy="2677656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Two-thirds</a:t>
            </a:r>
            <a:r>
              <a:rPr lang="en-GB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  <a:p>
            <a:r>
              <a:rPr lang="en-GB" sz="2400">
                <a:solidFill>
                  <a:srgbClr val="FFFFFF"/>
                </a:solidFill>
              </a:rPr>
              <a:t>of Netflix content is</a:t>
            </a:r>
            <a:r>
              <a:rPr lang="en-GB">
                <a:solidFill>
                  <a:srgbClr val="FFFFFF"/>
                </a:solidFill>
              </a:rPr>
              <a:t> </a:t>
            </a:r>
            <a:r>
              <a:rPr lang="en-GB" sz="4000">
                <a:solidFill>
                  <a:srgbClr val="FFFFFF"/>
                </a:solidFill>
              </a:rPr>
              <a:t>movies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73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5" y="235424"/>
            <a:ext cx="6326845" cy="620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Global entertainment</a:t>
            </a:r>
            <a:endParaRPr lang="en-US" sz="28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019" y="898868"/>
            <a:ext cx="2825448" cy="20736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srgbClr val="F7F7F7"/>
              </a:buClr>
              <a:buNone/>
            </a:pPr>
            <a:r>
              <a:rPr lang="en-US" sz="3200" b="1"/>
              <a:t>International movies</a:t>
            </a:r>
            <a:r>
              <a:rPr lang="en-US" sz="3200"/>
              <a:t> are a key factor to success, making up the majority of content on Netflix, followed by dramas and comedies.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2A1EC-12E6-A053-CB38-C7A1640B5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16" y="898449"/>
            <a:ext cx="6344153" cy="53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76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5" y="235424"/>
            <a:ext cx="6326845" cy="620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Global entertainment</a:t>
            </a:r>
            <a:endParaRPr lang="en-US" sz="28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1058" y="697872"/>
            <a:ext cx="3850439" cy="60724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srgbClr val="F7F7F7"/>
              </a:buClr>
              <a:buNone/>
            </a:pPr>
            <a:r>
              <a:rPr lang="en-US" sz="2800"/>
              <a:t>It's a similar picture for TV, here international content is a major factor. Audiences love homegrown shows but </a:t>
            </a:r>
            <a:r>
              <a:rPr lang="en-US" sz="2800" b="1"/>
              <a:t>in a global market content crosses borders</a:t>
            </a:r>
            <a:r>
              <a:rPr lang="en-US" sz="2800"/>
              <a:t>. Recent hits include </a:t>
            </a:r>
            <a:r>
              <a:rPr lang="en-US" sz="2800" b="1"/>
              <a:t>Squid Game</a:t>
            </a:r>
            <a:r>
              <a:rPr lang="en-US" sz="2800"/>
              <a:t> (S Korea) and </a:t>
            </a:r>
            <a:r>
              <a:rPr lang="en-US" sz="2800" b="1">
                <a:latin typeface="Century Gothic"/>
              </a:rPr>
              <a:t>Money Heist</a:t>
            </a:r>
            <a:r>
              <a:rPr lang="en-US" sz="2800"/>
              <a:t> (Spain).</a:t>
            </a:r>
            <a:endParaRPr lang="en-US"/>
          </a:p>
        </p:txBody>
      </p:sp>
      <p:pic>
        <p:nvPicPr>
          <p:cNvPr id="5" name="Picture 4" descr="A graph of tv shows&#10;&#10;Description automatically generated">
            <a:extLst>
              <a:ext uri="{FF2B5EF4-FFF2-40B4-BE49-F238E27FC236}">
                <a16:creationId xmlns:a16="http://schemas.microsoft.com/office/drawing/2014/main" id="{64F471DB-284D-47E3-5A72-6D78BAD322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97" y="854240"/>
            <a:ext cx="6202545" cy="53855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19A249-0554-3E80-1A4B-49F8B84A24BA}"/>
              </a:ext>
            </a:extLst>
          </p:cNvPr>
          <p:cNvSpPr txBox="1"/>
          <p:nvPr/>
        </p:nvSpPr>
        <p:spPr>
          <a:xfrm>
            <a:off x="101150" y="6352247"/>
            <a:ext cx="6284814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u="sng">
                <a:latin typeface="Helvetica Neue"/>
                <a:hlinkClick r:id="rId7"/>
              </a:rPr>
              <a:t>https://collider.com/netflix-most-watched-non-english-shows/#39-money-heist-39---part-4</a:t>
            </a:r>
            <a:endParaRPr lang="en-US" sz="1200"/>
          </a:p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78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75" y="235424"/>
            <a:ext cx="6326845" cy="620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Market focus – a closer look</a:t>
            </a:r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1029" y="853445"/>
            <a:ext cx="6075748" cy="22355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srgbClr val="F7F7F7"/>
              </a:buClr>
              <a:buNone/>
            </a:pPr>
            <a:r>
              <a:rPr lang="en-US" sz="2800">
                <a:solidFill>
                  <a:schemeClr val="bg1"/>
                </a:solidFill>
              </a:rPr>
              <a:t>The majority of content comes from the </a:t>
            </a:r>
            <a:r>
              <a:rPr lang="en-US" sz="2800" b="1">
                <a:solidFill>
                  <a:schemeClr val="bg1"/>
                </a:solidFill>
              </a:rPr>
              <a:t>US, India, UK, Canada and Japan</a:t>
            </a:r>
            <a:r>
              <a:rPr lang="en-US" sz="280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The focus for feature-length content is on drama, comedies and docuseries.</a:t>
            </a:r>
          </a:p>
          <a:p>
            <a:pPr marL="0" indent="0">
              <a:buNone/>
            </a:pPr>
            <a:endParaRPr lang="en-US" sz="2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>
                <a:solidFill>
                  <a:schemeClr val="bg1"/>
                </a:solidFill>
              </a:rPr>
              <a:t>Whereas for TV we can see the impact of UK output and where family content should be focused.  </a:t>
            </a:r>
          </a:p>
        </p:txBody>
      </p:sp>
      <p:pic>
        <p:nvPicPr>
          <p:cNvPr id="3" name="Picture 2" descr="A graph of a movie genre&#10;&#10;Description automatically generated">
            <a:extLst>
              <a:ext uri="{FF2B5EF4-FFF2-40B4-BE49-F238E27FC236}">
                <a16:creationId xmlns:a16="http://schemas.microsoft.com/office/drawing/2014/main" id="{0917F842-1057-E402-7836-4EE7BE804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2451" y="234669"/>
            <a:ext cx="4250059" cy="3289243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7321A7E-2780-6F77-F3B2-A05FDAD7C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000" y="3521706"/>
            <a:ext cx="4298200" cy="33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97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A8BE-F186-3A4B-C4FD-44366CF7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3" y="182984"/>
            <a:ext cx="9984652" cy="1400530"/>
          </a:xfrm>
        </p:spPr>
        <p:txBody>
          <a:bodyPr/>
          <a:lstStyle/>
          <a:p>
            <a:r>
              <a:rPr lang="en-GB"/>
              <a:t>Content by country of production</a:t>
            </a:r>
          </a:p>
        </p:txBody>
      </p:sp>
      <p:pic>
        <p:nvPicPr>
          <p:cNvPr id="5" name="Content Placeholder 4" descr="A graph showing the results of a television show&#10;&#10;Description automatically generated">
            <a:extLst>
              <a:ext uri="{FF2B5EF4-FFF2-40B4-BE49-F238E27FC236}">
                <a16:creationId xmlns:a16="http://schemas.microsoft.com/office/drawing/2014/main" id="{5A594F0E-F7D6-6AEF-9D4F-230BC0F80E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8178" r="7015"/>
          <a:stretch/>
        </p:blipFill>
        <p:spPr>
          <a:xfrm>
            <a:off x="702738" y="1266674"/>
            <a:ext cx="10548101" cy="4996154"/>
          </a:xfrm>
        </p:spPr>
      </p:pic>
    </p:spTree>
    <p:extLst>
      <p:ext uri="{BB962C8B-B14F-4D97-AF65-F5344CB8AC3E}">
        <p14:creationId xmlns:p14="http://schemas.microsoft.com/office/powerpoint/2010/main" val="318648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9" y="132000"/>
            <a:ext cx="6147049" cy="8860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Looking outside of Hollywood</a:t>
            </a:r>
            <a:endParaRPr lang="en-US" sz="31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5009" y="976986"/>
            <a:ext cx="6224102" cy="2644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7F7F7"/>
              </a:buClr>
            </a:pPr>
            <a:endParaRPr lang="en-US">
              <a:solidFill>
                <a:schemeClr val="bg1"/>
              </a:solidFill>
            </a:endParaRPr>
          </a:p>
          <a:p>
            <a:pPr lvl="1">
              <a:buClr>
                <a:srgbClr val="F7F7F7"/>
              </a:buClr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248EF-024C-0F4B-E70F-B778C75EBD1E}"/>
              </a:ext>
            </a:extLst>
          </p:cNvPr>
          <p:cNvSpPr txBox="1"/>
          <p:nvPr/>
        </p:nvSpPr>
        <p:spPr>
          <a:xfrm>
            <a:off x="6918690" y="256247"/>
            <a:ext cx="334470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/>
              <a:t>The highest grossing actors can all be found on Netflix, however they don't feature highly.</a:t>
            </a:r>
          </a:p>
        </p:txBody>
      </p:sp>
      <p:pic>
        <p:nvPicPr>
          <p:cNvPr id="5" name="Picture 4" descr="A person in a black jacket&#10;&#10;Description automatically generated">
            <a:extLst>
              <a:ext uri="{FF2B5EF4-FFF2-40B4-BE49-F238E27FC236}">
                <a16:creationId xmlns:a16="http://schemas.microsoft.com/office/drawing/2014/main" id="{F6672051-841F-5F94-47E6-D48F245F00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5012" b="368"/>
          <a:stretch/>
        </p:blipFill>
        <p:spPr>
          <a:xfrm>
            <a:off x="7010399" y="1604246"/>
            <a:ext cx="2057066" cy="1822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3DE2F-779B-1BBD-9867-8C0FBBB71EA6}"/>
              </a:ext>
            </a:extLst>
          </p:cNvPr>
          <p:cNvSpPr txBox="1"/>
          <p:nvPr/>
        </p:nvSpPr>
        <p:spPr>
          <a:xfrm>
            <a:off x="6938920" y="3722335"/>
            <a:ext cx="46933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/>
              <a:t>Look outside Hollywood to build your platform. </a:t>
            </a:r>
          </a:p>
        </p:txBody>
      </p:sp>
      <p:pic>
        <p:nvPicPr>
          <p:cNvPr id="7" name="Picture 6" descr="A person wearing a hat and glasses&#10;&#10;Description automatically generated">
            <a:extLst>
              <a:ext uri="{FF2B5EF4-FFF2-40B4-BE49-F238E27FC236}">
                <a16:creationId xmlns:a16="http://schemas.microsoft.com/office/drawing/2014/main" id="{2E15D268-E1FC-F487-7D88-DF0655011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1799" y="2165210"/>
            <a:ext cx="2743200" cy="1543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283C61-3D01-86E5-9ED6-93BCC1B94018}"/>
              </a:ext>
            </a:extLst>
          </p:cNvPr>
          <p:cNvSpPr txBox="1"/>
          <p:nvPr/>
        </p:nvSpPr>
        <p:spPr>
          <a:xfrm>
            <a:off x="316940" y="6271328"/>
            <a:ext cx="6170175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solidFill>
                  <a:srgbClr val="4AB6AC"/>
                </a:solidFill>
                <a:ea typeface="+mn-lt"/>
                <a:cs typeface="+mn-lt"/>
                <a:hlinkClick r:id="rId8"/>
              </a:rPr>
              <a:t>https://en.wikipedia.org/wiki/List_of_highest-grossing_actors</a:t>
            </a:r>
            <a:endParaRPr lang="en-GB" sz="1200">
              <a:solidFill>
                <a:srgbClr val="4AB6AC"/>
              </a:solidFill>
            </a:endParaRPr>
          </a:p>
          <a:p>
            <a:endParaRPr lang="en-GB" sz="1200">
              <a:solidFill>
                <a:srgbClr val="4AB6AC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GB" sz="1300">
              <a:solidFill>
                <a:srgbClr val="4AB6AC"/>
              </a:solidFill>
            </a:endParaRPr>
          </a:p>
          <a:p>
            <a:endParaRPr lang="en-GB"/>
          </a:p>
        </p:txBody>
      </p:sp>
      <p:pic>
        <p:nvPicPr>
          <p:cNvPr id="13" name="Picture 12" descr="A graph with blue lines and white text&#10;&#10;Description automatically generated">
            <a:extLst>
              <a:ext uri="{FF2B5EF4-FFF2-40B4-BE49-F238E27FC236}">
                <a16:creationId xmlns:a16="http://schemas.microsoft.com/office/drawing/2014/main" id="{10271862-AE33-9F95-99A0-600A1604742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6469" b="-168"/>
          <a:stretch/>
        </p:blipFill>
        <p:spPr>
          <a:xfrm>
            <a:off x="226577" y="830241"/>
            <a:ext cx="5750833" cy="40376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5B19E0-7375-3872-FE08-799E75C1042A}"/>
              </a:ext>
            </a:extLst>
          </p:cNvPr>
          <p:cNvSpPr txBox="1"/>
          <p:nvPr/>
        </p:nvSpPr>
        <p:spPr>
          <a:xfrm>
            <a:off x="229274" y="5030548"/>
            <a:ext cx="6257840" cy="120032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FFFFFF"/>
                </a:solidFill>
                <a:ea typeface="+mn-lt"/>
                <a:cs typeface="+mn-lt"/>
              </a:rPr>
              <a:t>Bollywood</a:t>
            </a:r>
            <a:r>
              <a:rPr lang="en-GB" sz="2400">
                <a:solidFill>
                  <a:srgbClr val="FFFFFF"/>
                </a:solidFill>
                <a:ea typeface="+mn-lt"/>
                <a:cs typeface="+mn-lt"/>
              </a:rPr>
              <a:t> films and </a:t>
            </a:r>
            <a:r>
              <a:rPr lang="en-GB" sz="2400" b="1">
                <a:solidFill>
                  <a:srgbClr val="FFFFFF"/>
                </a:solidFill>
                <a:ea typeface="+mn-lt"/>
                <a:cs typeface="+mn-lt"/>
              </a:rPr>
              <a:t>documentaries</a:t>
            </a:r>
            <a:r>
              <a:rPr lang="en-GB" sz="2400">
                <a:solidFill>
                  <a:srgbClr val="FFFFFF"/>
                </a:solidFill>
                <a:ea typeface="+mn-lt"/>
                <a:cs typeface="+mn-lt"/>
              </a:rPr>
              <a:t> are great ways to bring in audiences.</a:t>
            </a: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7" name="Picture 16" descr="A person holding a beetle&#10;&#10;Description automatically generated">
            <a:extLst>
              <a:ext uri="{FF2B5EF4-FFF2-40B4-BE49-F238E27FC236}">
                <a16:creationId xmlns:a16="http://schemas.microsoft.com/office/drawing/2014/main" id="{0444D27C-4695-1D6D-F59E-1DAB6065849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49" r="246" b="30788"/>
          <a:stretch/>
        </p:blipFill>
        <p:spPr>
          <a:xfrm>
            <a:off x="8890448" y="4498497"/>
            <a:ext cx="2737810" cy="1898621"/>
          </a:xfrm>
          <a:prstGeom prst="rect">
            <a:avLst/>
          </a:prstGeom>
        </p:spPr>
      </p:pic>
      <p:pic>
        <p:nvPicPr>
          <p:cNvPr id="19" name="Picture 18" descr="A person in a suit&#10;&#10;Description automatically generated">
            <a:extLst>
              <a:ext uri="{FF2B5EF4-FFF2-40B4-BE49-F238E27FC236}">
                <a16:creationId xmlns:a16="http://schemas.microsoft.com/office/drawing/2014/main" id="{5247794F-2541-A3C8-C866-E47FAB37FE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9321" y="4915237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21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7D36F-9792-E4D0-3B7E-7B7415F8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3" y="60114"/>
            <a:ext cx="6147049" cy="678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Building content</a:t>
            </a:r>
            <a:endParaRPr lang="en-US"/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73660-39BE-61C2-B3FF-C6F9524A1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5824" y="627706"/>
            <a:ext cx="4877656" cy="6158947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Clr>
                <a:srgbClr val="F7F7F7"/>
              </a:buClr>
              <a:buNone/>
            </a:pPr>
            <a:r>
              <a:rPr lang="en-US"/>
              <a:t>Looking at the most prolific directors on the platform, the most content is for </a:t>
            </a:r>
            <a:r>
              <a:rPr lang="en-US" b="1"/>
              <a:t>stand-up comedy</a:t>
            </a:r>
            <a:r>
              <a:rPr lang="en-US"/>
              <a:t>.</a:t>
            </a:r>
          </a:p>
          <a:p>
            <a:pPr marL="0" indent="0">
              <a:buClr>
                <a:srgbClr val="F7F7F7"/>
              </a:buClr>
              <a:buNone/>
            </a:pPr>
            <a:r>
              <a:rPr lang="en-US"/>
              <a:t>Stand-up has the following advantages:</a:t>
            </a:r>
          </a:p>
          <a:p>
            <a:pPr marL="457200" lvl="1" indent="0">
              <a:buClr>
                <a:srgbClr val="F7F7F7"/>
              </a:buClr>
              <a:buNone/>
            </a:pPr>
            <a:r>
              <a:rPr lang="en-US"/>
              <a:t>Cheaper to produce than films or series</a:t>
            </a:r>
          </a:p>
          <a:p>
            <a:pPr marL="457200" lvl="1" indent="0">
              <a:buClr>
                <a:srgbClr val="F7F7F7"/>
              </a:buClr>
              <a:buNone/>
            </a:pPr>
            <a:r>
              <a:rPr lang="en-US"/>
              <a:t>Comedians regularly tour meaning lots of opportunities to film</a:t>
            </a:r>
          </a:p>
          <a:p>
            <a:pPr marL="457200" lvl="1" indent="0">
              <a:buClr>
                <a:srgbClr val="F7F7F7"/>
              </a:buClr>
              <a:buNone/>
            </a:pPr>
            <a:r>
              <a:rPr lang="en-US"/>
              <a:t>This also means that new material is available regularly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cs typeface="Arial"/>
              </a:rPr>
              <a:t>Highest</a:t>
            </a:r>
            <a:r>
              <a:rPr lang="en-US">
                <a:latin typeface="Century Gothic"/>
                <a:cs typeface="Arial"/>
              </a:rPr>
              <a:t> grossing director </a:t>
            </a:r>
            <a:r>
              <a:rPr lang="en-US" b="1">
                <a:latin typeface="Century Gothic"/>
                <a:cs typeface="Arial"/>
              </a:rPr>
              <a:t>Steven Spielberg</a:t>
            </a:r>
            <a:r>
              <a:rPr lang="en-US">
                <a:latin typeface="Century Gothic"/>
                <a:cs typeface="Arial"/>
              </a:rPr>
              <a:t> is well represented on Netflix with some of his most successful films available:</a:t>
            </a:r>
            <a:endParaRPr lang="en-US">
              <a:cs typeface="Arial"/>
            </a:endParaRPr>
          </a:p>
          <a:p>
            <a:pPr marL="457200" lvl="1" indent="0">
              <a:buClr>
                <a:srgbClr val="F7F7F7"/>
              </a:buClr>
              <a:buNone/>
            </a:pPr>
            <a:r>
              <a:rPr lang="en-US"/>
              <a:t>The Indiana Jones films</a:t>
            </a:r>
          </a:p>
          <a:p>
            <a:pPr marL="457200" lvl="1" indent="0">
              <a:buClr>
                <a:srgbClr val="F7F7F7"/>
              </a:buClr>
              <a:buNone/>
            </a:pPr>
            <a:r>
              <a:rPr lang="en-US"/>
              <a:t>Schindler's List</a:t>
            </a:r>
          </a:p>
          <a:p>
            <a:pPr marL="457200" lvl="1" indent="0">
              <a:buClr>
                <a:srgbClr val="F7F7F7"/>
              </a:buClr>
              <a:buNone/>
            </a:pPr>
            <a:r>
              <a:rPr lang="en-US"/>
              <a:t>The Adventures of Tintin</a:t>
            </a:r>
          </a:p>
          <a:p>
            <a:pPr marL="457200" lvl="1" indent="0">
              <a:buClr>
                <a:srgbClr val="F7F7F7"/>
              </a:buClr>
              <a:buNone/>
            </a:pPr>
            <a:r>
              <a:rPr lang="en-US"/>
              <a:t>War Horse</a:t>
            </a:r>
          </a:p>
          <a:p>
            <a:pPr marL="457200" lvl="1" indent="0">
              <a:buNone/>
            </a:pPr>
            <a:endParaRPr lang="en-US">
              <a:ea typeface="+mj-lt"/>
              <a:cs typeface="+mj-lt"/>
            </a:endParaRPr>
          </a:p>
          <a:p>
            <a:pPr marL="0" indent="0">
              <a:buClr>
                <a:srgbClr val="F7F7F7"/>
              </a:buClr>
              <a:buNone/>
            </a:pPr>
            <a:r>
              <a:rPr lang="en-GB" sz="1200">
                <a:solidFill>
                  <a:schemeClr val="tx2">
                    <a:lumMod val="60000"/>
                    <a:lumOff val="40000"/>
                  </a:schemeClr>
                </a:solidFill>
                <a:ea typeface="+mj-lt"/>
                <a:cs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https://en.wikipedia.org/wiki/List_of_highest-grossing_film_directors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30F87-3290-7B75-B694-214AE2F3F6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691" r="45031" b="9146"/>
          <a:stretch/>
        </p:blipFill>
        <p:spPr>
          <a:xfrm>
            <a:off x="181992" y="1207743"/>
            <a:ext cx="6331928" cy="50264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4BB56-C4F3-3B2C-5B60-E441AEBE15DD}"/>
              </a:ext>
            </a:extLst>
          </p:cNvPr>
          <p:cNvSpPr txBox="1"/>
          <p:nvPr/>
        </p:nvSpPr>
        <p:spPr>
          <a:xfrm>
            <a:off x="103572" y="739805"/>
            <a:ext cx="4468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Most popular directors</a:t>
            </a:r>
          </a:p>
        </p:txBody>
      </p:sp>
    </p:spTree>
    <p:extLst>
      <p:ext uri="{BB962C8B-B14F-4D97-AF65-F5344CB8AC3E}">
        <p14:creationId xmlns:p14="http://schemas.microsoft.com/office/powerpoint/2010/main" val="1095192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CS-Streaming</vt:lpstr>
      <vt:lpstr>Background</vt:lpstr>
      <vt:lpstr>What Netflix offers </vt:lpstr>
      <vt:lpstr>Global entertainment</vt:lpstr>
      <vt:lpstr>Global entertainment</vt:lpstr>
      <vt:lpstr>Market focus – a closer look</vt:lpstr>
      <vt:lpstr>Content by country of production</vt:lpstr>
      <vt:lpstr>Looking outside of Hollywood</vt:lpstr>
      <vt:lpstr>Building content</vt:lpstr>
      <vt:lpstr>Keeping the customer entertained</vt:lpstr>
      <vt:lpstr>Keeping their attention</vt:lpstr>
      <vt:lpstr>Keeping their attention</vt:lpstr>
      <vt:lpstr>Know your audience</vt:lpstr>
      <vt:lpstr>Content is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2023-09-06T15:06:17Z</dcterms:created>
  <dcterms:modified xsi:type="dcterms:W3CDTF">2023-09-09T09:40:36Z</dcterms:modified>
</cp:coreProperties>
</file>