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73" r:id="rId3"/>
    <p:sldId id="271" r:id="rId4"/>
    <p:sldId id="270" r:id="rId5"/>
    <p:sldId id="269" r:id="rId6"/>
    <p:sldId id="274" r:id="rId7"/>
    <p:sldId id="275" r:id="rId8"/>
    <p:sldId id="278" r:id="rId9"/>
    <p:sldId id="277" r:id="rId10"/>
    <p:sldId id="288" r:id="rId11"/>
    <p:sldId id="291" r:id="rId12"/>
    <p:sldId id="290" r:id="rId13"/>
    <p:sldId id="280" r:id="rId14"/>
    <p:sldId id="293" r:id="rId15"/>
    <p:sldId id="292" r:id="rId16"/>
    <p:sldId id="295" r:id="rId17"/>
    <p:sldId id="300" r:id="rId18"/>
    <p:sldId id="294" r:id="rId19"/>
    <p:sldId id="296" r:id="rId20"/>
    <p:sldId id="297" r:id="rId21"/>
    <p:sldId id="298" r:id="rId22"/>
    <p:sldId id="299" r:id="rId23"/>
    <p:sldId id="301" r:id="rId24"/>
    <p:sldId id="302" r:id="rId25"/>
    <p:sldId id="303" r:id="rId26"/>
    <p:sldId id="304" r:id="rId27"/>
    <p:sldId id="305" r:id="rId28"/>
    <p:sldId id="306" r:id="rId29"/>
    <p:sldId id="307" r:id="rId30"/>
    <p:sldId id="279" r:id="rId31"/>
    <p:sldId id="282" r:id="rId32"/>
    <p:sldId id="281" r:id="rId33"/>
    <p:sldId id="308" r:id="rId34"/>
    <p:sldId id="283" r:id="rId35"/>
    <p:sldId id="272" r:id="rId36"/>
    <p:sldId id="284" r:id="rId37"/>
    <p:sldId id="285" r:id="rId38"/>
    <p:sldId id="286" r:id="rId39"/>
    <p:sldId id="267"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67626" autoAdjust="0"/>
  </p:normalViewPr>
  <p:slideViewPr>
    <p:cSldViewPr snapToGrid="0">
      <p:cViewPr varScale="1">
        <p:scale>
          <a:sx n="50" d="100"/>
          <a:sy n="50" d="100"/>
        </p:scale>
        <p:origin x="1968" y="48"/>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烟雾质心变化过程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Sheet1!$G$1:$G$30</c:f>
              <c:numCache>
                <c:formatCode>General</c:formatCode>
                <c:ptCount val="30"/>
                <c:pt idx="0">
                  <c:v>113.29300000000001</c:v>
                </c:pt>
                <c:pt idx="1">
                  <c:v>113.292</c:v>
                </c:pt>
                <c:pt idx="2">
                  <c:v>113.627</c:v>
                </c:pt>
                <c:pt idx="3">
                  <c:v>113.599</c:v>
                </c:pt>
                <c:pt idx="4">
                  <c:v>113.98399999999999</c:v>
                </c:pt>
                <c:pt idx="5">
                  <c:v>113.98399999999999</c:v>
                </c:pt>
                <c:pt idx="6">
                  <c:v>114.34</c:v>
                </c:pt>
                <c:pt idx="7">
                  <c:v>114.604</c:v>
                </c:pt>
                <c:pt idx="8">
                  <c:v>115.467</c:v>
                </c:pt>
                <c:pt idx="9">
                  <c:v>115.124</c:v>
                </c:pt>
                <c:pt idx="10">
                  <c:v>116.35899999999999</c:v>
                </c:pt>
                <c:pt idx="11">
                  <c:v>116.25</c:v>
                </c:pt>
                <c:pt idx="12">
                  <c:v>116.72799999999999</c:v>
                </c:pt>
                <c:pt idx="13">
                  <c:v>117.28400000000001</c:v>
                </c:pt>
                <c:pt idx="14">
                  <c:v>117.411</c:v>
                </c:pt>
                <c:pt idx="15">
                  <c:v>117.741</c:v>
                </c:pt>
                <c:pt idx="16">
                  <c:v>118.57899999999999</c:v>
                </c:pt>
                <c:pt idx="17">
                  <c:v>118.759</c:v>
                </c:pt>
                <c:pt idx="18">
                  <c:v>118.336</c:v>
                </c:pt>
                <c:pt idx="19">
                  <c:v>120.026</c:v>
                </c:pt>
                <c:pt idx="20">
                  <c:v>119.831</c:v>
                </c:pt>
                <c:pt idx="21">
                  <c:v>120.529</c:v>
                </c:pt>
                <c:pt idx="22">
                  <c:v>119.782</c:v>
                </c:pt>
                <c:pt idx="23">
                  <c:v>119.636</c:v>
                </c:pt>
                <c:pt idx="24">
                  <c:v>119.953</c:v>
                </c:pt>
                <c:pt idx="25">
                  <c:v>120.14400000000001</c:v>
                </c:pt>
                <c:pt idx="26">
                  <c:v>120.946</c:v>
                </c:pt>
                <c:pt idx="27">
                  <c:v>121.014</c:v>
                </c:pt>
                <c:pt idx="28">
                  <c:v>122.56699999999999</c:v>
                </c:pt>
                <c:pt idx="29">
                  <c:v>122.592</c:v>
                </c:pt>
              </c:numCache>
            </c:numRef>
          </c:xVal>
          <c:yVal>
            <c:numRef>
              <c:f>Sheet1!$H$1:$H$30</c:f>
              <c:numCache>
                <c:formatCode>General</c:formatCode>
                <c:ptCount val="30"/>
                <c:pt idx="0">
                  <c:v>90.322199999999995</c:v>
                </c:pt>
                <c:pt idx="1">
                  <c:v>90.5535</c:v>
                </c:pt>
                <c:pt idx="2">
                  <c:v>90.676100000000005</c:v>
                </c:pt>
                <c:pt idx="3">
                  <c:v>90.5505</c:v>
                </c:pt>
                <c:pt idx="4">
                  <c:v>90.600300000000004</c:v>
                </c:pt>
                <c:pt idx="5">
                  <c:v>90.600300000000004</c:v>
                </c:pt>
                <c:pt idx="6">
                  <c:v>90.204300000000003</c:v>
                </c:pt>
                <c:pt idx="7">
                  <c:v>90.353999999999999</c:v>
                </c:pt>
                <c:pt idx="8">
                  <c:v>89.814099999999996</c:v>
                </c:pt>
                <c:pt idx="9">
                  <c:v>90.153599999999997</c:v>
                </c:pt>
                <c:pt idx="10">
                  <c:v>89.075199999999995</c:v>
                </c:pt>
                <c:pt idx="11">
                  <c:v>89.212100000000007</c:v>
                </c:pt>
                <c:pt idx="12">
                  <c:v>89.632400000000004</c:v>
                </c:pt>
                <c:pt idx="13">
                  <c:v>89.048299999999998</c:v>
                </c:pt>
                <c:pt idx="14">
                  <c:v>89.229699999999994</c:v>
                </c:pt>
                <c:pt idx="15">
                  <c:v>88.988200000000006</c:v>
                </c:pt>
                <c:pt idx="16">
                  <c:v>88.822500000000005</c:v>
                </c:pt>
                <c:pt idx="17">
                  <c:v>88.743499999999997</c:v>
                </c:pt>
                <c:pt idx="18">
                  <c:v>89.032200000000003</c:v>
                </c:pt>
                <c:pt idx="19">
                  <c:v>87.6554</c:v>
                </c:pt>
                <c:pt idx="20">
                  <c:v>87.873999999999995</c:v>
                </c:pt>
                <c:pt idx="21">
                  <c:v>87.384</c:v>
                </c:pt>
                <c:pt idx="22">
                  <c:v>88.070700000000002</c:v>
                </c:pt>
                <c:pt idx="23">
                  <c:v>88.293700000000001</c:v>
                </c:pt>
                <c:pt idx="24">
                  <c:v>88.093400000000003</c:v>
                </c:pt>
                <c:pt idx="25">
                  <c:v>88.138599999999997</c:v>
                </c:pt>
                <c:pt idx="26">
                  <c:v>87.685699999999997</c:v>
                </c:pt>
                <c:pt idx="27">
                  <c:v>87.773200000000003</c:v>
                </c:pt>
                <c:pt idx="28">
                  <c:v>86.121499999999997</c:v>
                </c:pt>
                <c:pt idx="29">
                  <c:v>86.120599999999996</c:v>
                </c:pt>
              </c:numCache>
            </c:numRef>
          </c:yVal>
          <c:smooth val="0"/>
        </c:ser>
        <c:dLbls>
          <c:showLegendKey val="0"/>
          <c:showVal val="0"/>
          <c:showCatName val="0"/>
          <c:showSerName val="0"/>
          <c:showPercent val="0"/>
          <c:showBubbleSize val="0"/>
        </c:dLbls>
        <c:axId val="156302824"/>
        <c:axId val="156303208"/>
      </c:scatterChart>
      <c:valAx>
        <c:axId val="15630282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303208"/>
        <c:crosses val="autoZero"/>
        <c:crossBetween val="midCat"/>
      </c:valAx>
      <c:valAx>
        <c:axId val="156303208"/>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302824"/>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行人质心变化过程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Sheet1!$A$1:$A$30</c:f>
              <c:numCache>
                <c:formatCode>General</c:formatCode>
                <c:ptCount val="30"/>
                <c:pt idx="0">
                  <c:v>251.53899999999999</c:v>
                </c:pt>
                <c:pt idx="1">
                  <c:v>251.773</c:v>
                </c:pt>
                <c:pt idx="2">
                  <c:v>251.90899999999999</c:v>
                </c:pt>
                <c:pt idx="3">
                  <c:v>251.90899999999999</c:v>
                </c:pt>
                <c:pt idx="4">
                  <c:v>251.73500000000001</c:v>
                </c:pt>
                <c:pt idx="5">
                  <c:v>251.73500000000001</c:v>
                </c:pt>
                <c:pt idx="6">
                  <c:v>251.19499999999999</c:v>
                </c:pt>
                <c:pt idx="7">
                  <c:v>251.29900000000001</c:v>
                </c:pt>
                <c:pt idx="8">
                  <c:v>250.77600000000001</c:v>
                </c:pt>
                <c:pt idx="9">
                  <c:v>250.85400000000001</c:v>
                </c:pt>
                <c:pt idx="10">
                  <c:v>250.357</c:v>
                </c:pt>
                <c:pt idx="11">
                  <c:v>250.38</c:v>
                </c:pt>
                <c:pt idx="12">
                  <c:v>250.214</c:v>
                </c:pt>
                <c:pt idx="13">
                  <c:v>250.21100000000001</c:v>
                </c:pt>
                <c:pt idx="14">
                  <c:v>250.10400000000001</c:v>
                </c:pt>
                <c:pt idx="15">
                  <c:v>250.10400000000001</c:v>
                </c:pt>
                <c:pt idx="16">
                  <c:v>249.858</c:v>
                </c:pt>
                <c:pt idx="17">
                  <c:v>249.858</c:v>
                </c:pt>
                <c:pt idx="18">
                  <c:v>249.81100000000001</c:v>
                </c:pt>
                <c:pt idx="19">
                  <c:v>249.714</c:v>
                </c:pt>
                <c:pt idx="20">
                  <c:v>249.827</c:v>
                </c:pt>
                <c:pt idx="21">
                  <c:v>249.797</c:v>
                </c:pt>
                <c:pt idx="22">
                  <c:v>249.40600000000001</c:v>
                </c:pt>
                <c:pt idx="23">
                  <c:v>249.57300000000001</c:v>
                </c:pt>
                <c:pt idx="24">
                  <c:v>249.32400000000001</c:v>
                </c:pt>
                <c:pt idx="25">
                  <c:v>249.23</c:v>
                </c:pt>
                <c:pt idx="26">
                  <c:v>248.77600000000001</c:v>
                </c:pt>
                <c:pt idx="27">
                  <c:v>248.77699999999999</c:v>
                </c:pt>
                <c:pt idx="28">
                  <c:v>248.363</c:v>
                </c:pt>
                <c:pt idx="29">
                  <c:v>248.375</c:v>
                </c:pt>
              </c:numCache>
            </c:numRef>
          </c:xVal>
          <c:yVal>
            <c:numRef>
              <c:f>Sheet1!$B$1:$B$30</c:f>
              <c:numCache>
                <c:formatCode>General</c:formatCode>
                <c:ptCount val="30"/>
                <c:pt idx="0">
                  <c:v>161.68700000000001</c:v>
                </c:pt>
                <c:pt idx="1">
                  <c:v>161.191</c:v>
                </c:pt>
                <c:pt idx="2">
                  <c:v>161.68600000000001</c:v>
                </c:pt>
                <c:pt idx="3">
                  <c:v>161.68600000000001</c:v>
                </c:pt>
                <c:pt idx="4">
                  <c:v>162.536</c:v>
                </c:pt>
                <c:pt idx="5">
                  <c:v>162.536</c:v>
                </c:pt>
                <c:pt idx="6">
                  <c:v>160.75200000000001</c:v>
                </c:pt>
                <c:pt idx="7">
                  <c:v>160.715</c:v>
                </c:pt>
                <c:pt idx="8">
                  <c:v>160.09700000000001</c:v>
                </c:pt>
                <c:pt idx="9">
                  <c:v>160.21600000000001</c:v>
                </c:pt>
                <c:pt idx="10">
                  <c:v>162.66499999999999</c:v>
                </c:pt>
                <c:pt idx="11">
                  <c:v>162.631</c:v>
                </c:pt>
                <c:pt idx="12">
                  <c:v>161.38900000000001</c:v>
                </c:pt>
                <c:pt idx="13">
                  <c:v>162.64400000000001</c:v>
                </c:pt>
                <c:pt idx="14">
                  <c:v>163.21799999999999</c:v>
                </c:pt>
                <c:pt idx="15">
                  <c:v>163.21799999999999</c:v>
                </c:pt>
                <c:pt idx="16">
                  <c:v>162.91200000000001</c:v>
                </c:pt>
                <c:pt idx="17">
                  <c:v>162.91200000000001</c:v>
                </c:pt>
                <c:pt idx="18">
                  <c:v>164.05600000000001</c:v>
                </c:pt>
                <c:pt idx="19">
                  <c:v>163.08500000000001</c:v>
                </c:pt>
                <c:pt idx="20">
                  <c:v>163.47200000000001</c:v>
                </c:pt>
                <c:pt idx="21">
                  <c:v>163.572</c:v>
                </c:pt>
                <c:pt idx="22">
                  <c:v>162.62100000000001</c:v>
                </c:pt>
                <c:pt idx="23">
                  <c:v>163.67699999999999</c:v>
                </c:pt>
                <c:pt idx="24">
                  <c:v>162.75299999999999</c:v>
                </c:pt>
                <c:pt idx="25">
                  <c:v>163.99199999999999</c:v>
                </c:pt>
                <c:pt idx="26">
                  <c:v>161.864</c:v>
                </c:pt>
                <c:pt idx="27">
                  <c:v>161.78</c:v>
                </c:pt>
                <c:pt idx="28">
                  <c:v>163.048</c:v>
                </c:pt>
                <c:pt idx="29">
                  <c:v>163.06399999999999</c:v>
                </c:pt>
              </c:numCache>
            </c:numRef>
          </c:yVal>
          <c:smooth val="0"/>
        </c:ser>
        <c:dLbls>
          <c:showLegendKey val="0"/>
          <c:showVal val="0"/>
          <c:showCatName val="0"/>
          <c:showSerName val="0"/>
          <c:showPercent val="0"/>
          <c:showBubbleSize val="0"/>
        </c:dLbls>
        <c:axId val="156903600"/>
        <c:axId val="156903984"/>
      </c:scatterChart>
      <c:valAx>
        <c:axId val="156903600"/>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903984"/>
        <c:crosses val="autoZero"/>
        <c:crossBetween val="midCat"/>
      </c:valAx>
      <c:valAx>
        <c:axId val="156903984"/>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903600"/>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识别率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'汇总-凑'!$A$3</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'汇总-凑'!$B$3:$J$3</c:f>
              <c:numCache>
                <c:formatCode>0.0000_ </c:formatCode>
                <c:ptCount val="9"/>
                <c:pt idx="0">
                  <c:v>0.7190332326283988</c:v>
                </c:pt>
                <c:pt idx="1">
                  <c:v>0.70996978851963743</c:v>
                </c:pt>
                <c:pt idx="2">
                  <c:v>0.70996978851963743</c:v>
                </c:pt>
                <c:pt idx="3">
                  <c:v>0.70996978851963743</c:v>
                </c:pt>
                <c:pt idx="4">
                  <c:v>0.70694864048338368</c:v>
                </c:pt>
                <c:pt idx="5">
                  <c:v>0.70090634441087618</c:v>
                </c:pt>
                <c:pt idx="6">
                  <c:v>0.69788519637462232</c:v>
                </c:pt>
                <c:pt idx="7">
                  <c:v>0.69184290030211482</c:v>
                </c:pt>
                <c:pt idx="8">
                  <c:v>0.68277945619335345</c:v>
                </c:pt>
              </c:numCache>
            </c:numRef>
          </c:val>
          <c:smooth val="0"/>
        </c:ser>
        <c:ser>
          <c:idx val="1"/>
          <c:order val="1"/>
          <c:tx>
            <c:strRef>
              <c:f>'汇总-凑'!$A$4</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'汇总-凑'!$B$4:$J$4</c:f>
              <c:numCache>
                <c:formatCode>General</c:formatCode>
                <c:ptCount val="9"/>
                <c:pt idx="0">
                  <c:v>1</c:v>
                </c:pt>
                <c:pt idx="1">
                  <c:v>0.9849</c:v>
                </c:pt>
                <c:pt idx="2">
                  <c:v>0.9577</c:v>
                </c:pt>
                <c:pt idx="3">
                  <c:v>0.9335</c:v>
                </c:pt>
                <c:pt idx="4">
                  <c:v>0.92149999999999999</c:v>
                </c:pt>
                <c:pt idx="5">
                  <c:v>0.90939999999999999</c:v>
                </c:pt>
                <c:pt idx="6">
                  <c:v>0.89419999999999999</c:v>
                </c:pt>
                <c:pt idx="7">
                  <c:v>0.87919999999999998</c:v>
                </c:pt>
                <c:pt idx="8">
                  <c:v>0.82779999999999998</c:v>
                </c:pt>
              </c:numCache>
            </c:numRef>
          </c:val>
          <c:smooth val="0"/>
        </c:ser>
        <c:ser>
          <c:idx val="2"/>
          <c:order val="2"/>
          <c:tx>
            <c:strRef>
              <c:f>'汇总-凑'!$A$5</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'汇总-凑'!$B$5:$J$5</c:f>
              <c:numCache>
                <c:formatCode>General</c:formatCode>
                <c:ptCount val="9"/>
                <c:pt idx="0">
                  <c:v>0.9698</c:v>
                </c:pt>
                <c:pt idx="1">
                  <c:v>0.93659999999999999</c:v>
                </c:pt>
                <c:pt idx="2">
                  <c:v>0.92149999999999999</c:v>
                </c:pt>
                <c:pt idx="3">
                  <c:v>0.89429999999999998</c:v>
                </c:pt>
                <c:pt idx="4">
                  <c:v>0.88219999999999998</c:v>
                </c:pt>
                <c:pt idx="5">
                  <c:v>0.86409999999999998</c:v>
                </c:pt>
                <c:pt idx="6">
                  <c:v>0.83989999999999998</c:v>
                </c:pt>
                <c:pt idx="7">
                  <c:v>0.80969999999999998</c:v>
                </c:pt>
                <c:pt idx="8">
                  <c:v>0.76129999999999998</c:v>
                </c:pt>
              </c:numCache>
            </c:numRef>
          </c:val>
          <c:smooth val="0"/>
        </c:ser>
        <c:dLbls>
          <c:showLegendKey val="0"/>
          <c:showVal val="0"/>
          <c:showCatName val="0"/>
          <c:showSerName val="0"/>
          <c:showPercent val="0"/>
          <c:showBubbleSize val="0"/>
        </c:dLbls>
        <c:marker val="1"/>
        <c:smooth val="0"/>
        <c:axId val="156829392"/>
        <c:axId val="156829784"/>
      </c:lineChart>
      <c:catAx>
        <c:axId val="156829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829784"/>
        <c:crosses val="autoZero"/>
        <c:auto val="1"/>
        <c:lblAlgn val="ctr"/>
        <c:lblOffset val="100"/>
        <c:noMultiLvlLbl val="0"/>
      </c:catAx>
      <c:valAx>
        <c:axId val="156829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829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有效率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'汇总-凑'!$A$9</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'汇总-凑'!$B$9:$J$9</c:f>
              <c:numCache>
                <c:formatCode>0.0000_ </c:formatCode>
                <c:ptCount val="9"/>
                <c:pt idx="0">
                  <c:v>0.33715846994535503</c:v>
                </c:pt>
                <c:pt idx="1">
                  <c:v>0.36472203157172273</c:v>
                </c:pt>
                <c:pt idx="2">
                  <c:v>0.38252126836813616</c:v>
                </c:pt>
                <c:pt idx="3">
                  <c:v>0.38966908797417277</c:v>
                </c:pt>
                <c:pt idx="4">
                  <c:v>0.39698239731768648</c:v>
                </c:pt>
                <c:pt idx="5">
                  <c:v>0.40330147697654217</c:v>
                </c:pt>
                <c:pt idx="6">
                  <c:v>0.4090497737556561</c:v>
                </c:pt>
                <c:pt idx="7">
                  <c:v>0.41904761904761906</c:v>
                </c:pt>
                <c:pt idx="8">
                  <c:v>0.4276422764227642</c:v>
                </c:pt>
              </c:numCache>
            </c:numRef>
          </c:val>
          <c:smooth val="0"/>
        </c:ser>
        <c:ser>
          <c:idx val="1"/>
          <c:order val="1"/>
          <c:tx>
            <c:strRef>
              <c:f>'汇总-凑'!$A$10</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'汇总-凑'!$B$10:$J$10</c:f>
              <c:numCache>
                <c:formatCode>0.0000_ </c:formatCode>
                <c:ptCount val="9"/>
                <c:pt idx="0">
                  <c:v>0.35127238454288412</c:v>
                </c:pt>
                <c:pt idx="1">
                  <c:v>0.36884531590413944</c:v>
                </c:pt>
                <c:pt idx="2">
                  <c:v>0.38507281553398059</c:v>
                </c:pt>
                <c:pt idx="3">
                  <c:v>0.3935905820797907</c:v>
                </c:pt>
                <c:pt idx="4">
                  <c:v>0.40207612456747405</c:v>
                </c:pt>
                <c:pt idx="5">
                  <c:v>0.4098312545854732</c:v>
                </c:pt>
                <c:pt idx="6">
                  <c:v>0.41567106283941041</c:v>
                </c:pt>
                <c:pt idx="7">
                  <c:v>0.42333333333333334</c:v>
                </c:pt>
                <c:pt idx="8">
                  <c:v>0.43148148148148147</c:v>
                </c:pt>
              </c:numCache>
            </c:numRef>
          </c:val>
          <c:smooth val="0"/>
        </c:ser>
        <c:ser>
          <c:idx val="2"/>
          <c:order val="2"/>
          <c:tx>
            <c:strRef>
              <c:f>'汇总-凑'!$A$11</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'汇总-凑'!$B$11:$J$11</c:f>
              <c:numCache>
                <c:formatCode>0.0000_ </c:formatCode>
                <c:ptCount val="9"/>
                <c:pt idx="0">
                  <c:v>0.36168478260869563</c:v>
                </c:pt>
                <c:pt idx="1">
                  <c:v>0.37830045523520484</c:v>
                </c:pt>
                <c:pt idx="2">
                  <c:v>0.38665607625099285</c:v>
                </c:pt>
                <c:pt idx="3">
                  <c:v>0.39152404237978811</c:v>
                </c:pt>
                <c:pt idx="4">
                  <c:v>0.39597989949748746</c:v>
                </c:pt>
                <c:pt idx="5">
                  <c:v>0.4001725625539258</c:v>
                </c:pt>
                <c:pt idx="6">
                  <c:v>0.40263157894736845</c:v>
                </c:pt>
                <c:pt idx="7">
                  <c:v>0.40723981900452488</c:v>
                </c:pt>
                <c:pt idx="8">
                  <c:v>0.41442125237191652</c:v>
                </c:pt>
              </c:numCache>
            </c:numRef>
          </c:val>
          <c:smooth val="0"/>
        </c:ser>
        <c:dLbls>
          <c:showLegendKey val="0"/>
          <c:showVal val="0"/>
          <c:showCatName val="0"/>
          <c:showSerName val="0"/>
          <c:showPercent val="0"/>
          <c:showBubbleSize val="0"/>
        </c:dLbls>
        <c:marker val="1"/>
        <c:smooth val="0"/>
        <c:axId val="156830568"/>
        <c:axId val="156830960"/>
      </c:lineChart>
      <c:catAx>
        <c:axId val="1568305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830960"/>
        <c:crosses val="autoZero"/>
        <c:auto val="1"/>
        <c:lblAlgn val="ctr"/>
        <c:lblOffset val="100"/>
        <c:noMultiLvlLbl val="0"/>
      </c:catAx>
      <c:valAx>
        <c:axId val="156830960"/>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8305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t>2018/4/7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各位答辩老师好，我是路小波教授实验室的蔡敏，我的毕业课题是基于视频分析的森林烟火识别算法研究</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a:t>
            </a:fld>
            <a:endParaRPr lang="zh-CN" altLang="en-US"/>
          </a:p>
        </p:txBody>
      </p:sp>
    </p:spTree>
    <p:extLst>
      <p:ext uri="{BB962C8B-B14F-4D97-AF65-F5344CB8AC3E}">
        <p14:creationId xmlns:p14="http://schemas.microsoft.com/office/powerpoint/2010/main" val="104335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无雾图像处理结果示意图可以看出不管何种方法，对无雾图像进行处理后总会使原始图像发生颜色上的畸变。其中</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处理使无雾图像整体色调偏暗，黑色部分增加；</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去雾处理使无雾图像整体亮度提高，颜色信息减弱；暗通道去雾处理使图像更加锐化。</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11</a:t>
            </a:fld>
            <a:endParaRPr lang="zh-CN" altLang="en-US"/>
          </a:p>
        </p:txBody>
      </p:sp>
    </p:spTree>
    <p:extLst>
      <p:ext uri="{BB962C8B-B14F-4D97-AF65-F5344CB8AC3E}">
        <p14:creationId xmlns:p14="http://schemas.microsoft.com/office/powerpoint/2010/main" val="1001458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去雾处理的时间效率最高且远高于</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去雾与暗通道去雾算法，</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去雾处理时间效率其次，暗通道去雾算法时间效率最低。</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去雾处理能有效恢复有雾图像中的彩色信息，同时也会造成无雾图像颜色的较大畸变，同时</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去雾处理在图像对比度增强方面效果一般， </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去雾处理时间效率优于</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处理，但不及</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处理；</a:t>
            </a:r>
          </a:p>
          <a:p>
            <a:r>
              <a:rPr lang="zh-CN" altLang="zh-CN" sz="1200" kern="1200" dirty="0" smtClean="0">
                <a:solidFill>
                  <a:schemeClr val="tx1"/>
                </a:solidFill>
                <a:effectLst/>
                <a:latin typeface="+mn-lt"/>
                <a:ea typeface="+mn-ea"/>
                <a:cs typeface="+mn-cs"/>
              </a:rPr>
              <a:t>②</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去雾处理在有雾图像的彩色信息恢复方面稍弱，但对于有雾图像的对比度增强效果显著，同时在时间效率上，</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去雾处理对一张像素大小为</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的图像耗时仅需</a:t>
            </a:r>
            <a:r>
              <a:rPr lang="en-US" altLang="zh-CN" sz="1200" kern="1200" dirty="0" smtClean="0">
                <a:solidFill>
                  <a:schemeClr val="tx1"/>
                </a:solidFill>
                <a:effectLst/>
                <a:latin typeface="+mn-lt"/>
                <a:ea typeface="+mn-ea"/>
                <a:cs typeface="+mn-cs"/>
              </a:rPr>
              <a:t>28.48ms</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③暗通道去雾处理能同时兼顾图像彩色信息恢复和对比度增强两个效果，但暗通道去雾处理时间消耗过大。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直接对森林监控视频采用某一种去雾算法存在以下两点问题：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①结合森林烟火识别系统的实时处理问题，采用暗通道去雾算法耗时太大，会导致对监控视频的处理不及时；</a:t>
            </a:r>
          </a:p>
          <a:p>
            <a:r>
              <a:rPr lang="zh-CN" altLang="zh-CN" sz="1200" kern="1200" dirty="0" smtClean="0">
                <a:solidFill>
                  <a:schemeClr val="tx1"/>
                </a:solidFill>
                <a:effectLst/>
                <a:latin typeface="+mn-lt"/>
                <a:ea typeface="+mn-ea"/>
                <a:cs typeface="+mn-cs"/>
              </a:rPr>
              <a:t>②对于不同地区，不同时间的监控视频不做有雾判断直接进行去雾处理导致监控视频图像的畸变。</a:t>
            </a:r>
          </a:p>
          <a:p>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12</a:t>
            </a:fld>
            <a:endParaRPr lang="zh-CN" altLang="en-US"/>
          </a:p>
        </p:txBody>
      </p:sp>
    </p:spTree>
    <p:extLst>
      <p:ext uri="{BB962C8B-B14F-4D97-AF65-F5344CB8AC3E}">
        <p14:creationId xmlns:p14="http://schemas.microsoft.com/office/powerpoint/2010/main" val="396960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已有方法对所有图片统一进行去雾操作，主要存在的问题是无法在保证在对有雾图像进行去雾处理的同时不对无雾图像造成过大的畸变影响。针对这个问题，本文采取先判断后处理的原则，首先通过暗通道判断待处理图像中是否存在雾霾影响，然后对存在雾霾影响的图像进行去雾</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依照暗通道去雾中的先验条件：在绝大多数非天空区域内，像素点中总有一个通道的取值趋近于</a:t>
            </a:r>
            <a:r>
              <a:rPr lang="en-US" altLang="zh-CN" sz="1200" kern="1200" dirty="0" smtClean="0">
                <a:solidFill>
                  <a:schemeClr val="tx1"/>
                </a:solidFill>
                <a:effectLst/>
                <a:latin typeface="+mn-lt"/>
                <a:ea typeface="+mn-ea"/>
                <a:cs typeface="+mn-cs"/>
              </a:rPr>
              <a:t>0 </a:t>
            </a:r>
            <a:r>
              <a:rPr lang="zh-CN" altLang="zh-CN" sz="1200" kern="1200" dirty="0" smtClean="0">
                <a:solidFill>
                  <a:schemeClr val="tx1"/>
                </a:solidFill>
                <a:effectLst/>
                <a:latin typeface="+mn-lt"/>
                <a:ea typeface="+mn-ea"/>
                <a:cs typeface="+mn-cs"/>
              </a:rPr>
              <a:t>。对同一场景下有雾和无雾图像计算暗通道</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在雾霾天气下拍摄的图像对应的暗通道图像像素值较高，因此可以利用阈值分割对有雾场景和无雾场景进行区分。</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13</a:t>
            </a:fld>
            <a:endParaRPr lang="zh-CN" altLang="en-US"/>
          </a:p>
        </p:txBody>
      </p:sp>
    </p:spTree>
    <p:extLst>
      <p:ext uri="{BB962C8B-B14F-4D97-AF65-F5344CB8AC3E}">
        <p14:creationId xmlns:p14="http://schemas.microsoft.com/office/powerpoint/2010/main" val="103794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14</a:t>
            </a:fld>
            <a:endParaRPr lang="zh-CN" altLang="en-US"/>
          </a:p>
        </p:txBody>
      </p:sp>
    </p:spTree>
    <p:extLst>
      <p:ext uri="{BB962C8B-B14F-4D97-AF65-F5344CB8AC3E}">
        <p14:creationId xmlns:p14="http://schemas.microsoft.com/office/powerpoint/2010/main" val="1616751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利用结合暗通道与直方图均衡的去雾算法对实际森林监控摄像头采集到的正常天气、薄雾天气、中等程度雾霾天气和浓雾天气下的视频图像分别实验验证，其中暗通道阈值</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得到实验结果如图</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所示，结果显示对于四种情况下的图像进行去雾操作后，无雾图像、中雾图像和浓雾图像基本无畸变，薄雾图像经过处理后整体亮度略有提高，但图像颜色和边缘细节失真较小。处理后的图像对比度得到了加强，清晰度明显提高，且火灾处的局部烟雾并没有随着去雾霾操作受到影响，即本章进行的视频图像去雾霾处理并不影响后续的森林烟火识别算法。同时对压缩至像素大小为</a:t>
            </a:r>
            <a:r>
              <a:rPr lang="en-US" altLang="zh-CN" sz="1200" kern="1200" dirty="0" smtClean="0">
                <a:solidFill>
                  <a:schemeClr val="tx1"/>
                </a:solidFill>
                <a:effectLst/>
                <a:latin typeface="+mn-lt"/>
                <a:ea typeface="+mn-ea"/>
                <a:cs typeface="+mn-cs"/>
              </a:rPr>
              <a:t> 320×240</a:t>
            </a:r>
            <a:r>
              <a:rPr lang="zh-CN" altLang="zh-CN" sz="1200" kern="1200" dirty="0" smtClean="0">
                <a:solidFill>
                  <a:schemeClr val="tx1"/>
                </a:solidFill>
                <a:effectLst/>
                <a:latin typeface="+mn-lt"/>
                <a:ea typeface="+mn-ea"/>
                <a:cs typeface="+mn-cs"/>
              </a:rPr>
              <a:t>的监控视频图片，进行结合暗通道与直方图均衡的去雾算法处理时间为</a:t>
            </a:r>
            <a:r>
              <a:rPr lang="en-US" altLang="zh-CN" sz="1200" kern="1200" dirty="0" smtClean="0">
                <a:solidFill>
                  <a:schemeClr val="tx1"/>
                </a:solidFill>
                <a:effectLst/>
                <a:latin typeface="+mn-lt"/>
                <a:ea typeface="+mn-ea"/>
                <a:cs typeface="+mn-cs"/>
              </a:rPr>
              <a:t>75.13ms</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由于森林火灾监控视频为连续时间内的视频，雾霾的存在情况一般不会发生剧烈的变化，因此在实际应用中，不需要对每帧图片进行有雾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无雾判断，可以定时如每十分钟内对场景是否有雾进行一次判断，若判断为有雾则对接下来的十分钟内的视频帧进行去雾处理，直到下一次判断监控视频场景中无雾。</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15</a:t>
            </a:fld>
            <a:endParaRPr lang="zh-CN" altLang="en-US"/>
          </a:p>
        </p:txBody>
      </p:sp>
    </p:spTree>
    <p:extLst>
      <p:ext uri="{BB962C8B-B14F-4D97-AF65-F5344CB8AC3E}">
        <p14:creationId xmlns:p14="http://schemas.microsoft.com/office/powerpoint/2010/main" val="324607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运动分割的目标是从视频图像序列中将像素值发生变化的区域从背景图像中分割出来，运动分割的准确性对森林烟火识别算法中后续的特征提取、目标分类与识别影响重大。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运动目标检测可以分为摄像机固定不动的运动目标检测和摄像机运动的运动目标检测两类。典型的运动目标检测算法大体可以分为三类：</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16</a:t>
            </a:fld>
            <a:endParaRPr lang="zh-CN" altLang="en-US"/>
          </a:p>
        </p:txBody>
      </p:sp>
    </p:spTree>
    <p:extLst>
      <p:ext uri="{BB962C8B-B14F-4D97-AF65-F5344CB8AC3E}">
        <p14:creationId xmlns:p14="http://schemas.microsoft.com/office/powerpoint/2010/main" val="261782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Vibe</a:t>
            </a:r>
            <a:r>
              <a:rPr lang="zh-CN" altLang="en-US" dirty="0" smtClean="0"/>
              <a:t>运动检测主要分为三个步骤</a:t>
            </a:r>
            <a:r>
              <a:rPr lang="zh-CN" altLang="zh-CN" sz="1200" kern="1200" dirty="0" smtClean="0">
                <a:solidFill>
                  <a:schemeClr val="tx1"/>
                </a:solidFill>
                <a:effectLst/>
                <a:latin typeface="+mn-lt"/>
                <a:ea typeface="+mn-ea"/>
                <a:cs typeface="+mn-cs"/>
              </a:rPr>
              <a:t>：模型初始化，运动目标点判断和模型更新</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的更新策略包括三个主要组成部分：无记忆更新策略、时间子采样更新策略和空间邻域更新策略。</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17</a:t>
            </a:fld>
            <a:endParaRPr lang="zh-CN" altLang="en-US"/>
          </a:p>
        </p:txBody>
      </p:sp>
    </p:spTree>
    <p:extLst>
      <p:ext uri="{BB962C8B-B14F-4D97-AF65-F5344CB8AC3E}">
        <p14:creationId xmlns:p14="http://schemas.microsoft.com/office/powerpoint/2010/main" val="3153728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算法对森林监控视频的运动目标检测能到较好效果，由于不同渠道获得的森林监控视频大小不一致，本文统一将视频图像调整至帧像素为</a:t>
            </a:r>
            <a:r>
              <a:rPr lang="en-US" altLang="zh-CN" sz="1200" kern="1200" dirty="0" smtClean="0">
                <a:solidFill>
                  <a:schemeClr val="tx1"/>
                </a:solidFill>
                <a:effectLst/>
                <a:latin typeface="+mn-lt"/>
                <a:ea typeface="+mn-ea"/>
                <a:cs typeface="+mn-cs"/>
              </a:rPr>
              <a:t>320×240 </a:t>
            </a:r>
            <a:r>
              <a:rPr lang="zh-CN" altLang="zh-CN" sz="1200" kern="1200" dirty="0" smtClean="0">
                <a:solidFill>
                  <a:schemeClr val="tx1"/>
                </a:solidFill>
                <a:effectLst/>
                <a:latin typeface="+mn-lt"/>
                <a:ea typeface="+mn-ea"/>
                <a:cs typeface="+mn-cs"/>
              </a:rPr>
              <a:t>的图像进行处理，</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算法对帧帧像素为</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的视频平均每帧图像的处理时间为</a:t>
            </a:r>
            <a:r>
              <a:rPr lang="en-US" altLang="zh-CN" sz="1200" kern="1200" dirty="0" smtClean="0">
                <a:solidFill>
                  <a:schemeClr val="tx1"/>
                </a:solidFill>
                <a:effectLst/>
                <a:latin typeface="+mn-lt"/>
                <a:ea typeface="+mn-ea"/>
                <a:cs typeface="+mn-cs"/>
              </a:rPr>
              <a:t>70.233ms</a:t>
            </a:r>
            <a:r>
              <a:rPr lang="zh-CN" altLang="zh-CN" sz="1200" kern="1200" dirty="0" smtClean="0">
                <a:solidFill>
                  <a:schemeClr val="tx1"/>
                </a:solidFill>
                <a:effectLst/>
                <a:latin typeface="+mn-lt"/>
                <a:ea typeface="+mn-ea"/>
                <a:cs typeface="+mn-cs"/>
              </a:rPr>
              <a:t>，与其他典型运动目标检测算法的处理速度对比结果如表所示。</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然后对视频场景发生变化时，</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运动检测对场景变化的适应能力进行实验，实验结果表明在场景转换过程中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运动检测算法将大量非运动点误检为运动点，经过</a:t>
            </a:r>
            <a:r>
              <a:rPr lang="en-US" altLang="zh-CN" sz="1200" kern="1200" dirty="0" smtClean="0">
                <a:solidFill>
                  <a:schemeClr val="tx1"/>
                </a:solidFill>
                <a:effectLst/>
                <a:latin typeface="+mn-lt"/>
                <a:ea typeface="+mn-ea"/>
                <a:cs typeface="+mn-cs"/>
              </a:rPr>
              <a:t>178</a:t>
            </a:r>
            <a:r>
              <a:rPr lang="zh-CN" altLang="zh-CN" sz="1200" kern="1200" dirty="0" smtClean="0">
                <a:solidFill>
                  <a:schemeClr val="tx1"/>
                </a:solidFill>
                <a:effectLst/>
                <a:latin typeface="+mn-lt"/>
                <a:ea typeface="+mn-ea"/>
                <a:cs typeface="+mn-cs"/>
              </a:rPr>
              <a:t>帧图像后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运动检测方法能基本恢复正常检测。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18</a:t>
            </a:fld>
            <a:endParaRPr lang="zh-CN" altLang="en-US"/>
          </a:p>
        </p:txBody>
      </p:sp>
    </p:spTree>
    <p:extLst>
      <p:ext uri="{BB962C8B-B14F-4D97-AF65-F5344CB8AC3E}">
        <p14:creationId xmlns:p14="http://schemas.microsoft.com/office/powerpoint/2010/main" val="2085632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算法应用于森林烟火识别算法中存在一下两点问题：</a:t>
            </a: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算法虽然在速度上优于光流法与高斯混合模型，但每帧图像仍需要耗费</a:t>
            </a:r>
            <a:r>
              <a:rPr lang="en-US" altLang="zh-CN" sz="1200" kern="1200" dirty="0" smtClean="0">
                <a:solidFill>
                  <a:schemeClr val="tx1"/>
                </a:solidFill>
                <a:effectLst/>
                <a:latin typeface="+mn-lt"/>
                <a:ea typeface="+mn-ea"/>
                <a:cs typeface="+mn-cs"/>
              </a:rPr>
              <a:t>70ms</a:t>
            </a:r>
            <a:r>
              <a:rPr lang="zh-CN" altLang="zh-CN" sz="1200" kern="1200" dirty="0" smtClean="0">
                <a:solidFill>
                  <a:schemeClr val="tx1"/>
                </a:solidFill>
                <a:effectLst/>
                <a:latin typeface="+mn-lt"/>
                <a:ea typeface="+mn-ea"/>
                <a:cs typeface="+mn-cs"/>
              </a:rPr>
              <a:t>的时间，依然存在改进空间；</a:t>
            </a:r>
          </a:p>
          <a:p>
            <a:r>
              <a:rPr lang="zh-CN" altLang="zh-CN" sz="1200" kern="1200" dirty="0" smtClean="0">
                <a:solidFill>
                  <a:schemeClr val="tx1"/>
                </a:solidFill>
                <a:effectLst/>
                <a:latin typeface="+mn-lt"/>
                <a:ea typeface="+mn-ea"/>
                <a:cs typeface="+mn-cs"/>
              </a:rPr>
              <a:t>②在场景发生转换过程中，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无法迅速感知场景转换并快速进行相应处理。</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本文对</a:t>
            </a:r>
            <a:r>
              <a:rPr lang="en-US" altLang="zh-CN" sz="1200" kern="1200" dirty="0" smtClean="0">
                <a:solidFill>
                  <a:schemeClr val="tx1"/>
                </a:solidFill>
                <a:effectLst/>
                <a:latin typeface="+mn-lt"/>
                <a:ea typeface="+mn-ea"/>
                <a:cs typeface="+mn-cs"/>
              </a:rPr>
              <a:t>vibe</a:t>
            </a:r>
            <a:r>
              <a:rPr lang="zh-CN" altLang="en-US" sz="1200" kern="1200" dirty="0" smtClean="0">
                <a:solidFill>
                  <a:schemeClr val="tx1"/>
                </a:solidFill>
                <a:effectLst/>
                <a:latin typeface="+mn-lt"/>
                <a:ea typeface="+mn-ea"/>
                <a:cs typeface="+mn-cs"/>
              </a:rPr>
              <a:t>进行两方面的改进：</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算法基础上引入开关变量控制背景样本集的更新频率，加快运动检测速度</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算法基础上引入场景转换检测机制，并在检测到场景转换后采用快更新策略进行模型更新。</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19</a:t>
            </a:fld>
            <a:endParaRPr lang="zh-CN" altLang="en-US"/>
          </a:p>
        </p:txBody>
      </p:sp>
    </p:spTree>
    <p:extLst>
      <p:ext uri="{BB962C8B-B14F-4D97-AF65-F5344CB8AC3E}">
        <p14:creationId xmlns:p14="http://schemas.microsoft.com/office/powerpoint/2010/main" val="2571203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在相同实验条件下对相同的火灾监控视频进行高斯混合模型运动检测、光流法运动检测、</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运动检测和改进</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运动检测，平均每帧图像耗时结果如表所示，实验结果显示改进后的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算法对每帧图像的处理时间约为</a:t>
            </a:r>
            <a:r>
              <a:rPr lang="en-US" altLang="zh-CN" sz="1200" kern="1200" dirty="0" smtClean="0">
                <a:solidFill>
                  <a:schemeClr val="tx1"/>
                </a:solidFill>
                <a:effectLst/>
                <a:latin typeface="+mn-lt"/>
                <a:ea typeface="+mn-ea"/>
                <a:cs typeface="+mn-cs"/>
              </a:rPr>
              <a:t>62ms</a:t>
            </a:r>
            <a:r>
              <a:rPr lang="zh-CN" altLang="zh-CN" sz="1200" kern="1200" dirty="0" smtClean="0">
                <a:solidFill>
                  <a:schemeClr val="tx1"/>
                </a:solidFill>
                <a:effectLst/>
                <a:latin typeface="+mn-lt"/>
                <a:ea typeface="+mn-ea"/>
                <a:cs typeface="+mn-cs"/>
              </a:rPr>
              <a:t>，相较于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算法有了部分提高。</a:t>
            </a:r>
          </a:p>
          <a:p>
            <a:r>
              <a:rPr lang="zh-CN" altLang="en-US" sz="1200" kern="1200" dirty="0" smtClean="0">
                <a:solidFill>
                  <a:schemeClr val="tx1"/>
                </a:solidFill>
                <a:effectLst/>
                <a:latin typeface="+mn-lt"/>
                <a:ea typeface="+mn-ea"/>
                <a:cs typeface="+mn-cs"/>
              </a:rPr>
              <a:t>同样</a:t>
            </a:r>
            <a:r>
              <a:rPr lang="zh-CN" altLang="zh-CN" sz="1200" kern="1200" dirty="0" smtClean="0">
                <a:solidFill>
                  <a:schemeClr val="tx1"/>
                </a:solidFill>
                <a:effectLst/>
                <a:latin typeface="+mn-lt"/>
                <a:ea typeface="+mn-ea"/>
                <a:cs typeface="+mn-cs"/>
              </a:rPr>
              <a:t>在相同实验条件下对不同运动检测算法对视频场景变化的适应能力进行实验。不同算法在场景变化后能完全适应背景常见变化平均所需图像帧数与总时间的实验结果数据如表所示，实验结果表明改进后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算法对于视频场景发生改变时的适应能力强于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算法与高斯混合模型。</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20</a:t>
            </a:fld>
            <a:endParaRPr lang="zh-CN" altLang="en-US"/>
          </a:p>
        </p:txBody>
      </p:sp>
    </p:spTree>
    <p:extLst>
      <p:ext uri="{BB962C8B-B14F-4D97-AF65-F5344CB8AC3E}">
        <p14:creationId xmlns:p14="http://schemas.microsoft.com/office/powerpoint/2010/main" val="79665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本次报告将从森林烟火识别的四个部分进行介绍，首先介绍项目研究背景，然后从烟火检测的四个模块分别介绍自己的工作，接着介绍本文的识别结果，最后总结论文工作。</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a:t>
            </a:fld>
            <a:endParaRPr lang="zh-CN" altLang="en-US"/>
          </a:p>
        </p:txBody>
      </p:sp>
    </p:spTree>
    <p:extLst>
      <p:ext uri="{BB962C8B-B14F-4D97-AF65-F5344CB8AC3E}">
        <p14:creationId xmlns:p14="http://schemas.microsoft.com/office/powerpoint/2010/main" val="4220879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第三部分</a:t>
            </a:r>
            <a:r>
              <a:rPr lang="zh-CN" altLang="zh-CN" sz="1200" kern="1200" dirty="0" smtClean="0">
                <a:solidFill>
                  <a:schemeClr val="tx1"/>
                </a:solidFill>
                <a:effectLst/>
                <a:latin typeface="+mn-lt"/>
                <a:ea typeface="+mn-ea"/>
                <a:cs typeface="+mn-cs"/>
              </a:rPr>
              <a:t>根据森林监控视频分析了烟雾的特性，从不同的特征着手，对监控视频中的烟雾区域与非烟雾区域进行实验分析，寻找烟雾与非烟雾的差异性，同时采用聚类算法对特征可分性进行实验验证。主要涉及到的特征有颜色、表面纹理和区域轮廓不规则程度等静态特征，以及运动方向、区域面积变化和周期飘动强度等动态特征。</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21</a:t>
            </a:fld>
            <a:endParaRPr lang="zh-CN" altLang="en-US"/>
          </a:p>
        </p:txBody>
      </p:sp>
    </p:spTree>
    <p:extLst>
      <p:ext uri="{BB962C8B-B14F-4D97-AF65-F5344CB8AC3E}">
        <p14:creationId xmlns:p14="http://schemas.microsoft.com/office/powerpoint/2010/main" val="620999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从不同运动物体的颜色直方图可以看出烟雾区域的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分量与</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分量集中在数值较小的区域；行人的的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分量也有大部分落在了数值较小的区域，根据行人图像和</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分量可以分析出这一现象是由于该行人上半身衣物颜色为灰白色，与烟雾颜色十分接近所导致的，但由于该行人下半身着黑色衣物，因此在</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分量颜色直方图中也有大量的高数值；车辆的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分量分布范围比较广，</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分量集中在数值较大区域。从颜色直方图的对比来看，颜色可以作为判断烟雾的特征之一。</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22</a:t>
            </a:fld>
            <a:endParaRPr lang="zh-CN" altLang="en-US"/>
          </a:p>
        </p:txBody>
      </p:sp>
    </p:spTree>
    <p:extLst>
      <p:ext uri="{BB962C8B-B14F-4D97-AF65-F5344CB8AC3E}">
        <p14:creationId xmlns:p14="http://schemas.microsoft.com/office/powerpoint/2010/main" val="2335118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烟雾和行人、车辆等非烟雾区域进行灰度共生矩阵计算并提取相应纹理特征得到结果如表所示。通过表格分析能看出烟雾与行人、车辆等运动体在对比度特征上有较大数值差异，而进一步地复杂区别需要通过后续的分类器进行分类识别。</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23</a:t>
            </a:fld>
            <a:endParaRPr lang="zh-CN" altLang="en-US"/>
          </a:p>
        </p:txBody>
      </p:sp>
    </p:spTree>
    <p:extLst>
      <p:ext uri="{BB962C8B-B14F-4D97-AF65-F5344CB8AC3E}">
        <p14:creationId xmlns:p14="http://schemas.microsoft.com/office/powerpoint/2010/main" val="2600352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森林火灾发生时，烟雾随着空气流动的影响向周围逐步扩散，导致烟雾轮廓的不断变化且与行人、车辆等形状固定的物体相比，烟雾轮廓呈现出不规则形态，</a:t>
            </a:r>
            <a:r>
              <a:rPr lang="zh-CN" altLang="en-US" sz="1200" kern="1200" dirty="0" smtClean="0">
                <a:solidFill>
                  <a:schemeClr val="tx1"/>
                </a:solidFill>
                <a:effectLst/>
                <a:latin typeface="+mn-lt"/>
                <a:ea typeface="+mn-ea"/>
                <a:cs typeface="+mn-cs"/>
              </a:rPr>
              <a:t>且烟雾边缘不规则程度高于行人、车辆等其他运动体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24</a:t>
            </a:fld>
            <a:endParaRPr lang="zh-CN" altLang="en-US"/>
          </a:p>
        </p:txBody>
      </p:sp>
    </p:spTree>
    <p:extLst>
      <p:ext uri="{BB962C8B-B14F-4D97-AF65-F5344CB8AC3E}">
        <p14:creationId xmlns:p14="http://schemas.microsoft.com/office/powerpoint/2010/main" val="3069553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对运动方向进行量化，量化主要针对运动方向在竖直方向上的分量。</a:t>
            </a:r>
            <a:r>
              <a:rPr lang="zh-CN" altLang="en-US" sz="1200" kern="1200" dirty="0" smtClean="0">
                <a:solidFill>
                  <a:schemeClr val="tx1"/>
                </a:solidFill>
                <a:effectLst/>
                <a:latin typeface="+mn-lt"/>
                <a:ea typeface="+mn-ea"/>
                <a:cs typeface="+mn-cs"/>
              </a:rPr>
              <a:t>因为在考虑运动方向分量时，主要考虑烟雾的上升趋势，至于是偏左上升还是偏右上升是受风力方向影响，而非烟雾本身的特性。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25</a:t>
            </a:fld>
            <a:endParaRPr lang="zh-CN" altLang="en-US"/>
          </a:p>
        </p:txBody>
      </p:sp>
    </p:spTree>
    <p:extLst>
      <p:ext uri="{BB962C8B-B14F-4D97-AF65-F5344CB8AC3E}">
        <p14:creationId xmlns:p14="http://schemas.microsoft.com/office/powerpoint/2010/main" val="3618781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在森林火灾初期，随着火势加剧以及烟雾随气流的扩散，烟雾区域面积逐渐增大，在连续帧内检测运动区域面积的相对变化率可以衡量烟雾的延展性。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26</a:t>
            </a:fld>
            <a:endParaRPr lang="zh-CN" altLang="en-US"/>
          </a:p>
        </p:txBody>
      </p:sp>
    </p:spTree>
    <p:extLst>
      <p:ext uri="{BB962C8B-B14F-4D97-AF65-F5344CB8AC3E}">
        <p14:creationId xmlns:p14="http://schemas.microsoft.com/office/powerpoint/2010/main" val="2844879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烟雾</a:t>
            </a:r>
            <a:r>
              <a:rPr lang="zh-CN" altLang="zh-CN" sz="1200" kern="1200" dirty="0" smtClean="0">
                <a:solidFill>
                  <a:schemeClr val="tx1"/>
                </a:solidFill>
                <a:effectLst/>
                <a:latin typeface="+mn-lt"/>
                <a:ea typeface="+mn-ea"/>
                <a:cs typeface="+mn-cs"/>
              </a:rPr>
              <a:t>质心移动的方向整体向上，运动强度也有一定的规律性。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行人的运动方向与强度没有直观的规律性，甚至有大强度的来回往复。</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27</a:t>
            </a:fld>
            <a:endParaRPr lang="zh-CN" altLang="en-US"/>
          </a:p>
        </p:txBody>
      </p:sp>
    </p:spTree>
    <p:extLst>
      <p:ext uri="{BB962C8B-B14F-4D97-AF65-F5344CB8AC3E}">
        <p14:creationId xmlns:p14="http://schemas.microsoft.com/office/powerpoint/2010/main" val="899678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对颜色、表面纹理、边缘轮廓、运动方向、面积变化和周期飘动强度六个特征分别采用单独的分类器进行识别，并对识别结果用一个二级分类器进行二次识别得到最后的烟雾判别结果，本文将这样的分类器结构称为二级级联神经网络，其拓扑结构如图所示。</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29</a:t>
            </a:fld>
            <a:endParaRPr lang="zh-CN" altLang="en-US"/>
          </a:p>
        </p:txBody>
      </p:sp>
    </p:spTree>
    <p:extLst>
      <p:ext uri="{BB962C8B-B14F-4D97-AF65-F5344CB8AC3E}">
        <p14:creationId xmlns:p14="http://schemas.microsoft.com/office/powerpoint/2010/main" val="4245160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39</a:t>
            </a:fld>
            <a:endParaRPr lang="zh-CN" altLang="en-US"/>
          </a:p>
        </p:txBody>
      </p:sp>
    </p:spTree>
    <p:extLst>
      <p:ext uri="{BB962C8B-B14F-4D97-AF65-F5344CB8AC3E}">
        <p14:creationId xmlns:p14="http://schemas.microsoft.com/office/powerpoint/2010/main" val="2651124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2017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日俄罗斯森林地区发生大型火灾，并蔓延至我国位于内蒙古省内的大兴安岭北部原始林区伊木河林场，造成大兴安岭地区的又一次重大火灾事件，</a:t>
            </a:r>
            <a:r>
              <a:rPr lang="zh-CN" altLang="en-US" sz="1200" kern="1200" dirty="0" smtClean="0">
                <a:solidFill>
                  <a:schemeClr val="tx1"/>
                </a:solidFill>
                <a:effectLst/>
                <a:latin typeface="+mn-lt"/>
                <a:ea typeface="+mn-ea"/>
                <a:cs typeface="+mn-cs"/>
              </a:rPr>
              <a:t>历经一个星期左右的时间才实现火灾的全线合围，之前</a:t>
            </a:r>
            <a:r>
              <a:rPr lang="en-US" altLang="zh-CN" sz="1200" kern="1200" dirty="0" smtClean="0">
                <a:solidFill>
                  <a:schemeClr val="tx1"/>
                </a:solidFill>
                <a:effectLst/>
                <a:latin typeface="+mn-lt"/>
                <a:ea typeface="+mn-ea"/>
                <a:cs typeface="+mn-cs"/>
              </a:rPr>
              <a:t>1987</a:t>
            </a:r>
            <a:r>
              <a:rPr lang="zh-CN" altLang="en-US" sz="1200" kern="1200" dirty="0" smtClean="0">
                <a:solidFill>
                  <a:schemeClr val="tx1"/>
                </a:solidFill>
                <a:effectLst/>
                <a:latin typeface="+mn-lt"/>
                <a:ea typeface="+mn-ea"/>
                <a:cs typeface="+mn-cs"/>
              </a:rPr>
              <a:t>年大兴安岭也曾爆发特大火灾</a:t>
            </a:r>
            <a:r>
              <a:rPr lang="zh-CN" altLang="en-US" sz="1200" kern="1200" dirty="0" smtClean="0">
                <a:solidFill>
                  <a:schemeClr val="tx1"/>
                </a:solidFill>
                <a:effectLst/>
                <a:latin typeface="+mn-lt"/>
                <a:ea typeface="+mn-ea"/>
                <a:cs typeface="+mn-cs"/>
              </a:rPr>
              <a:t>，森林火灾</a:t>
            </a:r>
            <a:r>
              <a:rPr lang="zh-CN" altLang="en-US" sz="1200" kern="1200" dirty="0" smtClean="0">
                <a:solidFill>
                  <a:schemeClr val="tx1"/>
                </a:solidFill>
                <a:effectLst/>
                <a:latin typeface="+mn-lt"/>
                <a:ea typeface="+mn-ea"/>
                <a:cs typeface="+mn-cs"/>
              </a:rPr>
              <a:t>对</a:t>
            </a:r>
            <a:r>
              <a:rPr lang="zh-CN" altLang="en-US" sz="1200" kern="1200" dirty="0" smtClean="0">
                <a:solidFill>
                  <a:schemeClr val="tx1"/>
                </a:solidFill>
                <a:effectLst/>
                <a:latin typeface="+mn-lt"/>
                <a:ea typeface="+mn-ea"/>
                <a:cs typeface="+mn-cs"/>
              </a:rPr>
              <a:t>森林的生态环境、林内动植物</a:t>
            </a:r>
            <a:r>
              <a:rPr lang="zh-CN" altLang="en-US" sz="1200" kern="1200" dirty="0" smtClean="0">
                <a:solidFill>
                  <a:schemeClr val="tx1"/>
                </a:solidFill>
                <a:effectLst/>
                <a:latin typeface="+mn-lt"/>
                <a:ea typeface="+mn-ea"/>
                <a:cs typeface="+mn-cs"/>
              </a:rPr>
              <a:t>和人员、财产造成巨大的损害</a:t>
            </a:r>
            <a:r>
              <a:rPr lang="zh-CN" altLang="en-US" sz="1200" kern="1200" dirty="0" smtClean="0">
                <a:solidFill>
                  <a:schemeClr val="tx1"/>
                </a:solidFill>
                <a:effectLst/>
                <a:latin typeface="+mn-lt"/>
                <a:ea typeface="+mn-ea"/>
                <a:cs typeface="+mn-cs"/>
              </a:rPr>
              <a:t>。因此对于森林火灾的监控是非常必要的。</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a:t>
            </a:fld>
            <a:endParaRPr lang="zh-CN" altLang="en-US"/>
          </a:p>
        </p:txBody>
      </p:sp>
    </p:spTree>
    <p:extLst>
      <p:ext uri="{BB962C8B-B14F-4D97-AF65-F5344CB8AC3E}">
        <p14:creationId xmlns:p14="http://schemas.microsoft.com/office/powerpoint/2010/main" val="124099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森林</a:t>
            </a:r>
            <a:r>
              <a:rPr lang="zh-CN" altLang="zh-CN" sz="1200" kern="1200" dirty="0" smtClean="0">
                <a:solidFill>
                  <a:schemeClr val="tx1"/>
                </a:solidFill>
                <a:effectLst/>
                <a:latin typeface="+mn-lt"/>
                <a:ea typeface="+mn-ea"/>
                <a:cs typeface="+mn-cs"/>
              </a:rPr>
              <a:t>火灾</a:t>
            </a:r>
            <a:r>
              <a:rPr lang="zh-CN" altLang="zh-CN" sz="1200" kern="1200" dirty="0" smtClean="0">
                <a:solidFill>
                  <a:schemeClr val="tx1"/>
                </a:solidFill>
                <a:effectLst/>
                <a:latin typeface="+mn-lt"/>
                <a:ea typeface="+mn-ea"/>
                <a:cs typeface="+mn-cs"/>
              </a:rPr>
              <a:t>扑救应</a:t>
            </a:r>
            <a:r>
              <a:rPr lang="zh-CN" altLang="zh-CN" sz="1200" kern="1200" dirty="0" smtClean="0">
                <a:solidFill>
                  <a:schemeClr val="tx1"/>
                </a:solidFill>
                <a:effectLst/>
                <a:latin typeface="+mn-lt"/>
                <a:ea typeface="+mn-ea"/>
                <a:cs typeface="+mn-cs"/>
              </a:rPr>
              <a:t>遵循 “</a:t>
            </a:r>
            <a:r>
              <a:rPr lang="zh-CN" altLang="zh-CN" sz="1200" kern="1200" dirty="0" smtClean="0">
                <a:solidFill>
                  <a:schemeClr val="tx1"/>
                </a:solidFill>
                <a:effectLst/>
                <a:latin typeface="+mn-lt"/>
                <a:ea typeface="+mn-ea"/>
                <a:cs typeface="+mn-cs"/>
              </a:rPr>
              <a:t>三早</a:t>
            </a:r>
            <a:r>
              <a:rPr lang="zh-CN" altLang="en-US" sz="1200" kern="1200" dirty="0" smtClean="0">
                <a:solidFill>
                  <a:schemeClr val="tx1"/>
                </a:solidFill>
                <a:effectLst/>
                <a:latin typeface="+mn-lt"/>
                <a:ea typeface="+mn-ea"/>
                <a:cs typeface="+mn-cs"/>
              </a:rPr>
              <a:t>两快一强</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原则</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5</a:t>
            </a:fld>
            <a:endParaRPr lang="zh-CN" altLang="en-US"/>
          </a:p>
        </p:txBody>
      </p:sp>
    </p:spTree>
    <p:extLst>
      <p:ext uri="{BB962C8B-B14F-4D97-AF65-F5344CB8AC3E}">
        <p14:creationId xmlns:p14="http://schemas.microsoft.com/office/powerpoint/2010/main" val="291262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火灾早期出现在监控视频中的往往都是烟雾，</a:t>
            </a:r>
            <a:r>
              <a:rPr lang="zh-CN" altLang="zh-CN" sz="1200" kern="1200" dirty="0" smtClean="0">
                <a:solidFill>
                  <a:schemeClr val="tx1"/>
                </a:solidFill>
                <a:effectLst/>
                <a:latin typeface="+mn-lt"/>
                <a:ea typeface="+mn-ea"/>
                <a:cs typeface="+mn-cs"/>
              </a:rPr>
              <a:t>为了及早发现火灾，火灾检测系统常对火灾初期的烟雾进行探测，本文的研究重点也集中于对森林火灾初期的烟雾进行检测。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6</a:t>
            </a:fld>
            <a:endParaRPr lang="zh-CN" altLang="en-US"/>
          </a:p>
        </p:txBody>
      </p:sp>
    </p:spTree>
    <p:extLst>
      <p:ext uri="{BB962C8B-B14F-4D97-AF65-F5344CB8AC3E}">
        <p14:creationId xmlns:p14="http://schemas.microsoft.com/office/powerpoint/2010/main" val="3611250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7</a:t>
            </a:fld>
            <a:endParaRPr lang="zh-CN" altLang="en-US"/>
          </a:p>
        </p:txBody>
      </p:sp>
    </p:spTree>
    <p:extLst>
      <p:ext uri="{BB962C8B-B14F-4D97-AF65-F5344CB8AC3E}">
        <p14:creationId xmlns:p14="http://schemas.microsoft.com/office/powerpoint/2010/main" val="61944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本文对森林烟火识别处理分为四个模块进行</a:t>
            </a:r>
            <a:r>
              <a:rPr lang="zh-CN" altLang="en-US" dirty="0" smtClean="0"/>
              <a:t>处理，分别是图像去雾处理、运动目标分割、烟雾特征提取和分类器设计。</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8</a:t>
            </a:fld>
            <a:endParaRPr lang="zh-CN" altLang="en-US"/>
          </a:p>
        </p:txBody>
      </p:sp>
    </p:spTree>
    <p:extLst>
      <p:ext uri="{BB962C8B-B14F-4D97-AF65-F5344CB8AC3E}">
        <p14:creationId xmlns:p14="http://schemas.microsoft.com/office/powerpoint/2010/main" val="77698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典型的去雾处理方法有：</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9</a:t>
            </a:fld>
            <a:endParaRPr lang="zh-CN" altLang="en-US"/>
          </a:p>
        </p:txBody>
      </p:sp>
    </p:spTree>
    <p:extLst>
      <p:ext uri="{BB962C8B-B14F-4D97-AF65-F5344CB8AC3E}">
        <p14:creationId xmlns:p14="http://schemas.microsoft.com/office/powerpoint/2010/main" val="202580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对有雾和无雾图像分别进行实验得到实验结果，结果显示</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图像去雾处理、</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去雾处理和暗通道去雾处理三种算法对有雾图像的处理都能达到一定的增强效果。在彩色增强方面，</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去雾处理后彩色信息最为丰富，暗通道去雾其次，</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去雾处理后彩色信息有部分缺失；在图像整体对比度提高方面，</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去雾处理后图像对比度提高最明显，暗通道去雾处理次之，</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去雾处理算法在图像对比度提高方面效果最微弱。</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10</a:t>
            </a:fld>
            <a:endParaRPr lang="zh-CN" altLang="en-US"/>
          </a:p>
        </p:txBody>
      </p:sp>
    </p:spTree>
    <p:extLst>
      <p:ext uri="{BB962C8B-B14F-4D97-AF65-F5344CB8AC3E}">
        <p14:creationId xmlns:p14="http://schemas.microsoft.com/office/powerpoint/2010/main" val="194758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2018/4/7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4.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Word___2.docx"/><Relationship Id="rId5" Type="http://schemas.openxmlformats.org/officeDocument/2006/relationships/image" Target="../media/image23.emf"/><Relationship Id="rId4" Type="http://schemas.openxmlformats.org/officeDocument/2006/relationships/package" Target="../embeddings/Microsoft_Word___1.docx"/></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notesSlide" Target="../notesSlides/notesSlide23.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38.emf"/><Relationship Id="rId4" Type="http://schemas.openxmlformats.org/officeDocument/2006/relationships/package" Target="../embeddings/Microsoft_Word___3.docx"/></Relationships>
</file>

<file path=ppt/slides/_rels/slide26.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39.jpeg"/><Relationship Id="rId7" Type="http://schemas.openxmlformats.org/officeDocument/2006/relationships/image" Target="../media/image43.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45.emf"/><Relationship Id="rId4" Type="http://schemas.openxmlformats.org/officeDocument/2006/relationships/package" Target="../embeddings/Microsoft_Visio___4.vsd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47.wmf"/><Relationship Id="rId5" Type="http://schemas.openxmlformats.org/officeDocument/2006/relationships/oleObject" Target="../embeddings/oleObject4.bin"/><Relationship Id="rId4" Type="http://schemas.openxmlformats.org/officeDocument/2006/relationships/image" Target="../media/image46.wmf"/></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293224" y="4371242"/>
            <a:ext cx="2283363" cy="707886"/>
          </a:xfrm>
          <a:prstGeom prst="rect">
            <a:avLst/>
          </a:prstGeom>
          <a:noFill/>
        </p:spPr>
        <p:txBody>
          <a:bodyPr wrap="square" rtlCol="0">
            <a:spAutoFit/>
          </a:bodyPr>
          <a:lstStyle/>
          <a:p>
            <a:r>
              <a:rPr lang="zh-CN" altLang="en-US" sz="2000" dirty="0">
                <a:solidFill>
                  <a:prstClr val="black">
                    <a:lumMod val="65000"/>
                    <a:lumOff val="35000"/>
                  </a:prstClr>
                </a:solidFill>
              </a:rPr>
              <a:t>答辩人</a:t>
            </a:r>
            <a:r>
              <a:rPr lang="zh-CN" altLang="en-US" sz="2000" dirty="0" smtClean="0">
                <a:solidFill>
                  <a:prstClr val="black">
                    <a:lumMod val="65000"/>
                    <a:lumOff val="35000"/>
                  </a:prstClr>
                </a:solidFill>
              </a:rPr>
              <a:t>：   蔡敏</a:t>
            </a:r>
            <a:endParaRPr lang="en-US" altLang="zh-CN" sz="2000" dirty="0" smtClean="0">
              <a:solidFill>
                <a:prstClr val="black">
                  <a:lumMod val="65000"/>
                  <a:lumOff val="35000"/>
                </a:prstClr>
              </a:solidFill>
            </a:endParaRPr>
          </a:p>
          <a:p>
            <a:r>
              <a:rPr lang="zh-CN" altLang="en-US" sz="2000" dirty="0" smtClean="0">
                <a:solidFill>
                  <a:prstClr val="black">
                    <a:lumMod val="65000"/>
                    <a:lumOff val="35000"/>
                  </a:prstClr>
                </a:solidFill>
              </a:rPr>
              <a:t>指导老师：路小波</a:t>
            </a:r>
            <a:endParaRPr lang="zh-CN" altLang="en-US" sz="2000" dirty="0">
              <a:solidFill>
                <a:prstClr val="black">
                  <a:lumMod val="65000"/>
                  <a:lumOff val="35000"/>
                </a:prstClr>
              </a:solidFill>
            </a:endParaRPr>
          </a:p>
        </p:txBody>
      </p:sp>
      <p:sp>
        <p:nvSpPr>
          <p:cNvPr id="8" name="文本框 7"/>
          <p:cNvSpPr txBox="1"/>
          <p:nvPr/>
        </p:nvSpPr>
        <p:spPr>
          <a:xfrm>
            <a:off x="606303" y="2330359"/>
            <a:ext cx="8356149" cy="1754326"/>
          </a:xfrm>
          <a:prstGeom prst="rect">
            <a:avLst/>
          </a:prstGeom>
          <a:noFill/>
        </p:spPr>
        <p:txBody>
          <a:bodyPr wrap="square" rtlCol="0">
            <a:spAutoFit/>
          </a:bodyPr>
          <a:lstStyle/>
          <a:p>
            <a:pPr algn="ctr"/>
            <a:r>
              <a:rPr lang="zh-CN" altLang="en-US" sz="5400" b="1" dirty="0" smtClean="0">
                <a:solidFill>
                  <a:schemeClr val="accent2"/>
                </a:solidFill>
              </a:rPr>
              <a:t>基于视频分析的</a:t>
            </a:r>
            <a:endParaRPr lang="en-US" altLang="zh-CN" sz="5400" b="1" dirty="0" smtClean="0">
              <a:solidFill>
                <a:schemeClr val="accent2"/>
              </a:solidFill>
            </a:endParaRPr>
          </a:p>
          <a:p>
            <a:pPr algn="ctr"/>
            <a:r>
              <a:rPr lang="zh-CN" altLang="en-US" sz="5400" b="1" dirty="0" smtClean="0">
                <a:solidFill>
                  <a:schemeClr val="accent2"/>
                </a:solidFill>
              </a:rPr>
              <a:t>森林烟火识别算法研究</a:t>
            </a:r>
            <a:endParaRPr lang="zh-CN" altLang="en-US" sz="5400" b="1" dirty="0">
              <a:solidFill>
                <a:schemeClr val="accent2"/>
              </a:solidFill>
            </a:endParaRP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70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原图\1-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470" y="1358446"/>
            <a:ext cx="3024305" cy="2160000"/>
          </a:xfrm>
          <a:prstGeom prst="rect">
            <a:avLst/>
          </a:prstGeom>
          <a:noFill/>
          <a:ln>
            <a:noFill/>
          </a:ln>
        </p:spPr>
      </p:pic>
      <p:pic>
        <p:nvPicPr>
          <p:cNvPr id="15" name="图片 14" descr="E:\研究生毕业设计\论文\chapter2\去雾实验结果\MSRCR\1-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8682" y="1358446"/>
            <a:ext cx="3024305" cy="2160000"/>
          </a:xfrm>
          <a:prstGeom prst="rect">
            <a:avLst/>
          </a:prstGeom>
          <a:noFill/>
          <a:ln>
            <a:noFill/>
          </a:ln>
        </p:spPr>
      </p:pic>
      <p:pic>
        <p:nvPicPr>
          <p:cNvPr id="16" name="图片 15" descr="E:\研究生毕业设计\论文\chapter2\去雾实验结果\HSVEqualize\1-3.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470" y="4027976"/>
            <a:ext cx="3024305" cy="2160000"/>
          </a:xfrm>
          <a:prstGeom prst="rect">
            <a:avLst/>
          </a:prstGeom>
          <a:noFill/>
          <a:ln>
            <a:noFill/>
          </a:ln>
        </p:spPr>
      </p:pic>
      <p:pic>
        <p:nvPicPr>
          <p:cNvPr id="17" name="图片 16" descr="E:\研究生毕业设计\论文\chapter2\去雾实验结果\DarkChannel\1-3.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8682" y="4027976"/>
            <a:ext cx="3024305" cy="2160000"/>
          </a:xfrm>
          <a:prstGeom prst="rect">
            <a:avLst/>
          </a:prstGeom>
          <a:noFill/>
          <a:ln>
            <a:noFill/>
          </a:ln>
        </p:spPr>
      </p:pic>
      <p:sp>
        <p:nvSpPr>
          <p:cNvPr id="4" name="文本框 3"/>
          <p:cNvSpPr txBox="1"/>
          <p:nvPr/>
        </p:nvSpPr>
        <p:spPr>
          <a:xfrm>
            <a:off x="2072456" y="3653402"/>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973893" y="3658644"/>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2213932" y="6328174"/>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5765372" y="6328174"/>
            <a:ext cx="1410924" cy="369332"/>
          </a:xfrm>
          <a:prstGeom prst="rect">
            <a:avLst/>
          </a:prstGeom>
          <a:noFill/>
        </p:spPr>
        <p:txBody>
          <a:bodyPr wrap="square" rtlCol="0">
            <a:spAutoFit/>
          </a:bodyPr>
          <a:lstStyle/>
          <a:p>
            <a:r>
              <a:rPr lang="zh-CN" altLang="en-US" dirty="0" smtClean="0"/>
              <a:t>暗通道去雾</a:t>
            </a:r>
            <a:endParaRPr lang="zh-CN" altLang="en-US" dirty="0"/>
          </a:p>
        </p:txBody>
      </p:sp>
    </p:spTree>
    <p:extLst>
      <p:ext uri="{BB962C8B-B14F-4D97-AF65-F5344CB8AC3E}">
        <p14:creationId xmlns:p14="http://schemas.microsoft.com/office/powerpoint/2010/main" val="326113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sp>
        <p:nvSpPr>
          <p:cNvPr id="4" name="文本框 3"/>
          <p:cNvSpPr txBox="1"/>
          <p:nvPr/>
        </p:nvSpPr>
        <p:spPr>
          <a:xfrm>
            <a:off x="2072456" y="3653402"/>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973893" y="3658644"/>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2213932" y="6328174"/>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5765372" y="6328174"/>
            <a:ext cx="1410924" cy="369332"/>
          </a:xfrm>
          <a:prstGeom prst="rect">
            <a:avLst/>
          </a:prstGeom>
          <a:noFill/>
        </p:spPr>
        <p:txBody>
          <a:bodyPr wrap="square" rtlCol="0">
            <a:spAutoFit/>
          </a:bodyPr>
          <a:lstStyle/>
          <a:p>
            <a:r>
              <a:rPr lang="zh-CN" altLang="en-US" dirty="0" smtClean="0"/>
              <a:t>暗通道去雾</a:t>
            </a:r>
            <a:endParaRPr lang="zh-CN" altLang="en-US" dirty="0"/>
          </a:p>
        </p:txBody>
      </p:sp>
      <p:pic>
        <p:nvPicPr>
          <p:cNvPr id="11" name="图片 10" descr="E:\研究生毕业设计\论文\chapter2\去雾实验结果\原图\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467" y="1353204"/>
            <a:ext cx="3024305" cy="2160000"/>
          </a:xfrm>
          <a:prstGeom prst="rect">
            <a:avLst/>
          </a:prstGeom>
          <a:noFill/>
          <a:ln>
            <a:noFill/>
          </a:ln>
        </p:spPr>
      </p:pic>
      <p:pic>
        <p:nvPicPr>
          <p:cNvPr id="12" name="图片 11" descr="E:\研究生毕业设计\论文\chapter2\去雾实验结果\MSRCR\2.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8680" y="1353204"/>
            <a:ext cx="3024305" cy="2160000"/>
          </a:xfrm>
          <a:prstGeom prst="rect">
            <a:avLst/>
          </a:prstGeom>
          <a:noFill/>
          <a:ln>
            <a:noFill/>
          </a:ln>
        </p:spPr>
      </p:pic>
      <p:pic>
        <p:nvPicPr>
          <p:cNvPr id="13" name="图片 12" descr="E:\研究生毕业设计\论文\chapter2\去雾实验结果\HSVEqualize\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466" y="4027976"/>
            <a:ext cx="3024305" cy="2160000"/>
          </a:xfrm>
          <a:prstGeom prst="rect">
            <a:avLst/>
          </a:prstGeom>
          <a:noFill/>
          <a:ln>
            <a:noFill/>
          </a:ln>
        </p:spPr>
      </p:pic>
      <p:pic>
        <p:nvPicPr>
          <p:cNvPr id="21" name="图片 20" descr="E:\研究生毕业设计\论文\chapter2\去雾实验结果\DarkChannel\2.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8679" y="4027976"/>
            <a:ext cx="3024305" cy="2160000"/>
          </a:xfrm>
          <a:prstGeom prst="rect">
            <a:avLst/>
          </a:prstGeom>
          <a:noFill/>
          <a:ln>
            <a:noFill/>
          </a:ln>
        </p:spPr>
      </p:pic>
    </p:spTree>
    <p:extLst>
      <p:ext uri="{BB962C8B-B14F-4D97-AF65-F5344CB8AC3E}">
        <p14:creationId xmlns:p14="http://schemas.microsoft.com/office/powerpoint/2010/main" val="2446304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5" name="组合 4"/>
          <p:cNvGrpSpPr/>
          <p:nvPr/>
        </p:nvGrpSpPr>
        <p:grpSpPr>
          <a:xfrm>
            <a:off x="711115" y="1760918"/>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11115" y="4221266"/>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589186900"/>
              </p:ext>
            </p:extLst>
          </p:nvPr>
        </p:nvGraphicFramePr>
        <p:xfrm>
          <a:off x="1528796" y="1682951"/>
          <a:ext cx="6535551" cy="2053415"/>
        </p:xfrm>
        <a:graphic>
          <a:graphicData uri="http://schemas.openxmlformats.org/drawingml/2006/table">
            <a:tbl>
              <a:tblPr firstCol="1">
                <a:tableStyleId>{5C22544A-7EE6-4342-B048-85BDC9FD1C3A}</a:tableStyleId>
              </a:tblPr>
              <a:tblGrid>
                <a:gridCol w="1755569"/>
                <a:gridCol w="1959664"/>
                <a:gridCol w="2820318"/>
              </a:tblGrid>
              <a:tr h="377267">
                <a:tc rowSpan="3">
                  <a:txBody>
                    <a:bodyPr/>
                    <a:lstStyle/>
                    <a:p>
                      <a:pPr indent="266700" algn="ctr">
                        <a:lnSpc>
                          <a:spcPct val="125000"/>
                        </a:lnSpc>
                        <a:spcAft>
                          <a:spcPts val="0"/>
                        </a:spcAft>
                      </a:pPr>
                      <a:r>
                        <a:rPr lang="zh-CN" sz="1800" kern="100" dirty="0">
                          <a:effectLst/>
                        </a:rPr>
                        <a:t>硬件环境</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CPU</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Intel i5-3470</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内存</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4GB</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操作系统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Windows 7 32bit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rowSpan="2">
                  <a:txBody>
                    <a:bodyPr/>
                    <a:lstStyle/>
                    <a:p>
                      <a:pPr indent="266700" algn="ctr">
                        <a:lnSpc>
                          <a:spcPct val="125000"/>
                        </a:lnSpc>
                        <a:spcAft>
                          <a:spcPts val="0"/>
                        </a:spcAft>
                      </a:pPr>
                      <a:r>
                        <a:rPr lang="zh-CN" sz="1800" kern="100">
                          <a:effectLst/>
                        </a:rPr>
                        <a:t>软件环境</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IDE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VS2013</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en-US" sz="1800" kern="100">
                          <a:effectLst/>
                        </a:rPr>
                        <a:t>OpenCV</a:t>
                      </a:r>
                      <a:r>
                        <a:rPr lang="zh-CN" sz="1800" kern="100">
                          <a:effectLst/>
                        </a:rPr>
                        <a:t>版本</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2.4.9</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370671435"/>
              </p:ext>
            </p:extLst>
          </p:nvPr>
        </p:nvGraphicFramePr>
        <p:xfrm>
          <a:off x="1528795" y="4328050"/>
          <a:ext cx="6535551" cy="1913092"/>
        </p:xfrm>
        <a:graphic>
          <a:graphicData uri="http://schemas.openxmlformats.org/drawingml/2006/table">
            <a:tbl>
              <a:tblPr firstRow="1">
                <a:tableStyleId>{5C22544A-7EE6-4342-B048-85BDC9FD1C3A}</a:tableStyleId>
              </a:tblPr>
              <a:tblGrid>
                <a:gridCol w="4348637"/>
                <a:gridCol w="2186914"/>
              </a:tblGrid>
              <a:tr h="478273">
                <a:tc>
                  <a:txBody>
                    <a:bodyPr/>
                    <a:lstStyle/>
                    <a:p>
                      <a:pPr indent="266700" algn="ctr">
                        <a:lnSpc>
                          <a:spcPct val="125000"/>
                        </a:lnSpc>
                        <a:spcAft>
                          <a:spcPts val="0"/>
                        </a:spcAft>
                      </a:pPr>
                      <a:r>
                        <a:rPr lang="zh-CN" sz="1800" kern="100" dirty="0">
                          <a:effectLst/>
                        </a:rPr>
                        <a:t>去雾方法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a:t>
                      </a:r>
                      <a:r>
                        <a:rPr lang="en-US" sz="1800" kern="100">
                          <a:effectLst/>
                        </a:rPr>
                        <a:t>(ms)</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dirty="0">
                          <a:effectLst/>
                        </a:rPr>
                        <a:t>带彩色恢复的多尺度</a:t>
                      </a:r>
                      <a:r>
                        <a:rPr lang="en-US" sz="1800" kern="100" dirty="0" err="1">
                          <a:effectLst/>
                        </a:rPr>
                        <a:t>Retinex</a:t>
                      </a:r>
                      <a:r>
                        <a:rPr lang="en-US" sz="1800" kern="100" dirty="0">
                          <a:effectLst/>
                        </a:rPr>
                        <a:t> (MSRCR)</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293.79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直方图均衡化</a:t>
                      </a:r>
                      <a:r>
                        <a:rPr lang="en-US" sz="1800" kern="100">
                          <a:effectLst/>
                        </a:rPr>
                        <a:t>(HE)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28.48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暗通道</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899.11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039391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12" name="组合 11"/>
          <p:cNvGrpSpPr/>
          <p:nvPr/>
        </p:nvGrpSpPr>
        <p:grpSpPr>
          <a:xfrm>
            <a:off x="1848110" y="1342005"/>
            <a:ext cx="1895374"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530169"/>
              <a:ext cx="1826371" cy="461665"/>
            </a:xfrm>
            <a:prstGeom prst="rect">
              <a:avLst/>
            </a:prstGeom>
          </p:spPr>
          <p:txBody>
            <a:bodyPr wrap="square">
              <a:spAutoFit/>
            </a:bodyPr>
            <a:lstStyle/>
            <a:p>
              <a:pPr algn="ctr"/>
              <a:r>
                <a:rPr lang="zh-CN" altLang="en-US" sz="2400" dirty="0" smtClean="0"/>
                <a:t>暗通道判断</a:t>
              </a:r>
              <a:endParaRPr lang="zh-CN" altLang="en-US" sz="2400" dirty="0"/>
            </a:p>
          </p:txBody>
        </p:sp>
      </p:grpSp>
      <p:grpSp>
        <p:nvGrpSpPr>
          <p:cNvPr id="13" name="组合 12"/>
          <p:cNvGrpSpPr/>
          <p:nvPr/>
        </p:nvGrpSpPr>
        <p:grpSpPr>
          <a:xfrm>
            <a:off x="5423710" y="1342005"/>
            <a:ext cx="1987757"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530169"/>
              <a:ext cx="1987757" cy="461665"/>
            </a:xfrm>
            <a:prstGeom prst="rect">
              <a:avLst/>
            </a:prstGeom>
          </p:spPr>
          <p:txBody>
            <a:bodyPr wrap="square">
              <a:spAutoFit/>
            </a:bodyPr>
            <a:lstStyle/>
            <a:p>
              <a:pPr algn="ctr"/>
              <a:r>
                <a:rPr lang="zh-CN" altLang="en-US" sz="2400" dirty="0" smtClean="0">
                  <a:solidFill>
                    <a:prstClr val="white"/>
                  </a:solidFill>
                </a:rPr>
                <a:t>直方图处理</a:t>
              </a:r>
              <a:endParaRPr lang="zh-CN" altLang="en-US" sz="2400" dirty="0">
                <a:solidFill>
                  <a:prstClr val="white"/>
                </a:solidFill>
              </a:endParaRPr>
            </a:p>
          </p:txBody>
        </p:sp>
      </p:grpSp>
    </p:spTree>
    <p:extLst>
      <p:ext uri="{BB962C8B-B14F-4D97-AF65-F5344CB8AC3E}">
        <p14:creationId xmlns:p14="http://schemas.microsoft.com/office/powerpoint/2010/main" val="2185871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Dark+HE\0736.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8129" y="1599243"/>
            <a:ext cx="2519680" cy="1799590"/>
          </a:xfrm>
          <a:prstGeom prst="rect">
            <a:avLst/>
          </a:prstGeom>
          <a:noFill/>
          <a:ln>
            <a:noFill/>
          </a:ln>
        </p:spPr>
      </p:pic>
      <p:pic>
        <p:nvPicPr>
          <p:cNvPr id="15" name="图片 14" descr="E:\研究生毕业设计\论文\chapter2\去雾实验结果\Dark+HE\处理后073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0438" y="1599243"/>
            <a:ext cx="2519680" cy="1799590"/>
          </a:xfrm>
          <a:prstGeom prst="rect">
            <a:avLst/>
          </a:prstGeom>
          <a:noFill/>
          <a:ln>
            <a:noFill/>
          </a:ln>
        </p:spPr>
      </p:pic>
      <p:pic>
        <p:nvPicPr>
          <p:cNvPr id="16" name="图片 15" descr="E:\研究生毕业设计\论文\chapter2\去雾实验结果\Dark+HE\175922_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8129" y="4051889"/>
            <a:ext cx="2519680" cy="1799590"/>
          </a:xfrm>
          <a:prstGeom prst="rect">
            <a:avLst/>
          </a:prstGeom>
          <a:noFill/>
          <a:ln>
            <a:noFill/>
          </a:ln>
        </p:spPr>
      </p:pic>
      <p:pic>
        <p:nvPicPr>
          <p:cNvPr id="17" name="图片 16" descr="E:\研究生毕业设计\论文\chapter2\去雾实验结果\Dark+HE\处理后175922_2(1).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0438" y="4051889"/>
            <a:ext cx="2519680" cy="1799590"/>
          </a:xfrm>
          <a:prstGeom prst="rect">
            <a:avLst/>
          </a:prstGeom>
          <a:noFill/>
          <a:ln>
            <a:noFill/>
          </a:ln>
        </p:spPr>
      </p:pic>
    </p:spTree>
    <p:extLst>
      <p:ext uri="{BB962C8B-B14F-4D97-AF65-F5344CB8AC3E}">
        <p14:creationId xmlns:p14="http://schemas.microsoft.com/office/powerpoint/2010/main" val="258929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22" name="图片 21" descr="E:\研究生毕业设计\论文\chapter2\去雾实验结果\Dark+HE\smoke_dongshan.jpg"/>
          <p:cNvPicPr/>
          <p:nvPr/>
        </p:nvPicPr>
        <p:blipFill>
          <a:blip r:embed="rId3">
            <a:extLst>
              <a:ext uri="{28A0092B-C50C-407E-A947-70E740481C1C}">
                <a14:useLocalDpi xmlns:a14="http://schemas.microsoft.com/office/drawing/2010/main" val="0"/>
              </a:ext>
            </a:extLst>
          </a:blip>
          <a:srcRect/>
          <a:stretch>
            <a:fillRect/>
          </a:stretch>
        </p:blipFill>
        <p:spPr bwMode="auto">
          <a:xfrm>
            <a:off x="1268027" y="1661669"/>
            <a:ext cx="2519680" cy="1799590"/>
          </a:xfrm>
          <a:prstGeom prst="rect">
            <a:avLst/>
          </a:prstGeom>
          <a:noFill/>
          <a:ln>
            <a:noFill/>
          </a:ln>
        </p:spPr>
      </p:pic>
      <p:pic>
        <p:nvPicPr>
          <p:cNvPr id="23" name="图片 22" descr="E:\研究生毕业设计\论文\chapter2\去雾实验结果\Dark+HE\处理后smoke_dongshan.jpg"/>
          <p:cNvPicPr/>
          <p:nvPr/>
        </p:nvPicPr>
        <p:blipFill>
          <a:blip r:embed="rId4">
            <a:extLst>
              <a:ext uri="{28A0092B-C50C-407E-A947-70E740481C1C}">
                <a14:useLocalDpi xmlns:a14="http://schemas.microsoft.com/office/drawing/2010/main" val="0"/>
              </a:ext>
            </a:extLst>
          </a:blip>
          <a:srcRect/>
          <a:stretch>
            <a:fillRect/>
          </a:stretch>
        </p:blipFill>
        <p:spPr bwMode="auto">
          <a:xfrm>
            <a:off x="5004841" y="1661669"/>
            <a:ext cx="2519680" cy="1799590"/>
          </a:xfrm>
          <a:prstGeom prst="rect">
            <a:avLst/>
          </a:prstGeom>
          <a:noFill/>
          <a:ln>
            <a:noFill/>
          </a:ln>
        </p:spPr>
      </p:pic>
      <p:pic>
        <p:nvPicPr>
          <p:cNvPr id="24" name="图片 23" descr="E:\研究生毕业设计\论文\chapter2\去雾实验结果\Dark+HE\Smoke_Manavgat_Raw.jpg"/>
          <p:cNvPicPr/>
          <p:nvPr/>
        </p:nvPicPr>
        <p:blipFill>
          <a:blip r:embed="rId5">
            <a:extLst>
              <a:ext uri="{28A0092B-C50C-407E-A947-70E740481C1C}">
                <a14:useLocalDpi xmlns:a14="http://schemas.microsoft.com/office/drawing/2010/main" val="0"/>
              </a:ext>
            </a:extLst>
          </a:blip>
          <a:srcRect/>
          <a:stretch>
            <a:fillRect/>
          </a:stretch>
        </p:blipFill>
        <p:spPr bwMode="auto">
          <a:xfrm>
            <a:off x="1268027" y="3831535"/>
            <a:ext cx="2519680" cy="1799590"/>
          </a:xfrm>
          <a:prstGeom prst="rect">
            <a:avLst/>
          </a:prstGeom>
          <a:noFill/>
          <a:ln>
            <a:noFill/>
          </a:ln>
        </p:spPr>
      </p:pic>
      <p:pic>
        <p:nvPicPr>
          <p:cNvPr id="25" name="图片 24" descr="E:\研究生毕业设计\论文\chapter2\去雾实验结果\Dark+HE\处理后Smoke_Manavgat_Raw.jpg"/>
          <p:cNvPicPr/>
          <p:nvPr/>
        </p:nvPicPr>
        <p:blipFill>
          <a:blip r:embed="rId6">
            <a:extLst>
              <a:ext uri="{28A0092B-C50C-407E-A947-70E740481C1C}">
                <a14:useLocalDpi xmlns:a14="http://schemas.microsoft.com/office/drawing/2010/main" val="0"/>
              </a:ext>
            </a:extLst>
          </a:blip>
          <a:srcRect/>
          <a:stretch>
            <a:fillRect/>
          </a:stretch>
        </p:blipFill>
        <p:spPr bwMode="auto">
          <a:xfrm>
            <a:off x="5004841" y="3831535"/>
            <a:ext cx="2519680" cy="1799590"/>
          </a:xfrm>
          <a:prstGeom prst="rect">
            <a:avLst/>
          </a:prstGeom>
          <a:noFill/>
          <a:ln>
            <a:noFill/>
          </a:ln>
        </p:spPr>
      </p:pic>
    </p:spTree>
    <p:extLst>
      <p:ext uri="{BB962C8B-B14F-4D97-AF65-F5344CB8AC3E}">
        <p14:creationId xmlns:p14="http://schemas.microsoft.com/office/powerpoint/2010/main" val="3711634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运动目标分割</a:t>
            </a:r>
            <a:endParaRPr lang="zh-CN" altLang="en-US" b="0" dirty="0"/>
          </a:p>
        </p:txBody>
      </p:sp>
      <p:sp>
        <p:nvSpPr>
          <p:cNvPr id="3" name="矩形 2"/>
          <p:cNvSpPr/>
          <p:nvPr/>
        </p:nvSpPr>
        <p:spPr>
          <a:xfrm>
            <a:off x="647564" y="1965339"/>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帧间差分法</a:t>
            </a:r>
            <a:r>
              <a:rPr lang="zh-CN" altLang="en-US" sz="2200" dirty="0">
                <a:solidFill>
                  <a:schemeClr val="accent2"/>
                </a:solidFill>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利用相邻两帧或多帧之间的差值进行运动检测</a:t>
            </a: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7932" y="3258608"/>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1985" y="3540303"/>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基于运动场的估计方法：</a:t>
            </a:r>
            <a:r>
              <a:rPr lang="zh-CN" altLang="en-US" sz="2200" dirty="0">
                <a:latin typeface="微软雅黑 Light" panose="020B0502040204020203" pitchFamily="34" charset="-122"/>
                <a:ea typeface="微软雅黑 Light" panose="020B0502040204020203" pitchFamily="34" charset="-122"/>
              </a:rPr>
              <a:t>通过运动目标与背景的不同运动模式进行运动</a:t>
            </a:r>
            <a:r>
              <a:rPr lang="zh-CN" altLang="en-US" sz="2200" dirty="0" smtClean="0">
                <a:latin typeface="微软雅黑 Light" panose="020B0502040204020203" pitchFamily="34" charset="-122"/>
                <a:ea typeface="微软雅黑 Light" panose="020B0502040204020203" pitchFamily="34" charset="-122"/>
              </a:rPr>
              <a:t>检测，如光流法</a:t>
            </a:r>
            <a:endParaRPr lang="zh-CN" altLang="en-US" sz="2200" dirty="0">
              <a:latin typeface="微软雅黑 Light" panose="020B0502040204020203" pitchFamily="34" charset="-122"/>
              <a:ea typeface="微软雅黑 Light" panose="020B0502040204020203" pitchFamily="34" charset="-122"/>
            </a:endParaRPr>
          </a:p>
        </p:txBody>
      </p:sp>
      <p:sp>
        <p:nvSpPr>
          <p:cNvPr id="17" name="矩形 16"/>
          <p:cNvSpPr/>
          <p:nvPr/>
        </p:nvSpPr>
        <p:spPr>
          <a:xfrm>
            <a:off x="737169" y="5115267"/>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背景差分法：</a:t>
            </a:r>
            <a:r>
              <a:rPr lang="zh-CN" altLang="en-US" sz="2200" dirty="0">
                <a:latin typeface="微软雅黑 Light" panose="020B0502040204020203" pitchFamily="34" charset="-122"/>
                <a:ea typeface="微软雅黑 Light" panose="020B0502040204020203" pitchFamily="34" charset="-122"/>
              </a:rPr>
              <a:t>建模估计背景图像，通过视频图像与背景模型的差值进行运动</a:t>
            </a:r>
            <a:r>
              <a:rPr lang="zh-CN" altLang="en-US" sz="2200" dirty="0" smtClean="0">
                <a:latin typeface="微软雅黑 Light" panose="020B0502040204020203" pitchFamily="34" charset="-122"/>
                <a:ea typeface="微软雅黑 Light" panose="020B0502040204020203" pitchFamily="34" charset="-122"/>
              </a:rPr>
              <a:t>检测，如高斯混合模型、</a:t>
            </a:r>
            <a:r>
              <a:rPr lang="en-US" altLang="zh-CN" sz="2200" dirty="0" smtClean="0">
                <a:latin typeface="微软雅黑 Light" panose="020B0502040204020203" pitchFamily="34" charset="-122"/>
                <a:ea typeface="微软雅黑 Light" panose="020B0502040204020203" pitchFamily="34" charset="-122"/>
              </a:rPr>
              <a:t>VIBE</a:t>
            </a:r>
            <a:endParaRPr lang="zh-CN" altLang="en-US" sz="2200" dirty="0">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708020" y="4798774"/>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4435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a:t>
            </a:r>
            <a:r>
              <a:rPr lang="zh-CN" altLang="en-US" dirty="0" smtClean="0"/>
              <a:t>分割</a:t>
            </a:r>
            <a:r>
              <a:rPr lang="en-US" altLang="zh-CN" dirty="0" smtClean="0"/>
              <a:t>——VIBE</a:t>
            </a:r>
            <a:endParaRPr lang="zh-CN" altLang="en-US" b="0" dirty="0"/>
          </a:p>
        </p:txBody>
      </p:sp>
      <p:graphicFrame>
        <p:nvGraphicFramePr>
          <p:cNvPr id="5" name="对象 4"/>
          <p:cNvGraphicFramePr>
            <a:graphicFrameLocks noChangeAspect="1"/>
          </p:cNvGraphicFramePr>
          <p:nvPr>
            <p:extLst>
              <p:ext uri="{D42A27DB-BD31-4B8C-83A1-F6EECF244321}">
                <p14:modId xmlns:p14="http://schemas.microsoft.com/office/powerpoint/2010/main" val="1499039241"/>
              </p:ext>
            </p:extLst>
          </p:nvPr>
        </p:nvGraphicFramePr>
        <p:xfrm>
          <a:off x="2742769" y="1850869"/>
          <a:ext cx="7407853" cy="4332391"/>
        </p:xfrm>
        <a:graphic>
          <a:graphicData uri="http://schemas.openxmlformats.org/presentationml/2006/ole">
            <mc:AlternateContent xmlns:mc="http://schemas.openxmlformats.org/markup-compatibility/2006">
              <mc:Choice xmlns:v="urn:schemas-microsoft-com:vml" Requires="v">
                <p:oleObj spid="_x0000_s12358" name="文档" r:id="rId4" imgW="5305693" imgH="3086383" progId="Word.Document.12">
                  <p:embed/>
                </p:oleObj>
              </mc:Choice>
              <mc:Fallback>
                <p:oleObj name="文档" r:id="rId4" imgW="5305693" imgH="3086383"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2769" y="1850869"/>
                        <a:ext cx="7407853" cy="4332391"/>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07151932"/>
              </p:ext>
            </p:extLst>
          </p:nvPr>
        </p:nvGraphicFramePr>
        <p:xfrm>
          <a:off x="597402" y="2703043"/>
          <a:ext cx="9670459" cy="2982912"/>
        </p:xfrm>
        <a:graphic>
          <a:graphicData uri="http://schemas.openxmlformats.org/presentationml/2006/ole">
            <mc:AlternateContent xmlns:mc="http://schemas.openxmlformats.org/markup-compatibility/2006">
              <mc:Choice xmlns:v="urn:schemas-microsoft-com:vml" Requires="v">
                <p:oleObj spid="_x0000_s12359" name="文档" r:id="rId6" imgW="5274753" imgH="1627618" progId="Word.Document.12">
                  <p:embed/>
                </p:oleObj>
              </mc:Choice>
              <mc:Fallback>
                <p:oleObj name="文档" r:id="rId6" imgW="5274753" imgH="1627618" progId="Word.Document.12">
                  <p:embed/>
                  <p:pic>
                    <p:nvPicPr>
                      <p:cNvPr id="0" name=""/>
                      <p:cNvPicPr/>
                      <p:nvPr/>
                    </p:nvPicPr>
                    <p:blipFill>
                      <a:blip r:embed="rId7"/>
                      <a:stretch>
                        <a:fillRect/>
                      </a:stretch>
                    </p:blipFill>
                    <p:spPr>
                      <a:xfrm>
                        <a:off x="597402" y="2703043"/>
                        <a:ext cx="9670459" cy="2982912"/>
                      </a:xfrm>
                      <a:prstGeom prst="rect">
                        <a:avLst/>
                      </a:prstGeom>
                    </p:spPr>
                  </p:pic>
                </p:oleObj>
              </mc:Fallback>
            </mc:AlternateContent>
          </a:graphicData>
        </a:graphic>
      </p:graphicFrame>
      <p:sp>
        <p:nvSpPr>
          <p:cNvPr id="7" name="文本框 6"/>
          <p:cNvSpPr txBox="1"/>
          <p:nvPr/>
        </p:nvSpPr>
        <p:spPr>
          <a:xfrm>
            <a:off x="1647177" y="5685955"/>
            <a:ext cx="1956706" cy="369332"/>
          </a:xfrm>
          <a:prstGeom prst="rect">
            <a:avLst/>
          </a:prstGeom>
          <a:noFill/>
        </p:spPr>
        <p:txBody>
          <a:bodyPr wrap="square" rtlCol="0">
            <a:spAutoFit/>
          </a:bodyPr>
          <a:lstStyle/>
          <a:p>
            <a:r>
              <a:rPr lang="zh-CN" altLang="en-US" dirty="0" smtClean="0"/>
              <a:t>邻域</a:t>
            </a:r>
            <a:endParaRPr lang="zh-CN" altLang="en-US" dirty="0"/>
          </a:p>
        </p:txBody>
      </p:sp>
      <p:sp>
        <p:nvSpPr>
          <p:cNvPr id="8" name="文本框 7"/>
          <p:cNvSpPr txBox="1"/>
          <p:nvPr/>
        </p:nvSpPr>
        <p:spPr>
          <a:xfrm>
            <a:off x="6112043" y="6183260"/>
            <a:ext cx="2791326" cy="369332"/>
          </a:xfrm>
          <a:prstGeom prst="rect">
            <a:avLst/>
          </a:prstGeom>
          <a:noFill/>
        </p:spPr>
        <p:txBody>
          <a:bodyPr wrap="square" rtlCol="0">
            <a:spAutoFit/>
          </a:bodyPr>
          <a:lstStyle/>
          <a:p>
            <a:r>
              <a:rPr lang="zh-CN" altLang="en-US" dirty="0" smtClean="0"/>
              <a:t>运动判断</a:t>
            </a:r>
            <a:endParaRPr lang="zh-CN" altLang="en-US" dirty="0"/>
          </a:p>
        </p:txBody>
      </p:sp>
    </p:spTree>
    <p:extLst>
      <p:ext uri="{BB962C8B-B14F-4D97-AF65-F5344CB8AC3E}">
        <p14:creationId xmlns:p14="http://schemas.microsoft.com/office/powerpoint/2010/main" val="3845429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smtClean="0"/>
              <a:t>Vibe</a:t>
            </a:r>
            <a:r>
              <a:rPr lang="zh-CN" altLang="en-US" b="0" dirty="0" smtClean="0"/>
              <a:t>运动检测实验</a:t>
            </a:r>
            <a:endParaRPr lang="zh-CN" altLang="en-US" b="0" dirty="0"/>
          </a:p>
        </p:txBody>
      </p:sp>
      <p:graphicFrame>
        <p:nvGraphicFramePr>
          <p:cNvPr id="3" name="表格 2"/>
          <p:cNvGraphicFramePr>
            <a:graphicFrameLocks noGrp="1"/>
          </p:cNvGraphicFramePr>
          <p:nvPr>
            <p:extLst>
              <p:ext uri="{D42A27DB-BD31-4B8C-83A1-F6EECF244321}">
                <p14:modId xmlns:p14="http://schemas.microsoft.com/office/powerpoint/2010/main" val="218486366"/>
              </p:ext>
            </p:extLst>
          </p:nvPr>
        </p:nvGraphicFramePr>
        <p:xfrm>
          <a:off x="1750079" y="4296507"/>
          <a:ext cx="6162856" cy="1718468"/>
        </p:xfrm>
        <a:graphic>
          <a:graphicData uri="http://schemas.openxmlformats.org/drawingml/2006/table">
            <a:tbl>
              <a:tblPr firstRow="1">
                <a:tableStyleId>{5C22544A-7EE6-4342-B048-85BDC9FD1C3A}</a:tableStyleId>
              </a:tblPr>
              <a:tblGrid>
                <a:gridCol w="3081428"/>
                <a:gridCol w="3081428"/>
              </a:tblGrid>
              <a:tr h="429617">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时间消耗（</a:t>
                      </a:r>
                      <a:r>
                        <a:rPr lang="en-US" sz="1800" kern="100">
                          <a:effectLst/>
                        </a:rPr>
                        <a:t>ms/</a:t>
                      </a:r>
                      <a:r>
                        <a:rPr lang="zh-CN" sz="1800" kern="100">
                          <a:effectLst/>
                        </a:rPr>
                        <a:t>帧）</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tabLst>
                          <a:tab pos="371475" algn="l"/>
                          <a:tab pos="1249045" algn="ctr"/>
                        </a:tabLst>
                      </a:pPr>
                      <a:r>
                        <a:rPr lang="zh-CN" sz="1800" kern="100" dirty="0" smtClean="0">
                          <a:effectLst/>
                        </a:rPr>
                        <a:t>光</a:t>
                      </a:r>
                      <a:r>
                        <a:rPr lang="zh-CN" sz="1800" kern="100" dirty="0">
                          <a:effectLst/>
                        </a:rPr>
                        <a:t>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70.233</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16" name="图片 15" descr="C:\Users\KylinC\Desktop\原始VIBE结果\104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6916" y="1541347"/>
            <a:ext cx="3024305" cy="2160000"/>
          </a:xfrm>
          <a:prstGeom prst="rect">
            <a:avLst/>
          </a:prstGeom>
          <a:noFill/>
          <a:ln>
            <a:noFill/>
          </a:ln>
        </p:spPr>
      </p:pic>
      <p:pic>
        <p:nvPicPr>
          <p:cNvPr id="17" name="图片 16" descr="C:\Users\KylinC\Desktop\原始VIBE结果\104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96395" y="1541347"/>
            <a:ext cx="3024305" cy="2160000"/>
          </a:xfrm>
          <a:prstGeom prst="rect">
            <a:avLst/>
          </a:prstGeom>
          <a:noFill/>
          <a:ln>
            <a:noFill/>
          </a:ln>
        </p:spPr>
      </p:pic>
    </p:spTree>
    <p:extLst>
      <p:ext uri="{BB962C8B-B14F-4D97-AF65-F5344CB8AC3E}">
        <p14:creationId xmlns:p14="http://schemas.microsoft.com/office/powerpoint/2010/main" val="3274039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smtClean="0"/>
              <a:t>Vibe</a:t>
            </a:r>
            <a:r>
              <a:rPr lang="zh-CN" altLang="en-US" b="0" dirty="0" smtClean="0"/>
              <a:t>运动检测改进</a:t>
            </a:r>
            <a:endParaRPr lang="zh-CN" altLang="en-US" b="0" dirty="0"/>
          </a:p>
        </p:txBody>
      </p:sp>
      <p:sp>
        <p:nvSpPr>
          <p:cNvPr id="6" name="矩形 5"/>
          <p:cNvSpPr/>
          <p:nvPr/>
        </p:nvSpPr>
        <p:spPr>
          <a:xfrm>
            <a:off x="647564" y="1959249"/>
            <a:ext cx="7848872"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引入开关变量提高算法</a:t>
            </a:r>
            <a:r>
              <a:rPr lang="zh-CN" altLang="en-US" sz="2200" dirty="0" smtClean="0">
                <a:latin typeface="微软雅黑 Light" panose="020B0502040204020203" pitchFamily="34" charset="-122"/>
                <a:ea typeface="微软雅黑 Light" panose="020B0502040204020203" pitchFamily="34" charset="-122"/>
              </a:rPr>
              <a:t>速度</a:t>
            </a:r>
            <a:endParaRPr lang="en-US" altLang="zh-CN" sz="2200" dirty="0" smtClean="0">
              <a:latin typeface="微软雅黑 Light" panose="020B0502040204020203" pitchFamily="34" charset="-122"/>
              <a:ea typeface="微软雅黑 Light" panose="020B0502040204020203" pitchFamily="34" charset="-122"/>
            </a:endParaRPr>
          </a:p>
        </p:txBody>
      </p:sp>
      <p:grpSp>
        <p:nvGrpSpPr>
          <p:cNvPr id="7" name="组合 6"/>
          <p:cNvGrpSpPr/>
          <p:nvPr/>
        </p:nvGrpSpPr>
        <p:grpSpPr>
          <a:xfrm>
            <a:off x="711115" y="1760918"/>
            <a:ext cx="803049" cy="262191"/>
            <a:chOff x="683546" y="2736327"/>
            <a:chExt cx="803049" cy="262191"/>
          </a:xfrm>
        </p:grpSpPr>
        <p:sp>
          <p:nvSpPr>
            <p:cNvPr id="8" name="矩形 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11115" y="4221266"/>
            <a:ext cx="803049" cy="262191"/>
            <a:chOff x="683546" y="2736327"/>
            <a:chExt cx="803049" cy="262191"/>
          </a:xfrm>
        </p:grpSpPr>
        <p:sp>
          <p:nvSpPr>
            <p:cNvPr id="11" name="矩形 10"/>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连接符 1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引入场景变换检测与快速跟新</a:t>
            </a:r>
            <a:r>
              <a:rPr lang="zh-CN" altLang="en-US" sz="2200" dirty="0" smtClean="0">
                <a:latin typeface="微软雅黑 Light" panose="020B0502040204020203" pitchFamily="34" charset="-122"/>
                <a:ea typeface="微软雅黑 Light" panose="020B0502040204020203" pitchFamily="34" charset="-122"/>
              </a:rPr>
              <a:t>策略</a:t>
            </a:r>
            <a:endParaRPr lang="en-US" altLang="zh-CN" sz="2200" dirty="0" smtClean="0">
              <a:latin typeface="微软雅黑 Light" panose="020B0502040204020203" pitchFamily="34" charset="-122"/>
              <a:ea typeface="微软雅黑 Light" panose="020B0502040204020203" pitchFamily="34" charset="-122"/>
            </a:endParaRPr>
          </a:p>
          <a:p>
            <a:pPr indent="457200" algn="just"/>
            <a:endParaRPr lang="en-US" altLang="zh-CN" sz="2200" dirty="0" smtClean="0">
              <a:latin typeface="微软雅黑 Light" panose="020B0502040204020203" pitchFamily="34" charset="-122"/>
              <a:ea typeface="微软雅黑 Light" panose="020B0502040204020203" pitchFamily="34" charset="-122"/>
            </a:endParaRPr>
          </a:p>
        </p:txBody>
      </p:sp>
      <p:cxnSp>
        <p:nvCxnSpPr>
          <p:cNvPr id="14" name="直接连接符 13"/>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21522775"/>
              </p:ext>
            </p:extLst>
          </p:nvPr>
        </p:nvGraphicFramePr>
        <p:xfrm>
          <a:off x="6038755" y="4166885"/>
          <a:ext cx="1342002" cy="846494"/>
        </p:xfrm>
        <a:graphic>
          <a:graphicData uri="http://schemas.openxmlformats.org/presentationml/2006/ole">
            <mc:AlternateContent xmlns:mc="http://schemas.openxmlformats.org/markup-compatibility/2006">
              <mc:Choice xmlns:v="urn:schemas-microsoft-com:vml" Requires="v">
                <p:oleObj spid="_x0000_s3164" name="Equation" r:id="rId4" imgW="622080" imgH="393480" progId="Equation.DSMT4">
                  <p:embed/>
                </p:oleObj>
              </mc:Choice>
              <mc:Fallback>
                <p:oleObj name="Equation" r:id="rId4" imgW="622080" imgH="393480" progId="Equation.DSMT4">
                  <p:embed/>
                  <p:pic>
                    <p:nvPicPr>
                      <p:cNvPr id="0" name="Object 1"/>
                      <p:cNvPicPr>
                        <a:picLocks noChangeAspect="1" noChangeArrowheads="1"/>
                      </p:cNvPicPr>
                      <p:nvPr/>
                    </p:nvPicPr>
                    <p:blipFill>
                      <a:blip r:embed="rId5"/>
                      <a:srcRect/>
                      <a:stretch>
                        <a:fillRect/>
                      </a:stretch>
                    </p:blipFill>
                    <p:spPr bwMode="auto">
                      <a:xfrm>
                        <a:off x="6038755" y="4166885"/>
                        <a:ext cx="1342002" cy="846494"/>
                      </a:xfrm>
                      <a:prstGeom prst="rect">
                        <a:avLst/>
                      </a:prstGeom>
                      <a:noFill/>
                    </p:spPr>
                  </p:pic>
                </p:oleObj>
              </mc:Fallback>
            </mc:AlternateContent>
          </a:graphicData>
        </a:graphic>
      </p:graphicFrame>
    </p:spTree>
    <p:extLst>
      <p:ext uri="{BB962C8B-B14F-4D97-AF65-F5344CB8AC3E}">
        <p14:creationId xmlns:p14="http://schemas.microsoft.com/office/powerpoint/2010/main" val="3932447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chemeClr val="accent2"/>
                </a:solidFill>
                <a:latin typeface="微软雅黑" panose="020B0503020204020204" pitchFamily="34" charset="-122"/>
                <a:ea typeface="微软雅黑" panose="020B0503020204020204" pitchFamily="34" charset="-122"/>
              </a:rPr>
              <a:t>Content</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en-US" altLang="zh-CN" sz="2800" b="0" dirty="0" smtClean="0">
                <a:solidFill>
                  <a:schemeClr val="accent2"/>
                </a:solidFill>
                <a:latin typeface="微软雅黑" panose="020B0503020204020204" pitchFamily="34" charset="-122"/>
                <a:ea typeface="微软雅黑" panose="020B0503020204020204" pitchFamily="34" charset="-122"/>
              </a:rPr>
              <a:t>(</a:t>
            </a:r>
            <a:r>
              <a:rPr lang="zh-CN" altLang="en-US" sz="2800" b="0" dirty="0" smtClean="0">
                <a:solidFill>
                  <a:schemeClr val="accent2"/>
                </a:solidFill>
                <a:latin typeface="微软雅黑" panose="020B0503020204020204" pitchFamily="34" charset="-122"/>
                <a:ea typeface="微软雅黑" panose="020B0503020204020204" pitchFamily="34" charset="-122"/>
              </a:rPr>
              <a:t>目录</a:t>
            </a:r>
            <a:r>
              <a:rPr lang="en-US" altLang="zh-CN" sz="2800" b="0" dirty="0" smtClean="0">
                <a:solidFill>
                  <a:schemeClr val="accent2"/>
                </a:solidFill>
                <a:latin typeface="微软雅黑" panose="020B0503020204020204" pitchFamily="34" charset="-122"/>
                <a:ea typeface="微软雅黑" panose="020B0503020204020204" pitchFamily="34" charset="-122"/>
              </a:rPr>
              <a:t>)</a:t>
            </a:r>
            <a:endParaRPr lang="zh-CN" altLang="en-US" sz="2800" b="0" dirty="0">
              <a:solidFill>
                <a:schemeClr val="accent2"/>
              </a:solidFill>
              <a:latin typeface="微软雅黑" panose="020B0503020204020204" pitchFamily="34" charset="-122"/>
              <a:ea typeface="微软雅黑" panose="020B0503020204020204" pitchFamily="34" charset="-122"/>
            </a:endParaRPr>
          </a:p>
        </p:txBody>
      </p:sp>
      <p:sp>
        <p:nvSpPr>
          <p:cNvPr id="7" name="矩形 6"/>
          <p:cNvSpPr/>
          <p:nvPr/>
        </p:nvSpPr>
        <p:spPr>
          <a:xfrm rot="18900000" flipH="1">
            <a:off x="72907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0" name="矩形 19"/>
          <p:cNvSpPr/>
          <p:nvPr/>
        </p:nvSpPr>
        <p:spPr>
          <a:xfrm>
            <a:off x="799342" y="3236926"/>
            <a:ext cx="1238647" cy="1015663"/>
          </a:xfrm>
          <a:prstGeom prst="rect">
            <a:avLst/>
          </a:prstGeom>
        </p:spPr>
        <p:txBody>
          <a:bodyPr wrap="square">
            <a:spAutoFit/>
          </a:bodyPr>
          <a:lstStyle/>
          <a:p>
            <a:pPr algn="ctr"/>
            <a:r>
              <a:rPr lang="zh-CN" altLang="en-US" sz="3000" dirty="0" smtClean="0">
                <a:solidFill>
                  <a:schemeClr val="bg1"/>
                </a:solidFill>
                <a:latin typeface="+mn-ea"/>
              </a:rPr>
              <a:t>研究</a:t>
            </a:r>
            <a:r>
              <a:rPr lang="zh-CN" altLang="en-US" sz="3000" dirty="0">
                <a:solidFill>
                  <a:schemeClr val="bg1"/>
                </a:solidFill>
                <a:latin typeface="+mn-ea"/>
              </a:rPr>
              <a:t>背景</a:t>
            </a:r>
            <a:endParaRPr lang="zh-CN" altLang="en-US" sz="3000" dirty="0">
              <a:solidFill>
                <a:schemeClr val="bg1"/>
              </a:solidFill>
              <a:latin typeface="+mn-ea"/>
              <a:cs typeface="Microsoft New Tai Lue" panose="020B0502040204020203" pitchFamily="34" charset="0"/>
            </a:endParaRPr>
          </a:p>
        </p:txBody>
      </p:sp>
      <p:sp>
        <p:nvSpPr>
          <p:cNvPr id="42" name="矩形 41"/>
          <p:cNvSpPr/>
          <p:nvPr/>
        </p:nvSpPr>
        <p:spPr>
          <a:xfrm rot="18900000" flipH="1">
            <a:off x="2831293"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研究模块</a:t>
            </a:r>
            <a:endParaRPr lang="zh-CN" altLang="en-US" sz="3000" dirty="0">
              <a:solidFill>
                <a:schemeClr val="bg1"/>
              </a:solidFill>
              <a:latin typeface="+mn-ea"/>
              <a:cs typeface="Microsoft New Tai Lue" panose="020B0502040204020203" pitchFamily="34" charset="0"/>
            </a:endParaRPr>
          </a:p>
        </p:txBody>
      </p:sp>
      <p:sp>
        <p:nvSpPr>
          <p:cNvPr id="45" name="矩形 44"/>
          <p:cNvSpPr/>
          <p:nvPr/>
        </p:nvSpPr>
        <p:spPr>
          <a:xfrm rot="18900000" flipH="1">
            <a:off x="4933516"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a:off x="5003787" y="3236925"/>
            <a:ext cx="1238647" cy="1015663"/>
          </a:xfrm>
          <a:prstGeom prst="rect">
            <a:avLst/>
          </a:prstGeom>
        </p:spPr>
        <p:txBody>
          <a:bodyPr wrap="square">
            <a:spAutoFit/>
          </a:bodyPr>
          <a:lstStyle/>
          <a:p>
            <a:pPr algn="ctr"/>
            <a:r>
              <a:rPr lang="zh-CN" altLang="en-US" sz="3000" dirty="0" smtClean="0">
                <a:solidFill>
                  <a:schemeClr val="bg1"/>
                </a:solidFill>
                <a:latin typeface="+mn-ea"/>
              </a:rPr>
              <a:t>研究成果</a:t>
            </a:r>
            <a:endParaRPr lang="zh-CN" altLang="en-US" sz="3000" dirty="0">
              <a:solidFill>
                <a:schemeClr val="bg1"/>
              </a:solidFill>
              <a:latin typeface="+mn-ea"/>
              <a:cs typeface="Microsoft New Tai Lue" panose="020B0502040204020203" pitchFamily="34" charset="0"/>
            </a:endParaRPr>
          </a:p>
        </p:txBody>
      </p:sp>
      <p:sp>
        <p:nvSpPr>
          <p:cNvPr id="48" name="矩形 47"/>
          <p:cNvSpPr/>
          <p:nvPr/>
        </p:nvSpPr>
        <p:spPr>
          <a:xfrm rot="18900000" flipH="1">
            <a:off x="703574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a:off x="7106011" y="3236924"/>
            <a:ext cx="1238647" cy="1015663"/>
          </a:xfrm>
          <a:prstGeom prst="rect">
            <a:avLst/>
          </a:prstGeom>
        </p:spPr>
        <p:txBody>
          <a:bodyPr wrap="square">
            <a:spAutoFit/>
          </a:bodyPr>
          <a:lstStyle/>
          <a:p>
            <a:pPr algn="ctr"/>
            <a:r>
              <a:rPr lang="zh-CN" altLang="en-US" sz="3000" dirty="0" smtClean="0">
                <a:solidFill>
                  <a:schemeClr val="bg1"/>
                </a:solidFill>
                <a:latin typeface="+mn-ea"/>
              </a:rPr>
              <a:t>研究总结</a:t>
            </a:r>
            <a:endParaRPr lang="zh-CN" altLang="en-US" sz="3000" dirty="0">
              <a:solidFill>
                <a:schemeClr val="bg1"/>
              </a:solidFill>
              <a:latin typeface="+mn-ea"/>
              <a:cs typeface="Microsoft New Tai Lue" panose="020B0502040204020203" pitchFamily="34" charset="0"/>
            </a:endParaRPr>
          </a:p>
        </p:txBody>
      </p:sp>
    </p:spTree>
    <p:extLst>
      <p:ext uri="{BB962C8B-B14F-4D97-AF65-F5344CB8AC3E}">
        <p14:creationId xmlns:p14="http://schemas.microsoft.com/office/powerpoint/2010/main" val="41704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改进</a:t>
            </a:r>
            <a:r>
              <a:rPr lang="en-US" altLang="zh-CN" b="0" dirty="0" smtClean="0"/>
              <a:t>vibe</a:t>
            </a:r>
            <a:r>
              <a:rPr lang="zh-CN" altLang="en-US" b="0" dirty="0" smtClean="0"/>
              <a:t>实验</a:t>
            </a:r>
            <a:endParaRPr lang="zh-CN" altLang="en-US" b="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72157699"/>
              </p:ext>
            </p:extLst>
          </p:nvPr>
        </p:nvGraphicFramePr>
        <p:xfrm>
          <a:off x="1256975" y="1758590"/>
          <a:ext cx="6598286" cy="2129950"/>
        </p:xfrm>
        <a:graphic>
          <a:graphicData uri="http://schemas.openxmlformats.org/drawingml/2006/table">
            <a:tbl>
              <a:tblPr firstRow="1">
                <a:tableStyleId>{5C22544A-7EE6-4342-B048-85BDC9FD1C3A}</a:tableStyleId>
              </a:tblPr>
              <a:tblGrid>
                <a:gridCol w="3299143"/>
                <a:gridCol w="3299143"/>
              </a:tblGrid>
              <a:tr h="425990">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effectLst/>
                        </a:rPr>
                        <a:t>光流法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70.233</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62.454</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84133879"/>
              </p:ext>
            </p:extLst>
          </p:nvPr>
        </p:nvGraphicFramePr>
        <p:xfrm>
          <a:off x="1256974" y="4763516"/>
          <a:ext cx="6598287" cy="1817916"/>
        </p:xfrm>
        <a:graphic>
          <a:graphicData uri="http://schemas.openxmlformats.org/drawingml/2006/table">
            <a:tbl>
              <a:tblPr firstRow="1">
                <a:tableStyleId>{5C22544A-7EE6-4342-B048-85BDC9FD1C3A}</a:tableStyleId>
              </a:tblPr>
              <a:tblGrid>
                <a:gridCol w="1911453"/>
                <a:gridCol w="2253209"/>
                <a:gridCol w="2433625"/>
              </a:tblGrid>
              <a:tr h="377372">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适应场景变化所需帧数</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适应场景变化所需时间</a:t>
                      </a:r>
                      <a:r>
                        <a:rPr lang="en-US" sz="1800" kern="100" dirty="0">
                          <a:effectLst/>
                        </a:rPr>
                        <a:t>/s</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effectLst/>
                        </a:rPr>
                        <a:t>182</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17.006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12.618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151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9.431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7" name="文本框 16"/>
          <p:cNvSpPr txBox="1"/>
          <p:nvPr/>
        </p:nvSpPr>
        <p:spPr>
          <a:xfrm>
            <a:off x="2706913" y="1243086"/>
            <a:ext cx="4020457" cy="369332"/>
          </a:xfrm>
          <a:prstGeom prst="rect">
            <a:avLst/>
          </a:prstGeom>
          <a:noFill/>
        </p:spPr>
        <p:txBody>
          <a:bodyPr wrap="square" rtlCol="0">
            <a:spAutoFit/>
          </a:bodyPr>
          <a:lstStyle/>
          <a:p>
            <a:r>
              <a:rPr lang="zh-CN" altLang="en-US" dirty="0" smtClean="0"/>
              <a:t>不同运动目标检测算法耗时对比</a:t>
            </a:r>
            <a:endParaRPr lang="zh-CN" altLang="en-US" dirty="0"/>
          </a:p>
        </p:txBody>
      </p:sp>
      <p:sp>
        <p:nvSpPr>
          <p:cNvPr id="18" name="文本框 17"/>
          <p:cNvSpPr txBox="1"/>
          <p:nvPr/>
        </p:nvSpPr>
        <p:spPr>
          <a:xfrm>
            <a:off x="2706913" y="4141362"/>
            <a:ext cx="4020457" cy="369332"/>
          </a:xfrm>
          <a:prstGeom prst="rect">
            <a:avLst/>
          </a:prstGeom>
          <a:noFill/>
        </p:spPr>
        <p:txBody>
          <a:bodyPr wrap="square" rtlCol="0">
            <a:spAutoFit/>
          </a:bodyPr>
          <a:lstStyle/>
          <a:p>
            <a:r>
              <a:rPr lang="zh-CN" altLang="en-US" dirty="0" smtClean="0"/>
              <a:t>不同算法适应场景变换所需时间对比</a:t>
            </a:r>
            <a:endParaRPr lang="zh-CN" altLang="en-US" dirty="0"/>
          </a:p>
        </p:txBody>
      </p:sp>
    </p:spTree>
    <p:extLst>
      <p:ext uri="{BB962C8B-B14F-4D97-AF65-F5344CB8AC3E}">
        <p14:creationId xmlns:p14="http://schemas.microsoft.com/office/powerpoint/2010/main" val="1570975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endParaRPr lang="zh-CN" altLang="en-US" b="0" dirty="0"/>
          </a:p>
        </p:txBody>
      </p:sp>
      <p:sp>
        <p:nvSpPr>
          <p:cNvPr id="15" name="矩形 14"/>
          <p:cNvSpPr/>
          <p:nvPr/>
        </p:nvSpPr>
        <p:spPr>
          <a:xfrm>
            <a:off x="647564" y="1959249"/>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静态特征：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烟雾颜色、表面纹理、边缘轮廓</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16" name="组合 15"/>
          <p:cNvGrpSpPr/>
          <p:nvPr/>
        </p:nvGrpSpPr>
        <p:grpSpPr>
          <a:xfrm>
            <a:off x="711115" y="1760918"/>
            <a:ext cx="803049" cy="262191"/>
            <a:chOff x="683546" y="2736327"/>
            <a:chExt cx="803049" cy="262191"/>
          </a:xfrm>
        </p:grpSpPr>
        <p:sp>
          <p:nvSpPr>
            <p:cNvPr id="18" name="矩形 1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711115" y="4221266"/>
            <a:ext cx="803049" cy="262191"/>
            <a:chOff x="683546" y="2736327"/>
            <a:chExt cx="803049" cy="262191"/>
          </a:xfrm>
        </p:grpSpPr>
        <p:sp>
          <p:nvSpPr>
            <p:cNvPr id="24" name="矩形 23"/>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5" name="直接连接符 24"/>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动态特征：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运动方向、区域面积变化、周期飘动强度</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27" name="直接连接符 26"/>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64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烟雾颜色</a:t>
            </a:r>
            <a:endParaRPr lang="zh-CN" altLang="en-US" b="0" dirty="0"/>
          </a:p>
        </p:txBody>
      </p:sp>
      <p:pic>
        <p:nvPicPr>
          <p:cNvPr id="13" name="图片 12" descr="E:\研究生毕业课题\论文\chapter4\颜色\377_1.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771967"/>
            <a:ext cx="2519680" cy="1799590"/>
          </a:xfrm>
          <a:prstGeom prst="rect">
            <a:avLst/>
          </a:prstGeom>
          <a:noFill/>
          <a:ln>
            <a:noFill/>
          </a:ln>
        </p:spPr>
      </p:pic>
      <p:pic>
        <p:nvPicPr>
          <p:cNvPr id="14" name="图片 13" descr="E:\研究生毕业课题\论文\chapter4\颜色\直方图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4429442"/>
            <a:ext cx="2519680" cy="1799590"/>
          </a:xfrm>
          <a:prstGeom prst="rect">
            <a:avLst/>
          </a:prstGeom>
          <a:noFill/>
          <a:ln>
            <a:noFill/>
          </a:ln>
        </p:spPr>
      </p:pic>
      <p:pic>
        <p:nvPicPr>
          <p:cNvPr id="17" name="图片 16" descr="E:\研究生毕业课题\论文\chapter4\颜色\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71967"/>
            <a:ext cx="2519680" cy="1799590"/>
          </a:xfrm>
          <a:prstGeom prst="rect">
            <a:avLst/>
          </a:prstGeom>
          <a:noFill/>
          <a:ln>
            <a:noFill/>
          </a:ln>
        </p:spPr>
      </p:pic>
      <p:pic>
        <p:nvPicPr>
          <p:cNvPr id="20" name="图片 19" descr="E:\研究生毕业课题\论文\chapter4\颜色\直方图377_2.jpg"/>
          <p:cNvPicPr/>
          <p:nvPr/>
        </p:nvPicPr>
        <p:blipFill>
          <a:blip r:embed="rId6">
            <a:extLst>
              <a:ext uri="{28A0092B-C50C-407E-A947-70E740481C1C}">
                <a14:useLocalDpi xmlns:a14="http://schemas.microsoft.com/office/drawing/2010/main" val="0"/>
              </a:ext>
            </a:extLst>
          </a:blip>
          <a:srcRect/>
          <a:stretch>
            <a:fillRect/>
          </a:stretch>
        </p:blipFill>
        <p:spPr bwMode="auto">
          <a:xfrm>
            <a:off x="3251575" y="4429442"/>
            <a:ext cx="2519680" cy="1799590"/>
          </a:xfrm>
          <a:prstGeom prst="rect">
            <a:avLst/>
          </a:prstGeom>
          <a:noFill/>
          <a:ln>
            <a:noFill/>
          </a:ln>
        </p:spPr>
      </p:pic>
      <p:pic>
        <p:nvPicPr>
          <p:cNvPr id="21" name="图片 20" descr="E:\研究生毕业课题\论文\chapter4\颜色\979.jpg"/>
          <p:cNvPicPr/>
          <p:nvPr/>
        </p:nvPicPr>
        <p:blipFill>
          <a:blip r:embed="rId7">
            <a:extLst>
              <a:ext uri="{28A0092B-C50C-407E-A947-70E740481C1C}">
                <a14:useLocalDpi xmlns:a14="http://schemas.microsoft.com/office/drawing/2010/main" val="0"/>
              </a:ext>
            </a:extLst>
          </a:blip>
          <a:srcRect/>
          <a:stretch>
            <a:fillRect/>
          </a:stretch>
        </p:blipFill>
        <p:spPr bwMode="auto">
          <a:xfrm>
            <a:off x="6137650" y="1771967"/>
            <a:ext cx="2519680" cy="1799590"/>
          </a:xfrm>
          <a:prstGeom prst="rect">
            <a:avLst/>
          </a:prstGeom>
          <a:noFill/>
          <a:ln>
            <a:noFill/>
          </a:ln>
        </p:spPr>
      </p:pic>
      <p:pic>
        <p:nvPicPr>
          <p:cNvPr id="22" name="图片 21" descr="E:\研究生毕业课题\论文\chapter4\颜色\直方图979.jpg"/>
          <p:cNvPicPr/>
          <p:nvPr/>
        </p:nvPicPr>
        <p:blipFill>
          <a:blip r:embed="rId8">
            <a:extLst>
              <a:ext uri="{28A0092B-C50C-407E-A947-70E740481C1C}">
                <a14:useLocalDpi xmlns:a14="http://schemas.microsoft.com/office/drawing/2010/main" val="0"/>
              </a:ext>
            </a:extLst>
          </a:blip>
          <a:srcRect/>
          <a:stretch>
            <a:fillRect/>
          </a:stretch>
        </p:blipFill>
        <p:spPr bwMode="auto">
          <a:xfrm>
            <a:off x="6137650" y="4429442"/>
            <a:ext cx="2519680" cy="1799590"/>
          </a:xfrm>
          <a:prstGeom prst="rect">
            <a:avLst/>
          </a:prstGeom>
          <a:noFill/>
          <a:ln>
            <a:noFill/>
          </a:ln>
        </p:spPr>
      </p:pic>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spTree>
    <p:extLst>
      <p:ext uri="{BB962C8B-B14F-4D97-AF65-F5344CB8AC3E}">
        <p14:creationId xmlns:p14="http://schemas.microsoft.com/office/powerpoint/2010/main" val="3830255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表面纹理</a:t>
            </a:r>
            <a:endParaRPr lang="zh-CN" altLang="en-US" b="0" dirty="0"/>
          </a:p>
        </p:txBody>
      </p:sp>
      <p:graphicFrame>
        <p:nvGraphicFramePr>
          <p:cNvPr id="6" name="表格 5"/>
          <p:cNvGraphicFramePr>
            <a:graphicFrameLocks noGrp="1"/>
          </p:cNvGraphicFramePr>
          <p:nvPr>
            <p:extLst>
              <p:ext uri="{D42A27DB-BD31-4B8C-83A1-F6EECF244321}">
                <p14:modId xmlns:p14="http://schemas.microsoft.com/office/powerpoint/2010/main" val="3585114639"/>
              </p:ext>
            </p:extLst>
          </p:nvPr>
        </p:nvGraphicFramePr>
        <p:xfrm>
          <a:off x="900109" y="2990992"/>
          <a:ext cx="7344618" cy="2663350"/>
        </p:xfrm>
        <a:graphic>
          <a:graphicData uri="http://schemas.openxmlformats.org/drawingml/2006/table">
            <a:tbl>
              <a:tblPr firstRow="1">
                <a:tableStyleId>{5C22544A-7EE6-4342-B048-85BDC9FD1C3A}</a:tableStyleId>
              </a:tblPr>
              <a:tblGrid>
                <a:gridCol w="1835712"/>
                <a:gridCol w="1835712"/>
                <a:gridCol w="1836597"/>
                <a:gridCol w="1836597"/>
              </a:tblGrid>
              <a:tr h="532670">
                <a:tc>
                  <a:txBody>
                    <a:bodyPr/>
                    <a:lstStyle/>
                    <a:p>
                      <a:pPr indent="266700" algn="ctr">
                        <a:lnSpc>
                          <a:spcPct val="125000"/>
                        </a:lnSpc>
                        <a:spcAft>
                          <a:spcPts val="0"/>
                        </a:spcAft>
                      </a:pPr>
                      <a:r>
                        <a:rPr lang="zh-CN" sz="1800" kern="100" dirty="0">
                          <a:effectLst/>
                        </a:rPr>
                        <a:t>特征</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烟雾</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行人</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车辆</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能量</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3.7436</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3.9291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3.5257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对比度</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0.4646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0.1149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0.1132</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熵</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1.1098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0.3402</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1.4821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逆方差</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3.9417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3.9846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3.9651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文本框 6"/>
          <p:cNvSpPr txBox="1"/>
          <p:nvPr/>
        </p:nvSpPr>
        <p:spPr>
          <a:xfrm>
            <a:off x="1584332" y="1912704"/>
            <a:ext cx="6125786" cy="523220"/>
          </a:xfrm>
          <a:prstGeom prst="rect">
            <a:avLst/>
          </a:prstGeom>
          <a:noFill/>
        </p:spPr>
        <p:txBody>
          <a:bodyPr wrap="square" rtlCol="0">
            <a:spAutoFit/>
          </a:bodyPr>
          <a:lstStyle/>
          <a:p>
            <a:r>
              <a:rPr lang="zh-CN" altLang="en-US" sz="2800" dirty="0" smtClean="0"/>
              <a:t>烟雾区域与非烟雾区域纹理特征对比</a:t>
            </a:r>
            <a:endParaRPr lang="zh-CN" altLang="en-US" sz="2800" dirty="0"/>
          </a:p>
        </p:txBody>
      </p:sp>
    </p:spTree>
    <p:extLst>
      <p:ext uri="{BB962C8B-B14F-4D97-AF65-F5344CB8AC3E}">
        <p14:creationId xmlns:p14="http://schemas.microsoft.com/office/powerpoint/2010/main" val="2607249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边缘轮廓</a:t>
            </a:r>
            <a:endParaRPr lang="zh-CN" altLang="en-US" b="0" dirty="0"/>
          </a:p>
        </p:txBody>
      </p:sp>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pic>
        <p:nvPicPr>
          <p:cNvPr id="12" name="图片 11" descr="E:\研究生毕业课题\论文\chapter4\轮廓\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1771966"/>
            <a:ext cx="2519680" cy="1799590"/>
          </a:xfrm>
          <a:prstGeom prst="rect">
            <a:avLst/>
          </a:prstGeom>
          <a:noFill/>
          <a:ln>
            <a:noFill/>
          </a:ln>
        </p:spPr>
      </p:pic>
      <p:pic>
        <p:nvPicPr>
          <p:cNvPr id="15" name="图片 14" descr="E:\研究生毕业课题\论文\chapter4\轮廓\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69469"/>
            <a:ext cx="2519680" cy="1799590"/>
          </a:xfrm>
          <a:prstGeom prst="rect">
            <a:avLst/>
          </a:prstGeom>
          <a:noFill/>
          <a:ln>
            <a:noFill/>
          </a:ln>
        </p:spPr>
      </p:pic>
      <p:pic>
        <p:nvPicPr>
          <p:cNvPr id="16" name="图片 15" descr="E:\研究生毕业课题\论文\chapter4\轮廓\979.jpg"/>
          <p:cNvPicPr/>
          <p:nvPr/>
        </p:nvPicPr>
        <p:blipFill>
          <a:blip r:embed="rId6">
            <a:extLst>
              <a:ext uri="{28A0092B-C50C-407E-A947-70E740481C1C}">
                <a14:useLocalDpi xmlns:a14="http://schemas.microsoft.com/office/drawing/2010/main" val="0"/>
              </a:ext>
            </a:extLst>
          </a:blip>
          <a:srcRect/>
          <a:stretch>
            <a:fillRect/>
          </a:stretch>
        </p:blipFill>
        <p:spPr bwMode="auto">
          <a:xfrm>
            <a:off x="6137650" y="1784224"/>
            <a:ext cx="2519680" cy="1799590"/>
          </a:xfrm>
          <a:prstGeom prst="rect">
            <a:avLst/>
          </a:prstGeom>
          <a:noFill/>
          <a:ln>
            <a:noFill/>
          </a:ln>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21416606"/>
              </p:ext>
            </p:extLst>
          </p:nvPr>
        </p:nvGraphicFramePr>
        <p:xfrm>
          <a:off x="3617075" y="4692770"/>
          <a:ext cx="1921084" cy="1725055"/>
        </p:xfrm>
        <a:graphic>
          <a:graphicData uri="http://schemas.openxmlformats.org/presentationml/2006/ole">
            <mc:AlternateContent xmlns:mc="http://schemas.openxmlformats.org/markup-compatibility/2006">
              <mc:Choice xmlns:v="urn:schemas-microsoft-com:vml" Requires="v">
                <p:oleObj spid="_x0000_s4164" name="Equation" r:id="rId7" imgW="469900" imgH="419100" progId="Equation.DSMT4">
                  <p:embed/>
                </p:oleObj>
              </mc:Choice>
              <mc:Fallback>
                <p:oleObj name="Equation" r:id="rId7" imgW="469900" imgH="4191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075" y="4692770"/>
                        <a:ext cx="1921084" cy="1725055"/>
                      </a:xfrm>
                      <a:prstGeom prst="rect">
                        <a:avLst/>
                      </a:prstGeom>
                      <a:noFill/>
                    </p:spPr>
                  </p:pic>
                </p:oleObj>
              </mc:Fallback>
            </mc:AlternateContent>
          </a:graphicData>
        </a:graphic>
      </p:graphicFrame>
    </p:spTree>
    <p:extLst>
      <p:ext uri="{BB962C8B-B14F-4D97-AF65-F5344CB8AC3E}">
        <p14:creationId xmlns:p14="http://schemas.microsoft.com/office/powerpoint/2010/main" val="3739130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55232068"/>
              </p:ext>
            </p:extLst>
          </p:nvPr>
        </p:nvGraphicFramePr>
        <p:xfrm>
          <a:off x="-399737" y="1828800"/>
          <a:ext cx="9943473" cy="4451230"/>
        </p:xfrm>
        <a:graphic>
          <a:graphicData uri="http://schemas.openxmlformats.org/presentationml/2006/ole">
            <mc:AlternateContent xmlns:mc="http://schemas.openxmlformats.org/markup-compatibility/2006">
              <mc:Choice xmlns:v="urn:schemas-microsoft-com:vml" Requires="v">
                <p:oleObj spid="_x0000_s5187" name="文档" r:id="rId4" imgW="5305693" imgH="2366719" progId="Word.Document.12">
                  <p:embed/>
                </p:oleObj>
              </mc:Choice>
              <mc:Fallback>
                <p:oleObj name="文档" r:id="rId4" imgW="5305693" imgH="2366719"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737" y="1828800"/>
                        <a:ext cx="9943473" cy="4451230"/>
                      </a:xfrm>
                      <a:prstGeom prst="rect">
                        <a:avLst/>
                      </a:prstGeom>
                      <a:noFill/>
                    </p:spPr>
                  </p:pic>
                </p:oleObj>
              </mc:Fallback>
            </mc:AlternateContent>
          </a:graphicData>
        </a:graphic>
      </p:graphicFrame>
    </p:spTree>
    <p:extLst>
      <p:ext uri="{BB962C8B-B14F-4D97-AF65-F5344CB8AC3E}">
        <p14:creationId xmlns:p14="http://schemas.microsoft.com/office/powerpoint/2010/main" val="4015651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E:\研究生毕业课题\论文\chapter4\面积变化\327.jpg"/>
          <p:cNvPicPr/>
          <p:nvPr/>
        </p:nvPicPr>
        <p:blipFill>
          <a:blip r:embed="rId3">
            <a:extLst>
              <a:ext uri="{28A0092B-C50C-407E-A947-70E740481C1C}">
                <a14:useLocalDpi xmlns:a14="http://schemas.microsoft.com/office/drawing/2010/main" val="0"/>
              </a:ext>
            </a:extLst>
          </a:blip>
          <a:srcRect/>
          <a:stretch>
            <a:fillRect/>
          </a:stretch>
        </p:blipFill>
        <p:spPr bwMode="auto">
          <a:xfrm>
            <a:off x="538028" y="1890850"/>
            <a:ext cx="2519680" cy="1799590"/>
          </a:xfrm>
          <a:prstGeom prst="rect">
            <a:avLst/>
          </a:prstGeom>
          <a:noFill/>
          <a:ln>
            <a:noFill/>
          </a:ln>
        </p:spPr>
      </p:pic>
      <p:pic>
        <p:nvPicPr>
          <p:cNvPr id="12" name="图片 11" descr="E:\研究生毕业课题\论文\chapter4\面积变化\337.jpg"/>
          <p:cNvPicPr/>
          <p:nvPr/>
        </p:nvPicPr>
        <p:blipFill>
          <a:blip r:embed="rId4">
            <a:extLst>
              <a:ext uri="{28A0092B-C50C-407E-A947-70E740481C1C}">
                <a14:useLocalDpi xmlns:a14="http://schemas.microsoft.com/office/drawing/2010/main" val="0"/>
              </a:ext>
            </a:extLst>
          </a:blip>
          <a:srcRect/>
          <a:stretch>
            <a:fillRect/>
          </a:stretch>
        </p:blipFill>
        <p:spPr bwMode="auto">
          <a:xfrm>
            <a:off x="3296057" y="1890850"/>
            <a:ext cx="2519680" cy="1799590"/>
          </a:xfrm>
          <a:prstGeom prst="rect">
            <a:avLst/>
          </a:prstGeom>
          <a:noFill/>
          <a:ln>
            <a:noFill/>
          </a:ln>
        </p:spPr>
      </p:pic>
      <p:pic>
        <p:nvPicPr>
          <p:cNvPr id="13" name="图片 12" descr="E:\研究生毕业课题\论文\chapter4\面积变化\347.jpg"/>
          <p:cNvPicPr/>
          <p:nvPr/>
        </p:nvPicPr>
        <p:blipFill>
          <a:blip r:embed="rId5">
            <a:extLst>
              <a:ext uri="{28A0092B-C50C-407E-A947-70E740481C1C}">
                <a14:useLocalDpi xmlns:a14="http://schemas.microsoft.com/office/drawing/2010/main" val="0"/>
              </a:ext>
            </a:extLst>
          </a:blip>
          <a:srcRect/>
          <a:stretch>
            <a:fillRect/>
          </a:stretch>
        </p:blipFill>
        <p:spPr bwMode="auto">
          <a:xfrm>
            <a:off x="6054086" y="1890850"/>
            <a:ext cx="2519680" cy="1799590"/>
          </a:xfrm>
          <a:prstGeom prst="rect">
            <a:avLst/>
          </a:prstGeom>
          <a:noFill/>
          <a:ln>
            <a:noFill/>
          </a:ln>
        </p:spPr>
      </p:pic>
      <p:pic>
        <p:nvPicPr>
          <p:cNvPr id="14" name="图片 13" descr="E:\研究生毕业课题\论文\chapter4\面积变化\357.jpg"/>
          <p:cNvPicPr/>
          <p:nvPr/>
        </p:nvPicPr>
        <p:blipFill>
          <a:blip r:embed="rId6">
            <a:extLst>
              <a:ext uri="{28A0092B-C50C-407E-A947-70E740481C1C}">
                <a14:useLocalDpi xmlns:a14="http://schemas.microsoft.com/office/drawing/2010/main" val="0"/>
              </a:ext>
            </a:extLst>
          </a:blip>
          <a:srcRect/>
          <a:stretch>
            <a:fillRect/>
          </a:stretch>
        </p:blipFill>
        <p:spPr bwMode="auto">
          <a:xfrm>
            <a:off x="538028" y="4198415"/>
            <a:ext cx="2519680" cy="1799590"/>
          </a:xfrm>
          <a:prstGeom prst="rect">
            <a:avLst/>
          </a:prstGeom>
          <a:noFill/>
          <a:ln>
            <a:noFill/>
          </a:ln>
        </p:spPr>
      </p:pic>
      <p:pic>
        <p:nvPicPr>
          <p:cNvPr id="15" name="图片 14" descr="E:\研究生毕业课题\论文\chapter4\面积变化\367.jpg"/>
          <p:cNvPicPr/>
          <p:nvPr/>
        </p:nvPicPr>
        <p:blipFill>
          <a:blip r:embed="rId7">
            <a:extLst>
              <a:ext uri="{28A0092B-C50C-407E-A947-70E740481C1C}">
                <a14:useLocalDpi xmlns:a14="http://schemas.microsoft.com/office/drawing/2010/main" val="0"/>
              </a:ext>
            </a:extLst>
          </a:blip>
          <a:srcRect/>
          <a:stretch>
            <a:fillRect/>
          </a:stretch>
        </p:blipFill>
        <p:spPr bwMode="auto">
          <a:xfrm>
            <a:off x="3296057" y="4198415"/>
            <a:ext cx="2519680" cy="1799590"/>
          </a:xfrm>
          <a:prstGeom prst="rect">
            <a:avLst/>
          </a:prstGeom>
          <a:noFill/>
          <a:ln>
            <a:noFill/>
          </a:ln>
        </p:spPr>
      </p:pic>
      <p:pic>
        <p:nvPicPr>
          <p:cNvPr id="16" name="图片 15" descr="E:\研究生毕业课题\论文\chapter4\面积变化\377.jpg"/>
          <p:cNvPicPr/>
          <p:nvPr/>
        </p:nvPicPr>
        <p:blipFill>
          <a:blip r:embed="rId8">
            <a:extLst>
              <a:ext uri="{28A0092B-C50C-407E-A947-70E740481C1C}">
                <a14:useLocalDpi xmlns:a14="http://schemas.microsoft.com/office/drawing/2010/main" val="0"/>
              </a:ext>
            </a:extLst>
          </a:blip>
          <a:srcRect/>
          <a:stretch>
            <a:fillRect/>
          </a:stretch>
        </p:blipFill>
        <p:spPr bwMode="auto">
          <a:xfrm>
            <a:off x="6054086" y="4198415"/>
            <a:ext cx="2519680" cy="1799590"/>
          </a:xfrm>
          <a:prstGeom prst="rect">
            <a:avLst/>
          </a:prstGeom>
          <a:noFill/>
          <a:ln>
            <a:noFill/>
          </a:ln>
        </p:spPr>
      </p:pic>
    </p:spTree>
    <p:extLst>
      <p:ext uri="{BB962C8B-B14F-4D97-AF65-F5344CB8AC3E}">
        <p14:creationId xmlns:p14="http://schemas.microsoft.com/office/powerpoint/2010/main" val="1554877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周期飘动</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图表 16"/>
          <p:cNvGraphicFramePr/>
          <p:nvPr>
            <p:extLst>
              <p:ext uri="{D42A27DB-BD31-4B8C-83A1-F6EECF244321}">
                <p14:modId xmlns:p14="http://schemas.microsoft.com/office/powerpoint/2010/main" val="3917617849"/>
              </p:ext>
            </p:extLst>
          </p:nvPr>
        </p:nvGraphicFramePr>
        <p:xfrm>
          <a:off x="39014" y="1283179"/>
          <a:ext cx="4737701" cy="30158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ext uri="{D42A27DB-BD31-4B8C-83A1-F6EECF244321}">
                <p14:modId xmlns:p14="http://schemas.microsoft.com/office/powerpoint/2010/main" val="4185136881"/>
              </p:ext>
            </p:extLst>
          </p:nvPr>
        </p:nvGraphicFramePr>
        <p:xfrm>
          <a:off x="3998794" y="3616657"/>
          <a:ext cx="4940361" cy="30645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59037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p:nvPr/>
        </p:nvGrpSpPr>
        <p:grpSpPr>
          <a:xfrm>
            <a:off x="711115" y="1760918"/>
            <a:ext cx="803049" cy="262191"/>
            <a:chOff x="683546" y="2736327"/>
            <a:chExt cx="803049" cy="262191"/>
          </a:xfrm>
        </p:grpSpPr>
        <p:sp>
          <p:nvSpPr>
            <p:cNvPr id="9" name="矩形 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803813" y="3431255"/>
            <a:ext cx="803049" cy="262191"/>
            <a:chOff x="683546" y="2736327"/>
            <a:chExt cx="803049" cy="262191"/>
          </a:xfrm>
        </p:grpSpPr>
        <p:sp>
          <p:nvSpPr>
            <p:cNvPr id="12" name="矩形 11"/>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828718" y="4916555"/>
            <a:ext cx="803049" cy="262191"/>
            <a:chOff x="683546" y="2736327"/>
            <a:chExt cx="803049" cy="262191"/>
          </a:xfrm>
        </p:grpSpPr>
        <p:sp>
          <p:nvSpPr>
            <p:cNvPr id="15" name="矩形 14"/>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47564" y="1959249"/>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特征量级不统一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828718" y="3508083"/>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分类器最优参数不统一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828718" y="4993383"/>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特征有效性判断困难</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65625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855535" y="1119116"/>
          <a:ext cx="7212220" cy="5738884"/>
        </p:xfrm>
        <a:graphic>
          <a:graphicData uri="http://schemas.openxmlformats.org/presentationml/2006/ole">
            <mc:AlternateContent xmlns:mc="http://schemas.openxmlformats.org/markup-compatibility/2006">
              <mc:Choice xmlns:v="urn:schemas-microsoft-com:vml" Requires="v">
                <p:oleObj spid="_x0000_s10295" name="Visio" r:id="rId4" imgW="5781743" imgH="4791165" progId="Visio.Drawing.15">
                  <p:embed/>
                </p:oleObj>
              </mc:Choice>
              <mc:Fallback>
                <p:oleObj name="Visio" r:id="rId4" imgW="5781743" imgH="4791165"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535" y="1119116"/>
                        <a:ext cx="7212220" cy="5738884"/>
                      </a:xfrm>
                      <a:prstGeom prst="rect">
                        <a:avLst/>
                      </a:prstGeom>
                      <a:noFill/>
                    </p:spPr>
                  </p:pic>
                </p:oleObj>
              </mc:Fallback>
            </mc:AlternateContent>
          </a:graphicData>
        </a:graphic>
      </p:graphicFrame>
    </p:spTree>
    <p:extLst>
      <p:ext uri="{BB962C8B-B14F-4D97-AF65-F5344CB8AC3E}">
        <p14:creationId xmlns:p14="http://schemas.microsoft.com/office/powerpoint/2010/main" val="160439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905372" y="1644717"/>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8" y="2934978"/>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背景</a:t>
            </a:r>
            <a:endParaRPr lang="zh-CN" altLang="en-US" sz="4400" dirty="0">
              <a:solidFill>
                <a:schemeClr val="bg1"/>
              </a:solidFill>
            </a:endParaRPr>
          </a:p>
        </p:txBody>
      </p:sp>
    </p:spTree>
    <p:extLst>
      <p:ext uri="{BB962C8B-B14F-4D97-AF65-F5344CB8AC3E}">
        <p14:creationId xmlns:p14="http://schemas.microsoft.com/office/powerpoint/2010/main" val="1383941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097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44603" y="297466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a:solidFill>
                  <a:schemeClr val="bg1"/>
                </a:solidFill>
              </a:rPr>
              <a:t>成果</a:t>
            </a:r>
          </a:p>
        </p:txBody>
      </p:sp>
    </p:spTree>
    <p:extLst>
      <p:ext uri="{BB962C8B-B14F-4D97-AF65-F5344CB8AC3E}">
        <p14:creationId xmlns:p14="http://schemas.microsoft.com/office/powerpoint/2010/main" val="14896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sp>
        <p:nvSpPr>
          <p:cNvPr id="3" name="正五边形 2"/>
          <p:cNvSpPr>
            <a:spLocks noChangeAspect="1"/>
          </p:cNvSpPr>
          <p:nvPr/>
        </p:nvSpPr>
        <p:spPr>
          <a:xfrm>
            <a:off x="1051285" y="2154559"/>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4" name="正五边形 3"/>
          <p:cNvSpPr>
            <a:spLocks noChangeAspect="1"/>
          </p:cNvSpPr>
          <p:nvPr/>
        </p:nvSpPr>
        <p:spPr>
          <a:xfrm>
            <a:off x="1051285" y="4201074"/>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5" name="矩形 4"/>
          <p:cNvSpPr/>
          <p:nvPr/>
        </p:nvSpPr>
        <p:spPr>
          <a:xfrm>
            <a:off x="2113507" y="2306038"/>
            <a:ext cx="3111636" cy="523220"/>
          </a:xfrm>
          <a:prstGeom prst="rect">
            <a:avLst/>
          </a:prstGeom>
        </p:spPr>
        <p:txBody>
          <a:bodyPr wrap="square">
            <a:spAutoFit/>
          </a:bodyPr>
          <a:lstStyle/>
          <a:p>
            <a:pPr algn="just"/>
            <a:r>
              <a:rPr lang="zh-CN" altLang="en-US" sz="2800" dirty="0" smtClean="0">
                <a:solidFill>
                  <a:schemeClr val="accent2"/>
                </a:solidFill>
                <a:latin typeface="+mn-ea"/>
              </a:rPr>
              <a:t>识别率</a:t>
            </a:r>
            <a:endParaRPr lang="zh-CN" altLang="en-US" sz="2800" dirty="0">
              <a:solidFill>
                <a:schemeClr val="accent2"/>
              </a:solidFill>
              <a:latin typeface="+mn-ea"/>
            </a:endParaRPr>
          </a:p>
        </p:txBody>
      </p:sp>
      <p:sp>
        <p:nvSpPr>
          <p:cNvPr id="6" name="矩形 5"/>
          <p:cNvSpPr/>
          <p:nvPr/>
        </p:nvSpPr>
        <p:spPr>
          <a:xfrm>
            <a:off x="2113507" y="4352553"/>
            <a:ext cx="3111636" cy="523220"/>
          </a:xfrm>
          <a:prstGeom prst="rect">
            <a:avLst/>
          </a:prstGeom>
        </p:spPr>
        <p:txBody>
          <a:bodyPr wrap="square">
            <a:spAutoFit/>
          </a:bodyPr>
          <a:lstStyle/>
          <a:p>
            <a:pPr algn="just"/>
            <a:r>
              <a:rPr lang="zh-CN" altLang="en-US" sz="2800" dirty="0" smtClean="0">
                <a:solidFill>
                  <a:schemeClr val="accent2"/>
                </a:solidFill>
                <a:latin typeface="+mn-ea"/>
              </a:rPr>
              <a:t>有效率</a:t>
            </a:r>
            <a:endParaRPr lang="zh-CN" altLang="en-US" sz="2800" dirty="0">
              <a:solidFill>
                <a:schemeClr val="accent2"/>
              </a:solidFill>
              <a:latin typeface="+mn-ea"/>
            </a:endParaRPr>
          </a:p>
        </p:txBody>
      </p:sp>
      <p:cxnSp>
        <p:nvCxnSpPr>
          <p:cNvPr id="9" name="直接连接符 8"/>
          <p:cNvCxnSpPr/>
          <p:nvPr/>
        </p:nvCxnSpPr>
        <p:spPr>
          <a:xfrm>
            <a:off x="142145" y="403882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97915" y="369115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12" name="对象 11"/>
          <p:cNvGraphicFramePr>
            <a:graphicFrameLocks noChangeAspect="1"/>
          </p:cNvGraphicFramePr>
          <p:nvPr>
            <p:extLst>
              <p:ext uri="{D42A27DB-BD31-4B8C-83A1-F6EECF244321}">
                <p14:modId xmlns:p14="http://schemas.microsoft.com/office/powerpoint/2010/main" val="2482059406"/>
              </p:ext>
            </p:extLst>
          </p:nvPr>
        </p:nvGraphicFramePr>
        <p:xfrm>
          <a:off x="2594886" y="2888056"/>
          <a:ext cx="4336021" cy="988523"/>
        </p:xfrm>
        <a:graphic>
          <a:graphicData uri="http://schemas.openxmlformats.org/presentationml/2006/ole">
            <mc:AlternateContent xmlns:mc="http://schemas.openxmlformats.org/markup-compatibility/2006">
              <mc:Choice xmlns:v="urn:schemas-microsoft-com:vml" Requires="v">
                <p:oleObj spid="_x0000_s11367" name="Equation" r:id="rId3" imgW="1841500" imgH="419100" progId="Equation.DSMT4">
                  <p:embed/>
                </p:oleObj>
              </mc:Choice>
              <mc:Fallback>
                <p:oleObj name="Equation" r:id="rId3" imgW="18415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886" y="2888056"/>
                        <a:ext cx="4336021" cy="988523"/>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2470892"/>
              </p:ext>
            </p:extLst>
          </p:nvPr>
        </p:nvGraphicFramePr>
        <p:xfrm>
          <a:off x="2594886" y="5266286"/>
          <a:ext cx="4143254" cy="944576"/>
        </p:xfrm>
        <a:graphic>
          <a:graphicData uri="http://schemas.openxmlformats.org/presentationml/2006/ole">
            <mc:AlternateContent xmlns:mc="http://schemas.openxmlformats.org/markup-compatibility/2006">
              <mc:Choice xmlns:v="urn:schemas-microsoft-com:vml" Requires="v">
                <p:oleObj spid="_x0000_s11368" name="Equation" r:id="rId5" imgW="1841500" imgH="419100" progId="Equation.DSMT4">
                  <p:embed/>
                </p:oleObj>
              </mc:Choice>
              <mc:Fallback>
                <p:oleObj name="Equation" r:id="rId5" imgW="18415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4886" y="5266286"/>
                        <a:ext cx="4143254" cy="944576"/>
                      </a:xfrm>
                      <a:prstGeom prst="rect">
                        <a:avLst/>
                      </a:prstGeom>
                      <a:noFill/>
                    </p:spPr>
                  </p:pic>
                </p:oleObj>
              </mc:Fallback>
            </mc:AlternateContent>
          </a:graphicData>
        </a:graphic>
      </p:graphicFrame>
    </p:spTree>
    <p:extLst>
      <p:ext uri="{BB962C8B-B14F-4D97-AF65-F5344CB8AC3E}">
        <p14:creationId xmlns:p14="http://schemas.microsoft.com/office/powerpoint/2010/main" val="3447949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graphicFrame>
        <p:nvGraphicFramePr>
          <p:cNvPr id="5" name="图表 4"/>
          <p:cNvGraphicFramePr/>
          <p:nvPr>
            <p:extLst>
              <p:ext uri="{D42A27DB-BD31-4B8C-83A1-F6EECF244321}">
                <p14:modId xmlns:p14="http://schemas.microsoft.com/office/powerpoint/2010/main" val="3508438568"/>
              </p:ext>
            </p:extLst>
          </p:nvPr>
        </p:nvGraphicFramePr>
        <p:xfrm>
          <a:off x="365500" y="1331558"/>
          <a:ext cx="8244278" cy="52534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0731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graphicFrame>
        <p:nvGraphicFramePr>
          <p:cNvPr id="6" name="图表 5"/>
          <p:cNvGraphicFramePr/>
          <p:nvPr>
            <p:extLst>
              <p:ext uri="{D42A27DB-BD31-4B8C-83A1-F6EECF244321}">
                <p14:modId xmlns:p14="http://schemas.microsoft.com/office/powerpoint/2010/main" val="466309342"/>
              </p:ext>
            </p:extLst>
          </p:nvPr>
        </p:nvGraphicFramePr>
        <p:xfrm>
          <a:off x="365499" y="1388658"/>
          <a:ext cx="8369067" cy="51213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9723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pic>
        <p:nvPicPr>
          <p:cNvPr id="8" name="图片 7" descr="E:\研究生毕业课题\论文\Chapter5\识别结果\0599.jpg"/>
          <p:cNvPicPr/>
          <p:nvPr/>
        </p:nvPicPr>
        <p:blipFill>
          <a:blip r:embed="rId2">
            <a:extLst>
              <a:ext uri="{28A0092B-C50C-407E-A947-70E740481C1C}">
                <a14:useLocalDpi xmlns:a14="http://schemas.microsoft.com/office/drawing/2010/main" val="0"/>
              </a:ext>
            </a:extLst>
          </a:blip>
          <a:srcRect/>
          <a:stretch>
            <a:fillRect/>
          </a:stretch>
        </p:blipFill>
        <p:spPr bwMode="auto">
          <a:xfrm>
            <a:off x="365500" y="1418060"/>
            <a:ext cx="4589635" cy="3492033"/>
          </a:xfrm>
          <a:prstGeom prst="rect">
            <a:avLst/>
          </a:prstGeom>
          <a:noFill/>
          <a:ln>
            <a:noFill/>
          </a:ln>
        </p:spPr>
      </p:pic>
      <p:pic>
        <p:nvPicPr>
          <p:cNvPr id="9" name="图片 8" descr="E:\研究生毕业课题\论文\Chapter5\识别结果\0789.jpg"/>
          <p:cNvPicPr/>
          <p:nvPr/>
        </p:nvPicPr>
        <p:blipFill>
          <a:blip r:embed="rId3">
            <a:extLst>
              <a:ext uri="{28A0092B-C50C-407E-A947-70E740481C1C}">
                <a14:useLocalDpi xmlns:a14="http://schemas.microsoft.com/office/drawing/2010/main" val="0"/>
              </a:ext>
            </a:extLst>
          </a:blip>
          <a:srcRect/>
          <a:stretch>
            <a:fillRect/>
          </a:stretch>
        </p:blipFill>
        <p:spPr bwMode="auto">
          <a:xfrm>
            <a:off x="4174800" y="3064042"/>
            <a:ext cx="4535981" cy="3492033"/>
          </a:xfrm>
          <a:prstGeom prst="rect">
            <a:avLst/>
          </a:prstGeom>
          <a:noFill/>
          <a:ln>
            <a:noFill/>
          </a:ln>
        </p:spPr>
      </p:pic>
    </p:spTree>
    <p:extLst>
      <p:ext uri="{BB962C8B-B14F-4D97-AF65-F5344CB8AC3E}">
        <p14:creationId xmlns:p14="http://schemas.microsoft.com/office/powerpoint/2010/main" val="28816214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六边形 5"/>
          <p:cNvSpPr>
            <a:spLocks noChangeAspect="1"/>
          </p:cNvSpPr>
          <p:nvPr/>
        </p:nvSpPr>
        <p:spPr>
          <a:xfrm rot="5400000">
            <a:off x="2970000" y="2047965"/>
            <a:ext cx="3204000" cy="276207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244603" y="270572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a:solidFill>
                  <a:schemeClr val="bg1"/>
                </a:solidFill>
              </a:rPr>
              <a:t>总结</a:t>
            </a:r>
          </a:p>
        </p:txBody>
      </p:sp>
    </p:spTree>
    <p:extLst>
      <p:ext uri="{BB962C8B-B14F-4D97-AF65-F5344CB8AC3E}">
        <p14:creationId xmlns:p14="http://schemas.microsoft.com/office/powerpoint/2010/main" val="22706789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Summary</a:t>
            </a:r>
            <a:r>
              <a:rPr lang="en-US" altLang="zh-CN" sz="1400" dirty="0" smtClean="0"/>
              <a:t> </a:t>
            </a:r>
            <a:r>
              <a:rPr lang="en-US" altLang="zh-CN" sz="2800" b="0" dirty="0" smtClean="0"/>
              <a:t>(</a:t>
            </a:r>
            <a:r>
              <a:rPr lang="zh-CN" altLang="en-US" sz="2800" b="0" dirty="0" smtClean="0"/>
              <a:t>总结</a:t>
            </a:r>
            <a:r>
              <a:rPr lang="en-US" altLang="zh-CN" sz="2800" b="0" dirty="0" smtClean="0"/>
              <a:t>)</a:t>
            </a:r>
            <a:endParaRPr lang="zh-CN" altLang="en-US" b="0" dirty="0"/>
          </a:p>
        </p:txBody>
      </p:sp>
      <p:sp>
        <p:nvSpPr>
          <p:cNvPr id="32" name="任意多边形 31"/>
          <p:cNvSpPr>
            <a:spLocks noChangeAspect="1"/>
          </p:cNvSpPr>
          <p:nvPr/>
        </p:nvSpPr>
        <p:spPr>
          <a:xfrm rot="5400000">
            <a:off x="1692456" y="2988111"/>
            <a:ext cx="1067699" cy="920433"/>
          </a:xfrm>
          <a:custGeom>
            <a:avLst/>
            <a:gdLst>
              <a:gd name="connsiteX0" fmla="*/ 0 w 1067699"/>
              <a:gd name="connsiteY0" fmla="*/ 920432 h 920433"/>
              <a:gd name="connsiteX1" fmla="*/ 564574 w 1067699"/>
              <a:gd name="connsiteY1" fmla="*/ 0 h 920433"/>
              <a:gd name="connsiteX2" fmla="*/ 1067699 w 1067699"/>
              <a:gd name="connsiteY2" fmla="*/ 0 h 920433"/>
              <a:gd name="connsiteX3" fmla="*/ 1067699 w 1067699"/>
              <a:gd name="connsiteY3" fmla="*/ 920433 h 920433"/>
              <a:gd name="connsiteX4" fmla="*/ 0 w 1067699"/>
              <a:gd name="connsiteY4" fmla="*/ 920433 h 920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699" h="920433">
                <a:moveTo>
                  <a:pt x="0" y="920432"/>
                </a:moveTo>
                <a:lnTo>
                  <a:pt x="564574" y="0"/>
                </a:lnTo>
                <a:lnTo>
                  <a:pt x="1067699" y="0"/>
                </a:lnTo>
                <a:lnTo>
                  <a:pt x="1067699" y="920433"/>
                </a:lnTo>
                <a:lnTo>
                  <a:pt x="0" y="920433"/>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六边形 5"/>
          <p:cNvSpPr>
            <a:spLocks noChangeAspect="1"/>
          </p:cNvSpPr>
          <p:nvPr/>
        </p:nvSpPr>
        <p:spPr>
          <a:xfrm rot="5400000">
            <a:off x="887192" y="3224506"/>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任意多边形 32"/>
          <p:cNvSpPr>
            <a:spLocks noChangeAspect="1"/>
          </p:cNvSpPr>
          <p:nvPr/>
        </p:nvSpPr>
        <p:spPr>
          <a:xfrm rot="5400000">
            <a:off x="3843747" y="3521960"/>
            <a:ext cx="2135400" cy="920435"/>
          </a:xfrm>
          <a:custGeom>
            <a:avLst/>
            <a:gdLst>
              <a:gd name="connsiteX0" fmla="*/ 0 w 2135400"/>
              <a:gd name="connsiteY0" fmla="*/ 920432 h 920435"/>
              <a:gd name="connsiteX1" fmla="*/ 564574 w 2135400"/>
              <a:gd name="connsiteY1" fmla="*/ 0 h 920435"/>
              <a:gd name="connsiteX2" fmla="*/ 1570826 w 2135400"/>
              <a:gd name="connsiteY2" fmla="*/ 0 h 920435"/>
              <a:gd name="connsiteX3" fmla="*/ 2135400 w 2135400"/>
              <a:gd name="connsiteY3" fmla="*/ 920432 h 920435"/>
              <a:gd name="connsiteX4" fmla="*/ 2135399 w 2135400"/>
              <a:gd name="connsiteY4" fmla="*/ 920435 h 920435"/>
              <a:gd name="connsiteX5" fmla="*/ 1067699 w 2135400"/>
              <a:gd name="connsiteY5" fmla="*/ 920435 h 920435"/>
              <a:gd name="connsiteX6" fmla="*/ 2 w 2135400"/>
              <a:gd name="connsiteY6" fmla="*/ 920435 h 92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400" h="920435">
                <a:moveTo>
                  <a:pt x="0" y="920432"/>
                </a:moveTo>
                <a:lnTo>
                  <a:pt x="564574" y="0"/>
                </a:lnTo>
                <a:lnTo>
                  <a:pt x="1570826" y="0"/>
                </a:lnTo>
                <a:lnTo>
                  <a:pt x="2135400" y="920432"/>
                </a:lnTo>
                <a:lnTo>
                  <a:pt x="2135399" y="920435"/>
                </a:lnTo>
                <a:lnTo>
                  <a:pt x="1067699" y="920435"/>
                </a:lnTo>
                <a:lnTo>
                  <a:pt x="2" y="920435"/>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8" name="六边形 7"/>
          <p:cNvSpPr>
            <a:spLocks noChangeAspect="1"/>
          </p:cNvSpPr>
          <p:nvPr/>
        </p:nvSpPr>
        <p:spPr>
          <a:xfrm rot="5400000">
            <a:off x="3572335" y="3224506"/>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任意多边形 33"/>
          <p:cNvSpPr>
            <a:spLocks noChangeAspect="1"/>
          </p:cNvSpPr>
          <p:nvPr/>
        </p:nvSpPr>
        <p:spPr>
          <a:xfrm rot="5400000">
            <a:off x="6068675" y="3061746"/>
            <a:ext cx="2135400" cy="1840863"/>
          </a:xfrm>
          <a:custGeom>
            <a:avLst/>
            <a:gdLst>
              <a:gd name="connsiteX0" fmla="*/ 0 w 2135400"/>
              <a:gd name="connsiteY0" fmla="*/ 920432 h 1840863"/>
              <a:gd name="connsiteX1" fmla="*/ 564574 w 2135400"/>
              <a:gd name="connsiteY1" fmla="*/ 0 h 1840863"/>
              <a:gd name="connsiteX2" fmla="*/ 1570826 w 2135400"/>
              <a:gd name="connsiteY2" fmla="*/ 0 h 1840863"/>
              <a:gd name="connsiteX3" fmla="*/ 2135400 w 2135400"/>
              <a:gd name="connsiteY3" fmla="*/ 920432 h 1840863"/>
              <a:gd name="connsiteX4" fmla="*/ 1570826 w 2135400"/>
              <a:gd name="connsiteY4" fmla="*/ 1840863 h 1840863"/>
              <a:gd name="connsiteX5" fmla="*/ 1067699 w 2135400"/>
              <a:gd name="connsiteY5" fmla="*/ 1840863 h 1840863"/>
              <a:gd name="connsiteX6" fmla="*/ 1067699 w 2135400"/>
              <a:gd name="connsiteY6" fmla="*/ 920434 h 1840863"/>
              <a:gd name="connsiteX7" fmla="*/ 1 w 2135400"/>
              <a:gd name="connsiteY7" fmla="*/ 920434 h 184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5400" h="1840863">
                <a:moveTo>
                  <a:pt x="0" y="920432"/>
                </a:moveTo>
                <a:lnTo>
                  <a:pt x="564574" y="0"/>
                </a:lnTo>
                <a:lnTo>
                  <a:pt x="1570826" y="0"/>
                </a:lnTo>
                <a:lnTo>
                  <a:pt x="2135400" y="920432"/>
                </a:lnTo>
                <a:lnTo>
                  <a:pt x="1570826" y="1840863"/>
                </a:lnTo>
                <a:lnTo>
                  <a:pt x="1067699" y="1840863"/>
                </a:lnTo>
                <a:lnTo>
                  <a:pt x="1067699" y="920434"/>
                </a:lnTo>
                <a:lnTo>
                  <a:pt x="1" y="920434"/>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 name="六边形 9"/>
          <p:cNvSpPr>
            <a:spLocks noChangeAspect="1"/>
          </p:cNvSpPr>
          <p:nvPr/>
        </p:nvSpPr>
        <p:spPr>
          <a:xfrm rot="5400000">
            <a:off x="6257477" y="3224506"/>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文本框 18"/>
          <p:cNvSpPr txBox="1"/>
          <p:nvPr/>
        </p:nvSpPr>
        <p:spPr>
          <a:xfrm>
            <a:off x="1292913" y="3320456"/>
            <a:ext cx="957943" cy="1323439"/>
          </a:xfrm>
          <a:prstGeom prst="rect">
            <a:avLst/>
          </a:prstGeom>
          <a:noFill/>
        </p:spPr>
        <p:txBody>
          <a:bodyPr wrap="square" rtlCol="0">
            <a:spAutoFit/>
          </a:bodyPr>
          <a:lstStyle/>
          <a:p>
            <a:pPr algn="ctr"/>
            <a:r>
              <a:rPr lang="zh-CN" altLang="en-US" sz="4000" b="1" dirty="0" smtClean="0">
                <a:solidFill>
                  <a:schemeClr val="accent2"/>
                </a:solidFill>
              </a:rPr>
              <a:t>去雾</a:t>
            </a:r>
            <a:endParaRPr lang="zh-CN" altLang="en-US" sz="4000" b="1" dirty="0">
              <a:solidFill>
                <a:schemeClr val="accent2"/>
              </a:solidFill>
            </a:endParaRPr>
          </a:p>
        </p:txBody>
      </p:sp>
      <p:sp>
        <p:nvSpPr>
          <p:cNvPr id="20" name="文本框 19"/>
          <p:cNvSpPr txBox="1"/>
          <p:nvPr/>
        </p:nvSpPr>
        <p:spPr>
          <a:xfrm>
            <a:off x="3937408" y="3320456"/>
            <a:ext cx="957943" cy="1323439"/>
          </a:xfrm>
          <a:prstGeom prst="rect">
            <a:avLst/>
          </a:prstGeom>
          <a:noFill/>
        </p:spPr>
        <p:txBody>
          <a:bodyPr wrap="square" rtlCol="0">
            <a:spAutoFit/>
          </a:bodyPr>
          <a:lstStyle/>
          <a:p>
            <a:pPr algn="ctr"/>
            <a:r>
              <a:rPr lang="zh-CN" altLang="en-US" sz="4000" b="1" dirty="0" smtClean="0">
                <a:solidFill>
                  <a:schemeClr val="accent2"/>
                </a:solidFill>
              </a:rPr>
              <a:t>分割</a:t>
            </a:r>
            <a:endParaRPr lang="zh-CN" altLang="en-US" sz="4000" b="1" dirty="0">
              <a:solidFill>
                <a:schemeClr val="accent2"/>
              </a:solidFill>
            </a:endParaRPr>
          </a:p>
        </p:txBody>
      </p:sp>
      <p:sp>
        <p:nvSpPr>
          <p:cNvPr id="21" name="文本框 20"/>
          <p:cNvSpPr txBox="1"/>
          <p:nvPr/>
        </p:nvSpPr>
        <p:spPr>
          <a:xfrm>
            <a:off x="6632592" y="3320456"/>
            <a:ext cx="957943" cy="1323439"/>
          </a:xfrm>
          <a:prstGeom prst="rect">
            <a:avLst/>
          </a:prstGeom>
          <a:noFill/>
        </p:spPr>
        <p:txBody>
          <a:bodyPr wrap="square" rtlCol="0">
            <a:spAutoFit/>
          </a:bodyPr>
          <a:lstStyle/>
          <a:p>
            <a:pPr algn="ctr"/>
            <a:r>
              <a:rPr lang="zh-CN" altLang="en-US" sz="4000" b="1" dirty="0" smtClean="0">
                <a:solidFill>
                  <a:schemeClr val="accent2"/>
                </a:solidFill>
              </a:rPr>
              <a:t>识别</a:t>
            </a:r>
            <a:endParaRPr lang="zh-CN" altLang="en-US" sz="4000" b="1" dirty="0">
              <a:solidFill>
                <a:schemeClr val="accent2"/>
              </a:solidFill>
            </a:endParaRPr>
          </a:p>
        </p:txBody>
      </p:sp>
    </p:spTree>
    <p:extLst>
      <p:ext uri="{BB962C8B-B14F-4D97-AF65-F5344CB8AC3E}">
        <p14:creationId xmlns:p14="http://schemas.microsoft.com/office/powerpoint/2010/main" val="2319501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展望</a:t>
            </a:r>
            <a:endParaRPr lang="zh-CN" altLang="en-US" b="0" dirty="0"/>
          </a:p>
        </p:txBody>
      </p:sp>
      <p:sp>
        <p:nvSpPr>
          <p:cNvPr id="5" name="六边形 4"/>
          <p:cNvSpPr>
            <a:spLocks noChangeAspect="1"/>
          </p:cNvSpPr>
          <p:nvPr/>
        </p:nvSpPr>
        <p:spPr>
          <a:xfrm rot="5400000">
            <a:off x="799193" y="2087520"/>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799193" y="3200198"/>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556622" y="2333575"/>
            <a:ext cx="6642031" cy="400110"/>
          </a:xfrm>
          <a:prstGeom prst="rect">
            <a:avLst/>
          </a:prstGeom>
        </p:spPr>
        <p:txBody>
          <a:bodyPr wrap="square">
            <a:spAutoFit/>
          </a:bodyPr>
          <a:lstStyle/>
          <a:p>
            <a:pPr algn="just"/>
            <a:r>
              <a:rPr lang="zh-CN" altLang="en-US" sz="2000" dirty="0" smtClean="0">
                <a:latin typeface="+mn-ea"/>
              </a:rPr>
              <a:t>白天检测烟雾，晚上？</a:t>
            </a:r>
          </a:p>
        </p:txBody>
      </p:sp>
      <p:sp>
        <p:nvSpPr>
          <p:cNvPr id="8" name="矩形 7"/>
          <p:cNvSpPr/>
          <p:nvPr/>
        </p:nvSpPr>
        <p:spPr>
          <a:xfrm>
            <a:off x="1556621" y="3455281"/>
            <a:ext cx="6642032" cy="400110"/>
          </a:xfrm>
          <a:prstGeom prst="rect">
            <a:avLst/>
          </a:prstGeom>
        </p:spPr>
        <p:txBody>
          <a:bodyPr wrap="square">
            <a:spAutoFit/>
          </a:bodyPr>
          <a:lstStyle/>
          <a:p>
            <a:pPr algn="just"/>
            <a:r>
              <a:rPr lang="zh-CN" altLang="en-US" sz="2000" dirty="0">
                <a:latin typeface="+mn-ea"/>
              </a:rPr>
              <a:t>火灾</a:t>
            </a:r>
            <a:r>
              <a:rPr lang="zh-CN" altLang="en-US" sz="2000" dirty="0" smtClean="0">
                <a:latin typeface="+mn-ea"/>
              </a:rPr>
              <a:t>预警的同时给出火灾地点</a:t>
            </a:r>
          </a:p>
        </p:txBody>
      </p:sp>
      <p:sp>
        <p:nvSpPr>
          <p:cNvPr id="9" name="六边形 8"/>
          <p:cNvSpPr>
            <a:spLocks noChangeAspect="1"/>
          </p:cNvSpPr>
          <p:nvPr/>
        </p:nvSpPr>
        <p:spPr>
          <a:xfrm rot="5400000">
            <a:off x="799193" y="4312876"/>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556621" y="4576987"/>
            <a:ext cx="6642032" cy="400110"/>
          </a:xfrm>
          <a:prstGeom prst="rect">
            <a:avLst/>
          </a:prstGeom>
        </p:spPr>
        <p:txBody>
          <a:bodyPr wrap="square">
            <a:spAutoFit/>
          </a:bodyPr>
          <a:lstStyle/>
          <a:p>
            <a:pPr algn="just"/>
            <a:r>
              <a:rPr lang="zh-CN" altLang="en-US" sz="2000" dirty="0" smtClean="0">
                <a:latin typeface="+mn-ea"/>
              </a:rPr>
              <a:t>在进行有无烟雾的识别基础上判断火灾程度</a:t>
            </a:r>
          </a:p>
        </p:txBody>
      </p:sp>
    </p:spTree>
    <p:extLst>
      <p:ext uri="{BB962C8B-B14F-4D97-AF65-F5344CB8AC3E}">
        <p14:creationId xmlns:p14="http://schemas.microsoft.com/office/powerpoint/2010/main" val="3209808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Acknowledgement</a:t>
            </a:r>
            <a:r>
              <a:rPr lang="en-US" altLang="zh-CN" sz="1400" dirty="0" smtClean="0"/>
              <a:t> </a:t>
            </a:r>
            <a:r>
              <a:rPr lang="en-US" altLang="zh-CN" sz="2800" b="0" dirty="0" smtClean="0"/>
              <a:t>(</a:t>
            </a:r>
            <a:r>
              <a:rPr lang="zh-CN" altLang="en-US" sz="2800" b="0" dirty="0" smtClean="0"/>
              <a:t>致谢</a:t>
            </a:r>
            <a:r>
              <a:rPr lang="en-US" altLang="zh-CN" sz="2800" b="0" dirty="0" smtClean="0"/>
              <a:t>)</a:t>
            </a:r>
            <a:endParaRPr lang="zh-CN" altLang="en-US" b="0" dirty="0"/>
          </a:p>
        </p:txBody>
      </p:sp>
      <p:sp>
        <p:nvSpPr>
          <p:cNvPr id="4" name="矩形 3"/>
          <p:cNvSpPr/>
          <p:nvPr/>
        </p:nvSpPr>
        <p:spPr>
          <a:xfrm>
            <a:off x="583209" y="2797884"/>
            <a:ext cx="4204322" cy="523220"/>
          </a:xfrm>
          <a:prstGeom prst="rect">
            <a:avLst/>
          </a:prstGeom>
        </p:spPr>
        <p:txBody>
          <a:bodyPr wrap="square">
            <a:spAutoFit/>
          </a:bodyPr>
          <a:lstStyle/>
          <a:p>
            <a:pPr algn="just"/>
            <a:r>
              <a:rPr lang="zh-CN" altLang="en-US" sz="2800" dirty="0" smtClean="0">
                <a:solidFill>
                  <a:schemeClr val="accent2"/>
                </a:solidFill>
                <a:latin typeface="+mn-ea"/>
              </a:rPr>
              <a:t>感谢我</a:t>
            </a:r>
            <a:r>
              <a:rPr lang="zh-CN" altLang="en-US" sz="2800" dirty="0" smtClean="0">
                <a:solidFill>
                  <a:schemeClr val="accent2"/>
                </a:solidFill>
                <a:latin typeface="+mn-ea"/>
              </a:rPr>
              <a:t>的导师路小波</a:t>
            </a:r>
            <a:r>
              <a:rPr lang="zh-CN" altLang="en-US" sz="2800" dirty="0" smtClean="0">
                <a:solidFill>
                  <a:schemeClr val="accent2"/>
                </a:solidFill>
                <a:latin typeface="+mn-ea"/>
              </a:rPr>
              <a:t>教授</a:t>
            </a:r>
            <a:endParaRPr lang="zh-CN" altLang="en-US" sz="2800" dirty="0">
              <a:solidFill>
                <a:schemeClr val="accent2"/>
              </a:solidFill>
              <a:latin typeface="+mn-ea"/>
            </a:endParaRPr>
          </a:p>
        </p:txBody>
      </p:sp>
      <p:sp>
        <p:nvSpPr>
          <p:cNvPr id="5" name="矩形 4"/>
          <p:cNvSpPr/>
          <p:nvPr/>
        </p:nvSpPr>
        <p:spPr>
          <a:xfrm>
            <a:off x="583209" y="3321104"/>
            <a:ext cx="4330835" cy="1938992"/>
          </a:xfrm>
          <a:prstGeom prst="rect">
            <a:avLst/>
          </a:prstGeom>
        </p:spPr>
        <p:txBody>
          <a:bodyPr wrap="square">
            <a:spAutoFit/>
          </a:bodyPr>
          <a:lstStyle/>
          <a:p>
            <a:pPr algn="just"/>
            <a:r>
              <a:rPr lang="zh-CN" altLang="en-US" sz="2000" dirty="0" smtClean="0">
                <a:latin typeface="+mn-ea"/>
              </a:rPr>
              <a:t>感谢东大，给了我广阔的成长舞台，感谢路老师给了我悉心的科研指导，感谢实验室的兄弟姐妹增添了学习生活中的欢笑，感谢同学好友之间纯粹的友谊，路漫漫其修远兮，吾将上下而求索，幸而一路有你们的陪伴。</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20" y="1845336"/>
            <a:ext cx="3697038" cy="4414654"/>
          </a:xfrm>
          <a:prstGeom prst="rect">
            <a:avLst/>
          </a:prstGeom>
        </p:spPr>
      </p:pic>
    </p:spTree>
    <p:extLst>
      <p:ext uri="{BB962C8B-B14F-4D97-AF65-F5344CB8AC3E}">
        <p14:creationId xmlns:p14="http://schemas.microsoft.com/office/powerpoint/2010/main" val="23404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2987175" y="3044280"/>
            <a:ext cx="3169650"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a:solidFill>
                  <a:schemeClr val="bg1"/>
                </a:solidFill>
                <a:ea typeface="华文细黑" panose="02010600040101010101" pitchFamily="2" charset="-122"/>
              </a:rPr>
              <a:t>Thank you!</a:t>
            </a: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5087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36" presetClass="emph" presetSubtype="0" fill="hold" grpId="1" nodeType="afterEffect">
                                  <p:stCondLst>
                                    <p:cond delay="0"/>
                                  </p:stCondLst>
                                  <p:iterate type="lt">
                                    <p:tmPct val="10000"/>
                                  </p:iterate>
                                  <p:childTnLst>
                                    <p:animScale>
                                      <p:cBhvr>
                                        <p:cTn id="10" dur="250" autoRev="1" fill="hold">
                                          <p:stCondLst>
                                            <p:cond delay="0"/>
                                          </p:stCondLst>
                                        </p:cTn>
                                        <p:tgtEl>
                                          <p:spTgt spid="3"/>
                                        </p:tgtEl>
                                      </p:cBhvr>
                                      <p:to x="80000" y="100000"/>
                                    </p:animScale>
                                    <p:anim by="(#ppt_w*0.10)" calcmode="lin" valueType="num">
                                      <p:cBhvr>
                                        <p:cTn id="11" dur="250" autoRev="1" fill="hold">
                                          <p:stCondLst>
                                            <p:cond delay="0"/>
                                          </p:stCondLst>
                                        </p:cTn>
                                        <p:tgtEl>
                                          <p:spTgt spid="3"/>
                                        </p:tgtEl>
                                        <p:attrNameLst>
                                          <p:attrName>ppt_x</p:attrName>
                                        </p:attrNameLst>
                                      </p:cBhvr>
                                    </p:anim>
                                    <p:anim by="(-#ppt_w*0.10)" calcmode="lin" valueType="num">
                                      <p:cBhvr>
                                        <p:cTn id="12" dur="250" autoRev="1" fill="hold">
                                          <p:stCondLst>
                                            <p:cond delay="0"/>
                                          </p:stCondLst>
                                        </p:cTn>
                                        <p:tgtEl>
                                          <p:spTgt spid="3"/>
                                        </p:tgtEl>
                                        <p:attrNameLst>
                                          <p:attrName>ppt_y</p:attrName>
                                        </p:attrNameLst>
                                      </p:cBhvr>
                                    </p:anim>
                                    <p:animRot by="-479820">
                                      <p:cBhvr>
                                        <p:cTn id="13" dur="250" autoRev="1" fill="hold">
                                          <p:stCondLst>
                                            <p:cond delay="0"/>
                                          </p:stCondLst>
                                        </p:cTn>
                                        <p:tgtEl>
                                          <p:spTgt spid="3"/>
                                        </p:tgtEl>
                                        <p:attrNameLst>
                                          <p:attrName>r</p:attrName>
                                        </p:attrNameLst>
                                      </p:cBhvr>
                                    </p:animRo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 grpId="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00" y="1472421"/>
            <a:ext cx="4648200" cy="32575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011" y="3020457"/>
            <a:ext cx="5020518" cy="3419027"/>
          </a:xfrm>
          <a:prstGeom prst="rect">
            <a:avLst/>
          </a:prstGeom>
        </p:spPr>
      </p:pic>
    </p:spTree>
    <p:extLst>
      <p:ext uri="{BB962C8B-B14F-4D97-AF65-F5344CB8AC3E}">
        <p14:creationId xmlns:p14="http://schemas.microsoft.com/office/powerpoint/2010/main" val="138340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sp>
        <p:nvSpPr>
          <p:cNvPr id="6" name="矩形 5"/>
          <p:cNvSpPr/>
          <p:nvPr/>
        </p:nvSpPr>
        <p:spPr>
          <a:xfrm>
            <a:off x="365500"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7" name="矩形 6"/>
          <p:cNvSpPr/>
          <p:nvPr/>
        </p:nvSpPr>
        <p:spPr>
          <a:xfrm>
            <a:off x="2618765"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2" name="文本框 1"/>
          <p:cNvSpPr txBox="1"/>
          <p:nvPr/>
        </p:nvSpPr>
        <p:spPr>
          <a:xfrm>
            <a:off x="1396551" y="3013532"/>
            <a:ext cx="1409257" cy="707886"/>
          </a:xfrm>
          <a:prstGeom prst="rect">
            <a:avLst/>
          </a:prstGeom>
          <a:noFill/>
        </p:spPr>
        <p:txBody>
          <a:bodyPr wrap="square" rtlCol="0">
            <a:spAutoFit/>
          </a:bodyPr>
          <a:lstStyle/>
          <a:p>
            <a:r>
              <a:rPr lang="zh-CN" altLang="en-US" sz="4000" dirty="0" smtClean="0"/>
              <a:t>三早</a:t>
            </a:r>
            <a:endParaRPr lang="zh-CN" altLang="en-US" sz="4000" dirty="0"/>
          </a:p>
        </p:txBody>
      </p:sp>
      <p:sp>
        <p:nvSpPr>
          <p:cNvPr id="11" name="矩形 10"/>
          <p:cNvSpPr/>
          <p:nvPr/>
        </p:nvSpPr>
        <p:spPr>
          <a:xfrm>
            <a:off x="365500"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2" name="矩形 11"/>
          <p:cNvSpPr/>
          <p:nvPr/>
        </p:nvSpPr>
        <p:spPr>
          <a:xfrm>
            <a:off x="2618765"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3" name="文本框 12"/>
          <p:cNvSpPr txBox="1"/>
          <p:nvPr/>
        </p:nvSpPr>
        <p:spPr>
          <a:xfrm>
            <a:off x="1396551" y="4350375"/>
            <a:ext cx="1409257" cy="707886"/>
          </a:xfrm>
          <a:prstGeom prst="rect">
            <a:avLst/>
          </a:prstGeom>
          <a:noFill/>
        </p:spPr>
        <p:txBody>
          <a:bodyPr wrap="square" rtlCol="0">
            <a:spAutoFit/>
          </a:bodyPr>
          <a:lstStyle/>
          <a:p>
            <a:r>
              <a:rPr lang="zh-CN" altLang="en-US" sz="4000" dirty="0" smtClean="0"/>
              <a:t>两快</a:t>
            </a:r>
            <a:endParaRPr lang="zh-CN" altLang="en-US" sz="4000" dirty="0"/>
          </a:p>
        </p:txBody>
      </p:sp>
      <p:sp>
        <p:nvSpPr>
          <p:cNvPr id="14" name="矩形 13"/>
          <p:cNvSpPr/>
          <p:nvPr/>
        </p:nvSpPr>
        <p:spPr>
          <a:xfrm>
            <a:off x="365500"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5" name="矩形 14"/>
          <p:cNvSpPr/>
          <p:nvPr/>
        </p:nvSpPr>
        <p:spPr>
          <a:xfrm>
            <a:off x="2618765"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6" name="文本框 15"/>
          <p:cNvSpPr txBox="1"/>
          <p:nvPr/>
        </p:nvSpPr>
        <p:spPr>
          <a:xfrm>
            <a:off x="1396551" y="5658426"/>
            <a:ext cx="1409257" cy="707886"/>
          </a:xfrm>
          <a:prstGeom prst="rect">
            <a:avLst/>
          </a:prstGeom>
          <a:noFill/>
        </p:spPr>
        <p:txBody>
          <a:bodyPr wrap="square" rtlCol="0">
            <a:spAutoFit/>
          </a:bodyPr>
          <a:lstStyle/>
          <a:p>
            <a:r>
              <a:rPr lang="zh-CN" altLang="en-US" sz="4000" dirty="0" smtClean="0"/>
              <a:t>一强</a:t>
            </a:r>
            <a:endParaRPr lang="zh-CN" altLang="en-US" sz="4000" dirty="0"/>
          </a:p>
        </p:txBody>
      </p:sp>
      <p:sp>
        <p:nvSpPr>
          <p:cNvPr id="3" name="文本框 2"/>
          <p:cNvSpPr txBox="1"/>
          <p:nvPr/>
        </p:nvSpPr>
        <p:spPr>
          <a:xfrm>
            <a:off x="3649815" y="3013532"/>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早发现、早出动、早扑灭</a:t>
            </a:r>
            <a:endParaRPr lang="zh-CN" altLang="en-US" sz="2800" dirty="0">
              <a:solidFill>
                <a:schemeClr val="tx1">
                  <a:lumMod val="75000"/>
                  <a:lumOff val="25000"/>
                </a:schemeClr>
              </a:solidFill>
            </a:endParaRPr>
          </a:p>
        </p:txBody>
      </p:sp>
      <p:sp>
        <p:nvSpPr>
          <p:cNvPr id="17" name="文本框 16"/>
          <p:cNvSpPr txBox="1"/>
          <p:nvPr/>
        </p:nvSpPr>
        <p:spPr>
          <a:xfrm>
            <a:off x="3649815" y="4350301"/>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领导上得快、火灾扑灭快</a:t>
            </a:r>
            <a:endParaRPr lang="zh-CN" altLang="en-US" sz="2800" dirty="0">
              <a:solidFill>
                <a:schemeClr val="tx1">
                  <a:lumMod val="75000"/>
                  <a:lumOff val="25000"/>
                </a:schemeClr>
              </a:solidFill>
            </a:endParaRPr>
          </a:p>
        </p:txBody>
      </p:sp>
      <p:sp>
        <p:nvSpPr>
          <p:cNvPr id="18" name="文本框 17"/>
          <p:cNvSpPr txBox="1"/>
          <p:nvPr/>
        </p:nvSpPr>
        <p:spPr>
          <a:xfrm>
            <a:off x="3649814" y="5658426"/>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指挥强</a:t>
            </a:r>
            <a:endParaRPr lang="zh-CN" altLang="en-US" sz="2800" dirty="0">
              <a:solidFill>
                <a:schemeClr val="tx1">
                  <a:lumMod val="75000"/>
                  <a:lumOff val="25000"/>
                </a:schemeClr>
              </a:solidFill>
            </a:endParaRPr>
          </a:p>
        </p:txBody>
      </p:sp>
      <p:sp>
        <p:nvSpPr>
          <p:cNvPr id="19" name="文本占位符 3"/>
          <p:cNvSpPr txBox="1">
            <a:spLocks/>
          </p:cNvSpPr>
          <p:nvPr/>
        </p:nvSpPr>
        <p:spPr>
          <a:xfrm>
            <a:off x="3134290" y="1779395"/>
            <a:ext cx="2691126" cy="649287"/>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4400" b="1" kern="1200">
                <a:solidFill>
                  <a:schemeClr val="accent2"/>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扑火原则</a:t>
            </a:r>
            <a:endParaRPr lang="zh-CN" altLang="en-US" dirty="0"/>
          </a:p>
        </p:txBody>
      </p:sp>
    </p:spTree>
    <p:extLst>
      <p:ext uri="{BB962C8B-B14F-4D97-AF65-F5344CB8AC3E}">
        <p14:creationId xmlns:p14="http://schemas.microsoft.com/office/powerpoint/2010/main" val="211061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p:cNvPicPr>
          <p:nvPr/>
        </p:nvPicPr>
        <p:blipFill rotWithShape="1">
          <a:blip r:embed="rId3">
            <a:extLst>
              <a:ext uri="{28A0092B-C50C-407E-A947-70E740481C1C}">
                <a14:useLocalDpi xmlns:a14="http://schemas.microsoft.com/office/drawing/2010/main" val="0"/>
              </a:ext>
            </a:extLst>
          </a:blip>
          <a:srcRect l="22323" t="2418"/>
          <a:stretch/>
        </p:blipFill>
        <p:spPr>
          <a:xfrm>
            <a:off x="797809" y="1329532"/>
            <a:ext cx="3240000" cy="2520000"/>
          </a:xfrm>
          <a:prstGeom prst="rect">
            <a:avLst/>
          </a:prstGeom>
        </p:spPr>
      </p:pic>
      <p:pic>
        <p:nvPicPr>
          <p:cNvPr id="3" name="图片 2"/>
          <p:cNvPicPr>
            <a:picLocks/>
          </p:cNvPicPr>
          <p:nvPr/>
        </p:nvPicPr>
        <p:blipFill>
          <a:blip r:embed="rId4">
            <a:extLst>
              <a:ext uri="{28A0092B-C50C-407E-A947-70E740481C1C}">
                <a14:useLocalDpi xmlns:a14="http://schemas.microsoft.com/office/drawing/2010/main" val="0"/>
              </a:ext>
            </a:extLst>
          </a:blip>
          <a:stretch>
            <a:fillRect/>
          </a:stretch>
        </p:blipFill>
        <p:spPr>
          <a:xfrm>
            <a:off x="4791859" y="1329532"/>
            <a:ext cx="3240000" cy="2520000"/>
          </a:xfrm>
          <a:prstGeom prst="rect">
            <a:avLst/>
          </a:prstGeom>
        </p:spPr>
      </p:pic>
      <p:pic>
        <p:nvPicPr>
          <p:cNvPr id="5" name="图片 4"/>
          <p:cNvPicPr>
            <a:picLocks/>
          </p:cNvPicPr>
          <p:nvPr/>
        </p:nvPicPr>
        <p:blipFill>
          <a:blip r:embed="rId5">
            <a:extLst>
              <a:ext uri="{28A0092B-C50C-407E-A947-70E740481C1C}">
                <a14:useLocalDpi xmlns:a14="http://schemas.microsoft.com/office/drawing/2010/main" val="0"/>
              </a:ext>
            </a:extLst>
          </a:blip>
          <a:stretch>
            <a:fillRect/>
          </a:stretch>
        </p:blipFill>
        <p:spPr>
          <a:xfrm>
            <a:off x="797809" y="4126651"/>
            <a:ext cx="3240000" cy="2520000"/>
          </a:xfrm>
          <a:prstGeom prst="rect">
            <a:avLst/>
          </a:prstGeom>
        </p:spPr>
      </p:pic>
      <p:pic>
        <p:nvPicPr>
          <p:cNvPr id="7" name="图片 6"/>
          <p:cNvPicPr>
            <a:picLocks/>
          </p:cNvPicPr>
          <p:nvPr/>
        </p:nvPicPr>
        <p:blipFill>
          <a:blip r:embed="rId6">
            <a:extLst>
              <a:ext uri="{28A0092B-C50C-407E-A947-70E740481C1C}">
                <a14:useLocalDpi xmlns:a14="http://schemas.microsoft.com/office/drawing/2010/main" val="0"/>
              </a:ext>
            </a:extLst>
          </a:blip>
          <a:stretch>
            <a:fillRect/>
          </a:stretch>
        </p:blipFill>
        <p:spPr>
          <a:xfrm>
            <a:off x="4791859" y="4126651"/>
            <a:ext cx="3240000" cy="2520000"/>
          </a:xfrm>
          <a:prstGeom prst="rect">
            <a:avLst/>
          </a:prstGeom>
        </p:spPr>
      </p:pic>
    </p:spTree>
    <p:extLst>
      <p:ext uri="{BB962C8B-B14F-4D97-AF65-F5344CB8AC3E}">
        <p14:creationId xmlns:p14="http://schemas.microsoft.com/office/powerpoint/2010/main" val="89406240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模块</a:t>
            </a:r>
            <a:endParaRPr lang="zh-CN" altLang="en-US" sz="4400" dirty="0">
              <a:solidFill>
                <a:schemeClr val="bg1"/>
              </a:solidFill>
            </a:endParaRPr>
          </a:p>
        </p:txBody>
      </p:sp>
    </p:spTree>
    <p:extLst>
      <p:ext uri="{BB962C8B-B14F-4D97-AF65-F5344CB8AC3E}">
        <p14:creationId xmlns:p14="http://schemas.microsoft.com/office/powerpoint/2010/main" val="3725891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b="0" dirty="0"/>
              <a:t>森林</a:t>
            </a:r>
            <a:r>
              <a:rPr lang="zh-CN" altLang="en-US" b="0" dirty="0" smtClean="0"/>
              <a:t>烟火识别模块</a:t>
            </a:r>
            <a:endParaRPr lang="zh-CN" altLang="en-US" b="0" dirty="0"/>
          </a:p>
        </p:txBody>
      </p:sp>
      <p:sp>
        <p:nvSpPr>
          <p:cNvPr id="13" name="矩形 12"/>
          <p:cNvSpPr/>
          <p:nvPr/>
        </p:nvSpPr>
        <p:spPr>
          <a:xfrm>
            <a:off x="647564" y="1703720"/>
            <a:ext cx="7848872" cy="461665"/>
          </a:xfrm>
          <a:prstGeom prst="rect">
            <a:avLst/>
          </a:prstGeom>
        </p:spPr>
        <p:txBody>
          <a:bodyPr wrap="square">
            <a:spAutoFit/>
          </a:bodyPr>
          <a:lstStyle/>
          <a:p>
            <a:pPr algn="ctr"/>
            <a:r>
              <a:rPr lang="zh-CN" altLang="en-US" sz="2400" dirty="0" smtClean="0">
                <a:solidFill>
                  <a:schemeClr val="accent2"/>
                </a:solidFill>
                <a:latin typeface="+mn-ea"/>
              </a:rPr>
              <a:t>基于视频分析的森林烟火识别算法模块</a:t>
            </a:r>
            <a:endParaRPr lang="zh-CN" altLang="en-US" sz="2400" dirty="0">
              <a:solidFill>
                <a:schemeClr val="accent2"/>
              </a:solidFill>
              <a:latin typeface="+mn-ea"/>
            </a:endParaRPr>
          </a:p>
        </p:txBody>
      </p:sp>
      <p:grpSp>
        <p:nvGrpSpPr>
          <p:cNvPr id="19" name="组合 18"/>
          <p:cNvGrpSpPr/>
          <p:nvPr/>
        </p:nvGrpSpPr>
        <p:grpSpPr>
          <a:xfrm>
            <a:off x="625288" y="4050806"/>
            <a:ext cx="7893424"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1185926" y="3083457"/>
            <a:ext cx="2046366" cy="646331"/>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图像增强：</a:t>
            </a:r>
            <a:endParaRPr lang="en-US" altLang="zh-CN" dirty="0" smtClean="0">
              <a:latin typeface="微软雅黑 Light" panose="020B0502040204020203" pitchFamily="34" charset="-122"/>
              <a:ea typeface="微软雅黑 Light" panose="020B0502040204020203" pitchFamily="34" charset="-122"/>
            </a:endParaRPr>
          </a:p>
          <a:p>
            <a:pPr algn="ctr"/>
            <a:r>
              <a:rPr lang="zh-CN" altLang="en-US" dirty="0" smtClean="0">
                <a:latin typeface="微软雅黑 Light" panose="020B0502040204020203" pitchFamily="34" charset="-122"/>
                <a:ea typeface="微软雅黑 Light" panose="020B0502040204020203" pitchFamily="34" charset="-122"/>
              </a:rPr>
              <a:t>视频去雾霾处理</a:t>
            </a:r>
          </a:p>
        </p:txBody>
      </p:sp>
      <p:sp>
        <p:nvSpPr>
          <p:cNvPr id="23" name="矩形 22"/>
          <p:cNvSpPr/>
          <p:nvPr/>
        </p:nvSpPr>
        <p:spPr>
          <a:xfrm>
            <a:off x="2761187"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运动目标分割</a:t>
            </a:r>
          </a:p>
        </p:txBody>
      </p:sp>
      <p:sp>
        <p:nvSpPr>
          <p:cNvPr id="24" name="矩形 23"/>
          <p:cNvSpPr/>
          <p:nvPr/>
        </p:nvSpPr>
        <p:spPr>
          <a:xfrm>
            <a:off x="4336448" y="3083457"/>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烟雾特征提取</a:t>
            </a:r>
          </a:p>
        </p:txBody>
      </p:sp>
      <p:sp>
        <p:nvSpPr>
          <p:cNvPr id="25" name="矩形 24"/>
          <p:cNvSpPr/>
          <p:nvPr/>
        </p:nvSpPr>
        <p:spPr>
          <a:xfrm>
            <a:off x="5911708"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分类器设计</a:t>
            </a:r>
          </a:p>
        </p:txBody>
      </p:sp>
    </p:spTree>
    <p:extLst>
      <p:ext uri="{BB962C8B-B14F-4D97-AF65-F5344CB8AC3E}">
        <p14:creationId xmlns:p14="http://schemas.microsoft.com/office/powerpoint/2010/main" val="3403981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a:t>
            </a:r>
            <a:r>
              <a:rPr lang="zh-CN" altLang="en-US" dirty="0" smtClean="0"/>
              <a:t>雾处理</a:t>
            </a:r>
            <a:endParaRPr lang="zh-CN" altLang="en-US" b="0" dirty="0"/>
          </a:p>
        </p:txBody>
      </p:sp>
      <p:sp>
        <p:nvSpPr>
          <p:cNvPr id="3" name="矩形 2"/>
          <p:cNvSpPr/>
          <p:nvPr/>
        </p:nvSpPr>
        <p:spPr>
          <a:xfrm>
            <a:off x="647564" y="1965339"/>
            <a:ext cx="7848872" cy="1107996"/>
          </a:xfrm>
          <a:prstGeom prst="rect">
            <a:avLst/>
          </a:prstGeom>
        </p:spPr>
        <p:txBody>
          <a:bodyPr wrap="square">
            <a:spAutoFit/>
          </a:bodyPr>
          <a:lstStyle/>
          <a:p>
            <a:pPr indent="457200" algn="just"/>
            <a:r>
              <a:rPr lang="zh-CN" altLang="en-US" sz="2200" dirty="0">
                <a:solidFill>
                  <a:schemeClr val="accent2"/>
                </a:solidFill>
                <a:latin typeface="微软雅黑 Light" panose="020B0502040204020203" pitchFamily="34" charset="-122"/>
                <a:ea typeface="微软雅黑 Light" panose="020B0502040204020203" pitchFamily="34" charset="-122"/>
              </a:rPr>
              <a:t>暗通道去雾：</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基于暗通道先验理论计算大气光取值与透射率图，根据有雾图像模型估算无雾图像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93512" y="3430204"/>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7565" y="3711899"/>
            <a:ext cx="7848872" cy="1107996"/>
          </a:xfrm>
          <a:prstGeom prst="rect">
            <a:avLst/>
          </a:prstGeom>
        </p:spPr>
        <p:txBody>
          <a:bodyPr wrap="square">
            <a:spAutoFit/>
          </a:bodyPr>
          <a:lstStyle/>
          <a:p>
            <a:pPr indent="457200" algn="just"/>
            <a:r>
              <a:rPr lang="en-US" altLang="zh-CN" sz="2200" dirty="0">
                <a:solidFill>
                  <a:schemeClr val="accent2"/>
                </a:solidFill>
                <a:latin typeface="微软雅黑 Light" panose="020B0502040204020203" pitchFamily="34" charset="-122"/>
                <a:ea typeface="微软雅黑 Light" panose="020B0502040204020203" pitchFamily="34" charset="-122"/>
              </a:rPr>
              <a:t>MSRCR</a:t>
            </a:r>
            <a:r>
              <a:rPr lang="zh-CN" altLang="en-US" sz="2200" dirty="0">
                <a:solidFill>
                  <a:schemeClr val="accent2"/>
                </a:solidFill>
                <a:latin typeface="微软雅黑 Light" panose="020B0502040204020203" pitchFamily="34" charset="-122"/>
                <a:ea typeface="微软雅黑 Light" panose="020B0502040204020203" pitchFamily="34" charset="-122"/>
              </a:rPr>
              <a:t>：</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基于视网膜感知图像能力通过观测图像与反射图像求解入射图像即无雾图像。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647564" y="5472385"/>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直方图均衡：</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基于图像直方图增强图像中对比度达到去雾处理效果</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618415" y="5155892"/>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8527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964</TotalTime>
  <Words>2906</Words>
  <Application>Microsoft Office PowerPoint</Application>
  <PresentationFormat>全屏显示(4:3)</PresentationFormat>
  <Paragraphs>271</Paragraphs>
  <Slides>39</Slides>
  <Notes>28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2" baseType="lpstr">
      <vt:lpstr>MS Gothic</vt:lpstr>
      <vt:lpstr>华文细黑</vt:lpstr>
      <vt:lpstr>宋体</vt:lpstr>
      <vt:lpstr>微软雅黑</vt:lpstr>
      <vt:lpstr>微软雅黑 Light</vt:lpstr>
      <vt:lpstr>Arial</vt:lpstr>
      <vt:lpstr>Calibri</vt:lpstr>
      <vt:lpstr>Microsoft New Tai Lue</vt:lpstr>
      <vt:lpstr>Times New Roman</vt:lpstr>
      <vt:lpstr>1_Office 主题</vt:lpstr>
      <vt:lpstr>文档</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KylinC</cp:lastModifiedBy>
  <cp:revision>247</cp:revision>
  <dcterms:created xsi:type="dcterms:W3CDTF">2015-04-19T07:39:12Z</dcterms:created>
  <dcterms:modified xsi:type="dcterms:W3CDTF">2018-04-07T16:19:42Z</dcterms:modified>
</cp:coreProperties>
</file>