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73" r:id="rId3"/>
    <p:sldId id="271" r:id="rId4"/>
    <p:sldId id="270" r:id="rId5"/>
    <p:sldId id="269" r:id="rId6"/>
    <p:sldId id="274" r:id="rId7"/>
    <p:sldId id="278" r:id="rId8"/>
    <p:sldId id="275" r:id="rId9"/>
    <p:sldId id="277" r:id="rId10"/>
    <p:sldId id="288" r:id="rId11"/>
    <p:sldId id="290" r:id="rId12"/>
    <p:sldId id="280" r:id="rId13"/>
    <p:sldId id="312" r:id="rId14"/>
    <p:sldId id="293" r:id="rId15"/>
    <p:sldId id="313" r:id="rId16"/>
    <p:sldId id="309" r:id="rId17"/>
    <p:sldId id="295" r:id="rId18"/>
    <p:sldId id="300" r:id="rId19"/>
    <p:sldId id="294" r:id="rId20"/>
    <p:sldId id="314" r:id="rId21"/>
    <p:sldId id="296" r:id="rId22"/>
    <p:sldId id="297" r:id="rId23"/>
    <p:sldId id="310" r:id="rId24"/>
    <p:sldId id="298" r:id="rId25"/>
    <p:sldId id="299" r:id="rId26"/>
    <p:sldId id="301" r:id="rId27"/>
    <p:sldId id="302" r:id="rId28"/>
    <p:sldId id="303" r:id="rId29"/>
    <p:sldId id="304" r:id="rId30"/>
    <p:sldId id="305" r:id="rId31"/>
    <p:sldId id="311" r:id="rId32"/>
    <p:sldId id="306" r:id="rId33"/>
    <p:sldId id="307" r:id="rId34"/>
    <p:sldId id="282" r:id="rId35"/>
    <p:sldId id="281" r:id="rId36"/>
    <p:sldId id="308" r:id="rId37"/>
    <p:sldId id="283" r:id="rId38"/>
    <p:sldId id="279" r:id="rId39"/>
    <p:sldId id="285" r:id="rId40"/>
    <p:sldId id="286" r:id="rId41"/>
    <p:sldId id="26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5872" autoAdjust="0"/>
  </p:normalViewPr>
  <p:slideViewPr>
    <p:cSldViewPr snapToGrid="0">
      <p:cViewPr varScale="1">
        <p:scale>
          <a:sx n="56" d="100"/>
          <a:sy n="56" d="100"/>
        </p:scale>
        <p:origin x="1818"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150117736"/>
        <c:axId val="150086072"/>
      </c:scatterChart>
      <c:valAx>
        <c:axId val="150117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0086072"/>
        <c:crosses val="autoZero"/>
        <c:crossBetween val="midCat"/>
      </c:valAx>
      <c:valAx>
        <c:axId val="150086072"/>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0117736"/>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149464560"/>
        <c:axId val="146886704"/>
      </c:scatterChart>
      <c:valAx>
        <c:axId val="14946456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6886704"/>
        <c:crosses val="autoZero"/>
        <c:crossBetween val="midCat"/>
      </c:valAx>
      <c:valAx>
        <c:axId val="146886704"/>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9464560"/>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149276560"/>
        <c:axId val="149276952"/>
      </c:lineChart>
      <c:catAx>
        <c:axId val="149276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9276952"/>
        <c:crosses val="autoZero"/>
        <c:auto val="1"/>
        <c:lblAlgn val="ctr"/>
        <c:lblOffset val="100"/>
        <c:noMultiLvlLbl val="0"/>
      </c:catAx>
      <c:valAx>
        <c:axId val="149276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9276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149277736"/>
        <c:axId val="149278128"/>
      </c:lineChart>
      <c:catAx>
        <c:axId val="149277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9278128"/>
        <c:crosses val="autoZero"/>
        <c:auto val="1"/>
        <c:lblAlgn val="ctr"/>
        <c:lblOffset val="100"/>
        <c:noMultiLvlLbl val="0"/>
      </c:catAx>
      <c:valAx>
        <c:axId val="149278128"/>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9277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各位答辩老师好，我是路小波教授实验室的蔡敏，我的毕业课题是基于视频分析的森林烟火识别算法研究</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a:t>
            </a:fld>
            <a:endParaRPr lang="zh-CN" altLang="en-US"/>
          </a:p>
        </p:txBody>
      </p:sp>
    </p:spTree>
    <p:extLst>
      <p:ext uri="{BB962C8B-B14F-4D97-AF65-F5344CB8AC3E}">
        <p14:creationId xmlns:p14="http://schemas.microsoft.com/office/powerpoint/2010/main" val="10433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对有雾和无雾图像分别进行去雾实验得到结果如图。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三种算法对有雾图像的处理都能达到一定的增强效果。在彩色增强方面，</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去雾处理后彩色信息最为丰富，暗通道去雾其次，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后彩色信息有部分缺失；在图像整体对比度提高方面，</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后图像对比度提高最明显，暗通道去雾处理次之，</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效果最微弱。</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而对无雾图像的处理效果显示无论何种算法都</a:t>
            </a:r>
            <a:r>
              <a:rPr lang="zh-CN" altLang="zh-CN" sz="1200" kern="1200" dirty="0" smtClean="0">
                <a:solidFill>
                  <a:schemeClr val="tx1"/>
                </a:solidFill>
                <a:effectLst/>
                <a:latin typeface="+mn-lt"/>
                <a:ea typeface="+mn-ea"/>
                <a:cs typeface="+mn-cs"/>
              </a:rPr>
              <a:t>会使</a:t>
            </a:r>
            <a:r>
              <a:rPr lang="zh-CN" altLang="en-US" sz="1200" kern="1200" dirty="0" smtClean="0">
                <a:solidFill>
                  <a:schemeClr val="tx1"/>
                </a:solidFill>
                <a:effectLst/>
                <a:latin typeface="+mn-lt"/>
                <a:ea typeface="+mn-ea"/>
                <a:cs typeface="+mn-cs"/>
              </a:rPr>
              <a:t>造成</a:t>
            </a:r>
            <a:r>
              <a:rPr lang="zh-CN" altLang="zh-CN" sz="1200" kern="1200" dirty="0" smtClean="0">
                <a:solidFill>
                  <a:schemeClr val="tx1"/>
                </a:solidFill>
                <a:effectLst/>
                <a:latin typeface="+mn-lt"/>
                <a:ea typeface="+mn-ea"/>
                <a:cs typeface="+mn-cs"/>
              </a:rPr>
              <a:t>原始图像的畸变。</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10</a:t>
            </a:fld>
            <a:endParaRPr lang="zh-CN" altLang="en-US"/>
          </a:p>
        </p:txBody>
      </p:sp>
    </p:spTree>
    <p:extLst>
      <p:ext uri="{BB962C8B-B14F-4D97-AF65-F5344CB8AC3E}">
        <p14:creationId xmlns:p14="http://schemas.microsoft.com/office/powerpoint/2010/main" val="194758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同时对时间效率进行分析，在相同的实验环境下，直方图均衡</a:t>
            </a:r>
            <a:r>
              <a:rPr lang="zh-CN" altLang="zh-CN" sz="1200" kern="1200" dirty="0" smtClean="0">
                <a:solidFill>
                  <a:schemeClr val="tx1"/>
                </a:solidFill>
                <a:effectLst/>
                <a:latin typeface="+mn-lt"/>
                <a:ea typeface="+mn-ea"/>
                <a:cs typeface="+mn-cs"/>
              </a:rPr>
              <a:t>的时间效率最高且远高于</a:t>
            </a:r>
            <a:r>
              <a:rPr lang="zh-CN" altLang="en-US" sz="1200" kern="1200" dirty="0" smtClean="0">
                <a:solidFill>
                  <a:schemeClr val="tx1"/>
                </a:solidFill>
                <a:effectLst/>
                <a:latin typeface="+mn-lt"/>
                <a:ea typeface="+mn-ea"/>
                <a:cs typeface="+mn-cs"/>
              </a:rPr>
              <a:t>其他两种</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去雾处理时间效率其次，暗通道去雾算法时间效率最低。</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结合两个实验结果来看，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去雾处理能有效恢复有雾图像中的彩色信息，同时造成无雾图像颜色的较大畸变，</a:t>
            </a:r>
            <a:r>
              <a:rPr lang="zh-CN" altLang="en-US" sz="1200" kern="1200" dirty="0" smtClean="0">
                <a:solidFill>
                  <a:schemeClr val="tx1"/>
                </a:solidFill>
                <a:effectLst/>
                <a:latin typeface="+mn-lt"/>
                <a:ea typeface="+mn-ea"/>
                <a:cs typeface="+mn-cs"/>
              </a:rPr>
              <a:t>且它</a:t>
            </a:r>
            <a:r>
              <a:rPr lang="zh-CN" altLang="zh-CN" sz="1200" kern="1200" dirty="0" smtClean="0">
                <a:solidFill>
                  <a:schemeClr val="tx1"/>
                </a:solidFill>
                <a:effectLst/>
                <a:latin typeface="+mn-lt"/>
                <a:ea typeface="+mn-ea"/>
                <a:cs typeface="+mn-cs"/>
              </a:rPr>
              <a:t>在图像对比度增强方面效果一般， </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时间效率优于</a:t>
            </a:r>
            <a:r>
              <a:rPr lang="zh-CN" altLang="en-US" sz="1200" kern="1200" dirty="0" smtClean="0">
                <a:solidFill>
                  <a:schemeClr val="tx1"/>
                </a:solidFill>
                <a:effectLst/>
                <a:latin typeface="+mn-lt"/>
                <a:ea typeface="+mn-ea"/>
                <a:cs typeface="+mn-cs"/>
              </a:rPr>
              <a:t>暗通道去雾</a:t>
            </a:r>
            <a:r>
              <a:rPr lang="zh-CN" altLang="zh-CN" sz="1200" kern="1200" dirty="0" smtClean="0">
                <a:solidFill>
                  <a:schemeClr val="tx1"/>
                </a:solidFill>
                <a:effectLst/>
                <a:latin typeface="+mn-lt"/>
                <a:ea typeface="+mn-ea"/>
                <a:cs typeface="+mn-cs"/>
              </a:rPr>
              <a:t>，但不及</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去雾处理在有雾图像的彩色信息恢复方面稍弱，但对于有雾图像的对比度增强效果显著，同时</a:t>
            </a:r>
            <a:r>
              <a:rPr lang="zh-CN" altLang="en-US" sz="1200" kern="1200" dirty="0" smtClean="0">
                <a:solidFill>
                  <a:schemeClr val="tx1"/>
                </a:solidFill>
                <a:effectLst/>
                <a:latin typeface="+mn-lt"/>
                <a:ea typeface="+mn-ea"/>
                <a:cs typeface="+mn-cs"/>
              </a:rPr>
              <a:t>处理时间消耗小</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③暗通道去雾处理能同时兼顾图像彩色信息恢复和对比度增强两个</a:t>
            </a:r>
            <a:r>
              <a:rPr lang="zh-CN" altLang="en-US" sz="1200" kern="1200" dirty="0" smtClean="0">
                <a:solidFill>
                  <a:schemeClr val="tx1"/>
                </a:solidFill>
                <a:effectLst/>
                <a:latin typeface="+mn-lt"/>
                <a:ea typeface="+mn-ea"/>
                <a:cs typeface="+mn-cs"/>
              </a:rPr>
              <a:t>方面</a:t>
            </a:r>
            <a:r>
              <a:rPr lang="zh-CN" altLang="zh-CN" sz="1200" kern="1200" dirty="0" smtClean="0">
                <a:solidFill>
                  <a:schemeClr val="tx1"/>
                </a:solidFill>
                <a:effectLst/>
                <a:latin typeface="+mn-lt"/>
                <a:ea typeface="+mn-ea"/>
                <a:cs typeface="+mn-cs"/>
              </a:rPr>
              <a:t>，但暗通道去雾处理时间消耗过大。</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11</a:t>
            </a:fld>
            <a:endParaRPr lang="zh-CN" altLang="en-US"/>
          </a:p>
        </p:txBody>
      </p:sp>
    </p:spTree>
    <p:extLst>
      <p:ext uri="{BB962C8B-B14F-4D97-AF65-F5344CB8AC3E}">
        <p14:creationId xmlns:p14="http://schemas.microsoft.com/office/powerpoint/2010/main" val="396960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在系统中</a:t>
            </a:r>
            <a:r>
              <a:rPr lang="zh-CN" altLang="zh-CN" sz="1200" kern="1200" dirty="0" smtClean="0">
                <a:solidFill>
                  <a:schemeClr val="tx1"/>
                </a:solidFill>
                <a:effectLst/>
                <a:latin typeface="+mn-lt"/>
                <a:ea typeface="+mn-ea"/>
                <a:cs typeface="+mn-cs"/>
              </a:rPr>
              <a:t>直接</a:t>
            </a:r>
            <a:r>
              <a:rPr lang="zh-CN" altLang="en-US" sz="1200" kern="1200" dirty="0" smtClean="0">
                <a:solidFill>
                  <a:schemeClr val="tx1"/>
                </a:solidFill>
                <a:effectLst/>
                <a:latin typeface="+mn-lt"/>
                <a:ea typeface="+mn-ea"/>
                <a:cs typeface="+mn-cs"/>
              </a:rPr>
              <a:t>采用典型</a:t>
            </a:r>
            <a:r>
              <a:rPr lang="zh-CN" altLang="zh-CN" sz="1200" kern="1200" dirty="0" smtClean="0">
                <a:solidFill>
                  <a:schemeClr val="tx1"/>
                </a:solidFill>
                <a:effectLst/>
                <a:latin typeface="+mn-lt"/>
                <a:ea typeface="+mn-ea"/>
                <a:cs typeface="+mn-cs"/>
              </a:rPr>
              <a:t>去雾算法存在以下两点问题：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①对于不同地区，不同时间的监控视频不做有雾判断直接进行去雾处理导致</a:t>
            </a:r>
            <a:r>
              <a:rPr lang="zh-CN" altLang="en-US" sz="1200" kern="1200" dirty="0" smtClean="0">
                <a:solidFill>
                  <a:schemeClr val="tx1"/>
                </a:solidFill>
                <a:effectLst/>
                <a:latin typeface="+mn-lt"/>
                <a:ea typeface="+mn-ea"/>
                <a:cs typeface="+mn-cs"/>
              </a:rPr>
              <a:t>正常天气下</a:t>
            </a:r>
            <a:r>
              <a:rPr lang="zh-CN" altLang="zh-CN" sz="1200" kern="1200" dirty="0" smtClean="0">
                <a:solidFill>
                  <a:schemeClr val="tx1"/>
                </a:solidFill>
                <a:effectLst/>
                <a:latin typeface="+mn-lt"/>
                <a:ea typeface="+mn-ea"/>
                <a:cs typeface="+mn-cs"/>
              </a:rPr>
              <a:t>监控视频图像的畸变。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如何有效权衡去雾处理的效果与时间效率的问题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结合森林烟火识别系统的实时处理问题，采用暗通道去雾算法耗时太大，会导致对监控视频的处理不及时；</a:t>
            </a:r>
          </a:p>
          <a:p>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12</a:t>
            </a:fld>
            <a:endParaRPr lang="zh-CN" altLang="en-US"/>
          </a:p>
        </p:txBody>
      </p:sp>
    </p:spTree>
    <p:extLst>
      <p:ext uri="{BB962C8B-B14F-4D97-AF65-F5344CB8AC3E}">
        <p14:creationId xmlns:p14="http://schemas.microsoft.com/office/powerpoint/2010/main" val="103794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针对</a:t>
            </a:r>
            <a:r>
              <a:rPr lang="zh-CN" altLang="zh-CN" sz="1200" kern="1200" dirty="0" smtClean="0">
                <a:solidFill>
                  <a:schemeClr val="tx1"/>
                </a:solidFill>
                <a:effectLst/>
                <a:latin typeface="+mn-lt"/>
                <a:ea typeface="+mn-ea"/>
                <a:cs typeface="+mn-cs"/>
              </a:rPr>
              <a:t>已有方法对所有图片统一进行去雾操作，无法在保证在对有雾图像进行去雾处理的同时不对无雾图像造成过大的畸变影响</a:t>
            </a:r>
            <a:r>
              <a:rPr lang="zh-CN" altLang="en-US" sz="1200" kern="1200" dirty="0" smtClean="0">
                <a:solidFill>
                  <a:schemeClr val="tx1"/>
                </a:solidFill>
                <a:effectLst/>
                <a:latin typeface="+mn-lt"/>
                <a:ea typeface="+mn-ea"/>
                <a:cs typeface="+mn-cs"/>
              </a:rPr>
              <a:t>的问题</a:t>
            </a:r>
            <a:r>
              <a:rPr lang="zh-CN" altLang="zh-CN" sz="1200" kern="1200" dirty="0" smtClean="0">
                <a:solidFill>
                  <a:schemeClr val="tx1"/>
                </a:solidFill>
                <a:effectLst/>
                <a:latin typeface="+mn-lt"/>
                <a:ea typeface="+mn-ea"/>
                <a:cs typeface="+mn-cs"/>
              </a:rPr>
              <a:t>，本文采取先判断后处理的原则，首先通过暗通道判断待处理图像中是否存在雾霾影响，然后对存在雾霾影响的图像进行去雾。</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13</a:t>
            </a:fld>
            <a:endParaRPr lang="zh-CN" altLang="en-US"/>
          </a:p>
        </p:txBody>
      </p:sp>
    </p:spTree>
    <p:extLst>
      <p:ext uri="{BB962C8B-B14F-4D97-AF65-F5344CB8AC3E}">
        <p14:creationId xmlns:p14="http://schemas.microsoft.com/office/powerpoint/2010/main" val="384152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依照暗通道去雾中的先验条件：在绝大多数非天空区域内，像素点中总有一个通道的取值趋近于</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。对同一场景下有雾和无雾图像计算暗通道</a:t>
            </a:r>
            <a:r>
              <a:rPr lang="zh-CN" altLang="en-US" sz="1200" kern="1200" dirty="0" smtClean="0">
                <a:solidFill>
                  <a:schemeClr val="tx1"/>
                </a:solidFill>
                <a:effectLst/>
                <a:latin typeface="+mn-lt"/>
                <a:ea typeface="+mn-ea"/>
                <a:cs typeface="+mn-cs"/>
              </a:rPr>
              <a:t>结果如图所示，</a:t>
            </a:r>
            <a:r>
              <a:rPr lang="zh-CN" altLang="en-US" sz="1200" kern="1200" smtClean="0">
                <a:solidFill>
                  <a:schemeClr val="tx1"/>
                </a:solidFill>
                <a:effectLst/>
                <a:latin typeface="+mn-lt"/>
                <a:ea typeface="+mn-ea"/>
                <a:cs typeface="+mn-cs"/>
              </a:rPr>
              <a:t>正常天气下的暗</a:t>
            </a:r>
            <a:r>
              <a:rPr lang="zh-CN" altLang="en-US" sz="1200" kern="1200" dirty="0" smtClean="0">
                <a:solidFill>
                  <a:schemeClr val="tx1"/>
                </a:solidFill>
                <a:effectLst/>
                <a:latin typeface="+mn-lt"/>
                <a:ea typeface="+mn-ea"/>
                <a:cs typeface="+mn-cs"/>
              </a:rPr>
              <a:t>通道图颜色偏暗，</a:t>
            </a:r>
            <a:r>
              <a:rPr lang="zh-CN" altLang="zh-CN" sz="1200" kern="1200" dirty="0" smtClean="0">
                <a:solidFill>
                  <a:schemeClr val="tx1"/>
                </a:solidFill>
                <a:effectLst/>
                <a:latin typeface="+mn-lt"/>
                <a:ea typeface="+mn-ea"/>
                <a:cs typeface="+mn-cs"/>
              </a:rPr>
              <a:t>在雾霾天气下拍摄的图像对应的暗通道图像像素值较高，因此可以利用阈值分割对有雾场景和无雾场景进行区分。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判断之后，再对有雾的场景进行直方图均衡处理。</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14</a:t>
            </a:fld>
            <a:endParaRPr lang="zh-CN" altLang="en-US"/>
          </a:p>
        </p:txBody>
      </p:sp>
    </p:spTree>
    <p:extLst>
      <p:ext uri="{BB962C8B-B14F-4D97-AF65-F5344CB8AC3E}">
        <p14:creationId xmlns:p14="http://schemas.microsoft.com/office/powerpoint/2010/main" val="161675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利用结合暗通道与直方图均衡的去雾算法对实际森林监控摄像头采集到的正常天气、薄雾天气、中等程度雾霾天气和浓雾天气下的视频图像分别实验验证，其中暗通道阈值</a:t>
            </a:r>
            <a:r>
              <a:rPr lang="zh-CN" altLang="en-US"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80</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得到实验结果如图，结果显示对于四种情况下的图像进行去雾操作后，无雾图像、中雾图像和浓雾图像基本无畸变，薄雾图像经过处理后整体亮度略有提高，但图像颜色和边缘细节失真较小。处理后的图像对比度得到了加强，清晰度明显提高，且火灾处的局部烟雾并没有随着去雾霾操作受到影响，即本章进行的视频图像去雾霾处理并不影响后续的森林烟火识别算法。同时对压缩至像素大小为</a:t>
            </a:r>
            <a:r>
              <a:rPr lang="en-US" altLang="zh-CN" sz="1200" kern="1200" dirty="0" smtClean="0">
                <a:solidFill>
                  <a:schemeClr val="tx1"/>
                </a:solidFill>
                <a:effectLst/>
                <a:latin typeface="+mn-lt"/>
                <a:ea typeface="+mn-ea"/>
                <a:cs typeface="+mn-cs"/>
              </a:rPr>
              <a:t> 320×240</a:t>
            </a:r>
            <a:r>
              <a:rPr lang="zh-CN" altLang="zh-CN" sz="1200" kern="1200" dirty="0" smtClean="0">
                <a:solidFill>
                  <a:schemeClr val="tx1"/>
                </a:solidFill>
                <a:effectLst/>
                <a:latin typeface="+mn-lt"/>
                <a:ea typeface="+mn-ea"/>
                <a:cs typeface="+mn-cs"/>
              </a:rPr>
              <a:t>的监控视频图片，进行结合暗通道与直方图均衡的去雾算法处理时间为</a:t>
            </a:r>
            <a:r>
              <a:rPr lang="en-US" altLang="zh-CN" sz="1200" kern="1200" dirty="0" smtClean="0">
                <a:solidFill>
                  <a:schemeClr val="tx1"/>
                </a:solidFill>
                <a:effectLst/>
                <a:latin typeface="+mn-lt"/>
                <a:ea typeface="+mn-ea"/>
                <a:cs typeface="+mn-cs"/>
              </a:rPr>
              <a:t>75.13ms</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针对时间效率问题，</a:t>
            </a:r>
            <a:r>
              <a:rPr lang="zh-CN" altLang="zh-CN" sz="1200" kern="1200" dirty="0" smtClean="0">
                <a:solidFill>
                  <a:schemeClr val="tx1"/>
                </a:solidFill>
                <a:effectLst/>
                <a:latin typeface="+mn-lt"/>
                <a:ea typeface="+mn-ea"/>
                <a:cs typeface="+mn-cs"/>
              </a:rPr>
              <a:t>由于森林火灾监控视频为连续时间内的视频，雾霾的存在情况一般不会发生剧烈的变化，因此在实际应用中，不需要对每帧图片进行有雾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无雾判断，可以定时如每十分钟内对场景是否有雾进行一次判断，若判断为有雾则对接下来的十分钟内的视频帧进行去雾处理，直到下一次判断监控视频场景中无雾。</a:t>
            </a:r>
            <a:r>
              <a:rPr lang="zh-CN" altLang="en-US" sz="1200" kern="1200" dirty="0" smtClean="0">
                <a:solidFill>
                  <a:schemeClr val="tx1"/>
                </a:solidFill>
                <a:effectLst/>
                <a:latin typeface="+mn-lt"/>
                <a:ea typeface="+mn-ea"/>
                <a:cs typeface="+mn-cs"/>
              </a:rPr>
              <a:t>这样进一步提高了去雾的时间效率，每帧处理时间可以控制在</a:t>
            </a:r>
            <a:r>
              <a:rPr lang="en-US" altLang="zh-CN" sz="1200" kern="1200" dirty="0" smtClean="0">
                <a:solidFill>
                  <a:schemeClr val="tx1"/>
                </a:solidFill>
                <a:effectLst/>
                <a:latin typeface="+mn-lt"/>
                <a:ea typeface="+mn-ea"/>
                <a:cs typeface="+mn-cs"/>
              </a:rPr>
              <a:t>10ms</a:t>
            </a:r>
            <a:r>
              <a:rPr lang="zh-CN" altLang="en-US" sz="1200" kern="1200" dirty="0" smtClean="0">
                <a:solidFill>
                  <a:schemeClr val="tx1"/>
                </a:solidFill>
                <a:effectLst/>
                <a:latin typeface="+mn-lt"/>
                <a:ea typeface="+mn-ea"/>
                <a:cs typeface="+mn-cs"/>
              </a:rPr>
              <a:t>以内。</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15</a:t>
            </a:fld>
            <a:endParaRPr lang="zh-CN" altLang="en-US"/>
          </a:p>
        </p:txBody>
      </p:sp>
    </p:spTree>
    <p:extLst>
      <p:ext uri="{BB962C8B-B14F-4D97-AF65-F5344CB8AC3E}">
        <p14:creationId xmlns:p14="http://schemas.microsoft.com/office/powerpoint/2010/main" val="321336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接下来介绍运动分割模块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16</a:t>
            </a:fld>
            <a:endParaRPr lang="zh-CN" altLang="en-US"/>
          </a:p>
        </p:txBody>
      </p:sp>
    </p:spTree>
    <p:extLst>
      <p:ext uri="{BB962C8B-B14F-4D97-AF65-F5344CB8AC3E}">
        <p14:creationId xmlns:p14="http://schemas.microsoft.com/office/powerpoint/2010/main" val="143421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运动分割的目标是从视频图像序列中将像素值发生变化的区域从背景图像中分割出来，运动分割的准确性对后续的特征提取、目标分类与识别影响重大。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典型的运动目标检测算法大体可以分为三类：</a:t>
            </a:r>
            <a:r>
              <a:rPr lang="zh-CN" altLang="en-US" sz="1200" dirty="0" smtClean="0">
                <a:solidFill>
                  <a:schemeClr val="accent2"/>
                </a:solidFill>
                <a:latin typeface="微软雅黑 Light" panose="020B0502040204020203" pitchFamily="34" charset="-122"/>
                <a:ea typeface="微软雅黑 Light" panose="020B0502040204020203" pitchFamily="34" charset="-122"/>
              </a:rPr>
              <a:t>帧间差分法、基于运动场的估计方法和背景差分法。考虑到</a:t>
            </a:r>
            <a:r>
              <a:rPr lang="zh-CN" altLang="en-US" dirty="0" smtClean="0"/>
              <a:t>森林烟火检测系统中背景的非时变性以及烟雾的缓慢运动特性，本文采用背景差分的思想对森林监控视频进行运动检测。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17</a:t>
            </a:fld>
            <a:endParaRPr lang="zh-CN" altLang="en-US"/>
          </a:p>
        </p:txBody>
      </p:sp>
    </p:spTree>
    <p:extLst>
      <p:ext uri="{BB962C8B-B14F-4D97-AF65-F5344CB8AC3E}">
        <p14:creationId xmlns:p14="http://schemas.microsoft.com/office/powerpoint/2010/main" val="26178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Vibe</a:t>
            </a:r>
            <a:r>
              <a:rPr lang="zh-CN" altLang="en-US" dirty="0" smtClean="0"/>
              <a:t>运动检测主要分为三个步骤</a:t>
            </a:r>
            <a:r>
              <a:rPr lang="zh-CN" altLang="zh-CN" sz="1200" kern="1200" dirty="0" smtClean="0">
                <a:solidFill>
                  <a:schemeClr val="tx1"/>
                </a:solidFill>
                <a:effectLst/>
                <a:latin typeface="+mn-lt"/>
                <a:ea typeface="+mn-ea"/>
                <a:cs typeface="+mn-cs"/>
              </a:rPr>
              <a:t>：模型初始化，运动目标点判断和模型更新</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的更新策略包括三个主要组成部分：无记忆更新策略、时间子采样更新策略和空间邻域更新策略。</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18</a:t>
            </a:fld>
            <a:endParaRPr lang="zh-CN" altLang="en-US"/>
          </a:p>
        </p:txBody>
      </p:sp>
    </p:spTree>
    <p:extLst>
      <p:ext uri="{BB962C8B-B14F-4D97-AF65-F5344CB8AC3E}">
        <p14:creationId xmlns:p14="http://schemas.microsoft.com/office/powerpoint/2010/main" val="315372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算法对森林监控视频的运动目标检测能到较好效果，</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像素</a:t>
            </a:r>
            <a:r>
              <a:rPr lang="zh-CN" altLang="en-US" sz="1200" kern="1200" dirty="0" smtClean="0">
                <a:solidFill>
                  <a:schemeClr val="tx1"/>
                </a:solidFill>
                <a:effectLst/>
                <a:latin typeface="+mn-lt"/>
                <a:ea typeface="+mn-ea"/>
                <a:cs typeface="+mn-cs"/>
              </a:rPr>
              <a:t>大小为</a:t>
            </a:r>
            <a:r>
              <a:rPr lang="en-US" altLang="zh-CN" sz="1200" kern="1200" dirty="0" smtClean="0">
                <a:solidFill>
                  <a:schemeClr val="tx1"/>
                </a:solidFill>
                <a:effectLst/>
                <a:latin typeface="+mn-lt"/>
                <a:ea typeface="+mn-ea"/>
                <a:cs typeface="+mn-cs"/>
              </a:rPr>
              <a:t>320×240 </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视频</a:t>
            </a:r>
            <a:r>
              <a:rPr lang="zh-CN" altLang="zh-CN" sz="1200" kern="1200" dirty="0" smtClean="0">
                <a:solidFill>
                  <a:schemeClr val="tx1"/>
                </a:solidFill>
                <a:effectLst/>
                <a:latin typeface="+mn-lt"/>
                <a:ea typeface="+mn-ea"/>
                <a:cs typeface="+mn-cs"/>
              </a:rPr>
              <a:t>进行处理，</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算法平均每帧图像的处理时间为</a:t>
            </a:r>
            <a:r>
              <a:rPr lang="en-US" altLang="zh-CN" sz="1200" kern="1200" dirty="0" smtClean="0">
                <a:solidFill>
                  <a:schemeClr val="tx1"/>
                </a:solidFill>
                <a:effectLst/>
                <a:latin typeface="+mn-lt"/>
                <a:ea typeface="+mn-ea"/>
                <a:cs typeface="+mn-cs"/>
              </a:rPr>
              <a:t>70.233ms</a:t>
            </a:r>
            <a:r>
              <a:rPr lang="zh-CN" altLang="zh-CN" sz="1200" kern="1200" dirty="0" smtClean="0">
                <a:solidFill>
                  <a:schemeClr val="tx1"/>
                </a:solidFill>
                <a:effectLst/>
                <a:latin typeface="+mn-lt"/>
                <a:ea typeface="+mn-ea"/>
                <a:cs typeface="+mn-cs"/>
              </a:rPr>
              <a:t>，与其他典型算法的处理速度对比结果如表所示。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然后对视频场景发生变化时，</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对场景变化的适应能力进行实验，实验结果表明在场景转换过程中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算法将大量非运动点误检为运动点，经过</a:t>
            </a:r>
            <a:r>
              <a:rPr lang="en-US" altLang="zh-CN" sz="1200" kern="1200" dirty="0" smtClean="0">
                <a:solidFill>
                  <a:schemeClr val="tx1"/>
                </a:solidFill>
                <a:effectLst/>
                <a:latin typeface="+mn-lt"/>
                <a:ea typeface="+mn-ea"/>
                <a:cs typeface="+mn-cs"/>
              </a:rPr>
              <a:t>178</a:t>
            </a:r>
            <a:r>
              <a:rPr lang="zh-CN" altLang="zh-CN" sz="1200" kern="1200" dirty="0" smtClean="0">
                <a:solidFill>
                  <a:schemeClr val="tx1"/>
                </a:solidFill>
                <a:effectLst/>
                <a:latin typeface="+mn-lt"/>
                <a:ea typeface="+mn-ea"/>
                <a:cs typeface="+mn-cs"/>
              </a:rPr>
              <a:t>帧图像后</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算法基本</a:t>
            </a:r>
            <a:r>
              <a:rPr lang="zh-CN" altLang="zh-CN" sz="1200" kern="1200" dirty="0" smtClean="0">
                <a:solidFill>
                  <a:schemeClr val="tx1"/>
                </a:solidFill>
                <a:effectLst/>
                <a:latin typeface="+mn-lt"/>
                <a:ea typeface="+mn-ea"/>
                <a:cs typeface="+mn-cs"/>
              </a:rPr>
              <a:t>能恢复正常检测。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19</a:t>
            </a:fld>
            <a:endParaRPr lang="zh-CN" altLang="en-US"/>
          </a:p>
        </p:txBody>
      </p:sp>
    </p:spTree>
    <p:extLst>
      <p:ext uri="{BB962C8B-B14F-4D97-AF65-F5344CB8AC3E}">
        <p14:creationId xmlns:p14="http://schemas.microsoft.com/office/powerpoint/2010/main" val="208563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本次报告将分为六部分，首先介绍项目研究背景，然后从烟火检测的四个模块分别介绍自己的工作，最后进行总结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a:t>
            </a:fld>
            <a:endParaRPr lang="zh-CN" altLang="en-US"/>
          </a:p>
        </p:txBody>
      </p:sp>
    </p:spTree>
    <p:extLst>
      <p:ext uri="{BB962C8B-B14F-4D97-AF65-F5344CB8AC3E}">
        <p14:creationId xmlns:p14="http://schemas.microsoft.com/office/powerpoint/2010/main" val="422087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算法应用于森林烟火识别算法中存在</a:t>
            </a:r>
            <a:r>
              <a:rPr lang="zh-CN" altLang="en-US" sz="1200" kern="1200" dirty="0" smtClean="0">
                <a:solidFill>
                  <a:schemeClr val="tx1"/>
                </a:solidFill>
                <a:effectLst/>
                <a:latin typeface="+mn-lt"/>
                <a:ea typeface="+mn-ea"/>
                <a:cs typeface="+mn-cs"/>
              </a:rPr>
              <a:t>以下</a:t>
            </a:r>
            <a:r>
              <a:rPr lang="zh-CN" altLang="zh-CN" sz="1200" kern="1200" dirty="0" smtClean="0">
                <a:solidFill>
                  <a:schemeClr val="tx1"/>
                </a:solidFill>
                <a:effectLst/>
                <a:latin typeface="+mn-lt"/>
                <a:ea typeface="+mn-ea"/>
                <a:cs typeface="+mn-cs"/>
              </a:rPr>
              <a:t>两点问题：</a:t>
            </a: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算法虽然在速度上优于光流法与高斯混合模型，但每帧图像仍需要耗费</a:t>
            </a:r>
            <a:r>
              <a:rPr lang="en-US" altLang="zh-CN" sz="1200" kern="1200" dirty="0" smtClean="0">
                <a:solidFill>
                  <a:schemeClr val="tx1"/>
                </a:solidFill>
                <a:effectLst/>
                <a:latin typeface="+mn-lt"/>
                <a:ea typeface="+mn-ea"/>
                <a:cs typeface="+mn-cs"/>
              </a:rPr>
              <a:t>70ms</a:t>
            </a:r>
            <a:r>
              <a:rPr lang="zh-CN" altLang="zh-CN" sz="1200" kern="1200" dirty="0" smtClean="0">
                <a:solidFill>
                  <a:schemeClr val="tx1"/>
                </a:solidFill>
                <a:effectLst/>
                <a:latin typeface="+mn-lt"/>
                <a:ea typeface="+mn-ea"/>
                <a:cs typeface="+mn-cs"/>
              </a:rPr>
              <a:t>的时间，依然存在改进空间；</a:t>
            </a:r>
          </a:p>
          <a:p>
            <a:r>
              <a:rPr lang="zh-CN" altLang="zh-CN" sz="1200" kern="1200" dirty="0" smtClean="0">
                <a:solidFill>
                  <a:schemeClr val="tx1"/>
                </a:solidFill>
                <a:effectLst/>
                <a:latin typeface="+mn-lt"/>
                <a:ea typeface="+mn-ea"/>
                <a:cs typeface="+mn-cs"/>
              </a:rPr>
              <a:t>②在场景发生转换过程中，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无法迅速感知场景转换并快速进行相应处理。</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20</a:t>
            </a:fld>
            <a:endParaRPr lang="zh-CN" altLang="en-US"/>
          </a:p>
        </p:txBody>
      </p:sp>
    </p:spTree>
    <p:extLst>
      <p:ext uri="{BB962C8B-B14F-4D97-AF65-F5344CB8AC3E}">
        <p14:creationId xmlns:p14="http://schemas.microsoft.com/office/powerpoint/2010/main" val="125216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本因此文对</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进行两方面改进：</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首先针对算法速度问题：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算法基础上引入开关变量控制背景样本集的更新频率，加快运动检测速度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算法在背景模型更新过程的更新策略</a:t>
            </a:r>
            <a:r>
              <a:rPr lang="zh-CN" altLang="en-US"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对于每一帧新图像进行运动目标检测时，对每个像素点进行运动目标点判断，一旦该像素点被判断为背景点，即有一定的机会更新背景样本集。但是在森林烟火监控视频中，在</a:t>
            </a:r>
            <a:r>
              <a:rPr lang="zh-CN" altLang="en-US" sz="1200" kern="1200" dirty="0" smtClean="0">
                <a:solidFill>
                  <a:schemeClr val="tx1"/>
                </a:solidFill>
                <a:effectLst/>
                <a:latin typeface="+mn-lt"/>
                <a:ea typeface="+mn-ea"/>
                <a:cs typeface="+mn-cs"/>
              </a:rPr>
              <a:t>短短</a:t>
            </a:r>
            <a:r>
              <a:rPr lang="zh-CN" altLang="zh-CN" sz="1200" kern="1200" dirty="0" smtClean="0">
                <a:solidFill>
                  <a:schemeClr val="tx1"/>
                </a:solidFill>
                <a:effectLst/>
                <a:latin typeface="+mn-lt"/>
                <a:ea typeface="+mn-ea"/>
                <a:cs typeface="+mn-cs"/>
              </a:rPr>
              <a:t>几帧视频图像，即不到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秒的时间内，背景几乎没有改变，因而并不需要对每一帧图像进行模型更新操作。</a:t>
            </a:r>
            <a:r>
              <a:rPr lang="zh-CN" altLang="en-US" sz="1200" kern="1200" dirty="0" smtClean="0">
                <a:solidFill>
                  <a:schemeClr val="tx1"/>
                </a:solidFill>
                <a:effectLst/>
                <a:latin typeface="+mn-lt"/>
                <a:ea typeface="+mn-ea"/>
                <a:cs typeface="+mn-cs"/>
              </a:rPr>
              <a:t>本文设置一个开关变量，开关闭合时才会进行更新操作。</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其次是针对场景变换问题：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算法基础上引入场景转换检测机制，在检测到场景转换后采用快更新策略进行模型更新。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对每一帧中运动目标点判断情况进行统计</a:t>
            </a:r>
            <a:r>
              <a:rPr lang="zh-CN" altLang="en-US" sz="1200" kern="1200" dirty="0" smtClean="0">
                <a:solidFill>
                  <a:schemeClr val="tx1"/>
                </a:solidFill>
                <a:effectLst/>
                <a:latin typeface="+mn-lt"/>
                <a:ea typeface="+mn-ea"/>
                <a:cs typeface="+mn-cs"/>
              </a:rPr>
              <a:t>，当前景区域大于相应阈值后判定监控场景发生突变，则采用快速更新策略，调整背景样本集的更新参数。</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21</a:t>
            </a:fld>
            <a:endParaRPr lang="zh-CN" altLang="en-US"/>
          </a:p>
        </p:txBody>
      </p:sp>
    </p:spTree>
    <p:extLst>
      <p:ext uri="{BB962C8B-B14F-4D97-AF65-F5344CB8AC3E}">
        <p14:creationId xmlns:p14="http://schemas.microsoft.com/office/powerpoint/2010/main" val="257120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在相同实验条件下对相同的火灾监控视频</a:t>
            </a:r>
            <a:r>
              <a:rPr lang="zh-CN" altLang="en-US" sz="1200" kern="1200" dirty="0" smtClean="0">
                <a:solidFill>
                  <a:schemeClr val="tx1"/>
                </a:solidFill>
                <a:effectLst/>
                <a:latin typeface="+mn-lt"/>
                <a:ea typeface="+mn-ea"/>
                <a:cs typeface="+mn-cs"/>
              </a:rPr>
              <a:t>采用不同算法</a:t>
            </a:r>
            <a:r>
              <a:rPr lang="zh-CN" altLang="zh-CN" sz="1200" kern="1200" dirty="0" smtClean="0">
                <a:solidFill>
                  <a:schemeClr val="tx1"/>
                </a:solidFill>
                <a:effectLst/>
                <a:latin typeface="+mn-lt"/>
                <a:ea typeface="+mn-ea"/>
                <a:cs typeface="+mn-cs"/>
              </a:rPr>
              <a:t>进行运动检测，平均每帧图像耗时结果如表所示，实验结果显示改进后的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算法对每帧图像的处理时间约为</a:t>
            </a:r>
            <a:r>
              <a:rPr lang="en-US" altLang="zh-CN" sz="1200" kern="1200" dirty="0" smtClean="0">
                <a:solidFill>
                  <a:schemeClr val="tx1"/>
                </a:solidFill>
                <a:effectLst/>
                <a:latin typeface="+mn-lt"/>
                <a:ea typeface="+mn-ea"/>
                <a:cs typeface="+mn-cs"/>
              </a:rPr>
              <a:t>62ms</a:t>
            </a: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算法有了部分提高。</a:t>
            </a:r>
          </a:p>
          <a:p>
            <a:r>
              <a:rPr lang="zh-CN" altLang="en-US" sz="1200" kern="1200" dirty="0" smtClean="0">
                <a:solidFill>
                  <a:schemeClr val="tx1"/>
                </a:solidFill>
                <a:effectLst/>
                <a:latin typeface="+mn-lt"/>
                <a:ea typeface="+mn-ea"/>
                <a:cs typeface="+mn-cs"/>
              </a:rPr>
              <a:t>同样</a:t>
            </a:r>
            <a:r>
              <a:rPr lang="zh-CN" altLang="zh-CN" sz="1200" kern="1200" dirty="0" smtClean="0">
                <a:solidFill>
                  <a:schemeClr val="tx1"/>
                </a:solidFill>
                <a:effectLst/>
                <a:latin typeface="+mn-lt"/>
                <a:ea typeface="+mn-ea"/>
                <a:cs typeface="+mn-cs"/>
              </a:rPr>
              <a:t>在相同实验条件下对不同算法对视频场景变化的适应能力进行实验。不同算法在场景变化后能完全适应背景常见变化平均所需图像帧数与总时间的实验结果数据如表所示，实验结果表明改进后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算法对于视频场景发生改变时的适应能力强于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算法与高斯混合模型。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22</a:t>
            </a:fld>
            <a:endParaRPr lang="zh-CN" altLang="en-US"/>
          </a:p>
        </p:txBody>
      </p:sp>
    </p:spTree>
    <p:extLst>
      <p:ext uri="{BB962C8B-B14F-4D97-AF65-F5344CB8AC3E}">
        <p14:creationId xmlns:p14="http://schemas.microsoft.com/office/powerpoint/2010/main" val="796651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接下来介绍特征提取模块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23</a:t>
            </a:fld>
            <a:endParaRPr lang="zh-CN" altLang="en-US"/>
          </a:p>
        </p:txBody>
      </p:sp>
    </p:spTree>
    <p:extLst>
      <p:ext uri="{BB962C8B-B14F-4D97-AF65-F5344CB8AC3E}">
        <p14:creationId xmlns:p14="http://schemas.microsoft.com/office/powerpoint/2010/main" val="3615985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根据森林监控视频分析了烟雾的特性，从不同的特征着手，对监控视频中的烟雾与非烟雾进行实验分析，寻找</a:t>
            </a:r>
            <a:r>
              <a:rPr lang="zh-CN" altLang="en-US" sz="1200" kern="1200" dirty="0" smtClean="0">
                <a:solidFill>
                  <a:schemeClr val="tx1"/>
                </a:solidFill>
                <a:effectLst/>
                <a:latin typeface="+mn-lt"/>
                <a:ea typeface="+mn-ea"/>
                <a:cs typeface="+mn-cs"/>
              </a:rPr>
              <a:t>两者的差异</a:t>
            </a:r>
            <a:r>
              <a:rPr lang="zh-CN" altLang="zh-CN" sz="1200" kern="1200" dirty="0" smtClean="0">
                <a:solidFill>
                  <a:schemeClr val="tx1"/>
                </a:solidFill>
                <a:effectLst/>
                <a:latin typeface="+mn-lt"/>
                <a:ea typeface="+mn-ea"/>
                <a:cs typeface="+mn-cs"/>
              </a:rPr>
              <a:t>，同时采用聚类算法对特征可分性进行实验验证。主要涉及到的特征有颜色、表面纹理和区域轮廓不规则程度等静态特征，以及运动方向、区域面积变化和周期飘动强度等动态特征。</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24</a:t>
            </a:fld>
            <a:endParaRPr lang="zh-CN" altLang="en-US"/>
          </a:p>
        </p:txBody>
      </p:sp>
    </p:spTree>
    <p:extLst>
      <p:ext uri="{BB962C8B-B14F-4D97-AF65-F5344CB8AC3E}">
        <p14:creationId xmlns:p14="http://schemas.microsoft.com/office/powerpoint/2010/main" val="62099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从不同运动物体的颜色直方图可以看出烟雾区域的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分量与</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分量集中在数值较小的区域；</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行人的的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分量也有大部分落在了数值较小的区域，根据行人图像和</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分量可以分析出这一现象是由于该行人上半身衣物颜色为灰白色，与烟雾颜色十分接近所导致的，但由于该行人下半身着黑色衣物，因此在</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分量颜色直方图中也有大量的高数值；车辆的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分量分布范围比较广，</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分量集中在数值较大区域。从颜色直方图的对比来看，颜色可以作为判断烟雾的特征之一。</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25</a:t>
            </a:fld>
            <a:endParaRPr lang="zh-CN" altLang="en-US"/>
          </a:p>
        </p:txBody>
      </p:sp>
    </p:spTree>
    <p:extLst>
      <p:ext uri="{BB962C8B-B14F-4D97-AF65-F5344CB8AC3E}">
        <p14:creationId xmlns:p14="http://schemas.microsoft.com/office/powerpoint/2010/main" val="2335118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烟雾和非烟雾区域进行灰度共生矩阵计算并提取相应纹理特征得到结果如表所示。通过表格分析能看出烟雾与行人、车辆等运动体在对比度特征上有较大数值差异，而进一步地复杂区别需要通过后续的分类器进行分类识别。</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26</a:t>
            </a:fld>
            <a:endParaRPr lang="zh-CN" altLang="en-US"/>
          </a:p>
        </p:txBody>
      </p:sp>
    </p:spTree>
    <p:extLst>
      <p:ext uri="{BB962C8B-B14F-4D97-AF65-F5344CB8AC3E}">
        <p14:creationId xmlns:p14="http://schemas.microsoft.com/office/powerpoint/2010/main" val="2600352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森林火灾发生时，烟雾随着空气流动的影响向周围逐步扩散，导致烟雾轮廓的不断变化且与行人、车辆等形状固定的物体相比，烟雾轮廓呈现出不规则形态，</a:t>
            </a:r>
            <a:r>
              <a:rPr lang="zh-CN" altLang="en-US" sz="1200" kern="1200" dirty="0" smtClean="0">
                <a:solidFill>
                  <a:schemeClr val="tx1"/>
                </a:solidFill>
                <a:effectLst/>
                <a:latin typeface="+mn-lt"/>
                <a:ea typeface="+mn-ea"/>
                <a:cs typeface="+mn-cs"/>
              </a:rPr>
              <a:t>且烟雾边缘不规则程度高于行人、车辆等其他运动体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27</a:t>
            </a:fld>
            <a:endParaRPr lang="zh-CN" altLang="en-US"/>
          </a:p>
        </p:txBody>
      </p:sp>
    </p:spTree>
    <p:extLst>
      <p:ext uri="{BB962C8B-B14F-4D97-AF65-F5344CB8AC3E}">
        <p14:creationId xmlns:p14="http://schemas.microsoft.com/office/powerpoint/2010/main" val="306955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对运动方向进行量化，量化主要针对运动方向在竖直方向上的分量。</a:t>
            </a:r>
            <a:r>
              <a:rPr lang="zh-CN" altLang="en-US" sz="1200" kern="1200" dirty="0" smtClean="0">
                <a:solidFill>
                  <a:schemeClr val="tx1"/>
                </a:solidFill>
                <a:effectLst/>
                <a:latin typeface="+mn-lt"/>
                <a:ea typeface="+mn-ea"/>
                <a:cs typeface="+mn-cs"/>
              </a:rPr>
              <a:t>因为在考虑运动方向分量时，主要考虑烟雾的上升趋势，至于是偏左上升还是偏右上升是受风力方向影响，而非烟雾本身的特性。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28</a:t>
            </a:fld>
            <a:endParaRPr lang="zh-CN" altLang="en-US"/>
          </a:p>
        </p:txBody>
      </p:sp>
    </p:spTree>
    <p:extLst>
      <p:ext uri="{BB962C8B-B14F-4D97-AF65-F5344CB8AC3E}">
        <p14:creationId xmlns:p14="http://schemas.microsoft.com/office/powerpoint/2010/main" val="3618781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在森林火灾初期，随着火势加剧以及烟雾随气流的扩散，烟雾区域面积逐渐增大，在连续帧内检测运动区域面积的相对变化率可以衡量烟雾的延展性。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29</a:t>
            </a:fld>
            <a:endParaRPr lang="zh-CN" altLang="en-US"/>
          </a:p>
        </p:txBody>
      </p:sp>
    </p:spTree>
    <p:extLst>
      <p:ext uri="{BB962C8B-B14F-4D97-AF65-F5344CB8AC3E}">
        <p14:creationId xmlns:p14="http://schemas.microsoft.com/office/powerpoint/2010/main" val="284487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首先简要介绍课题研究背景</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a:t>
            </a:fld>
            <a:endParaRPr lang="zh-CN" altLang="en-US"/>
          </a:p>
        </p:txBody>
      </p:sp>
    </p:spTree>
    <p:extLst>
      <p:ext uri="{BB962C8B-B14F-4D97-AF65-F5344CB8AC3E}">
        <p14:creationId xmlns:p14="http://schemas.microsoft.com/office/powerpoint/2010/main" val="624742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对一段时间内质心变化进行分析，可以看出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烟雾</a:t>
            </a:r>
            <a:r>
              <a:rPr lang="zh-CN" altLang="zh-CN" sz="1200" kern="1200" dirty="0" smtClean="0">
                <a:solidFill>
                  <a:schemeClr val="tx1"/>
                </a:solidFill>
                <a:effectLst/>
                <a:latin typeface="+mn-lt"/>
                <a:ea typeface="+mn-ea"/>
                <a:cs typeface="+mn-cs"/>
              </a:rPr>
              <a:t>质心移动的方向整体向上，运动强度也有一定的规律性。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行人的运动方向与强度没有直观的规律性，甚至有大强度的来回往复。</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30</a:t>
            </a:fld>
            <a:endParaRPr lang="zh-CN" altLang="en-US"/>
          </a:p>
        </p:txBody>
      </p:sp>
    </p:spTree>
    <p:extLst>
      <p:ext uri="{BB962C8B-B14F-4D97-AF65-F5344CB8AC3E}">
        <p14:creationId xmlns:p14="http://schemas.microsoft.com/office/powerpoint/2010/main" val="89967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31</a:t>
            </a:fld>
            <a:endParaRPr lang="zh-CN" altLang="en-US"/>
          </a:p>
        </p:txBody>
      </p:sp>
    </p:spTree>
    <p:extLst>
      <p:ext uri="{BB962C8B-B14F-4D97-AF65-F5344CB8AC3E}">
        <p14:creationId xmlns:p14="http://schemas.microsoft.com/office/powerpoint/2010/main" val="2494918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在森林烟火识别系统中对不同的特征进行串行融合并</a:t>
            </a:r>
            <a:r>
              <a:rPr lang="zh-CN" altLang="en-US" sz="1200" kern="1200" dirty="0" smtClean="0">
                <a:solidFill>
                  <a:schemeClr val="tx1"/>
                </a:solidFill>
                <a:effectLst/>
                <a:latin typeface="+mn-lt"/>
                <a:ea typeface="+mn-ea"/>
                <a:cs typeface="+mn-cs"/>
              </a:rPr>
              <a:t>直接</a:t>
            </a:r>
            <a:r>
              <a:rPr lang="zh-CN" altLang="zh-CN"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神经网络进行分类存在以下三点问题</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①特征量级不统一</a:t>
            </a:r>
            <a:r>
              <a:rPr lang="zh-CN" altLang="en-US" sz="1200" kern="1200" dirty="0" smtClean="0">
                <a:solidFill>
                  <a:schemeClr val="tx1"/>
                </a:solidFill>
                <a:effectLst/>
                <a:latin typeface="+mn-lt"/>
                <a:ea typeface="+mn-ea"/>
                <a:cs typeface="+mn-cs"/>
              </a:rPr>
              <a:t>：比如颜色特征大部分为百位级数字，而纹理特征大多为个位数，</a:t>
            </a:r>
            <a:r>
              <a:rPr lang="zh-CN" altLang="zh-CN" sz="1200" kern="1200" dirty="0" smtClean="0">
                <a:solidFill>
                  <a:schemeClr val="tx1"/>
                </a:solidFill>
                <a:effectLst/>
                <a:latin typeface="+mn-lt"/>
                <a:ea typeface="+mn-ea"/>
                <a:cs typeface="+mn-cs"/>
              </a:rPr>
              <a:t>通过简单的数据拼接或组合，直接交付给后续分类器进行识别分类，会造成量级较小的特征如纹理特征、周期飘动强度等在分类决策时几乎无法影响决策结果。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②分类器最优参数不统一</a:t>
            </a:r>
            <a:r>
              <a:rPr lang="zh-CN" altLang="en-US" sz="1200" kern="1200" dirty="0" smtClean="0">
                <a:solidFill>
                  <a:schemeClr val="tx1"/>
                </a:solidFill>
                <a:effectLst/>
                <a:latin typeface="+mn-lt"/>
                <a:ea typeface="+mn-ea"/>
                <a:cs typeface="+mn-cs"/>
              </a:rPr>
              <a:t>：不同的特征可能需要不同的分类器参数，不能一概而论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③特征有效性判断</a:t>
            </a:r>
            <a:r>
              <a:rPr lang="zh-CN" altLang="en-US" sz="1200" kern="1200" dirty="0" smtClean="0">
                <a:solidFill>
                  <a:schemeClr val="tx1"/>
                </a:solidFill>
                <a:effectLst/>
                <a:latin typeface="+mn-lt"/>
                <a:ea typeface="+mn-ea"/>
                <a:cs typeface="+mn-cs"/>
              </a:rPr>
              <a:t>困难：直接对不同特性进行拼接无法判断每个特征的贡献程度。</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32</a:t>
            </a:fld>
            <a:endParaRPr lang="zh-CN" altLang="en-US"/>
          </a:p>
        </p:txBody>
      </p:sp>
    </p:spTree>
    <p:extLst>
      <p:ext uri="{BB962C8B-B14F-4D97-AF65-F5344CB8AC3E}">
        <p14:creationId xmlns:p14="http://schemas.microsoft.com/office/powerpoint/2010/main" val="3780297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本文对颜色、表面纹理、边缘轮廓、运动方向、面积变化和周期飘动强度六个特征分别采用单独的分类器进行识别，</a:t>
            </a:r>
            <a:r>
              <a:rPr lang="zh-CN" altLang="en-US" sz="1200" kern="1200" dirty="0" smtClean="0">
                <a:solidFill>
                  <a:schemeClr val="tx1"/>
                </a:solidFill>
                <a:effectLst/>
                <a:latin typeface="+mn-lt"/>
                <a:ea typeface="+mn-ea"/>
                <a:cs typeface="+mn-cs"/>
              </a:rPr>
              <a:t>六个特征得到六个识别结果，</a:t>
            </a:r>
            <a:r>
              <a:rPr lang="zh-CN" altLang="zh-CN" sz="1200" kern="1200" dirty="0" smtClean="0">
                <a:solidFill>
                  <a:schemeClr val="tx1"/>
                </a:solidFill>
                <a:effectLst/>
                <a:latin typeface="+mn-lt"/>
                <a:ea typeface="+mn-ea"/>
                <a:cs typeface="+mn-cs"/>
              </a:rPr>
              <a:t>并对识别结果用一个二级分类器进行二次识别得到最后的烟雾判别结果，本文将这样的分类器结构称为二级级联神经网络，其拓扑结构如图所示。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二级级联网络有效解决了前述三个问题。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首先是</a:t>
            </a:r>
            <a:r>
              <a:rPr lang="zh-CN" altLang="zh-CN" sz="1200" kern="1200" dirty="0" smtClean="0">
                <a:solidFill>
                  <a:schemeClr val="tx1"/>
                </a:solidFill>
                <a:effectLst/>
                <a:latin typeface="+mn-lt"/>
                <a:ea typeface="+mn-ea"/>
                <a:cs typeface="+mn-cs"/>
              </a:rPr>
              <a:t>特征量级不统一</a:t>
            </a:r>
            <a:r>
              <a:rPr lang="zh-CN" altLang="en-US" sz="1200" kern="1200" dirty="0" smtClean="0">
                <a:solidFill>
                  <a:schemeClr val="tx1"/>
                </a:solidFill>
                <a:effectLst/>
                <a:latin typeface="+mn-lt"/>
                <a:ea typeface="+mn-ea"/>
                <a:cs typeface="+mn-cs"/>
              </a:rPr>
              <a:t>问题，不同量级的特征无需进入同一个分类器而是各自判断</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a:t>
            </a:r>
            <a:r>
              <a:rPr lang="zh-CN" altLang="zh-CN" sz="1200" kern="1200" dirty="0" smtClean="0">
                <a:solidFill>
                  <a:schemeClr val="tx1"/>
                </a:solidFill>
                <a:effectLst/>
                <a:latin typeface="+mn-lt"/>
                <a:ea typeface="+mn-ea"/>
                <a:cs typeface="+mn-cs"/>
              </a:rPr>
              <a:t>分类器最优参数不统一</a:t>
            </a:r>
            <a:r>
              <a:rPr lang="zh-CN" altLang="en-US" sz="1200" kern="1200" dirty="0" smtClean="0">
                <a:solidFill>
                  <a:schemeClr val="tx1"/>
                </a:solidFill>
                <a:effectLst/>
                <a:latin typeface="+mn-lt"/>
                <a:ea typeface="+mn-ea"/>
                <a:cs typeface="+mn-cs"/>
              </a:rPr>
              <a:t>问题，不同的特征单独调整分类器参数，互不影响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最后是</a:t>
            </a:r>
            <a:r>
              <a:rPr lang="zh-CN" altLang="zh-CN" sz="1200" kern="1200" dirty="0" smtClean="0">
                <a:solidFill>
                  <a:schemeClr val="tx1"/>
                </a:solidFill>
                <a:effectLst/>
                <a:latin typeface="+mn-lt"/>
                <a:ea typeface="+mn-ea"/>
                <a:cs typeface="+mn-cs"/>
              </a:rPr>
              <a:t>特征有效性判断</a:t>
            </a:r>
            <a:r>
              <a:rPr lang="zh-CN" altLang="en-US" sz="1200" kern="1200" dirty="0" smtClean="0">
                <a:solidFill>
                  <a:schemeClr val="tx1"/>
                </a:solidFill>
                <a:effectLst/>
                <a:latin typeface="+mn-lt"/>
                <a:ea typeface="+mn-ea"/>
                <a:cs typeface="+mn-cs"/>
              </a:rPr>
              <a:t>问题，第一层网络的输出结果对应了每个特征的判断性能，第二层网络的结果为最终判断结果。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33</a:t>
            </a:fld>
            <a:endParaRPr lang="zh-CN" altLang="en-US"/>
          </a:p>
        </p:txBody>
      </p:sp>
    </p:spTree>
    <p:extLst>
      <p:ext uri="{BB962C8B-B14F-4D97-AF65-F5344CB8AC3E}">
        <p14:creationId xmlns:p14="http://schemas.microsoft.com/office/powerpoint/2010/main" val="4245160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本文采取识别率与有效率两个参数衡量烟雾识别情况，其定义如式所示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34</a:t>
            </a:fld>
            <a:endParaRPr lang="zh-CN" altLang="en-US"/>
          </a:p>
        </p:txBody>
      </p:sp>
    </p:spTree>
    <p:extLst>
      <p:ext uri="{BB962C8B-B14F-4D97-AF65-F5344CB8AC3E}">
        <p14:creationId xmlns:p14="http://schemas.microsoft.com/office/powerpoint/2010/main" val="1816846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此图为烟雾识别率折线图，横坐标为分类器的阈值选取，绿色折线为直接采用</a:t>
            </a:r>
            <a:r>
              <a:rPr lang="en-US" altLang="zh-CN" dirty="0" smtClean="0"/>
              <a:t>BP</a:t>
            </a:r>
            <a:r>
              <a:rPr lang="zh-CN" altLang="en-US" dirty="0" smtClean="0"/>
              <a:t>网络的识别率，蓝色折线为本文设计的二级级联网络识别率，黄色折线为三级网络识别率。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用本文设计的级联神经网络对烟雾进行识别的识别率远高于直接应用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神经网络，且采用二级级联神经网络的识别率略优于三级级联神经网络，这说明没有必要将动态特征和静态特征割裂开来分别考虑。</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35</a:t>
            </a:fld>
            <a:endParaRPr lang="zh-CN" altLang="en-US"/>
          </a:p>
        </p:txBody>
      </p:sp>
    </p:spTree>
    <p:extLst>
      <p:ext uri="{BB962C8B-B14F-4D97-AF65-F5344CB8AC3E}">
        <p14:creationId xmlns:p14="http://schemas.microsoft.com/office/powerpoint/2010/main" val="2899490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此图为烟雾识别有效率率折线图，有效</a:t>
            </a:r>
            <a:r>
              <a:rPr lang="zh-CN" altLang="zh-CN" sz="1200" kern="1200" dirty="0" smtClean="0">
                <a:solidFill>
                  <a:schemeClr val="tx1"/>
                </a:solidFill>
                <a:effectLst/>
                <a:latin typeface="+mn-lt"/>
                <a:ea typeface="+mn-ea"/>
                <a:cs typeface="+mn-cs"/>
              </a:rPr>
              <a:t>对比结果可以得出：级联网络的有效率略优于直接应用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神经网络的有效率，且三级级联网络的有效率与分类器阈值选取的相关程度最小</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36</a:t>
            </a:fld>
            <a:endParaRPr lang="zh-CN" altLang="en-US"/>
          </a:p>
        </p:txBody>
      </p:sp>
    </p:spTree>
    <p:extLst>
      <p:ext uri="{BB962C8B-B14F-4D97-AF65-F5344CB8AC3E}">
        <p14:creationId xmlns:p14="http://schemas.microsoft.com/office/powerpoint/2010/main" val="2903794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对森林烟雾视频进行烟雾检测后结果如图所示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37</a:t>
            </a:fld>
            <a:endParaRPr lang="zh-CN" altLang="en-US"/>
          </a:p>
        </p:txBody>
      </p:sp>
    </p:spTree>
    <p:extLst>
      <p:ext uri="{BB962C8B-B14F-4D97-AF65-F5344CB8AC3E}">
        <p14:creationId xmlns:p14="http://schemas.microsoft.com/office/powerpoint/2010/main" val="309456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最后对文章内容进行总结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38</a:t>
            </a:fld>
            <a:endParaRPr lang="zh-CN" altLang="en-US"/>
          </a:p>
        </p:txBody>
      </p:sp>
    </p:spTree>
    <p:extLst>
      <p:ext uri="{BB962C8B-B14F-4D97-AF65-F5344CB8AC3E}">
        <p14:creationId xmlns:p14="http://schemas.microsoft.com/office/powerpoint/2010/main" val="3876436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在视频预处理方面，由于去雾算法会造成无雾图像的畸变，</a:t>
            </a:r>
            <a:r>
              <a:rPr lang="zh-CN" altLang="zh-CN" sz="1200" kern="1200" dirty="0" smtClean="0">
                <a:solidFill>
                  <a:schemeClr val="tx1"/>
                </a:solidFill>
                <a:effectLst/>
                <a:latin typeface="+mn-lt"/>
                <a:ea typeface="+mn-ea"/>
                <a:cs typeface="+mn-cs"/>
              </a:rPr>
              <a:t>本文提出一种结合暗通道与直方图均衡的去雾算法，先用暗通道理论对图像进行是否有雾的检测，然后仅对有雾图像做直方图均衡化处理。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在运动检测方面，</a:t>
            </a:r>
            <a:r>
              <a:rPr lang="zh-CN" altLang="zh-CN"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算法的不足提出了基于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的改进算法：引入开关变量的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算法和引入场景变换检测检测机制与快更新策略的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算法，并对森林火灾监控视频分别进行了改进算法与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算法的对比实验与分析，最后用森林监控视频对综合改进</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算法的各方面性能进行实验验证。</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分析了将</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直接应用于森林烟火识别系统时存在的问题，针对森林烟火检测中不同特征量级不统一和不同特征所适用的分类器最优参数不同等问题提出在烟火识别系统中采用级联神经网络结构对特征进行训练、识别，对不同的网络识别结果进行对比实验分析，利用烟雾识别率与有效率两个指标衡量不同网络的识别效果</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39</a:t>
            </a:fld>
            <a:endParaRPr lang="zh-CN" altLang="en-US"/>
          </a:p>
        </p:txBody>
      </p:sp>
    </p:spTree>
    <p:extLst>
      <p:ext uri="{BB962C8B-B14F-4D97-AF65-F5344CB8AC3E}">
        <p14:creationId xmlns:p14="http://schemas.microsoft.com/office/powerpoint/2010/main" val="43104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去年的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日俄罗斯森林地区发生大型火灾，并蔓延至我国大兴安岭</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造成</a:t>
            </a:r>
            <a:r>
              <a:rPr lang="zh-CN" altLang="en-US" sz="1200" kern="1200" dirty="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地区的又一次重大火灾事件，</a:t>
            </a:r>
            <a:r>
              <a:rPr lang="zh-CN" altLang="en-US" sz="1200" kern="1200" dirty="0" smtClean="0">
                <a:solidFill>
                  <a:schemeClr val="tx1"/>
                </a:solidFill>
                <a:effectLst/>
                <a:latin typeface="+mn-lt"/>
                <a:ea typeface="+mn-ea"/>
                <a:cs typeface="+mn-cs"/>
              </a:rPr>
              <a:t>历经一个星期左右的时间才实现火灾的全线合围，</a:t>
            </a:r>
            <a:r>
              <a:rPr lang="en-US" altLang="zh-CN" sz="1200" kern="1200" dirty="0" smtClean="0">
                <a:solidFill>
                  <a:schemeClr val="tx1"/>
                </a:solidFill>
                <a:effectLst/>
                <a:latin typeface="+mn-lt"/>
                <a:ea typeface="+mn-ea"/>
                <a:cs typeface="+mn-cs"/>
              </a:rPr>
              <a:t>1987</a:t>
            </a:r>
            <a:r>
              <a:rPr lang="zh-CN" altLang="en-US" sz="1200" kern="1200" dirty="0" smtClean="0">
                <a:solidFill>
                  <a:schemeClr val="tx1"/>
                </a:solidFill>
                <a:effectLst/>
                <a:latin typeface="+mn-lt"/>
                <a:ea typeface="+mn-ea"/>
                <a:cs typeface="+mn-cs"/>
              </a:rPr>
              <a:t>年大兴安岭也曾爆发特大火灾，森林火灾对森林的生态环境、林内动植物和人员、财产造成巨大的损害。因此对于森林火灾的监控是非常必要的。</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a:t>
            </a:fld>
            <a:endParaRPr lang="zh-CN" altLang="en-US"/>
          </a:p>
        </p:txBody>
      </p:sp>
    </p:spTree>
    <p:extLst>
      <p:ext uri="{BB962C8B-B14F-4D97-AF65-F5344CB8AC3E}">
        <p14:creationId xmlns:p14="http://schemas.microsoft.com/office/powerpoint/2010/main" val="124099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40</a:t>
            </a:fld>
            <a:endParaRPr lang="zh-CN" altLang="en-US"/>
          </a:p>
        </p:txBody>
      </p:sp>
    </p:spTree>
    <p:extLst>
      <p:ext uri="{BB962C8B-B14F-4D97-AF65-F5344CB8AC3E}">
        <p14:creationId xmlns:p14="http://schemas.microsoft.com/office/powerpoint/2010/main" val="576493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41</a:t>
            </a:fld>
            <a:endParaRPr lang="zh-CN" altLang="en-US"/>
          </a:p>
        </p:txBody>
      </p:sp>
    </p:spTree>
    <p:extLst>
      <p:ext uri="{BB962C8B-B14F-4D97-AF65-F5344CB8AC3E}">
        <p14:creationId xmlns:p14="http://schemas.microsoft.com/office/powerpoint/2010/main" val="265112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森林</a:t>
            </a:r>
            <a:r>
              <a:rPr lang="zh-CN" altLang="zh-CN" sz="1200" kern="1200" dirty="0" smtClean="0">
                <a:solidFill>
                  <a:schemeClr val="tx1"/>
                </a:solidFill>
                <a:effectLst/>
                <a:latin typeface="+mn-lt"/>
                <a:ea typeface="+mn-ea"/>
                <a:cs typeface="+mn-cs"/>
              </a:rPr>
              <a:t>火灾扑救应遵循 “三早</a:t>
            </a:r>
            <a:r>
              <a:rPr lang="zh-CN" altLang="en-US" sz="1200" kern="1200" dirty="0" smtClean="0">
                <a:solidFill>
                  <a:schemeClr val="tx1"/>
                </a:solidFill>
                <a:effectLst/>
                <a:latin typeface="+mn-lt"/>
                <a:ea typeface="+mn-ea"/>
                <a:cs typeface="+mn-cs"/>
              </a:rPr>
              <a:t>两快一强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原则</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5</a:t>
            </a:fld>
            <a:endParaRPr lang="zh-CN" altLang="en-US"/>
          </a:p>
        </p:txBody>
      </p:sp>
    </p:spTree>
    <p:extLst>
      <p:ext uri="{BB962C8B-B14F-4D97-AF65-F5344CB8AC3E}">
        <p14:creationId xmlns:p14="http://schemas.microsoft.com/office/powerpoint/2010/main" val="29126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火灾早期出现在监控视频中的往往都是烟雾，</a:t>
            </a:r>
            <a:r>
              <a:rPr lang="zh-CN" altLang="zh-CN" sz="1200" kern="1200" dirty="0" smtClean="0">
                <a:solidFill>
                  <a:schemeClr val="tx1"/>
                </a:solidFill>
                <a:effectLst/>
                <a:latin typeface="+mn-lt"/>
                <a:ea typeface="+mn-ea"/>
                <a:cs typeface="+mn-cs"/>
              </a:rPr>
              <a:t>为了及早发现火灾，火灾检测系统常对火灾初期的烟雾进行探测，本文的研究重点也集中于对火灾初期的烟雾检测。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6</a:t>
            </a:fld>
            <a:endParaRPr lang="zh-CN" altLang="en-US"/>
          </a:p>
        </p:txBody>
      </p:sp>
    </p:spTree>
    <p:extLst>
      <p:ext uri="{BB962C8B-B14F-4D97-AF65-F5344CB8AC3E}">
        <p14:creationId xmlns:p14="http://schemas.microsoft.com/office/powerpoint/2010/main" val="361125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本文对森林烟火识别处理分为四个模块进行，分别是图像去雾处理、运动目标分割、烟雾特征提取和分类器设计。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7</a:t>
            </a:fld>
            <a:endParaRPr lang="zh-CN" altLang="en-US"/>
          </a:p>
        </p:txBody>
      </p:sp>
    </p:spTree>
    <p:extLst>
      <p:ext uri="{BB962C8B-B14F-4D97-AF65-F5344CB8AC3E}">
        <p14:creationId xmlns:p14="http://schemas.microsoft.com/office/powerpoint/2010/main" val="77698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首先介绍去雾处理模块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8</a:t>
            </a:fld>
            <a:endParaRPr lang="zh-CN" altLang="en-US"/>
          </a:p>
        </p:txBody>
      </p:sp>
    </p:spTree>
    <p:extLst>
      <p:ext uri="{BB962C8B-B14F-4D97-AF65-F5344CB8AC3E}">
        <p14:creationId xmlns:p14="http://schemas.microsoft.com/office/powerpoint/2010/main" val="61944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典型的去雾处理方法有：暗通道去雾、带色彩恢复的多尺度</a:t>
            </a:r>
            <a:r>
              <a:rPr lang="en-US" altLang="zh-CN" dirty="0" err="1" smtClean="0"/>
              <a:t>Retinex</a:t>
            </a:r>
            <a:r>
              <a:rPr lang="zh-CN" altLang="en-US" dirty="0" smtClean="0"/>
              <a:t>（视网膜增强）算法和直方图均衡算法。</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9</a:t>
            </a:fld>
            <a:endParaRPr lang="zh-CN" altLang="en-US"/>
          </a:p>
        </p:txBody>
      </p:sp>
    </p:spTree>
    <p:extLst>
      <p:ext uri="{BB962C8B-B14F-4D97-AF65-F5344CB8AC3E}">
        <p14:creationId xmlns:p14="http://schemas.microsoft.com/office/powerpoint/2010/main" val="20258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package" Target="../embeddings/Microsoft_Word___2.docx"/><Relationship Id="rId3" Type="http://schemas.openxmlformats.org/officeDocument/2006/relationships/notesSlide" Target="../notesSlides/notesSlide18.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package" Target="../embeddings/Microsoft_Word___1.docx"/><Relationship Id="rId4" Type="http://schemas.openxmlformats.org/officeDocument/2006/relationships/oleObject" Target="../embeddings/oleObject1.bin"/><Relationship Id="rId9"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1.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27.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42.emf"/><Relationship Id="rId5" Type="http://schemas.openxmlformats.org/officeDocument/2006/relationships/package" Target="../embeddings/Microsoft_Word___3.docx"/><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49.emf"/><Relationship Id="rId5" Type="http://schemas.openxmlformats.org/officeDocument/2006/relationships/package" Target="../embeddings/Microsoft_Visio___4.vsdx"/><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50.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663821" y="4547824"/>
            <a:ext cx="2912766" cy="830997"/>
          </a:xfrm>
          <a:prstGeom prst="rect">
            <a:avLst/>
          </a:prstGeom>
          <a:noFill/>
        </p:spPr>
        <p:txBody>
          <a:bodyPr wrap="square" rtlCol="0">
            <a:spAutoFit/>
          </a:bodyPr>
          <a:lstStyle/>
          <a:p>
            <a:r>
              <a:rPr lang="zh-CN" altLang="en-US" sz="2400" dirty="0">
                <a:solidFill>
                  <a:prstClr val="black">
                    <a:lumMod val="65000"/>
                    <a:lumOff val="35000"/>
                  </a:prstClr>
                </a:solidFill>
              </a:rPr>
              <a:t>答辩人</a:t>
            </a:r>
            <a:r>
              <a:rPr lang="zh-CN" altLang="en-US" sz="2400" dirty="0" smtClean="0">
                <a:solidFill>
                  <a:prstClr val="black">
                    <a:lumMod val="65000"/>
                    <a:lumOff val="35000"/>
                  </a:prstClr>
                </a:solidFill>
              </a:rPr>
              <a:t>：   蔡敏</a:t>
            </a:r>
            <a:endParaRPr lang="en-US" altLang="zh-CN" sz="2400" dirty="0" smtClean="0">
              <a:solidFill>
                <a:prstClr val="black">
                  <a:lumMod val="65000"/>
                  <a:lumOff val="35000"/>
                </a:prstClr>
              </a:solidFill>
            </a:endParaRPr>
          </a:p>
          <a:p>
            <a:r>
              <a:rPr lang="zh-CN" altLang="en-US" sz="2400" dirty="0" smtClean="0">
                <a:solidFill>
                  <a:prstClr val="black">
                    <a:lumMod val="65000"/>
                    <a:lumOff val="35000"/>
                  </a:prstClr>
                </a:solidFill>
              </a:rPr>
              <a:t>指导老师：路小波</a:t>
            </a:r>
            <a:endParaRPr lang="zh-CN" altLang="en-US" sz="24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mc:AlternateContent xmlns:mc="http://schemas.openxmlformats.org/markup-compatibility/2006" xmlns:p14="http://schemas.microsoft.com/office/powerpoint/2010/main">
    <mc:Choice Requires="p14">
      <p:transition spd="slow" p14:dur="2000" advTm="1804"/>
    </mc:Choice>
    <mc:Fallback xmlns="">
      <p:transition spd="slow" advTm="180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61" y="2350742"/>
            <a:ext cx="2015005" cy="1439764"/>
          </a:xfrm>
          <a:prstGeom prst="rect">
            <a:avLst/>
          </a:prstGeom>
          <a:noFill/>
          <a:ln>
            <a:noFill/>
          </a:ln>
        </p:spPr>
      </p:pic>
      <p:pic>
        <p:nvPicPr>
          <p:cNvPr id="15" name="图片 14" descr="E:\研究生毕业设计\论文\chapter2\去雾实验结果\MSRCR\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651" y="2345746"/>
            <a:ext cx="2015005" cy="1439764"/>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3856" y="2345746"/>
            <a:ext cx="2015005" cy="1439764"/>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9513" y="2345746"/>
            <a:ext cx="2015005" cy="1439764"/>
          </a:xfrm>
          <a:prstGeom prst="rect">
            <a:avLst/>
          </a:prstGeom>
          <a:noFill/>
          <a:ln>
            <a:noFill/>
          </a:ln>
        </p:spPr>
      </p:pic>
      <p:sp>
        <p:nvSpPr>
          <p:cNvPr id="4" name="文本框 3"/>
          <p:cNvSpPr txBox="1"/>
          <p:nvPr/>
        </p:nvSpPr>
        <p:spPr>
          <a:xfrm>
            <a:off x="714172" y="1623381"/>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198212" y="1628623"/>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3097669" y="1631782"/>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7291553" y="1631782"/>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61" y="4266886"/>
            <a:ext cx="2016203" cy="1440000"/>
          </a:xfrm>
          <a:prstGeom prst="rect">
            <a:avLst/>
          </a:prstGeom>
          <a:noFill/>
          <a:ln>
            <a:noFill/>
          </a:ln>
        </p:spPr>
      </p:pic>
      <p:pic>
        <p:nvPicPr>
          <p:cNvPr id="12" name="图片 11" descr="E:\研究生毕业设计\论文\chapter2\去雾实验结果\MSRCR\2.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87651" y="4266886"/>
            <a:ext cx="2016203" cy="144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3856" y="4266886"/>
            <a:ext cx="2016203" cy="144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8913" y="4266886"/>
            <a:ext cx="2016203" cy="1440000"/>
          </a:xfrm>
          <a:prstGeom prst="rect">
            <a:avLst/>
          </a:prstGeom>
          <a:noFill/>
          <a:ln>
            <a:noFill/>
          </a:ln>
        </p:spPr>
      </p:pic>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问题分析</a:t>
            </a:r>
            <a:endParaRPr lang="zh-CN" altLang="en-US" b="0" dirty="0"/>
          </a:p>
        </p:txBody>
      </p:sp>
      <p:grpSp>
        <p:nvGrpSpPr>
          <p:cNvPr id="15" name="组合 14"/>
          <p:cNvGrpSpPr/>
          <p:nvPr/>
        </p:nvGrpSpPr>
        <p:grpSpPr>
          <a:xfrm>
            <a:off x="1067576" y="2563683"/>
            <a:ext cx="803049" cy="262191"/>
            <a:chOff x="683546" y="2736327"/>
            <a:chExt cx="803049" cy="262191"/>
          </a:xfrm>
        </p:grpSpPr>
        <p:sp>
          <p:nvSpPr>
            <p:cNvPr id="16" name="矩形 1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7" name="直接连接符 1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160274" y="4234020"/>
            <a:ext cx="803049" cy="262191"/>
            <a:chOff x="683546" y="2736327"/>
            <a:chExt cx="803049" cy="262191"/>
          </a:xfrm>
        </p:grpSpPr>
        <p:sp>
          <p:nvSpPr>
            <p:cNvPr id="19" name="矩形 1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0" name="直接连接符 1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04025" y="2762014"/>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如何兼顾有雾、无雾图像的处理效果？</a:t>
            </a:r>
            <a:endParaRPr lang="en-US" altLang="zh-CN" sz="22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如何平衡处理效果与处理时间的平衡？</a:t>
            </a:r>
          </a:p>
        </p:txBody>
      </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算法思想</a:t>
            </a:r>
            <a:endParaRPr lang="zh-CN" altLang="en-US" b="0" dirty="0"/>
          </a:p>
        </p:txBody>
      </p:sp>
      <p:grpSp>
        <p:nvGrpSpPr>
          <p:cNvPr id="12" name="组合 11"/>
          <p:cNvGrpSpPr/>
          <p:nvPr/>
        </p:nvGrpSpPr>
        <p:grpSpPr>
          <a:xfrm>
            <a:off x="1863608" y="1468304"/>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39208" y="1468304"/>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264657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暗通道判断</a:t>
            </a:r>
            <a:endParaRPr lang="zh-CN" altLang="en-US" b="0" dirty="0"/>
          </a:p>
        </p:txBody>
      </p:sp>
      <p:pic>
        <p:nvPicPr>
          <p:cNvPr id="7" name="图片 6" descr="E:\Code Family\Defogging-Dark+CLAHE\Defogging-Dark+CLAHE\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885" y="1676798"/>
            <a:ext cx="2519680" cy="1799590"/>
          </a:xfrm>
          <a:prstGeom prst="rect">
            <a:avLst/>
          </a:prstGeom>
          <a:noFill/>
          <a:ln>
            <a:noFill/>
          </a:ln>
        </p:spPr>
      </p:pic>
      <p:pic>
        <p:nvPicPr>
          <p:cNvPr id="8" name="图片 7" descr="E:\Code Family\Defogging-Dark+CLAHE\Defogging-Dark+CLAHE\暗通道073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438" y="1676798"/>
            <a:ext cx="2519680" cy="1799590"/>
          </a:xfrm>
          <a:prstGeom prst="rect">
            <a:avLst/>
          </a:prstGeom>
          <a:noFill/>
          <a:ln>
            <a:noFill/>
          </a:ln>
        </p:spPr>
      </p:pic>
      <p:pic>
        <p:nvPicPr>
          <p:cNvPr id="9" name="图片 8" descr="E:\Code Family\Defogging-Dark+CLAHE\Defogging-Dark+CLAHE\175922_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0885" y="4001544"/>
            <a:ext cx="2519680" cy="1799590"/>
          </a:xfrm>
          <a:prstGeom prst="rect">
            <a:avLst/>
          </a:prstGeom>
          <a:noFill/>
          <a:ln>
            <a:noFill/>
          </a:ln>
        </p:spPr>
      </p:pic>
      <p:pic>
        <p:nvPicPr>
          <p:cNvPr id="10" name="图片 9" descr="E:\Code Family\Defogging-Dark+CLAHE\Defogging-Dark+CLAHE\暗通道175922_2.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2438" y="4001544"/>
            <a:ext cx="2519680" cy="1799590"/>
          </a:xfrm>
          <a:prstGeom prst="rect">
            <a:avLst/>
          </a:prstGeom>
          <a:noFill/>
          <a:ln>
            <a:noFill/>
          </a:ln>
        </p:spPr>
      </p:pic>
      <p:cxnSp>
        <p:nvCxnSpPr>
          <p:cNvPr id="4" name="直接箭头连接符 3"/>
          <p:cNvCxnSpPr>
            <a:stCxn id="7" idx="3"/>
            <a:endCxn id="8" idx="1"/>
          </p:cNvCxnSpPr>
          <p:nvPr/>
        </p:nvCxnSpPr>
        <p:spPr>
          <a:xfrm>
            <a:off x="3770564" y="2576593"/>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a:stCxn id="9" idx="3"/>
            <a:endCxn id="10" idx="1"/>
          </p:cNvCxnSpPr>
          <p:nvPr/>
        </p:nvCxnSpPr>
        <p:spPr>
          <a:xfrm>
            <a:off x="3770564" y="4901339"/>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245691" y="2707915"/>
            <a:ext cx="621620" cy="2062103"/>
          </a:xfrm>
          <a:prstGeom prst="rect">
            <a:avLst/>
          </a:prstGeom>
          <a:noFill/>
        </p:spPr>
        <p:txBody>
          <a:bodyPr wrap="square" rtlCol="0">
            <a:spAutoFit/>
          </a:bodyPr>
          <a:lstStyle/>
          <a:p>
            <a:r>
              <a:rPr lang="zh-CN" altLang="en-US" sz="3200" dirty="0" smtClean="0"/>
              <a:t>暗通道图</a:t>
            </a:r>
            <a:endParaRPr lang="zh-CN" altLang="en-US" sz="3200" dirty="0"/>
          </a:p>
        </p:txBody>
      </p:sp>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a:t>实验</a:t>
            </a:r>
            <a:r>
              <a:rPr lang="zh-CN" altLang="en-US" dirty="0" smtClean="0"/>
              <a:t>结果</a:t>
            </a:r>
            <a:endParaRPr lang="zh-CN" altLang="en-US" b="0" dirty="0"/>
          </a:p>
        </p:txBody>
      </p:sp>
      <p:pic>
        <p:nvPicPr>
          <p:cNvPr id="14" name="图片 13" descr="E:\研究生毕业设计\论文\chapter2\去雾实验结果\Dark+HE\073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12" y="1661236"/>
            <a:ext cx="2016203" cy="1440000"/>
          </a:xfrm>
          <a:prstGeom prst="rect">
            <a:avLst/>
          </a:prstGeom>
          <a:noFill/>
          <a:ln>
            <a:noFill/>
          </a:ln>
        </p:spPr>
      </p:pic>
      <p:pic>
        <p:nvPicPr>
          <p:cNvPr id="15" name="图片 14" descr="E:\研究生毕业设计\论文\chapter2\去雾实验结果\Dark+HE\处理后0736.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012" y="4512924"/>
            <a:ext cx="2016203" cy="1440000"/>
          </a:xfrm>
          <a:prstGeom prst="rect">
            <a:avLst/>
          </a:prstGeom>
          <a:noFill/>
          <a:ln>
            <a:noFill/>
          </a:ln>
        </p:spPr>
      </p:pic>
      <p:pic>
        <p:nvPicPr>
          <p:cNvPr id="16" name="图片 15" descr="E:\研究生毕业设计\论文\chapter2\去雾实验结果\Dark+HE\175922_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63526" y="1661236"/>
            <a:ext cx="2016203" cy="1440000"/>
          </a:xfrm>
          <a:prstGeom prst="rect">
            <a:avLst/>
          </a:prstGeom>
          <a:noFill/>
          <a:ln>
            <a:noFill/>
          </a:ln>
        </p:spPr>
      </p:pic>
      <p:pic>
        <p:nvPicPr>
          <p:cNvPr id="17" name="图片 16" descr="E:\研究生毕业设计\论文\chapter2\去雾实验结果\Dark+HE\处理后175922_2(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3526" y="4512924"/>
            <a:ext cx="2016203" cy="1440000"/>
          </a:xfrm>
          <a:prstGeom prst="rect">
            <a:avLst/>
          </a:prstGeom>
          <a:noFill/>
          <a:ln>
            <a:noFill/>
          </a:ln>
        </p:spPr>
      </p:pic>
      <p:pic>
        <p:nvPicPr>
          <p:cNvPr id="7" name="图片 6" descr="E:\研究生毕业设计\论文\chapter2\去雾实验结果\Dark+HE\smoke_dongsha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70040" y="1661236"/>
            <a:ext cx="2016203" cy="1440000"/>
          </a:xfrm>
          <a:prstGeom prst="rect">
            <a:avLst/>
          </a:prstGeom>
          <a:noFill/>
          <a:ln>
            <a:noFill/>
          </a:ln>
        </p:spPr>
      </p:pic>
      <p:pic>
        <p:nvPicPr>
          <p:cNvPr id="8" name="图片 7" descr="E:\研究生毕业设计\论文\chapter2\去雾实验结果\Dark+HE\处理后smoke_dongshan.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70039" y="4512924"/>
            <a:ext cx="2016203" cy="1440000"/>
          </a:xfrm>
          <a:prstGeom prst="rect">
            <a:avLst/>
          </a:prstGeom>
          <a:noFill/>
          <a:ln>
            <a:noFill/>
          </a:ln>
        </p:spPr>
      </p:pic>
      <p:pic>
        <p:nvPicPr>
          <p:cNvPr id="9" name="图片 8" descr="E:\研究生毕业设计\论文\chapter2\去雾实验结果\Dark+HE\Smoke_Manavgat_Raw.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6554" y="1661236"/>
            <a:ext cx="2016203" cy="1440000"/>
          </a:xfrm>
          <a:prstGeom prst="rect">
            <a:avLst/>
          </a:prstGeom>
          <a:noFill/>
          <a:ln>
            <a:noFill/>
          </a:ln>
        </p:spPr>
      </p:pic>
      <p:pic>
        <p:nvPicPr>
          <p:cNvPr id="10" name="图片 9" descr="E:\研究生毕业设计\论文\chapter2\去雾实验结果\Dark+HE\处理后Smoke_Manavgat_Raw.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76554" y="4512924"/>
            <a:ext cx="2016203" cy="1440000"/>
          </a:xfrm>
          <a:prstGeom prst="rect">
            <a:avLst/>
          </a:prstGeom>
          <a:noFill/>
          <a:ln>
            <a:noFill/>
          </a:ln>
        </p:spPr>
      </p:pic>
      <p:sp>
        <p:nvSpPr>
          <p:cNvPr id="3" name="下箭头 2"/>
          <p:cNvSpPr/>
          <p:nvPr/>
        </p:nvSpPr>
        <p:spPr>
          <a:xfrm>
            <a:off x="2741392" y="3254644"/>
            <a:ext cx="3476670" cy="1258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1288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运动</a:t>
            </a:r>
            <a:endParaRPr lang="en-US" altLang="zh-CN" sz="4400" dirty="0" smtClean="0">
              <a:solidFill>
                <a:schemeClr val="bg1"/>
              </a:solidFill>
            </a:endParaRPr>
          </a:p>
          <a:p>
            <a:pPr algn="ctr"/>
            <a:r>
              <a:rPr lang="zh-CN" altLang="en-US" sz="4400" dirty="0" smtClean="0">
                <a:solidFill>
                  <a:schemeClr val="bg1"/>
                </a:solidFill>
              </a:rPr>
              <a:t>分割</a:t>
            </a:r>
            <a:endParaRPr lang="zh-CN" altLang="en-US" sz="4400" dirty="0">
              <a:solidFill>
                <a:schemeClr val="bg1"/>
              </a:solidFill>
            </a:endParaRPr>
          </a:p>
        </p:txBody>
      </p:sp>
    </p:spTree>
    <p:extLst>
      <p:ext uri="{BB962C8B-B14F-4D97-AF65-F5344CB8AC3E}">
        <p14:creationId xmlns:p14="http://schemas.microsoft.com/office/powerpoint/2010/main" val="724049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graphicFrame>
        <p:nvGraphicFramePr>
          <p:cNvPr id="5" name="对象 4"/>
          <p:cNvGraphicFramePr>
            <a:graphicFrameLocks noChangeAspect="1"/>
          </p:cNvGraphicFramePr>
          <p:nvPr>
            <p:extLst>
              <p:ext uri="{D42A27DB-BD31-4B8C-83A1-F6EECF244321}">
                <p14:modId xmlns:p14="http://schemas.microsoft.com/office/powerpoint/2010/main" val="1499039241"/>
              </p:ext>
            </p:extLst>
          </p:nvPr>
        </p:nvGraphicFramePr>
        <p:xfrm>
          <a:off x="2742769" y="1850869"/>
          <a:ext cx="7407853" cy="4332391"/>
        </p:xfrm>
        <a:graphic>
          <a:graphicData uri="http://schemas.openxmlformats.org/presentationml/2006/ole">
            <mc:AlternateContent xmlns:mc="http://schemas.openxmlformats.org/markup-compatibility/2006">
              <mc:Choice xmlns:v="urn:schemas-microsoft-com:vml" Requires="v">
                <p:oleObj spid="_x0000_s12962" name="文档" r:id="rId5" imgW="5305693" imgH="3086383" progId="Word.Document.12">
                  <p:embed/>
                </p:oleObj>
              </mc:Choice>
              <mc:Fallback>
                <p:oleObj name="文档" r:id="rId5" imgW="5305693" imgH="3086383"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2769" y="1850869"/>
                        <a:ext cx="7407853" cy="433239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7151932"/>
              </p:ext>
            </p:extLst>
          </p:nvPr>
        </p:nvGraphicFramePr>
        <p:xfrm>
          <a:off x="597402" y="2703043"/>
          <a:ext cx="9670459" cy="2982912"/>
        </p:xfrm>
        <a:graphic>
          <a:graphicData uri="http://schemas.openxmlformats.org/presentationml/2006/ole">
            <mc:AlternateContent xmlns:mc="http://schemas.openxmlformats.org/markup-compatibility/2006">
              <mc:Choice xmlns:v="urn:schemas-microsoft-com:vml" Requires="v">
                <p:oleObj spid="_x0000_s12963" name="文档" r:id="rId8" imgW="5274753" imgH="1627618" progId="Word.Document.12">
                  <p:embed/>
                </p:oleObj>
              </mc:Choice>
              <mc:Fallback>
                <p:oleObj name="文档" r:id="rId8" imgW="5274753" imgH="1627618" progId="Word.Document.12">
                  <p:embed/>
                  <p:pic>
                    <p:nvPicPr>
                      <p:cNvPr id="0" name=""/>
                      <p:cNvPicPr/>
                      <p:nvPr/>
                    </p:nvPicPr>
                    <p:blipFill>
                      <a:blip r:embed="rId9"/>
                      <a:stretch>
                        <a:fillRect/>
                      </a:stretch>
                    </p:blipFill>
                    <p:spPr>
                      <a:xfrm>
                        <a:off x="597402" y="2703043"/>
                        <a:ext cx="9670459" cy="2982912"/>
                      </a:xfrm>
                      <a:prstGeom prst="rect">
                        <a:avLst/>
                      </a:prstGeom>
                    </p:spPr>
                  </p:pic>
                </p:oleObj>
              </mc:Fallback>
            </mc:AlternateContent>
          </a:graphicData>
        </a:graphic>
      </p:graphicFrame>
      <p:sp>
        <p:nvSpPr>
          <p:cNvPr id="7" name="文本框 6"/>
          <p:cNvSpPr txBox="1"/>
          <p:nvPr/>
        </p:nvSpPr>
        <p:spPr>
          <a:xfrm>
            <a:off x="1647177" y="5685955"/>
            <a:ext cx="1956706" cy="369332"/>
          </a:xfrm>
          <a:prstGeom prst="rect">
            <a:avLst/>
          </a:prstGeom>
          <a:noFill/>
        </p:spPr>
        <p:txBody>
          <a:bodyPr wrap="square" rtlCol="0">
            <a:spAutoFit/>
          </a:bodyPr>
          <a:lstStyle/>
          <a:p>
            <a:r>
              <a:rPr lang="zh-CN" altLang="en-US" dirty="0" smtClean="0"/>
              <a:t>邻域</a:t>
            </a:r>
            <a:endParaRPr lang="zh-CN" altLang="en-US" dirty="0"/>
          </a:p>
        </p:txBody>
      </p:sp>
      <p:sp>
        <p:nvSpPr>
          <p:cNvPr id="8" name="文本框 7"/>
          <p:cNvSpPr txBox="1"/>
          <p:nvPr/>
        </p:nvSpPr>
        <p:spPr>
          <a:xfrm>
            <a:off x="6112043" y="6183260"/>
            <a:ext cx="2791326" cy="369332"/>
          </a:xfrm>
          <a:prstGeom prst="rect">
            <a:avLst/>
          </a:prstGeom>
          <a:noFill/>
        </p:spPr>
        <p:txBody>
          <a:bodyPr wrap="square" rtlCol="0">
            <a:spAutoFit/>
          </a:bodyPr>
          <a:lstStyle/>
          <a:p>
            <a:r>
              <a:rPr lang="zh-CN" altLang="en-US" dirty="0" smtClean="0"/>
              <a:t>运动判断</a:t>
            </a:r>
            <a:endParaRPr lang="zh-CN" altLang="en-US" dirty="0"/>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473619329"/>
              </p:ext>
            </p:extLst>
          </p:nvPr>
        </p:nvGraphicFramePr>
        <p:xfrm>
          <a:off x="1750079" y="4064495"/>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
        <p:nvSpPr>
          <p:cNvPr id="4" name="文本框 3"/>
          <p:cNvSpPr txBox="1"/>
          <p:nvPr/>
        </p:nvSpPr>
        <p:spPr>
          <a:xfrm>
            <a:off x="3132361" y="6146111"/>
            <a:ext cx="3398292" cy="369332"/>
          </a:xfrm>
          <a:prstGeom prst="rect">
            <a:avLst/>
          </a:prstGeom>
          <a:noFill/>
        </p:spPr>
        <p:txBody>
          <a:bodyPr wrap="square" rtlCol="0">
            <a:spAutoFit/>
          </a:bodyPr>
          <a:lstStyle/>
          <a:p>
            <a:r>
              <a:rPr lang="zh-CN" altLang="en-US" dirty="0" smtClean="0"/>
              <a:t>场景转换适应时间：</a:t>
            </a:r>
            <a:r>
              <a:rPr lang="en-US" altLang="zh-CN" dirty="0" smtClean="0"/>
              <a:t>178</a:t>
            </a:r>
            <a:r>
              <a:rPr lang="zh-CN" altLang="en-US" dirty="0" smtClean="0"/>
              <a:t>帧</a:t>
            </a:r>
            <a:endParaRPr lang="zh-CN" altLang="en-US" dirty="0"/>
          </a:p>
        </p:txBody>
      </p:sp>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20" name="矩形 19"/>
          <p:cNvSpPr/>
          <p:nvPr/>
        </p:nvSpPr>
        <p:spPr>
          <a:xfrm>
            <a:off x="799342" y="3743291"/>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去雾处理</a:t>
            </a:r>
            <a:endParaRPr lang="zh-CN" altLang="en-US" sz="3000" dirty="0">
              <a:solidFill>
                <a:schemeClr val="bg1"/>
              </a:solidFill>
              <a:latin typeface="+mn-ea"/>
              <a:cs typeface="Microsoft New Tai Lue" panose="020B0502040204020203" pitchFamily="34" charset="0"/>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运动检测</a:t>
            </a:r>
            <a:endParaRPr lang="zh-CN" altLang="en-US" sz="3000" dirty="0">
              <a:solidFill>
                <a:schemeClr val="bg1"/>
              </a:solidFill>
              <a:latin typeface="+mn-ea"/>
              <a:cs typeface="Microsoft New Tai Lue" panose="020B0502040204020203" pitchFamily="34" charset="0"/>
            </a:endParaRPr>
          </a:p>
        </p:txBody>
      </p:sp>
      <p:sp>
        <p:nvSpPr>
          <p:cNvPr id="46" name="矩形 45"/>
          <p:cNvSpPr/>
          <p:nvPr/>
        </p:nvSpPr>
        <p:spPr>
          <a:xfrm>
            <a:off x="5003787" y="3135298"/>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特征提取</a:t>
            </a:r>
            <a:endParaRPr lang="zh-CN" altLang="en-US" sz="3000" dirty="0">
              <a:solidFill>
                <a:schemeClr val="bg1"/>
              </a:solidFill>
              <a:latin typeface="+mn-ea"/>
              <a:cs typeface="Microsoft New Tai Lue" panose="020B0502040204020203" pitchFamily="34" charset="0"/>
            </a:endParaRPr>
          </a:p>
        </p:txBody>
      </p:sp>
      <p:sp>
        <p:nvSpPr>
          <p:cNvPr id="19" name="六边形 18"/>
          <p:cNvSpPr>
            <a:spLocks noChangeAspect="1"/>
          </p:cNvSpPr>
          <p:nvPr/>
        </p:nvSpPr>
        <p:spPr>
          <a:xfrm rot="5400000">
            <a:off x="439342" y="199083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21" name="六边形 20"/>
          <p:cNvSpPr>
            <a:spLocks noChangeAspect="1"/>
          </p:cNvSpPr>
          <p:nvPr/>
        </p:nvSpPr>
        <p:spPr>
          <a:xfrm rot="5400000">
            <a:off x="439342" y="333278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22" name="矩形 21"/>
          <p:cNvSpPr/>
          <p:nvPr/>
        </p:nvSpPr>
        <p:spPr>
          <a:xfrm>
            <a:off x="1196771" y="2101129"/>
            <a:ext cx="2336844" cy="400110"/>
          </a:xfrm>
          <a:prstGeom prst="rect">
            <a:avLst/>
          </a:prstGeom>
        </p:spPr>
        <p:txBody>
          <a:bodyPr wrap="square">
            <a:spAutoFit/>
          </a:bodyPr>
          <a:lstStyle/>
          <a:p>
            <a:pPr algn="just"/>
            <a:r>
              <a:rPr lang="zh-CN" altLang="en-US" sz="2000" dirty="0" smtClean="0">
                <a:latin typeface="+mn-ea"/>
              </a:rPr>
              <a:t>研究背景</a:t>
            </a:r>
          </a:p>
        </p:txBody>
      </p:sp>
      <p:sp>
        <p:nvSpPr>
          <p:cNvPr id="23" name="矩形 22"/>
          <p:cNvSpPr/>
          <p:nvPr/>
        </p:nvSpPr>
        <p:spPr>
          <a:xfrm>
            <a:off x="1196771" y="3443074"/>
            <a:ext cx="2460830" cy="400110"/>
          </a:xfrm>
          <a:prstGeom prst="rect">
            <a:avLst/>
          </a:prstGeom>
        </p:spPr>
        <p:txBody>
          <a:bodyPr wrap="square">
            <a:spAutoFit/>
          </a:bodyPr>
          <a:lstStyle/>
          <a:p>
            <a:pPr algn="just"/>
            <a:r>
              <a:rPr lang="zh-CN" altLang="en-US" sz="2000" dirty="0" smtClean="0">
                <a:latin typeface="+mn-ea"/>
              </a:rPr>
              <a:t>去雾霾处理</a:t>
            </a:r>
          </a:p>
        </p:txBody>
      </p:sp>
      <p:sp>
        <p:nvSpPr>
          <p:cNvPr id="24" name="六边形 23"/>
          <p:cNvSpPr>
            <a:spLocks noChangeAspect="1"/>
          </p:cNvSpPr>
          <p:nvPr/>
        </p:nvSpPr>
        <p:spPr>
          <a:xfrm rot="5400000">
            <a:off x="439342" y="467792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25" name="矩形 24"/>
          <p:cNvSpPr/>
          <p:nvPr/>
        </p:nvSpPr>
        <p:spPr>
          <a:xfrm>
            <a:off x="1196770" y="4788219"/>
            <a:ext cx="2546012" cy="400110"/>
          </a:xfrm>
          <a:prstGeom prst="rect">
            <a:avLst/>
          </a:prstGeom>
        </p:spPr>
        <p:txBody>
          <a:bodyPr wrap="square">
            <a:spAutoFit/>
          </a:bodyPr>
          <a:lstStyle/>
          <a:p>
            <a:pPr algn="just"/>
            <a:r>
              <a:rPr lang="zh-CN" altLang="en-US" sz="2000" dirty="0" smtClean="0">
                <a:latin typeface="+mn-ea"/>
              </a:rPr>
              <a:t>运动目标检测</a:t>
            </a:r>
          </a:p>
        </p:txBody>
      </p:sp>
      <p:sp>
        <p:nvSpPr>
          <p:cNvPr id="26" name="六边形 25"/>
          <p:cNvSpPr>
            <a:spLocks noChangeAspect="1"/>
          </p:cNvSpPr>
          <p:nvPr/>
        </p:nvSpPr>
        <p:spPr>
          <a:xfrm rot="5400000">
            <a:off x="4907199" y="199083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4</a:t>
            </a:r>
            <a:endParaRPr lang="zh-CN" altLang="en-US" sz="2800" dirty="0">
              <a:solidFill>
                <a:schemeClr val="accent2"/>
              </a:solidFill>
            </a:endParaRPr>
          </a:p>
        </p:txBody>
      </p:sp>
      <p:sp>
        <p:nvSpPr>
          <p:cNvPr id="27" name="矩形 26"/>
          <p:cNvSpPr/>
          <p:nvPr/>
        </p:nvSpPr>
        <p:spPr>
          <a:xfrm>
            <a:off x="5664627" y="2101129"/>
            <a:ext cx="2045491" cy="400110"/>
          </a:xfrm>
          <a:prstGeom prst="rect">
            <a:avLst/>
          </a:prstGeom>
        </p:spPr>
        <p:txBody>
          <a:bodyPr wrap="square">
            <a:spAutoFit/>
          </a:bodyPr>
          <a:lstStyle/>
          <a:p>
            <a:pPr algn="just"/>
            <a:r>
              <a:rPr lang="zh-CN" altLang="en-US" sz="2000" dirty="0" smtClean="0">
                <a:latin typeface="+mn-ea"/>
              </a:rPr>
              <a:t>特征提取</a:t>
            </a:r>
          </a:p>
        </p:txBody>
      </p:sp>
      <p:sp>
        <p:nvSpPr>
          <p:cNvPr id="28" name="六边形 27"/>
          <p:cNvSpPr>
            <a:spLocks noChangeAspect="1"/>
          </p:cNvSpPr>
          <p:nvPr/>
        </p:nvSpPr>
        <p:spPr>
          <a:xfrm rot="5400000">
            <a:off x="4907199" y="325641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5</a:t>
            </a:r>
            <a:endParaRPr lang="zh-CN" altLang="en-US" sz="2800" dirty="0">
              <a:solidFill>
                <a:schemeClr val="accent2"/>
              </a:solidFill>
            </a:endParaRPr>
          </a:p>
        </p:txBody>
      </p:sp>
      <p:sp>
        <p:nvSpPr>
          <p:cNvPr id="29" name="矩形 28"/>
          <p:cNvSpPr/>
          <p:nvPr/>
        </p:nvSpPr>
        <p:spPr>
          <a:xfrm>
            <a:off x="5664627" y="3443074"/>
            <a:ext cx="2045491" cy="400110"/>
          </a:xfrm>
          <a:prstGeom prst="rect">
            <a:avLst/>
          </a:prstGeom>
        </p:spPr>
        <p:txBody>
          <a:bodyPr wrap="square">
            <a:spAutoFit/>
          </a:bodyPr>
          <a:lstStyle/>
          <a:p>
            <a:pPr algn="just"/>
            <a:r>
              <a:rPr lang="zh-CN" altLang="en-US" sz="2000" dirty="0" smtClean="0">
                <a:latin typeface="+mn-ea"/>
              </a:rPr>
              <a:t>分类器设计</a:t>
            </a:r>
          </a:p>
        </p:txBody>
      </p:sp>
      <p:sp>
        <p:nvSpPr>
          <p:cNvPr id="30" name="六边形 29"/>
          <p:cNvSpPr>
            <a:spLocks noChangeAspect="1"/>
          </p:cNvSpPr>
          <p:nvPr/>
        </p:nvSpPr>
        <p:spPr>
          <a:xfrm rot="5400000">
            <a:off x="4907199" y="467792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6</a:t>
            </a:r>
            <a:endParaRPr lang="zh-CN" altLang="en-US" sz="2800" dirty="0">
              <a:solidFill>
                <a:prstClr val="white"/>
              </a:solidFill>
            </a:endParaRPr>
          </a:p>
        </p:txBody>
      </p:sp>
      <p:sp>
        <p:nvSpPr>
          <p:cNvPr id="31" name="矩形 30"/>
          <p:cNvSpPr/>
          <p:nvPr/>
        </p:nvSpPr>
        <p:spPr>
          <a:xfrm>
            <a:off x="5744830" y="4788219"/>
            <a:ext cx="1709855" cy="400110"/>
          </a:xfrm>
          <a:prstGeom prst="rect">
            <a:avLst/>
          </a:prstGeom>
        </p:spPr>
        <p:txBody>
          <a:bodyPr wrap="square">
            <a:spAutoFit/>
          </a:bodyPr>
          <a:lstStyle/>
          <a:p>
            <a:pPr algn="just"/>
            <a:r>
              <a:rPr lang="zh-CN" altLang="en-US" sz="2000" dirty="0" smtClean="0">
                <a:latin typeface="+mn-ea"/>
              </a:rPr>
              <a:t>研究总结</a:t>
            </a: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问题分析</a:t>
            </a:r>
            <a:endParaRPr lang="zh-CN" altLang="en-US" b="0" dirty="0"/>
          </a:p>
        </p:txBody>
      </p:sp>
      <p:grpSp>
        <p:nvGrpSpPr>
          <p:cNvPr id="9" name="组合 8"/>
          <p:cNvGrpSpPr/>
          <p:nvPr/>
        </p:nvGrpSpPr>
        <p:grpSpPr>
          <a:xfrm>
            <a:off x="1067576" y="2563683"/>
            <a:ext cx="803049" cy="262191"/>
            <a:chOff x="683546" y="2736327"/>
            <a:chExt cx="803049" cy="262191"/>
          </a:xfrm>
        </p:grpSpPr>
        <p:sp>
          <p:nvSpPr>
            <p:cNvPr id="10" name="矩形 9"/>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连接符 10"/>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160274" y="4234020"/>
            <a:ext cx="803049" cy="262191"/>
            <a:chOff x="683546" y="2736327"/>
            <a:chExt cx="803049" cy="262191"/>
          </a:xfrm>
        </p:grpSpPr>
        <p:sp>
          <p:nvSpPr>
            <p:cNvPr id="13" name="矩形 12"/>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连接符 13"/>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004025" y="2762014"/>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如何更进一步</a:t>
            </a:r>
            <a:r>
              <a:rPr lang="zh-CN" altLang="en-US" sz="2200" dirty="0">
                <a:latin typeface="微软雅黑 Light" panose="020B0502040204020203" pitchFamily="34" charset="-122"/>
                <a:ea typeface="微软雅黑 Light" panose="020B0502040204020203" pitchFamily="34" charset="-122"/>
              </a:rPr>
              <a:t>地提高速度</a:t>
            </a:r>
            <a:endParaRPr lang="en-US" altLang="zh-CN" sz="2200" dirty="0">
              <a:latin typeface="微软雅黑 Light" panose="020B0502040204020203" pitchFamily="34" charset="-122"/>
              <a:ea typeface="微软雅黑 Light" panose="020B0502040204020203" pitchFamily="34" charset="-122"/>
            </a:endParaRPr>
          </a:p>
        </p:txBody>
      </p:sp>
      <p:sp>
        <p:nvSpPr>
          <p:cNvPr id="21" name="矩形 20"/>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场景发生变化时如何响应？</a:t>
            </a:r>
            <a:endParaRPr lang="en-US" altLang="zh-CN"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7564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改进</a:t>
            </a:r>
            <a:endParaRPr lang="zh-CN" altLang="en-US" b="0" dirty="0"/>
          </a:p>
        </p:txBody>
      </p:sp>
      <p:sp>
        <p:nvSpPr>
          <p:cNvPr id="6" name="矩形 5"/>
          <p:cNvSpPr/>
          <p:nvPr/>
        </p:nvSpPr>
        <p:spPr>
          <a:xfrm>
            <a:off x="647564" y="1959249"/>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466" name="Equation" r:id="rId4" imgW="622080" imgH="393480" progId="Equation.DSMT4">
                  <p:embed/>
                </p:oleObj>
              </mc:Choice>
              <mc:Fallback>
                <p:oleObj name="Equation" r:id="rId4" imgW="622080" imgH="393480" progId="Equation.DSMT4">
                  <p:embed/>
                  <p:pic>
                    <p:nvPicPr>
                      <p:cNvPr id="0" name="Object 1"/>
                      <p:cNvPicPr>
                        <a:picLocks noChangeAspect="1" noChangeArrowheads="1"/>
                      </p:cNvPicPr>
                      <p:nvPr/>
                    </p:nvPicPr>
                    <p:blipFill>
                      <a:blip r:embed="rId5"/>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特征</a:t>
            </a:r>
            <a:endParaRPr lang="en-US" altLang="zh-CN" sz="4400" dirty="0" smtClean="0">
              <a:solidFill>
                <a:schemeClr val="bg1"/>
              </a:solidFill>
            </a:endParaRPr>
          </a:p>
          <a:p>
            <a:pPr algn="ctr"/>
            <a:r>
              <a:rPr lang="zh-CN" altLang="en-US" sz="4400" dirty="0" smtClean="0">
                <a:solidFill>
                  <a:schemeClr val="bg1"/>
                </a:solidFill>
              </a:rPr>
              <a:t>提取</a:t>
            </a:r>
            <a:endParaRPr lang="zh-CN" altLang="en-US" sz="4400" dirty="0">
              <a:solidFill>
                <a:schemeClr val="bg1"/>
              </a:solidFill>
            </a:endParaRPr>
          </a:p>
        </p:txBody>
      </p:sp>
    </p:spTree>
    <p:extLst>
      <p:ext uri="{BB962C8B-B14F-4D97-AF65-F5344CB8AC3E}">
        <p14:creationId xmlns:p14="http://schemas.microsoft.com/office/powerpoint/2010/main" val="876249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6">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8">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005609006"/>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dirty="0">
                          <a:solidFill>
                            <a:srgbClr val="FF0000"/>
                          </a:solidFill>
                          <a:effectLst/>
                        </a:rPr>
                        <a:t>对比度</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0.4646</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0.1149</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0.1132</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466" name="Equation" r:id="rId7" imgW="469900" imgH="419100" progId="Equation.DSMT4">
                  <p:embed/>
                </p:oleObj>
              </mc:Choice>
              <mc:Fallback>
                <p:oleObj name="Equation" r:id="rId7" imgW="469900" imgH="4191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489" name="文档" r:id="rId5" imgW="5305693" imgH="2366719" progId="Word.Document.12">
                  <p:embed/>
                </p:oleObj>
              </mc:Choice>
              <mc:Fallback>
                <p:oleObj name="文档" r:id="rId5" imgW="5305693" imgH="2366719"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3">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4">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5">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6">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7">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8">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分类器设计</a:t>
            </a:r>
            <a:endParaRPr lang="zh-CN" altLang="en-US" sz="4400" dirty="0">
              <a:solidFill>
                <a:schemeClr val="bg1"/>
              </a:solidFill>
            </a:endParaRPr>
          </a:p>
        </p:txBody>
      </p:sp>
    </p:spTree>
    <p:extLst>
      <p:ext uri="{BB962C8B-B14F-4D97-AF65-F5344CB8AC3E}">
        <p14:creationId xmlns:p14="http://schemas.microsoft.com/office/powerpoint/2010/main" val="7765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r>
              <a:rPr lang="en-US" altLang="zh-CN" dirty="0" smtClean="0"/>
              <a:t>——</a:t>
            </a:r>
            <a:r>
              <a:rPr lang="zh-CN" altLang="en-US" dirty="0" smtClean="0"/>
              <a:t>问题分析</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680119" y="1993392"/>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772817" y="3663729"/>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97722" y="5149029"/>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16568" y="219172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97722" y="37405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797722" y="52258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597" name="Visio" r:id="rId5" imgW="5781743" imgH="4791165" progId="Visio.Drawing.15">
                  <p:embed/>
                </p:oleObj>
              </mc:Choice>
              <mc:Fallback>
                <p:oleObj name="Visio" r:id="rId5" imgW="5781743" imgH="4791165"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1971" name="Equation" r:id="rId4" imgW="1841500" imgH="419100" progId="Equation.DSMT4">
                  <p:embed/>
                </p:oleObj>
              </mc:Choice>
              <mc:Fallback>
                <p:oleObj name="Equation" r:id="rId4" imgW="18415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1972" name="Equation" r:id="rId6" imgW="1841500" imgH="419100" progId="Equation.DSMT4">
                  <p:embed/>
                </p:oleObj>
              </mc:Choice>
              <mc:Fallback>
                <p:oleObj name="Equation" r:id="rId6" imgW="18415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r>
              <a:rPr lang="en-US" altLang="zh-CN" dirty="0" smtClean="0"/>
              <a:t>——</a:t>
            </a:r>
            <a:r>
              <a:rPr lang="zh-CN" altLang="en-US" dirty="0" smtClean="0"/>
              <a:t>识别结果</a:t>
            </a:r>
            <a:endParaRPr lang="zh-CN" altLang="en-US" b="0" dirty="0"/>
          </a:p>
        </p:txBody>
      </p:sp>
      <p:pic>
        <p:nvPicPr>
          <p:cNvPr id="8" name="图片 7" descr="E:\研究生毕业课题\论文\Chapter5\识别结果\0599.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4">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总结</a:t>
            </a:r>
            <a:endParaRPr lang="zh-CN" altLang="en-US" sz="4400" dirty="0">
              <a:solidFill>
                <a:schemeClr val="bg1"/>
              </a:solidFill>
            </a:endParaRP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总结</a:t>
            </a:r>
            <a:endParaRPr lang="zh-CN" altLang="en-US" b="0" dirty="0"/>
          </a:p>
        </p:txBody>
      </p:sp>
      <p:sp>
        <p:nvSpPr>
          <p:cNvPr id="5" name="六边形 4"/>
          <p:cNvSpPr>
            <a:spLocks noChangeAspect="1"/>
          </p:cNvSpPr>
          <p:nvPr/>
        </p:nvSpPr>
        <p:spPr>
          <a:xfrm rot="5400000">
            <a:off x="799193" y="17380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1984075"/>
            <a:ext cx="6642031" cy="707886"/>
          </a:xfrm>
          <a:prstGeom prst="rect">
            <a:avLst/>
          </a:prstGeom>
        </p:spPr>
        <p:txBody>
          <a:bodyPr wrap="square">
            <a:spAutoFit/>
          </a:bodyPr>
          <a:lstStyle/>
          <a:p>
            <a:pPr algn="just"/>
            <a:r>
              <a:rPr lang="zh-CN" altLang="en-US" sz="2000" dirty="0" smtClean="0">
                <a:latin typeface="+mn-ea"/>
              </a:rPr>
              <a:t>结合雾霾判断的图像去雾处理。</a:t>
            </a:r>
            <a:r>
              <a:rPr lang="zh-CN" altLang="en-US" sz="2000" dirty="0" smtClean="0">
                <a:solidFill>
                  <a:schemeClr val="accent2"/>
                </a:solidFill>
                <a:latin typeface="+mn-ea"/>
              </a:rPr>
              <a:t>降低了去雾算法对无雾图像的畸变影响</a:t>
            </a:r>
          </a:p>
        </p:txBody>
      </p:sp>
      <p:sp>
        <p:nvSpPr>
          <p:cNvPr id="8" name="矩形 7"/>
          <p:cNvSpPr/>
          <p:nvPr/>
        </p:nvSpPr>
        <p:spPr>
          <a:xfrm>
            <a:off x="1556621" y="3455281"/>
            <a:ext cx="6642032" cy="1015663"/>
          </a:xfrm>
          <a:prstGeom prst="rect">
            <a:avLst/>
          </a:prstGeom>
        </p:spPr>
        <p:txBody>
          <a:bodyPr wrap="square">
            <a:spAutoFit/>
          </a:bodyPr>
          <a:lstStyle/>
          <a:p>
            <a:pPr algn="just"/>
            <a:r>
              <a:rPr lang="zh-CN" altLang="en-US" sz="2000" dirty="0" smtClean="0">
                <a:latin typeface="+mn-ea"/>
              </a:rPr>
              <a:t>在</a:t>
            </a:r>
            <a:r>
              <a:rPr lang="en-US" altLang="zh-CN" sz="2000" dirty="0" smtClean="0">
                <a:latin typeface="+mn-ea"/>
              </a:rPr>
              <a:t>VIBE</a:t>
            </a:r>
            <a:r>
              <a:rPr lang="zh-CN" altLang="en-US" sz="2000" dirty="0" smtClean="0">
                <a:latin typeface="+mn-ea"/>
              </a:rPr>
              <a:t>算法的基础上引入开关变量、场景变换检测与快速更新。</a:t>
            </a:r>
            <a:r>
              <a:rPr lang="zh-CN" altLang="en-US" sz="2000" dirty="0" smtClean="0">
                <a:solidFill>
                  <a:schemeClr val="accent2"/>
                </a:solidFill>
                <a:latin typeface="+mn-ea"/>
              </a:rPr>
              <a:t>提高了</a:t>
            </a:r>
            <a:r>
              <a:rPr lang="en-US" altLang="zh-CN" sz="2000" dirty="0" smtClean="0">
                <a:solidFill>
                  <a:schemeClr val="accent2"/>
                </a:solidFill>
                <a:latin typeface="+mn-ea"/>
              </a:rPr>
              <a:t>VIBE</a:t>
            </a:r>
            <a:r>
              <a:rPr lang="zh-CN" altLang="en-US" sz="2000" dirty="0" smtClean="0">
                <a:solidFill>
                  <a:schemeClr val="accent2"/>
                </a:solidFill>
                <a:latin typeface="+mn-ea"/>
              </a:rPr>
              <a:t>运动检测的速度与对场景变换的适应能力。</a:t>
            </a:r>
          </a:p>
        </p:txBody>
      </p:sp>
      <p:sp>
        <p:nvSpPr>
          <p:cNvPr id="9" name="六边形 8"/>
          <p:cNvSpPr>
            <a:spLocks noChangeAspect="1"/>
          </p:cNvSpPr>
          <p:nvPr/>
        </p:nvSpPr>
        <p:spPr>
          <a:xfrm rot="5400000">
            <a:off x="799193" y="46623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926487"/>
            <a:ext cx="6642032" cy="707886"/>
          </a:xfrm>
          <a:prstGeom prst="rect">
            <a:avLst/>
          </a:prstGeom>
        </p:spPr>
        <p:txBody>
          <a:bodyPr wrap="square">
            <a:spAutoFit/>
          </a:bodyPr>
          <a:lstStyle/>
          <a:p>
            <a:pPr algn="just"/>
            <a:r>
              <a:rPr lang="zh-CN" altLang="en-US" sz="2000" dirty="0" smtClean="0">
                <a:latin typeface="+mn-ea"/>
              </a:rPr>
              <a:t>设计了基于</a:t>
            </a:r>
            <a:r>
              <a:rPr lang="en-US" altLang="zh-CN" sz="2000" dirty="0" smtClean="0">
                <a:latin typeface="+mn-ea"/>
              </a:rPr>
              <a:t>BP</a:t>
            </a:r>
            <a:r>
              <a:rPr lang="zh-CN" altLang="en-US" sz="2000" dirty="0" smtClean="0">
                <a:latin typeface="+mn-ea"/>
              </a:rPr>
              <a:t>的级联网络。</a:t>
            </a:r>
            <a:r>
              <a:rPr lang="zh-CN" altLang="en-US" sz="2000" dirty="0" smtClean="0">
                <a:solidFill>
                  <a:schemeClr val="accent2"/>
                </a:solidFill>
                <a:latin typeface="+mn-ea"/>
              </a:rPr>
              <a:t>解决了不同特征量级不一致等问题</a:t>
            </a: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感谢我的导师路小波教授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3">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4">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5">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6">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去雾</a:t>
            </a:r>
            <a:endParaRPr lang="en-US" altLang="zh-CN" sz="4400" dirty="0" smtClean="0">
              <a:solidFill>
                <a:schemeClr val="bg1"/>
              </a:solidFill>
            </a:endParaRPr>
          </a:p>
          <a:p>
            <a:pPr algn="ctr"/>
            <a:r>
              <a:rPr lang="zh-CN" altLang="en-US" sz="4400" dirty="0" smtClean="0">
                <a:solidFill>
                  <a:schemeClr val="bg1"/>
                </a:solidFill>
              </a:rPr>
              <a:t>处理</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1646</TotalTime>
  <Words>3777</Words>
  <Application>Microsoft Office PowerPoint</Application>
  <PresentationFormat>全屏显示(4:3)</PresentationFormat>
  <Paragraphs>332</Paragraphs>
  <Slides>41</Slides>
  <Notes>41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4"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文档</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492</cp:revision>
  <dcterms:created xsi:type="dcterms:W3CDTF">2015-04-19T07:39:12Z</dcterms:created>
  <dcterms:modified xsi:type="dcterms:W3CDTF">2018-04-10T15:22:56Z</dcterms:modified>
</cp:coreProperties>
</file>