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73" r:id="rId3"/>
    <p:sldId id="271" r:id="rId4"/>
    <p:sldId id="270" r:id="rId5"/>
    <p:sldId id="269" r:id="rId6"/>
    <p:sldId id="274" r:id="rId7"/>
    <p:sldId id="278" r:id="rId8"/>
    <p:sldId id="275" r:id="rId9"/>
    <p:sldId id="277" r:id="rId10"/>
    <p:sldId id="288" r:id="rId11"/>
    <p:sldId id="290" r:id="rId12"/>
    <p:sldId id="280" r:id="rId13"/>
    <p:sldId id="312" r:id="rId14"/>
    <p:sldId id="293" r:id="rId15"/>
    <p:sldId id="313" r:id="rId16"/>
    <p:sldId id="309" r:id="rId17"/>
    <p:sldId id="295" r:id="rId18"/>
    <p:sldId id="300" r:id="rId19"/>
    <p:sldId id="294" r:id="rId20"/>
    <p:sldId id="314" r:id="rId21"/>
    <p:sldId id="296" r:id="rId22"/>
    <p:sldId id="297" r:id="rId23"/>
    <p:sldId id="310" r:id="rId24"/>
    <p:sldId id="298" r:id="rId25"/>
    <p:sldId id="299" r:id="rId26"/>
    <p:sldId id="301" r:id="rId27"/>
    <p:sldId id="302" r:id="rId28"/>
    <p:sldId id="303" r:id="rId29"/>
    <p:sldId id="304" r:id="rId30"/>
    <p:sldId id="305" r:id="rId31"/>
    <p:sldId id="311" r:id="rId32"/>
    <p:sldId id="306" r:id="rId33"/>
    <p:sldId id="307" r:id="rId34"/>
    <p:sldId id="282" r:id="rId35"/>
    <p:sldId id="281" r:id="rId36"/>
    <p:sldId id="308" r:id="rId37"/>
    <p:sldId id="283" r:id="rId38"/>
    <p:sldId id="279" r:id="rId39"/>
    <p:sldId id="285" r:id="rId40"/>
    <p:sldId id="286" r:id="rId41"/>
    <p:sldId id="26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5872" autoAdjust="0"/>
  </p:normalViewPr>
  <p:slideViewPr>
    <p:cSldViewPr snapToGrid="0">
      <p:cViewPr varScale="1">
        <p:scale>
          <a:sx n="70" d="100"/>
          <a:sy n="70" d="100"/>
        </p:scale>
        <p:origin x="1992" y="71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294562272"/>
        <c:axId val="294562664"/>
      </c:scatterChart>
      <c:valAx>
        <c:axId val="294562272"/>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562664"/>
        <c:crosses val="autoZero"/>
        <c:crossBetween val="midCat"/>
      </c:valAx>
      <c:valAx>
        <c:axId val="294562664"/>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562272"/>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294563448"/>
        <c:axId val="294563840"/>
      </c:scatterChart>
      <c:valAx>
        <c:axId val="294563448"/>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563840"/>
        <c:crosses val="autoZero"/>
        <c:crossBetween val="midCat"/>
      </c:valAx>
      <c:valAx>
        <c:axId val="294563840"/>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4563448"/>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389699176"/>
        <c:axId val="389699568"/>
      </c:lineChart>
      <c:catAx>
        <c:axId val="389699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9699568"/>
        <c:crosses val="autoZero"/>
        <c:auto val="1"/>
        <c:lblAlgn val="ctr"/>
        <c:lblOffset val="100"/>
        <c:noMultiLvlLbl val="0"/>
      </c:catAx>
      <c:valAx>
        <c:axId val="38969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96991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389700352"/>
        <c:axId val="389700744"/>
      </c:lineChart>
      <c:catAx>
        <c:axId val="389700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9700744"/>
        <c:crosses val="autoZero"/>
        <c:auto val="1"/>
        <c:lblAlgn val="ctr"/>
        <c:lblOffset val="100"/>
        <c:noMultiLvlLbl val="0"/>
      </c:catAx>
      <c:valAx>
        <c:axId val="389700744"/>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9700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a:t>
            </a:r>
            <a:r>
              <a:rPr lang="zh-CN" altLang="en-US" sz="1200" kern="1200" dirty="0" smtClean="0">
                <a:solidFill>
                  <a:schemeClr val="tx1"/>
                </a:solidFill>
                <a:effectLst/>
                <a:latin typeface="+mn-lt"/>
                <a:ea typeface="+mn-ea"/>
                <a:cs typeface="+mn-cs"/>
              </a:rPr>
              <a:t>进行去雾实验得到结果如图。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三</a:t>
            </a:r>
            <a:r>
              <a:rPr lang="zh-CN" altLang="zh-CN" sz="1200" kern="1200" dirty="0" smtClean="0">
                <a:solidFill>
                  <a:schemeClr val="tx1"/>
                </a:solidFill>
                <a:effectLst/>
                <a:latin typeface="+mn-lt"/>
                <a:ea typeface="+mn-ea"/>
                <a:cs typeface="+mn-cs"/>
              </a:rPr>
              <a:t>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后彩色信息有部分缺失；在图像整体对比度提高方面，</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效果</a:t>
            </a:r>
            <a:r>
              <a:rPr lang="zh-CN" altLang="zh-CN" sz="1200" kern="1200" dirty="0" smtClean="0">
                <a:solidFill>
                  <a:schemeClr val="tx1"/>
                </a:solidFill>
                <a:effectLst/>
                <a:latin typeface="+mn-lt"/>
                <a:ea typeface="+mn-ea"/>
                <a:cs typeface="+mn-cs"/>
              </a:rPr>
              <a:t>最微弱</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而对无雾图像的处理效果显示无论何种算法都</a:t>
            </a:r>
            <a:r>
              <a:rPr lang="zh-CN" altLang="zh-CN" sz="1200" kern="1200" dirty="0" smtClean="0">
                <a:solidFill>
                  <a:schemeClr val="tx1"/>
                </a:solidFill>
                <a:effectLst/>
                <a:latin typeface="+mn-lt"/>
                <a:ea typeface="+mn-ea"/>
                <a:cs typeface="+mn-cs"/>
              </a:rPr>
              <a:t>会使</a:t>
            </a:r>
            <a:r>
              <a:rPr lang="zh-CN" altLang="en-US" sz="1200" kern="1200" dirty="0" smtClean="0">
                <a:solidFill>
                  <a:schemeClr val="tx1"/>
                </a:solidFill>
                <a:effectLst/>
                <a:latin typeface="+mn-lt"/>
                <a:ea typeface="+mn-ea"/>
                <a:cs typeface="+mn-cs"/>
              </a:rPr>
              <a:t>造成</a:t>
            </a:r>
            <a:r>
              <a:rPr lang="zh-CN" altLang="zh-CN" sz="1200" kern="1200" dirty="0" smtClean="0">
                <a:solidFill>
                  <a:schemeClr val="tx1"/>
                </a:solidFill>
                <a:effectLst/>
                <a:latin typeface="+mn-lt"/>
                <a:ea typeface="+mn-ea"/>
                <a:cs typeface="+mn-cs"/>
              </a:rPr>
              <a:t>原始图像的畸变。</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同时对时间效率进行分析，在相同的实验环境下，直方图均衡</a:t>
            </a:r>
            <a:r>
              <a:rPr lang="zh-CN" altLang="zh-CN"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时间效率最高且远</a:t>
            </a:r>
            <a:r>
              <a:rPr lang="zh-CN" altLang="zh-CN" sz="1200" kern="1200" dirty="0" smtClean="0">
                <a:solidFill>
                  <a:schemeClr val="tx1"/>
                </a:solidFill>
                <a:effectLst/>
                <a:latin typeface="+mn-lt"/>
                <a:ea typeface="+mn-ea"/>
                <a:cs typeface="+mn-cs"/>
              </a:rPr>
              <a:t>高于</a:t>
            </a:r>
            <a:r>
              <a:rPr lang="zh-CN" altLang="en-US" sz="1200" kern="1200" dirty="0" smtClean="0">
                <a:solidFill>
                  <a:schemeClr val="tx1"/>
                </a:solidFill>
                <a:effectLst/>
                <a:latin typeface="+mn-lt"/>
                <a:ea typeface="+mn-ea"/>
                <a:cs typeface="+mn-cs"/>
              </a:rPr>
              <a:t>其他两种</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结合两个实验结果来看，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去雾处理能有效恢复有雾图像中的彩色信息，同时造成无雾图像颜色的较大畸变，</a:t>
            </a:r>
            <a:r>
              <a:rPr lang="zh-CN" altLang="en-US" sz="1200" kern="1200" dirty="0" smtClean="0">
                <a:solidFill>
                  <a:schemeClr val="tx1"/>
                </a:solidFill>
                <a:effectLst/>
                <a:latin typeface="+mn-lt"/>
                <a:ea typeface="+mn-ea"/>
                <a:cs typeface="+mn-cs"/>
              </a:rPr>
              <a:t>且它</a:t>
            </a:r>
            <a:r>
              <a:rPr lang="zh-CN" altLang="zh-CN" sz="1200" kern="1200" dirty="0" smtClean="0">
                <a:solidFill>
                  <a:schemeClr val="tx1"/>
                </a:solidFill>
                <a:effectLst/>
                <a:latin typeface="+mn-lt"/>
                <a:ea typeface="+mn-ea"/>
                <a:cs typeface="+mn-cs"/>
              </a:rPr>
              <a:t>在图像对比度增强方面效果一般， </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时间效率优于</a:t>
            </a:r>
            <a:r>
              <a:rPr lang="zh-CN" altLang="en-US" sz="1200" kern="1200" dirty="0" smtClean="0">
                <a:solidFill>
                  <a:schemeClr val="tx1"/>
                </a:solidFill>
                <a:effectLst/>
                <a:latin typeface="+mn-lt"/>
                <a:ea typeface="+mn-ea"/>
                <a:cs typeface="+mn-cs"/>
              </a:rPr>
              <a:t>暗通道去雾</a:t>
            </a:r>
            <a:r>
              <a:rPr lang="zh-CN" altLang="zh-CN" sz="1200" kern="1200" dirty="0" smtClean="0">
                <a:solidFill>
                  <a:schemeClr val="tx1"/>
                </a:solidFill>
                <a:effectLst/>
                <a:latin typeface="+mn-lt"/>
                <a:ea typeface="+mn-ea"/>
                <a:cs typeface="+mn-cs"/>
              </a:rPr>
              <a:t>，但不及</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处理；</a:t>
            </a:r>
          </a:p>
          <a:p>
            <a:r>
              <a:rPr lang="zh-CN" altLang="zh-CN" sz="1200" kern="1200" dirty="0" smtClean="0">
                <a:solidFill>
                  <a:schemeClr val="tx1"/>
                </a:solidFill>
                <a:effectLst/>
                <a:latin typeface="+mn-lt"/>
                <a:ea typeface="+mn-ea"/>
                <a:cs typeface="+mn-cs"/>
              </a:rPr>
              <a:t>②</a:t>
            </a:r>
            <a:r>
              <a:rPr lang="en-US" altLang="zh-CN" sz="1200" kern="1200" dirty="0" smtClean="0">
                <a:solidFill>
                  <a:schemeClr val="tx1"/>
                </a:solidFill>
                <a:effectLst/>
                <a:latin typeface="+mn-lt"/>
                <a:ea typeface="+mn-ea"/>
                <a:cs typeface="+mn-cs"/>
              </a:rPr>
              <a:t>HE</a:t>
            </a:r>
            <a:r>
              <a:rPr lang="zh-CN" altLang="zh-CN" sz="1200" kern="1200" dirty="0" smtClean="0">
                <a:solidFill>
                  <a:schemeClr val="tx1"/>
                </a:solidFill>
                <a:effectLst/>
                <a:latin typeface="+mn-lt"/>
                <a:ea typeface="+mn-ea"/>
                <a:cs typeface="+mn-cs"/>
              </a:rPr>
              <a:t>去雾处理在有雾图像的彩色信息恢复方面稍弱，但对于有雾图像的对比度增强效果显著，同时</a:t>
            </a:r>
            <a:r>
              <a:rPr lang="zh-CN" altLang="en-US" sz="1200" kern="1200" dirty="0" smtClean="0">
                <a:solidFill>
                  <a:schemeClr val="tx1"/>
                </a:solidFill>
                <a:effectLst/>
                <a:latin typeface="+mn-lt"/>
                <a:ea typeface="+mn-ea"/>
                <a:cs typeface="+mn-cs"/>
              </a:rPr>
              <a:t>处理时间消耗小</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a:t>
            </a:r>
            <a:r>
              <a:rPr lang="zh-CN" altLang="en-US" sz="1200" kern="1200" dirty="0" smtClean="0">
                <a:solidFill>
                  <a:schemeClr val="tx1"/>
                </a:solidFill>
                <a:effectLst/>
                <a:latin typeface="+mn-lt"/>
                <a:ea typeface="+mn-ea"/>
                <a:cs typeface="+mn-cs"/>
              </a:rPr>
              <a:t>方面</a:t>
            </a:r>
            <a:r>
              <a:rPr lang="zh-CN" altLang="zh-CN" sz="1200" kern="1200" dirty="0" smtClean="0">
                <a:solidFill>
                  <a:schemeClr val="tx1"/>
                </a:solidFill>
                <a:effectLst/>
                <a:latin typeface="+mn-lt"/>
                <a:ea typeface="+mn-ea"/>
                <a:cs typeface="+mn-cs"/>
              </a:rPr>
              <a:t>，但暗通道去雾处理时间消耗过大。</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直接对森林监控视频采用某一种去雾算法存在以下两点问题：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①对于不同地区，不同时间的监控视频不做有雾判断直接进行去雾处理导致</a:t>
            </a:r>
            <a:r>
              <a:rPr lang="zh-CN" altLang="en-US" sz="1200" kern="1200" dirty="0" smtClean="0">
                <a:solidFill>
                  <a:schemeClr val="tx1"/>
                </a:solidFill>
                <a:effectLst/>
                <a:latin typeface="+mn-lt"/>
                <a:ea typeface="+mn-ea"/>
                <a:cs typeface="+mn-cs"/>
              </a:rPr>
              <a:t>正常天气下</a:t>
            </a:r>
            <a:r>
              <a:rPr lang="zh-CN" altLang="zh-CN" sz="1200" kern="1200" dirty="0" smtClean="0">
                <a:solidFill>
                  <a:schemeClr val="tx1"/>
                </a:solidFill>
                <a:effectLst/>
                <a:latin typeface="+mn-lt"/>
                <a:ea typeface="+mn-ea"/>
                <a:cs typeface="+mn-cs"/>
              </a:rPr>
              <a:t>监控视频图像的畸变。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如何有效权衡去雾处理的效果与时间效率的问题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结合森林烟火识别系统的实时处理问题，采用暗通道去雾算法耗时太大，会导致对监控视频的处理不及时；</a:t>
            </a:r>
          </a:p>
          <a:p>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已有方法对所有图片统一进行去雾操作，主要存在的问题是无法在保证在对有雾图像进行去雾处理的同时不对无雾图像造成过大的畸变影响。针对这个问题，本文采取先判断后处理的原则，首先通过暗通道判断待处理图像中是否存在雾霾影响，然后对存在雾霾影响的图像进行去雾。</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384152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。对同一场景下有雾和无雾图像计算暗通道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在雾霾天气下拍摄的图像对应的暗通道图像像素值较高，因此可以利用阈值分割对有雾场景和无雾场景进行区分。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判断之后，再对有雾的场景进行直方图均衡处理。</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zh-CN" altLang="en-US"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80</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实验结果如图，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针对时间效率问题，</a:t>
            </a: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r>
              <a:rPr lang="zh-CN" altLang="en-US" sz="1200" kern="1200" dirty="0" smtClean="0">
                <a:solidFill>
                  <a:schemeClr val="tx1"/>
                </a:solidFill>
                <a:effectLst/>
                <a:latin typeface="+mn-lt"/>
                <a:ea typeface="+mn-ea"/>
                <a:cs typeface="+mn-cs"/>
              </a:rPr>
              <a:t>这样进一步提高了去雾的时间效率，每帧处理时间可以控制在</a:t>
            </a:r>
            <a:r>
              <a:rPr lang="en-US" altLang="zh-CN" sz="1200" kern="1200" dirty="0" smtClean="0">
                <a:solidFill>
                  <a:schemeClr val="tx1"/>
                </a:solidFill>
                <a:effectLst/>
                <a:latin typeface="+mn-lt"/>
                <a:ea typeface="+mn-ea"/>
                <a:cs typeface="+mn-cs"/>
              </a:rPr>
              <a:t>10ms</a:t>
            </a:r>
            <a:r>
              <a:rPr lang="zh-CN" altLang="en-US" sz="1200" kern="1200" dirty="0" smtClean="0">
                <a:solidFill>
                  <a:schemeClr val="tx1"/>
                </a:solidFill>
                <a:effectLst/>
                <a:latin typeface="+mn-lt"/>
                <a:ea typeface="+mn-ea"/>
                <a:cs typeface="+mn-cs"/>
              </a:rPr>
              <a:t>以内。</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1336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接下来介绍运动分割模块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143421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运动分割的目标是从视频图像序列中将像素值发生变化的区域从背景图像中分割出来，运动分割的准确性对森林烟火识别算法中后续的特征提取、目标分类与识别影响重大。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典型</a:t>
            </a:r>
            <a:r>
              <a:rPr lang="zh-CN" altLang="zh-CN" sz="1200" kern="1200" dirty="0" smtClean="0">
                <a:solidFill>
                  <a:schemeClr val="tx1"/>
                </a:solidFill>
                <a:effectLst/>
                <a:latin typeface="+mn-lt"/>
                <a:ea typeface="+mn-ea"/>
                <a:cs typeface="+mn-cs"/>
              </a:rPr>
              <a:t>的运动目标检测算法大体可以分为三类</a:t>
            </a:r>
            <a:r>
              <a:rPr lang="zh-CN" altLang="zh-CN" sz="1200" kern="1200" dirty="0" smtClean="0">
                <a:solidFill>
                  <a:schemeClr val="tx1"/>
                </a:solidFill>
                <a:effectLst/>
                <a:latin typeface="+mn-lt"/>
                <a:ea typeface="+mn-ea"/>
                <a:cs typeface="+mn-cs"/>
              </a:rPr>
              <a:t>：</a:t>
            </a:r>
            <a:r>
              <a:rPr lang="zh-CN" altLang="en-US" sz="1200" dirty="0" smtClean="0">
                <a:solidFill>
                  <a:schemeClr val="accent2"/>
                </a:solidFill>
                <a:latin typeface="微软雅黑 Light" panose="020B0502040204020203" pitchFamily="34" charset="-122"/>
                <a:ea typeface="微软雅黑 Light" panose="020B0502040204020203" pitchFamily="34" charset="-122"/>
              </a:rPr>
              <a:t>帧间差分法、基于运动场的估计方法和背景差分法。考虑到</a:t>
            </a:r>
            <a:r>
              <a:rPr lang="zh-CN" altLang="en-US" dirty="0" smtClean="0"/>
              <a:t>森林烟火检测系统中背景的非时变性以及烟雾的缓慢运动特性，本文采用背景差分的思想对森林监控视频进行运动检测。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：模型初始化，运动目标点判断和模型更新</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算法对森林监控视频的运动目标检测能到较好效果，由于不同渠道获得的森林监控视频大小不一致，本文统一将视频图像调整至帧像素为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的图像进行处理，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a:t>
            </a:r>
            <a:r>
              <a:rPr lang="zh-CN" altLang="zh-CN" sz="1200" kern="1200" dirty="0" smtClean="0">
                <a:solidFill>
                  <a:schemeClr val="tx1"/>
                </a:solidFill>
                <a:effectLst/>
                <a:latin typeface="+mn-lt"/>
                <a:ea typeface="+mn-ea"/>
                <a:cs typeface="+mn-cs"/>
              </a:rPr>
              <a:t>对</a:t>
            </a:r>
            <a:r>
              <a:rPr lang="zh-CN" altLang="en-US" sz="1200" kern="1200" dirty="0" smtClean="0">
                <a:solidFill>
                  <a:schemeClr val="tx1"/>
                </a:solidFill>
                <a:effectLst/>
                <a:latin typeface="+mn-lt"/>
                <a:ea typeface="+mn-ea"/>
                <a:cs typeface="+mn-cs"/>
              </a:rPr>
              <a:t>该像素大小</a:t>
            </a:r>
            <a:r>
              <a:rPr lang="zh-CN" altLang="zh-CN"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视频平均每帧图像的处理时间为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，与其他典型运动目标检测算法的处理速度对比结果如表所示。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运动检测对场景变化的适应能力进行实验，实验结果表明在场景转换过程中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运动检测算法将大量非运动点误检为运动点，经过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运动检测方法能基本恢复正常检测。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a:t>
            </a:r>
            <a:r>
              <a:rPr lang="zh-CN" altLang="en-US" dirty="0" smtClean="0"/>
              <a:t>将分为六部分，</a:t>
            </a:r>
            <a:r>
              <a:rPr lang="zh-CN" altLang="en-US" dirty="0" smtClean="0"/>
              <a:t>首先介绍项目研究背景，然后从烟火检测的四个模块分别介绍自己的工作</a:t>
            </a:r>
            <a:r>
              <a:rPr lang="zh-CN" altLang="en-US" dirty="0" smtClean="0"/>
              <a:t>，最后进行总结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a:t>
            </a:r>
            <a:r>
              <a:rPr lang="zh-CN" altLang="en-US" sz="1200" kern="1200" dirty="0" smtClean="0">
                <a:solidFill>
                  <a:schemeClr val="tx1"/>
                </a:solidFill>
                <a:effectLst/>
                <a:latin typeface="+mn-lt"/>
                <a:ea typeface="+mn-ea"/>
                <a:cs typeface="+mn-cs"/>
              </a:rPr>
              <a:t>以下</a:t>
            </a:r>
            <a:r>
              <a:rPr lang="zh-CN" altLang="zh-CN" sz="1200" kern="1200" dirty="0" smtClean="0">
                <a:solidFill>
                  <a:schemeClr val="tx1"/>
                </a:solidFill>
                <a:effectLst/>
                <a:latin typeface="+mn-lt"/>
                <a:ea typeface="+mn-ea"/>
                <a:cs typeface="+mn-cs"/>
              </a:rPr>
              <a:t>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125216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本因此文</a:t>
            </a:r>
            <a:r>
              <a:rPr lang="zh-CN" altLang="en-US"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a:t>
            </a:r>
            <a:r>
              <a:rPr lang="zh-CN" altLang="en-US" sz="1200" kern="1200" dirty="0" smtClean="0">
                <a:solidFill>
                  <a:schemeClr val="tx1"/>
                </a:solidFill>
                <a:effectLst/>
                <a:latin typeface="+mn-lt"/>
                <a:ea typeface="+mn-ea"/>
                <a:cs typeface="+mn-cs"/>
              </a:rPr>
              <a:t>方面改进：</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首先针对算法速度问题：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算法在背景模型更新过程的更新策略</a:t>
            </a:r>
            <a:r>
              <a:rPr lang="zh-CN" altLang="en-US"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对于每一帧新图像进行运动目标检测时，对每个像素点进行运动目标点判断，一旦该像素点被判断为背景点，即有一定的机会更新背景样本集。但是在森林烟火监控视频中，在</a:t>
            </a:r>
            <a:r>
              <a:rPr lang="zh-CN" altLang="en-US" sz="1200" kern="1200" dirty="0" smtClean="0">
                <a:solidFill>
                  <a:schemeClr val="tx1"/>
                </a:solidFill>
                <a:effectLst/>
                <a:latin typeface="+mn-lt"/>
                <a:ea typeface="+mn-ea"/>
                <a:cs typeface="+mn-cs"/>
              </a:rPr>
              <a:t>短短</a:t>
            </a:r>
            <a:r>
              <a:rPr lang="zh-CN" altLang="zh-CN" sz="1200" kern="1200" dirty="0" smtClean="0">
                <a:solidFill>
                  <a:schemeClr val="tx1"/>
                </a:solidFill>
                <a:effectLst/>
                <a:latin typeface="+mn-lt"/>
                <a:ea typeface="+mn-ea"/>
                <a:cs typeface="+mn-cs"/>
              </a:rPr>
              <a:t>几帧视频图像，即不到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秒的时间内，背景几乎没有改变，因而并不需要对每一帧图像进行模型更新操作。</a:t>
            </a:r>
            <a:r>
              <a:rPr lang="zh-CN" altLang="en-US" sz="1200" kern="1200" dirty="0" smtClean="0">
                <a:solidFill>
                  <a:schemeClr val="tx1"/>
                </a:solidFill>
                <a:effectLst/>
                <a:latin typeface="+mn-lt"/>
                <a:ea typeface="+mn-ea"/>
                <a:cs typeface="+mn-cs"/>
              </a:rPr>
              <a:t>本文设置一个开关变量，开关闭合时才会进行更新操作。</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其次是针对场景变换问题：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a:t>
            </a:r>
            <a:r>
              <a:rPr lang="zh-CN" altLang="zh-CN"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检测到场景转换后采用快更新策略进行模型更新</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对每一帧中运动目标点判断情况进行统计</a:t>
            </a:r>
            <a:r>
              <a:rPr lang="zh-CN" altLang="en-US" sz="1200" kern="1200" dirty="0" smtClean="0">
                <a:solidFill>
                  <a:schemeClr val="tx1"/>
                </a:solidFill>
                <a:effectLst/>
                <a:latin typeface="+mn-lt"/>
                <a:ea typeface="+mn-ea"/>
                <a:cs typeface="+mn-cs"/>
              </a:rPr>
              <a:t>，当前景区域大于相应阈值后判定监控场景发生突变，则采用快速更新策略，调整背景样本集的更新参数。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在相同实验条件下对相同的火灾监控视频进行高斯</a:t>
            </a:r>
            <a:r>
              <a:rPr lang="zh-CN" altLang="zh-CN" sz="1200" kern="1200" dirty="0" smtClean="0">
                <a:solidFill>
                  <a:schemeClr val="tx1"/>
                </a:solidFill>
                <a:effectLst/>
                <a:latin typeface="+mn-lt"/>
                <a:ea typeface="+mn-ea"/>
                <a:cs typeface="+mn-cs"/>
              </a:rPr>
              <a:t>混合模型、</a:t>
            </a:r>
            <a:r>
              <a:rPr lang="zh-CN" altLang="zh-CN" sz="1200" kern="1200" dirty="0" smtClean="0">
                <a:solidFill>
                  <a:schemeClr val="tx1"/>
                </a:solidFill>
                <a:effectLst/>
                <a:latin typeface="+mn-lt"/>
                <a:ea typeface="+mn-ea"/>
                <a:cs typeface="+mn-cs"/>
              </a:rPr>
              <a:t>光流</a:t>
            </a:r>
            <a:r>
              <a:rPr lang="zh-CN" altLang="zh-CN" sz="1200" kern="1200" dirty="0" smtClean="0">
                <a:solidFill>
                  <a:schemeClr val="tx1"/>
                </a:solidFill>
                <a:effectLst/>
                <a:latin typeface="+mn-lt"/>
                <a:ea typeface="+mn-ea"/>
                <a:cs typeface="+mn-cs"/>
              </a:rPr>
              <a:t>法、</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和</a:t>
            </a:r>
            <a:r>
              <a:rPr lang="zh-CN" altLang="zh-CN" sz="1200" kern="1200" dirty="0" smtClean="0">
                <a:solidFill>
                  <a:schemeClr val="tx1"/>
                </a:solidFill>
                <a:effectLst/>
                <a:latin typeface="+mn-lt"/>
                <a:ea typeface="+mn-ea"/>
                <a:cs typeface="+mn-cs"/>
              </a:rPr>
              <a:t>改进</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运动</a:t>
            </a:r>
            <a:r>
              <a:rPr lang="zh-CN" altLang="zh-CN" sz="1200" kern="1200" dirty="0" smtClean="0">
                <a:solidFill>
                  <a:schemeClr val="tx1"/>
                </a:solidFill>
                <a:effectLst/>
                <a:latin typeface="+mn-lt"/>
                <a:ea typeface="+mn-ea"/>
                <a:cs typeface="+mn-cs"/>
              </a:rPr>
              <a:t>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在相同实验条件下对不同运动检测算法对视频场景变化的适应能力进行实验。不同算法在场景变化后能完全适应背景常见变化平均所需图像帧数与总时间的实验结果数据如表所示，实验结果表明改进后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接下来介绍特征提取模块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3615985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根据</a:t>
            </a:r>
            <a:r>
              <a:rPr lang="zh-CN" altLang="zh-CN" sz="1200" kern="1200" dirty="0" smtClean="0">
                <a:solidFill>
                  <a:schemeClr val="tx1"/>
                </a:solidFill>
                <a:effectLst/>
                <a:latin typeface="+mn-lt"/>
                <a:ea typeface="+mn-ea"/>
                <a:cs typeface="+mn-cs"/>
              </a:rPr>
              <a:t>森林监控视频分析了烟雾的特性，从不同的特征着手，对监控视频中的</a:t>
            </a:r>
            <a:r>
              <a:rPr lang="zh-CN" altLang="zh-CN" sz="1200" kern="1200" dirty="0" smtClean="0">
                <a:solidFill>
                  <a:schemeClr val="tx1"/>
                </a:solidFill>
                <a:effectLst/>
                <a:latin typeface="+mn-lt"/>
                <a:ea typeface="+mn-ea"/>
                <a:cs typeface="+mn-cs"/>
              </a:rPr>
              <a:t>烟雾与</a:t>
            </a:r>
            <a:r>
              <a:rPr lang="zh-CN" altLang="zh-CN" sz="1200" kern="1200" dirty="0" smtClean="0">
                <a:solidFill>
                  <a:schemeClr val="tx1"/>
                </a:solidFill>
                <a:effectLst/>
                <a:latin typeface="+mn-lt"/>
                <a:ea typeface="+mn-ea"/>
                <a:cs typeface="+mn-cs"/>
              </a:rPr>
              <a:t>非</a:t>
            </a:r>
            <a:r>
              <a:rPr lang="zh-CN" altLang="zh-CN" sz="1200" kern="1200" dirty="0" smtClean="0">
                <a:solidFill>
                  <a:schemeClr val="tx1"/>
                </a:solidFill>
                <a:effectLst/>
                <a:latin typeface="+mn-lt"/>
                <a:ea typeface="+mn-ea"/>
                <a:cs typeface="+mn-cs"/>
              </a:rPr>
              <a:t>烟雾进行</a:t>
            </a:r>
            <a:r>
              <a:rPr lang="zh-CN" altLang="zh-CN" sz="1200" kern="1200" dirty="0" smtClean="0">
                <a:solidFill>
                  <a:schemeClr val="tx1"/>
                </a:solidFill>
                <a:effectLst/>
                <a:latin typeface="+mn-lt"/>
                <a:ea typeface="+mn-ea"/>
                <a:cs typeface="+mn-cs"/>
              </a:rPr>
              <a:t>实验分析，</a:t>
            </a:r>
            <a:r>
              <a:rPr lang="zh-CN" altLang="zh-CN" sz="1200" kern="1200" dirty="0" smtClean="0">
                <a:solidFill>
                  <a:schemeClr val="tx1"/>
                </a:solidFill>
                <a:effectLst/>
                <a:latin typeface="+mn-lt"/>
                <a:ea typeface="+mn-ea"/>
                <a:cs typeface="+mn-cs"/>
              </a:rPr>
              <a:t>寻找</a:t>
            </a:r>
            <a:r>
              <a:rPr lang="zh-CN" altLang="en-US" sz="1200" kern="1200" dirty="0" smtClean="0">
                <a:solidFill>
                  <a:schemeClr val="tx1"/>
                </a:solidFill>
                <a:effectLst/>
                <a:latin typeface="+mn-lt"/>
                <a:ea typeface="+mn-ea"/>
                <a:cs typeface="+mn-cs"/>
              </a:rPr>
              <a:t>两者的差异</a:t>
            </a:r>
            <a:r>
              <a:rPr lang="zh-CN"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行人</a:t>
            </a:r>
            <a:r>
              <a:rPr lang="zh-CN" altLang="zh-CN" sz="1200" kern="1200" dirty="0" smtClean="0">
                <a:solidFill>
                  <a:schemeClr val="tx1"/>
                </a:solidFill>
                <a:effectLst/>
                <a:latin typeface="+mn-lt"/>
                <a:ea typeface="+mn-ea"/>
                <a:cs typeface="+mn-cs"/>
              </a:rPr>
              <a:t>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a:t>
            </a:r>
            <a:r>
              <a:rPr lang="zh-CN" altLang="zh-CN" sz="1200" kern="1200" dirty="0" smtClean="0">
                <a:solidFill>
                  <a:schemeClr val="tx1"/>
                </a:solidFill>
                <a:effectLst/>
                <a:latin typeface="+mn-lt"/>
                <a:ea typeface="+mn-ea"/>
                <a:cs typeface="+mn-cs"/>
              </a:rPr>
              <a:t>和非</a:t>
            </a:r>
            <a:r>
              <a:rPr lang="zh-CN" altLang="zh-CN" sz="1200" kern="1200" dirty="0" smtClean="0">
                <a:solidFill>
                  <a:schemeClr val="tx1"/>
                </a:solidFill>
                <a:effectLst/>
                <a:latin typeface="+mn-lt"/>
                <a:ea typeface="+mn-ea"/>
                <a:cs typeface="+mn-cs"/>
              </a:rPr>
              <a:t>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28</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首先简要介绍课题研究背景</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a:t>
            </a:fld>
            <a:endParaRPr lang="zh-CN" altLang="en-US"/>
          </a:p>
        </p:txBody>
      </p:sp>
    </p:spTree>
    <p:extLst>
      <p:ext uri="{BB962C8B-B14F-4D97-AF65-F5344CB8AC3E}">
        <p14:creationId xmlns:p14="http://schemas.microsoft.com/office/powerpoint/2010/main" val="624742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对一段时间内质心变化进行分析，可以看出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30</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31</a:t>
            </a:fld>
            <a:endParaRPr lang="zh-CN" altLang="en-US"/>
          </a:p>
        </p:txBody>
      </p:sp>
    </p:spTree>
    <p:extLst>
      <p:ext uri="{BB962C8B-B14F-4D97-AF65-F5344CB8AC3E}">
        <p14:creationId xmlns:p14="http://schemas.microsoft.com/office/powerpoint/2010/main" val="2494918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在森林烟火识别系统中对不同的特征进行串行融合并</a:t>
            </a:r>
            <a:r>
              <a:rPr lang="zh-CN" altLang="en-US" sz="1200" kern="1200" dirty="0" smtClean="0">
                <a:solidFill>
                  <a:schemeClr val="tx1"/>
                </a:solidFill>
                <a:effectLst/>
                <a:latin typeface="+mn-lt"/>
                <a:ea typeface="+mn-ea"/>
                <a:cs typeface="+mn-cs"/>
              </a:rPr>
              <a:t>直接</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神经网络进行分类存在以下三点问题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①特征量级不统一</a:t>
            </a:r>
            <a:r>
              <a:rPr lang="zh-CN" altLang="en-US" sz="1200" kern="1200" dirty="0" smtClean="0">
                <a:solidFill>
                  <a:schemeClr val="tx1"/>
                </a:solidFill>
                <a:effectLst/>
                <a:latin typeface="+mn-lt"/>
                <a:ea typeface="+mn-ea"/>
                <a:cs typeface="+mn-cs"/>
              </a:rPr>
              <a:t>：比如颜色特征大部分为百位级数字，而纹理特征大多为个位数，</a:t>
            </a:r>
            <a:r>
              <a:rPr lang="zh-CN" altLang="zh-CN" sz="1200" kern="1200" dirty="0" smtClean="0">
                <a:solidFill>
                  <a:schemeClr val="tx1"/>
                </a:solidFill>
                <a:effectLst/>
                <a:latin typeface="+mn-lt"/>
                <a:ea typeface="+mn-ea"/>
                <a:cs typeface="+mn-cs"/>
              </a:rPr>
              <a:t>通过简单的数据拼接或组合，直接交付给后续分类器进行识别分类，会造成量级较小的特征如纹理特征、周期飘动强度等在分类决策时几乎无法影响决策结果。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②分类器最优参数不统一</a:t>
            </a:r>
            <a:r>
              <a:rPr lang="zh-CN" altLang="en-US" sz="1200" kern="1200" dirty="0" smtClean="0">
                <a:solidFill>
                  <a:schemeClr val="tx1"/>
                </a:solidFill>
                <a:effectLst/>
                <a:latin typeface="+mn-lt"/>
                <a:ea typeface="+mn-ea"/>
                <a:cs typeface="+mn-cs"/>
              </a:rPr>
              <a:t>：不同的特征可能需要不同的分类器参数，不能一概而论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③特征有效性判断</a:t>
            </a:r>
            <a:r>
              <a:rPr lang="zh-CN" altLang="en-US" sz="1200" kern="1200" dirty="0" smtClean="0">
                <a:solidFill>
                  <a:schemeClr val="tx1"/>
                </a:solidFill>
                <a:effectLst/>
                <a:latin typeface="+mn-lt"/>
                <a:ea typeface="+mn-ea"/>
                <a:cs typeface="+mn-cs"/>
              </a:rPr>
              <a:t>困难：直接对不同特性进行拼接无法判断每个特征的贡献程度。</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32</a:t>
            </a:fld>
            <a:endParaRPr lang="zh-CN" altLang="en-US"/>
          </a:p>
        </p:txBody>
      </p:sp>
    </p:spTree>
    <p:extLst>
      <p:ext uri="{BB962C8B-B14F-4D97-AF65-F5344CB8AC3E}">
        <p14:creationId xmlns:p14="http://schemas.microsoft.com/office/powerpoint/2010/main" val="3780297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六个特征得到六个识别结果，</a:t>
            </a:r>
            <a:r>
              <a:rPr lang="zh-CN" altLang="zh-CN"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对识别结果用一个二级分类器进行二次识别得到最后的烟雾判别结果，本文将这样的分类器结构称为二级级联神经网络，其拓扑结构如图所示</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二级级联网络有效解决了前述三个问题。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首先是</a:t>
            </a:r>
            <a:r>
              <a:rPr lang="zh-CN" altLang="zh-CN" sz="1200" kern="1200" dirty="0" smtClean="0">
                <a:solidFill>
                  <a:schemeClr val="tx1"/>
                </a:solidFill>
                <a:effectLst/>
                <a:latin typeface="+mn-lt"/>
                <a:ea typeface="+mn-ea"/>
                <a:cs typeface="+mn-cs"/>
              </a:rPr>
              <a:t>特征量级不统一</a:t>
            </a:r>
            <a:r>
              <a:rPr lang="zh-CN" altLang="en-US" sz="1200" kern="1200" dirty="0" smtClean="0">
                <a:solidFill>
                  <a:schemeClr val="tx1"/>
                </a:solidFill>
                <a:effectLst/>
                <a:latin typeface="+mn-lt"/>
                <a:ea typeface="+mn-ea"/>
                <a:cs typeface="+mn-cs"/>
              </a:rPr>
              <a:t>问题，不同量级的特征无需进入同一个分类器而是各自判断</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a:t>
            </a:r>
            <a:r>
              <a:rPr lang="zh-CN" altLang="zh-CN" sz="1200" kern="1200" dirty="0" smtClean="0">
                <a:solidFill>
                  <a:schemeClr val="tx1"/>
                </a:solidFill>
                <a:effectLst/>
                <a:latin typeface="+mn-lt"/>
                <a:ea typeface="+mn-ea"/>
                <a:cs typeface="+mn-cs"/>
              </a:rPr>
              <a:t>分类器最优参数不统一</a:t>
            </a:r>
            <a:r>
              <a:rPr lang="zh-CN" altLang="en-US" sz="1200" kern="1200" dirty="0" smtClean="0">
                <a:solidFill>
                  <a:schemeClr val="tx1"/>
                </a:solidFill>
                <a:effectLst/>
                <a:latin typeface="+mn-lt"/>
                <a:ea typeface="+mn-ea"/>
                <a:cs typeface="+mn-cs"/>
              </a:rPr>
              <a:t>问题，不同的特征单独调整分类器参数，互不影响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最后是</a:t>
            </a:r>
            <a:r>
              <a:rPr lang="zh-CN" altLang="zh-CN" sz="1200" kern="1200" dirty="0" smtClean="0">
                <a:solidFill>
                  <a:schemeClr val="tx1"/>
                </a:solidFill>
                <a:effectLst/>
                <a:latin typeface="+mn-lt"/>
                <a:ea typeface="+mn-ea"/>
                <a:cs typeface="+mn-cs"/>
              </a:rPr>
              <a:t>特征有效性判断</a:t>
            </a:r>
            <a:r>
              <a:rPr lang="zh-CN" altLang="en-US" sz="1200" kern="1200" dirty="0" smtClean="0">
                <a:solidFill>
                  <a:schemeClr val="tx1"/>
                </a:solidFill>
                <a:effectLst/>
                <a:latin typeface="+mn-lt"/>
                <a:ea typeface="+mn-ea"/>
                <a:cs typeface="+mn-cs"/>
              </a:rPr>
              <a:t>问题，第一层网络的输出结果对应了每个特征的判断性能，第二层网络的结果为最终判断结果。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33</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本文采取识别率与有效率两个参数衡量烟雾识别情况，其定义如式所示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34</a:t>
            </a:fld>
            <a:endParaRPr lang="zh-CN" altLang="en-US"/>
          </a:p>
        </p:txBody>
      </p:sp>
    </p:spTree>
    <p:extLst>
      <p:ext uri="{BB962C8B-B14F-4D97-AF65-F5344CB8AC3E}">
        <p14:creationId xmlns:p14="http://schemas.microsoft.com/office/powerpoint/2010/main" val="1816846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此图为烟雾识别率折线图，横坐标为分类器的阈值选取，绿色折线为直接采用</a:t>
            </a:r>
            <a:r>
              <a:rPr lang="en-US" altLang="zh-CN" dirty="0" smtClean="0"/>
              <a:t>BP</a:t>
            </a:r>
            <a:r>
              <a:rPr lang="zh-CN" altLang="en-US" dirty="0" smtClean="0"/>
              <a:t>网络的识别率，蓝色折线为本文设计的二级级联网络识别率，黄色折线为三级网络识别率。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用本文设计的级联神经网络对烟雾进行识别的识别率远高于直接应用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神经网络，且采用二级级联神经网络的识别率略优于三级级联神经网络，这说明没有必要将动态特征和静态特征割裂开来分别考虑。</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35</a:t>
            </a:fld>
            <a:endParaRPr lang="zh-CN" altLang="en-US"/>
          </a:p>
        </p:txBody>
      </p:sp>
    </p:spTree>
    <p:extLst>
      <p:ext uri="{BB962C8B-B14F-4D97-AF65-F5344CB8AC3E}">
        <p14:creationId xmlns:p14="http://schemas.microsoft.com/office/powerpoint/2010/main" val="2899490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此图为烟雾识别有效率率折线图，有效</a:t>
            </a:r>
            <a:r>
              <a:rPr lang="zh-CN" altLang="zh-CN" sz="1200" kern="1200" dirty="0" smtClean="0">
                <a:solidFill>
                  <a:schemeClr val="tx1"/>
                </a:solidFill>
                <a:effectLst/>
                <a:latin typeface="+mn-lt"/>
                <a:ea typeface="+mn-ea"/>
                <a:cs typeface="+mn-cs"/>
              </a:rPr>
              <a:t>对比结果可以得出：级联网络的有效率略优于直接应用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神经网络的有效率，且三级级联网络的有效率与分类器阈值选取的相关程度最小</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36</a:t>
            </a:fld>
            <a:endParaRPr lang="zh-CN" altLang="en-US"/>
          </a:p>
        </p:txBody>
      </p:sp>
    </p:spTree>
    <p:extLst>
      <p:ext uri="{BB962C8B-B14F-4D97-AF65-F5344CB8AC3E}">
        <p14:creationId xmlns:p14="http://schemas.microsoft.com/office/powerpoint/2010/main" val="2903794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对森林烟雾视频进行烟雾检测后结果如图所示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37</a:t>
            </a:fld>
            <a:endParaRPr lang="zh-CN" altLang="en-US"/>
          </a:p>
        </p:txBody>
      </p:sp>
    </p:spTree>
    <p:extLst>
      <p:ext uri="{BB962C8B-B14F-4D97-AF65-F5344CB8AC3E}">
        <p14:creationId xmlns:p14="http://schemas.microsoft.com/office/powerpoint/2010/main" val="309456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最后对文章内容进行总结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38</a:t>
            </a:fld>
            <a:endParaRPr lang="zh-CN" altLang="en-US"/>
          </a:p>
        </p:txBody>
      </p:sp>
    </p:spTree>
    <p:extLst>
      <p:ext uri="{BB962C8B-B14F-4D97-AF65-F5344CB8AC3E}">
        <p14:creationId xmlns:p14="http://schemas.microsoft.com/office/powerpoint/2010/main" val="3876436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在视频预处理方面，由于去雾算法会造成无雾图像的畸变，</a:t>
            </a:r>
            <a:r>
              <a:rPr lang="zh-CN" altLang="zh-CN" sz="1200" kern="1200" dirty="0" smtClean="0">
                <a:solidFill>
                  <a:schemeClr val="tx1"/>
                </a:solidFill>
                <a:effectLst/>
                <a:latin typeface="+mn-lt"/>
                <a:ea typeface="+mn-ea"/>
                <a:cs typeface="+mn-cs"/>
              </a:rPr>
              <a:t>本文提出一种结合暗通道与直方图均衡的去雾算法，先用暗通道理论对图像进行是否有雾的检测，然后仅对有雾图像做直方图均衡化处理。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在运动检测方面，</a:t>
            </a:r>
            <a:r>
              <a:rPr lang="zh-CN" altLang="zh-CN"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算法的不足提出了基于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的改进算法：引入开关变量的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算法和引入场景变换检测检测机制与快更新策略的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算法，并对森林火灾监控视频分别进行了改进算法与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算法的对比实验与分析，最后用森林监控视频对综合改进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算法的各方面性能进行实验验证。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对运动区域的颜色特征、表面纹理特征和边缘轮廓三个静态特征以及区域运动方向、面积变化和周期飘动强度三个个动态特征进行了对比实验分析与提取，并采用聚类算法对特征的可分性进行验证。</a:t>
            </a:r>
          </a:p>
          <a:p>
            <a:r>
              <a:rPr lang="zh-CN" altLang="zh-CN" sz="1200" kern="1200" dirty="0" smtClean="0">
                <a:solidFill>
                  <a:schemeClr val="tx1"/>
                </a:solidFill>
                <a:effectLst/>
                <a:latin typeface="+mn-lt"/>
                <a:ea typeface="+mn-ea"/>
                <a:cs typeface="+mn-cs"/>
              </a:rPr>
              <a:t>分析了将</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直接应用于森林烟火识别系统时存在的问题，针对森林烟火检测中不同特征量级不统一和不同特征所适用的分类器最优参数不同等问题提出在烟火识别系统中采用级联神经网络结构对特征进行训练、识别，对不同的网络识别结果进行对比实验分析，利用烟雾识别率与有效率两个指标衡量不同网络的识别效果</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43104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去年的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日俄罗斯森林地区发生大型火灾，并蔓延至我国</a:t>
            </a:r>
            <a:r>
              <a:rPr lang="zh-CN" altLang="zh-CN" sz="1200" kern="1200" dirty="0" smtClean="0">
                <a:solidFill>
                  <a:schemeClr val="tx1"/>
                </a:solidFill>
                <a:effectLst/>
                <a:latin typeface="+mn-lt"/>
                <a:ea typeface="+mn-ea"/>
                <a:cs typeface="+mn-cs"/>
              </a:rPr>
              <a:t>位于大兴安岭</a:t>
            </a:r>
            <a:r>
              <a:rPr lang="zh-CN" altLang="en-US" sz="1200" kern="1200" dirty="0" smtClean="0">
                <a:solidFill>
                  <a:schemeClr val="tx1"/>
                </a:solidFill>
                <a:effectLst/>
                <a:latin typeface="+mn-lt"/>
                <a:ea typeface="+mn-ea"/>
                <a:cs typeface="+mn-cs"/>
              </a:rPr>
              <a:t>的</a:t>
            </a:r>
            <a:r>
              <a:rPr lang="zh-CN" altLang="zh-CN" sz="1200" kern="1200" dirty="0" smtClean="0">
                <a:solidFill>
                  <a:schemeClr val="tx1"/>
                </a:solidFill>
                <a:effectLst/>
                <a:latin typeface="+mn-lt"/>
                <a:ea typeface="+mn-ea"/>
                <a:cs typeface="+mn-cs"/>
              </a:rPr>
              <a:t>伊木河林场</a:t>
            </a:r>
            <a:r>
              <a:rPr lang="zh-CN" altLang="zh-CN" sz="1200" kern="1200" dirty="0" smtClean="0">
                <a:solidFill>
                  <a:schemeClr val="tx1"/>
                </a:solidFill>
                <a:effectLst/>
                <a:latin typeface="+mn-lt"/>
                <a:ea typeface="+mn-ea"/>
                <a:cs typeface="+mn-cs"/>
              </a:rPr>
              <a:t>，造成大兴安岭地区的又一次重大火灾事件，</a:t>
            </a:r>
            <a:r>
              <a:rPr lang="zh-CN" altLang="en-US" sz="1200" kern="1200" dirty="0" smtClean="0">
                <a:solidFill>
                  <a:schemeClr val="tx1"/>
                </a:solidFill>
                <a:effectLst/>
                <a:latin typeface="+mn-lt"/>
                <a:ea typeface="+mn-ea"/>
                <a:cs typeface="+mn-cs"/>
              </a:rPr>
              <a:t>历经一个星期左右的时间才实现火灾的全线合围，之前</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年大兴安岭也曾爆发特大火灾，森林火灾对森林的生态环境、林内动植物和人员、财产造成巨大的损害。因此对于森林火灾的监控是非常必要的。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40</a:t>
            </a:fld>
            <a:endParaRPr lang="zh-CN" altLang="en-US"/>
          </a:p>
        </p:txBody>
      </p:sp>
    </p:spTree>
    <p:extLst>
      <p:ext uri="{BB962C8B-B14F-4D97-AF65-F5344CB8AC3E}">
        <p14:creationId xmlns:p14="http://schemas.microsoft.com/office/powerpoint/2010/main" val="576493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41</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火灾扑救应遵循 “三早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a:t>
            </a:r>
            <a:r>
              <a:rPr lang="zh-CN" altLang="zh-CN" sz="1200" kern="1200" dirty="0" smtClean="0">
                <a:solidFill>
                  <a:schemeClr val="tx1"/>
                </a:solidFill>
                <a:effectLst/>
                <a:latin typeface="+mn-lt"/>
                <a:ea typeface="+mn-ea"/>
                <a:cs typeface="+mn-cs"/>
              </a:rPr>
              <a:t>对火灾</a:t>
            </a:r>
            <a:r>
              <a:rPr lang="zh-CN" altLang="zh-CN" sz="1200" kern="1200" dirty="0" smtClean="0">
                <a:solidFill>
                  <a:schemeClr val="tx1"/>
                </a:solidFill>
                <a:effectLst/>
                <a:latin typeface="+mn-lt"/>
                <a:ea typeface="+mn-ea"/>
                <a:cs typeface="+mn-cs"/>
              </a:rPr>
              <a:t>初期的</a:t>
            </a:r>
            <a:r>
              <a:rPr lang="zh-CN" altLang="zh-CN" sz="1200" kern="1200" dirty="0" smtClean="0">
                <a:solidFill>
                  <a:schemeClr val="tx1"/>
                </a:solidFill>
                <a:effectLst/>
                <a:latin typeface="+mn-lt"/>
                <a:ea typeface="+mn-ea"/>
                <a:cs typeface="+mn-cs"/>
              </a:rPr>
              <a:t>烟雾检测</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首先介绍去雾处理模块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典型的去雾处理方法有：暗通道去雾、带色彩恢复的多尺度</a:t>
            </a:r>
            <a:r>
              <a:rPr lang="en-US" altLang="zh-CN" dirty="0" err="1" smtClean="0"/>
              <a:t>Retinex</a:t>
            </a:r>
            <a:r>
              <a:rPr lang="zh-CN" altLang="en-US" dirty="0" smtClean="0"/>
              <a:t>（视网膜增强）算法和直方图均衡算法。</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__2.docx"/><Relationship Id="rId5" Type="http://schemas.openxmlformats.org/officeDocument/2006/relationships/image" Target="../media/image27.emf"/><Relationship Id="rId4" Type="http://schemas.openxmlformats.org/officeDocument/2006/relationships/package" Target="../embeddings/Microsoft_Word___1.docx"/></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27.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42.emf"/><Relationship Id="rId4" Type="http://schemas.openxmlformats.org/officeDocument/2006/relationships/package" Target="../embeddings/Microsoft_Word___3.docx"/></Relationships>
</file>

<file path=ppt/slides/_rels/slide2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49.emf"/><Relationship Id="rId4" Type="http://schemas.openxmlformats.org/officeDocument/2006/relationships/package" Target="../embeddings/Microsoft_Visio___4.vsd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image" Target="../media/image50.w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   蔡敏</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指导老师：路小波</a:t>
            </a:r>
            <a:endParaRPr lang="zh-CN" altLang="en-US" sz="20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mc:AlternateContent xmlns:mc="http://schemas.openxmlformats.org/markup-compatibility/2006">
    <mc:Choice xmlns:p14="http://schemas.microsoft.com/office/powerpoint/2010/main" Requires="p14">
      <p:transition spd="slow" p14:dur="2000" advTm="1804"/>
    </mc:Choice>
    <mc:Fallback>
      <p:transition spd="slow" advTm="180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61" y="2350742"/>
            <a:ext cx="2015005" cy="1439764"/>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651" y="2345746"/>
            <a:ext cx="2015005" cy="1439764"/>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3856" y="2345746"/>
            <a:ext cx="2015005" cy="1439764"/>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9513" y="2345746"/>
            <a:ext cx="2015005" cy="1439764"/>
          </a:xfrm>
          <a:prstGeom prst="rect">
            <a:avLst/>
          </a:prstGeom>
          <a:noFill/>
          <a:ln>
            <a:noFill/>
          </a:ln>
        </p:spPr>
      </p:pic>
      <p:sp>
        <p:nvSpPr>
          <p:cNvPr id="4" name="文本框 3"/>
          <p:cNvSpPr txBox="1"/>
          <p:nvPr/>
        </p:nvSpPr>
        <p:spPr>
          <a:xfrm>
            <a:off x="714172" y="1623381"/>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198212" y="1628623"/>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3097669" y="1631782"/>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7291553" y="1631782"/>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61" y="4266886"/>
            <a:ext cx="2016203" cy="1440000"/>
          </a:xfrm>
          <a:prstGeom prst="rect">
            <a:avLst/>
          </a:prstGeom>
          <a:noFill/>
          <a:ln>
            <a:noFill/>
          </a:ln>
        </p:spPr>
      </p:pic>
      <p:pic>
        <p:nvPicPr>
          <p:cNvPr id="12" name="图片 11" descr="E:\研究生毕业设计\论文\chapter2\去雾实验结果\MSRCR\2.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7651" y="4266886"/>
            <a:ext cx="2016203" cy="144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3856" y="4266886"/>
            <a:ext cx="2016203" cy="144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8913" y="4266886"/>
            <a:ext cx="2016203" cy="1440000"/>
          </a:xfrm>
          <a:prstGeom prst="rect">
            <a:avLst/>
          </a:prstGeom>
          <a:noFill/>
          <a:ln>
            <a:noFill/>
          </a:ln>
        </p:spPr>
      </p:pic>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问题分析</a:t>
            </a:r>
            <a:endParaRPr lang="zh-CN" altLang="en-US" b="0" dirty="0"/>
          </a:p>
        </p:txBody>
      </p:sp>
      <p:grpSp>
        <p:nvGrpSpPr>
          <p:cNvPr id="15" name="组合 14"/>
          <p:cNvGrpSpPr/>
          <p:nvPr/>
        </p:nvGrpSpPr>
        <p:grpSpPr>
          <a:xfrm>
            <a:off x="1067576" y="2563683"/>
            <a:ext cx="803049" cy="262191"/>
            <a:chOff x="683546" y="2736327"/>
            <a:chExt cx="803049" cy="262191"/>
          </a:xfrm>
        </p:grpSpPr>
        <p:sp>
          <p:nvSpPr>
            <p:cNvPr id="16" name="矩形 1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7" name="直接连接符 1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160274" y="4234020"/>
            <a:ext cx="803049" cy="262191"/>
            <a:chOff x="683546" y="2736327"/>
            <a:chExt cx="803049" cy="262191"/>
          </a:xfrm>
        </p:grpSpPr>
        <p:sp>
          <p:nvSpPr>
            <p:cNvPr id="19" name="矩形 1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连接符 1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04025" y="2762014"/>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如何兼顾有雾、无雾图像的处理效果？</a:t>
            </a:r>
            <a:endParaRPr lang="en-US" altLang="zh-CN" sz="22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如何平衡处理效果与处理时间的平衡？</a:t>
            </a:r>
            <a:endParaRPr lang="zh-CN" altLang="en-US"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算法思想</a:t>
            </a:r>
            <a:endParaRPr lang="zh-CN" altLang="en-US" b="0" dirty="0"/>
          </a:p>
        </p:txBody>
      </p:sp>
      <p:grpSp>
        <p:nvGrpSpPr>
          <p:cNvPr id="12" name="组合 11"/>
          <p:cNvGrpSpPr/>
          <p:nvPr/>
        </p:nvGrpSpPr>
        <p:grpSpPr>
          <a:xfrm>
            <a:off x="1863608" y="1468304"/>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39208" y="1468304"/>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264657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暗通道判断</a:t>
            </a:r>
            <a:endParaRPr lang="zh-CN" altLang="en-US" b="0" dirty="0"/>
          </a:p>
        </p:txBody>
      </p:sp>
      <p:pic>
        <p:nvPicPr>
          <p:cNvPr id="7" name="图片 6" descr="E:\Code Family\Defogging-Dark+CLAHE\Defogging-Dark+CLA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885" y="1676798"/>
            <a:ext cx="2519680" cy="1799590"/>
          </a:xfrm>
          <a:prstGeom prst="rect">
            <a:avLst/>
          </a:prstGeom>
          <a:noFill/>
          <a:ln>
            <a:noFill/>
          </a:ln>
        </p:spPr>
      </p:pic>
      <p:pic>
        <p:nvPicPr>
          <p:cNvPr id="8" name="图片 7" descr="E:\Code Family\Defogging-Dark+CLAHE\Defogging-Dark+CLAHE\暗通道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438" y="1676798"/>
            <a:ext cx="2519680" cy="1799590"/>
          </a:xfrm>
          <a:prstGeom prst="rect">
            <a:avLst/>
          </a:prstGeom>
          <a:noFill/>
          <a:ln>
            <a:noFill/>
          </a:ln>
        </p:spPr>
      </p:pic>
      <p:pic>
        <p:nvPicPr>
          <p:cNvPr id="9" name="图片 8" descr="E:\Code Family\Defogging-Dark+CLAHE\Defogging-Dark+CLA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885" y="4001544"/>
            <a:ext cx="2519680" cy="1799590"/>
          </a:xfrm>
          <a:prstGeom prst="rect">
            <a:avLst/>
          </a:prstGeom>
          <a:noFill/>
          <a:ln>
            <a:noFill/>
          </a:ln>
        </p:spPr>
      </p:pic>
      <p:pic>
        <p:nvPicPr>
          <p:cNvPr id="10" name="图片 9" descr="E:\Code Family\Defogging-Dark+CLAHE\Defogging-Dark+CLAHE\暗通道175922_2.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2438" y="4001544"/>
            <a:ext cx="2519680" cy="1799590"/>
          </a:xfrm>
          <a:prstGeom prst="rect">
            <a:avLst/>
          </a:prstGeom>
          <a:noFill/>
          <a:ln>
            <a:noFill/>
          </a:ln>
        </p:spPr>
      </p:pic>
      <p:cxnSp>
        <p:nvCxnSpPr>
          <p:cNvPr id="4" name="直接箭头连接符 3"/>
          <p:cNvCxnSpPr>
            <a:stCxn id="7" idx="3"/>
            <a:endCxn id="8" idx="1"/>
          </p:cNvCxnSpPr>
          <p:nvPr/>
        </p:nvCxnSpPr>
        <p:spPr>
          <a:xfrm>
            <a:off x="3770564" y="2576593"/>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a:stCxn id="9" idx="3"/>
            <a:endCxn id="10" idx="1"/>
          </p:cNvCxnSpPr>
          <p:nvPr/>
        </p:nvCxnSpPr>
        <p:spPr>
          <a:xfrm>
            <a:off x="3770564" y="4901339"/>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245691" y="2707915"/>
            <a:ext cx="621620" cy="2062103"/>
          </a:xfrm>
          <a:prstGeom prst="rect">
            <a:avLst/>
          </a:prstGeom>
          <a:noFill/>
        </p:spPr>
        <p:txBody>
          <a:bodyPr wrap="square" rtlCol="0">
            <a:spAutoFit/>
          </a:bodyPr>
          <a:lstStyle/>
          <a:p>
            <a:r>
              <a:rPr lang="zh-CN" altLang="en-US" sz="3200" dirty="0" smtClean="0"/>
              <a:t>暗通道图</a:t>
            </a:r>
            <a:endParaRPr lang="zh-CN" altLang="en-US" sz="3200" dirty="0"/>
          </a:p>
        </p:txBody>
      </p:sp>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a:t>实验</a:t>
            </a:r>
            <a:r>
              <a:rPr lang="zh-CN" altLang="en-US" dirty="0" smtClean="0"/>
              <a:t>结果</a:t>
            </a:r>
            <a:endParaRPr lang="zh-CN" altLang="en-US" b="0" dirty="0"/>
          </a:p>
        </p:txBody>
      </p:sp>
      <p:pic>
        <p:nvPicPr>
          <p:cNvPr id="14" name="图片 13" descr="E:\研究生毕业设计\论文\chapter2\去雾实验结果\Dark+HE\073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12" y="1661236"/>
            <a:ext cx="2016203" cy="1440000"/>
          </a:xfrm>
          <a:prstGeom prst="rect">
            <a:avLst/>
          </a:prstGeom>
          <a:noFill/>
          <a:ln>
            <a:noFill/>
          </a:ln>
        </p:spPr>
      </p:pic>
      <p:pic>
        <p:nvPicPr>
          <p:cNvPr id="15" name="图片 14" descr="E:\研究生毕业设计\论文\chapter2\去雾实验结果\Dark+HE\处理后0736.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012" y="4512924"/>
            <a:ext cx="2016203" cy="1440000"/>
          </a:xfrm>
          <a:prstGeom prst="rect">
            <a:avLst/>
          </a:prstGeom>
          <a:noFill/>
          <a:ln>
            <a:noFill/>
          </a:ln>
        </p:spPr>
      </p:pic>
      <p:pic>
        <p:nvPicPr>
          <p:cNvPr id="16" name="图片 15" descr="E:\研究生毕业设计\论文\chapter2\去雾实验结果\Dark+HE\175922_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3526" y="1661236"/>
            <a:ext cx="2016203" cy="1440000"/>
          </a:xfrm>
          <a:prstGeom prst="rect">
            <a:avLst/>
          </a:prstGeom>
          <a:noFill/>
          <a:ln>
            <a:noFill/>
          </a:ln>
        </p:spPr>
      </p:pic>
      <p:pic>
        <p:nvPicPr>
          <p:cNvPr id="17" name="图片 16" descr="E:\研究生毕业设计\论文\chapter2\去雾实验结果\Dark+HE\处理后175922_2(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3526" y="4512924"/>
            <a:ext cx="2016203" cy="1440000"/>
          </a:xfrm>
          <a:prstGeom prst="rect">
            <a:avLst/>
          </a:prstGeom>
          <a:noFill/>
          <a:ln>
            <a:noFill/>
          </a:ln>
        </p:spPr>
      </p:pic>
      <p:pic>
        <p:nvPicPr>
          <p:cNvPr id="7" name="图片 6" descr="E:\研究生毕业设计\论文\chapter2\去雾实验结果\Dark+HE\smoke_dongsha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0040" y="1661236"/>
            <a:ext cx="2016203" cy="1440000"/>
          </a:xfrm>
          <a:prstGeom prst="rect">
            <a:avLst/>
          </a:prstGeom>
          <a:noFill/>
          <a:ln>
            <a:noFill/>
          </a:ln>
        </p:spPr>
      </p:pic>
      <p:pic>
        <p:nvPicPr>
          <p:cNvPr id="8" name="图片 7" descr="E:\研究生毕业设计\论文\chapter2\去雾实验结果\Dark+HE\处理后smoke_dongshan.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70039" y="4512924"/>
            <a:ext cx="2016203" cy="1440000"/>
          </a:xfrm>
          <a:prstGeom prst="rect">
            <a:avLst/>
          </a:prstGeom>
          <a:noFill/>
          <a:ln>
            <a:noFill/>
          </a:ln>
        </p:spPr>
      </p:pic>
      <p:pic>
        <p:nvPicPr>
          <p:cNvPr id="9" name="图片 8" descr="E:\研究生毕业设计\论文\chapter2\去雾实验结果\Dark+HE\Smoke_Manavgat_Raw.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6554" y="1661236"/>
            <a:ext cx="2016203" cy="1440000"/>
          </a:xfrm>
          <a:prstGeom prst="rect">
            <a:avLst/>
          </a:prstGeom>
          <a:noFill/>
          <a:ln>
            <a:noFill/>
          </a:ln>
        </p:spPr>
      </p:pic>
      <p:pic>
        <p:nvPicPr>
          <p:cNvPr id="10" name="图片 9" descr="E:\研究生毕业设计\论文\chapter2\去雾实验结果\Dark+HE\处理后Smoke_Manavgat_Raw.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76554" y="4512924"/>
            <a:ext cx="2016203" cy="1440000"/>
          </a:xfrm>
          <a:prstGeom prst="rect">
            <a:avLst/>
          </a:prstGeom>
          <a:noFill/>
          <a:ln>
            <a:noFill/>
          </a:ln>
        </p:spPr>
      </p:pic>
      <p:sp>
        <p:nvSpPr>
          <p:cNvPr id="3" name="下箭头 2"/>
          <p:cNvSpPr/>
          <p:nvPr/>
        </p:nvSpPr>
        <p:spPr>
          <a:xfrm>
            <a:off x="2741392" y="3254644"/>
            <a:ext cx="3476670" cy="1258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288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运动</a:t>
            </a:r>
            <a:endParaRPr lang="en-US" altLang="zh-CN" sz="4400" dirty="0" smtClean="0">
              <a:solidFill>
                <a:schemeClr val="bg1"/>
              </a:solidFill>
            </a:endParaRPr>
          </a:p>
          <a:p>
            <a:pPr algn="ctr"/>
            <a:r>
              <a:rPr lang="zh-CN" altLang="en-US" sz="4400" dirty="0" smtClean="0">
                <a:solidFill>
                  <a:schemeClr val="bg1"/>
                </a:solidFill>
              </a:rPr>
              <a:t>分割</a:t>
            </a:r>
            <a:endParaRPr lang="zh-CN" altLang="en-US" sz="4400" dirty="0">
              <a:solidFill>
                <a:schemeClr val="bg1"/>
              </a:solidFill>
            </a:endParaRPr>
          </a:p>
        </p:txBody>
      </p:sp>
    </p:spTree>
    <p:extLst>
      <p:ext uri="{BB962C8B-B14F-4D97-AF65-F5344CB8AC3E}">
        <p14:creationId xmlns:p14="http://schemas.microsoft.com/office/powerpoint/2010/main" val="724049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834" name="文档" r:id="rId4" imgW="5305693" imgH="3086383" progId="Word.Document.12">
                  <p:embed/>
                </p:oleObj>
              </mc:Choice>
              <mc:Fallback>
                <p:oleObj name="文档" r:id="rId4" imgW="5305693" imgH="3086383"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835" name="文档" r:id="rId6" imgW="5274753" imgH="1627618" progId="Word.Document.12">
                  <p:embed/>
                </p:oleObj>
              </mc:Choice>
              <mc:Fallback>
                <p:oleObj name="文档" r:id="rId6" imgW="5274753" imgH="1627618" progId="Word.Document.12">
                  <p:embed/>
                  <p:pic>
                    <p:nvPicPr>
                      <p:cNvPr id="0" name=""/>
                      <p:cNvPicPr/>
                      <p:nvPr/>
                    </p:nvPicPr>
                    <p:blipFill>
                      <a:blip r:embed="rId7"/>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473619329"/>
              </p:ext>
            </p:extLst>
          </p:nvPr>
        </p:nvGraphicFramePr>
        <p:xfrm>
          <a:off x="1750079" y="4064495"/>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
        <p:nvSpPr>
          <p:cNvPr id="4" name="文本框 3"/>
          <p:cNvSpPr txBox="1"/>
          <p:nvPr/>
        </p:nvSpPr>
        <p:spPr>
          <a:xfrm>
            <a:off x="3132361" y="6146111"/>
            <a:ext cx="3398292" cy="369332"/>
          </a:xfrm>
          <a:prstGeom prst="rect">
            <a:avLst/>
          </a:prstGeom>
          <a:noFill/>
        </p:spPr>
        <p:txBody>
          <a:bodyPr wrap="square" rtlCol="0">
            <a:spAutoFit/>
          </a:bodyPr>
          <a:lstStyle/>
          <a:p>
            <a:r>
              <a:rPr lang="zh-CN" altLang="en-US" dirty="0" smtClean="0"/>
              <a:t>场景转换适应时间：</a:t>
            </a:r>
            <a:r>
              <a:rPr lang="en-US" altLang="zh-CN" dirty="0" smtClean="0"/>
              <a:t>178</a:t>
            </a:r>
            <a:r>
              <a:rPr lang="zh-CN" altLang="en-US" dirty="0" smtClean="0"/>
              <a:t>帧</a:t>
            </a:r>
            <a:endParaRPr lang="zh-CN" altLang="en-US" dirty="0"/>
          </a:p>
        </p:txBody>
      </p:sp>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20" name="矩形 19"/>
          <p:cNvSpPr/>
          <p:nvPr/>
        </p:nvSpPr>
        <p:spPr>
          <a:xfrm>
            <a:off x="799342" y="3743291"/>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去雾处理</a:t>
            </a:r>
            <a:endParaRPr lang="zh-CN" altLang="en-US" sz="3000" dirty="0">
              <a:solidFill>
                <a:schemeClr val="bg1"/>
              </a:solidFill>
              <a:latin typeface="+mn-ea"/>
              <a:cs typeface="Microsoft New Tai Lue" panose="020B0502040204020203" pitchFamily="34" charset="0"/>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运动检测</a:t>
            </a:r>
            <a:endParaRPr lang="zh-CN" altLang="en-US" sz="3000" dirty="0">
              <a:solidFill>
                <a:schemeClr val="bg1"/>
              </a:solidFill>
              <a:latin typeface="+mn-ea"/>
              <a:cs typeface="Microsoft New Tai Lue" panose="020B0502040204020203" pitchFamily="34" charset="0"/>
            </a:endParaRPr>
          </a:p>
        </p:txBody>
      </p:sp>
      <p:sp>
        <p:nvSpPr>
          <p:cNvPr id="46" name="矩形 45"/>
          <p:cNvSpPr/>
          <p:nvPr/>
        </p:nvSpPr>
        <p:spPr>
          <a:xfrm>
            <a:off x="5003787" y="3135298"/>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特征提取</a:t>
            </a:r>
            <a:endParaRPr lang="zh-CN" altLang="en-US" sz="3000" dirty="0">
              <a:solidFill>
                <a:schemeClr val="bg1"/>
              </a:solidFill>
              <a:latin typeface="+mn-ea"/>
              <a:cs typeface="Microsoft New Tai Lue" panose="020B0502040204020203" pitchFamily="34" charset="0"/>
            </a:endParaRPr>
          </a:p>
        </p:txBody>
      </p:sp>
      <p:sp>
        <p:nvSpPr>
          <p:cNvPr id="19" name="六边形 18"/>
          <p:cNvSpPr>
            <a:spLocks noChangeAspect="1"/>
          </p:cNvSpPr>
          <p:nvPr/>
        </p:nvSpPr>
        <p:spPr>
          <a:xfrm rot="5400000">
            <a:off x="439342" y="199083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21" name="六边形 20"/>
          <p:cNvSpPr>
            <a:spLocks noChangeAspect="1"/>
          </p:cNvSpPr>
          <p:nvPr/>
        </p:nvSpPr>
        <p:spPr>
          <a:xfrm rot="5400000">
            <a:off x="439342" y="333278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22" name="矩形 21"/>
          <p:cNvSpPr/>
          <p:nvPr/>
        </p:nvSpPr>
        <p:spPr>
          <a:xfrm>
            <a:off x="1196771" y="2101129"/>
            <a:ext cx="2336844" cy="400110"/>
          </a:xfrm>
          <a:prstGeom prst="rect">
            <a:avLst/>
          </a:prstGeom>
        </p:spPr>
        <p:txBody>
          <a:bodyPr wrap="square">
            <a:spAutoFit/>
          </a:bodyPr>
          <a:lstStyle/>
          <a:p>
            <a:pPr algn="just"/>
            <a:r>
              <a:rPr lang="zh-CN" altLang="en-US" sz="2000" dirty="0" smtClean="0">
                <a:latin typeface="+mn-ea"/>
              </a:rPr>
              <a:t>研究背景</a:t>
            </a:r>
            <a:endParaRPr lang="zh-CN" altLang="en-US" sz="2000" dirty="0" smtClean="0">
              <a:latin typeface="+mn-ea"/>
            </a:endParaRPr>
          </a:p>
        </p:txBody>
      </p:sp>
      <p:sp>
        <p:nvSpPr>
          <p:cNvPr id="23" name="矩形 22"/>
          <p:cNvSpPr/>
          <p:nvPr/>
        </p:nvSpPr>
        <p:spPr>
          <a:xfrm>
            <a:off x="1196771" y="3443074"/>
            <a:ext cx="2460830" cy="400110"/>
          </a:xfrm>
          <a:prstGeom prst="rect">
            <a:avLst/>
          </a:prstGeom>
        </p:spPr>
        <p:txBody>
          <a:bodyPr wrap="square">
            <a:spAutoFit/>
          </a:bodyPr>
          <a:lstStyle/>
          <a:p>
            <a:pPr algn="just"/>
            <a:r>
              <a:rPr lang="zh-CN" altLang="en-US" sz="2000" dirty="0" smtClean="0">
                <a:latin typeface="+mn-ea"/>
              </a:rPr>
              <a:t>去雾霾处理</a:t>
            </a:r>
            <a:endParaRPr lang="zh-CN" altLang="en-US" sz="2000" dirty="0" smtClean="0">
              <a:latin typeface="+mn-ea"/>
            </a:endParaRPr>
          </a:p>
        </p:txBody>
      </p:sp>
      <p:sp>
        <p:nvSpPr>
          <p:cNvPr id="24" name="六边形 23"/>
          <p:cNvSpPr>
            <a:spLocks noChangeAspect="1"/>
          </p:cNvSpPr>
          <p:nvPr/>
        </p:nvSpPr>
        <p:spPr>
          <a:xfrm rot="5400000">
            <a:off x="439342" y="467792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25" name="矩形 24"/>
          <p:cNvSpPr/>
          <p:nvPr/>
        </p:nvSpPr>
        <p:spPr>
          <a:xfrm>
            <a:off x="1196770" y="4788219"/>
            <a:ext cx="2546012" cy="400110"/>
          </a:xfrm>
          <a:prstGeom prst="rect">
            <a:avLst/>
          </a:prstGeom>
        </p:spPr>
        <p:txBody>
          <a:bodyPr wrap="square">
            <a:spAutoFit/>
          </a:bodyPr>
          <a:lstStyle/>
          <a:p>
            <a:pPr algn="just"/>
            <a:r>
              <a:rPr lang="zh-CN" altLang="en-US" sz="2000" dirty="0" smtClean="0">
                <a:latin typeface="+mn-ea"/>
              </a:rPr>
              <a:t>运动目标检测</a:t>
            </a:r>
            <a:endParaRPr lang="zh-CN" altLang="en-US" sz="2000" dirty="0" smtClean="0">
              <a:latin typeface="+mn-ea"/>
            </a:endParaRPr>
          </a:p>
        </p:txBody>
      </p:sp>
      <p:sp>
        <p:nvSpPr>
          <p:cNvPr id="26" name="六边形 25"/>
          <p:cNvSpPr>
            <a:spLocks noChangeAspect="1"/>
          </p:cNvSpPr>
          <p:nvPr/>
        </p:nvSpPr>
        <p:spPr>
          <a:xfrm rot="5400000">
            <a:off x="4907199" y="199083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4</a:t>
            </a:r>
            <a:endParaRPr lang="zh-CN" altLang="en-US" sz="2800" dirty="0">
              <a:solidFill>
                <a:schemeClr val="accent2"/>
              </a:solidFill>
            </a:endParaRPr>
          </a:p>
        </p:txBody>
      </p:sp>
      <p:sp>
        <p:nvSpPr>
          <p:cNvPr id="27" name="矩形 26"/>
          <p:cNvSpPr/>
          <p:nvPr/>
        </p:nvSpPr>
        <p:spPr>
          <a:xfrm>
            <a:off x="5664627" y="2101129"/>
            <a:ext cx="2045491" cy="400110"/>
          </a:xfrm>
          <a:prstGeom prst="rect">
            <a:avLst/>
          </a:prstGeom>
        </p:spPr>
        <p:txBody>
          <a:bodyPr wrap="square">
            <a:spAutoFit/>
          </a:bodyPr>
          <a:lstStyle/>
          <a:p>
            <a:pPr algn="just"/>
            <a:r>
              <a:rPr lang="zh-CN" altLang="en-US" sz="2000" dirty="0" smtClean="0">
                <a:latin typeface="+mn-ea"/>
              </a:rPr>
              <a:t>特征提取</a:t>
            </a:r>
            <a:endParaRPr lang="zh-CN" altLang="en-US" sz="2000" dirty="0" smtClean="0">
              <a:latin typeface="+mn-ea"/>
            </a:endParaRPr>
          </a:p>
        </p:txBody>
      </p:sp>
      <p:sp>
        <p:nvSpPr>
          <p:cNvPr id="28" name="六边形 27"/>
          <p:cNvSpPr>
            <a:spLocks noChangeAspect="1"/>
          </p:cNvSpPr>
          <p:nvPr/>
        </p:nvSpPr>
        <p:spPr>
          <a:xfrm rot="5400000">
            <a:off x="4907199" y="325641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5</a:t>
            </a:r>
            <a:endParaRPr lang="zh-CN" altLang="en-US" sz="2800" dirty="0">
              <a:solidFill>
                <a:schemeClr val="accent2"/>
              </a:solidFill>
            </a:endParaRPr>
          </a:p>
        </p:txBody>
      </p:sp>
      <p:sp>
        <p:nvSpPr>
          <p:cNvPr id="29" name="矩形 28"/>
          <p:cNvSpPr/>
          <p:nvPr/>
        </p:nvSpPr>
        <p:spPr>
          <a:xfrm>
            <a:off x="5664627" y="3443074"/>
            <a:ext cx="2045491" cy="400110"/>
          </a:xfrm>
          <a:prstGeom prst="rect">
            <a:avLst/>
          </a:prstGeom>
        </p:spPr>
        <p:txBody>
          <a:bodyPr wrap="square">
            <a:spAutoFit/>
          </a:bodyPr>
          <a:lstStyle/>
          <a:p>
            <a:pPr algn="just"/>
            <a:r>
              <a:rPr lang="zh-CN" altLang="en-US" sz="2000" dirty="0" smtClean="0">
                <a:latin typeface="+mn-ea"/>
              </a:rPr>
              <a:t>分类器设计</a:t>
            </a:r>
            <a:endParaRPr lang="zh-CN" altLang="en-US" sz="2000" dirty="0" smtClean="0">
              <a:latin typeface="+mn-ea"/>
            </a:endParaRPr>
          </a:p>
        </p:txBody>
      </p:sp>
      <p:sp>
        <p:nvSpPr>
          <p:cNvPr id="30" name="六边形 29"/>
          <p:cNvSpPr>
            <a:spLocks noChangeAspect="1"/>
          </p:cNvSpPr>
          <p:nvPr/>
        </p:nvSpPr>
        <p:spPr>
          <a:xfrm rot="5400000">
            <a:off x="4907199" y="467792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6</a:t>
            </a:r>
            <a:endParaRPr lang="zh-CN" altLang="en-US" sz="2800" dirty="0">
              <a:solidFill>
                <a:prstClr val="white"/>
              </a:solidFill>
            </a:endParaRPr>
          </a:p>
        </p:txBody>
      </p:sp>
      <p:sp>
        <p:nvSpPr>
          <p:cNvPr id="31" name="矩形 30"/>
          <p:cNvSpPr/>
          <p:nvPr/>
        </p:nvSpPr>
        <p:spPr>
          <a:xfrm>
            <a:off x="5744830" y="4788219"/>
            <a:ext cx="1709855" cy="400110"/>
          </a:xfrm>
          <a:prstGeom prst="rect">
            <a:avLst/>
          </a:prstGeom>
        </p:spPr>
        <p:txBody>
          <a:bodyPr wrap="square">
            <a:spAutoFit/>
          </a:bodyPr>
          <a:lstStyle/>
          <a:p>
            <a:pPr algn="just"/>
            <a:r>
              <a:rPr lang="zh-CN" altLang="en-US" sz="2000" dirty="0" smtClean="0">
                <a:latin typeface="+mn-ea"/>
              </a:rPr>
              <a:t>研究总结</a:t>
            </a:r>
            <a:endParaRPr lang="zh-CN" altLang="en-US" sz="2000" dirty="0" smtClean="0">
              <a:latin typeface="+mn-ea"/>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问题分析</a:t>
            </a:r>
            <a:endParaRPr lang="zh-CN" altLang="en-US" b="0" dirty="0"/>
          </a:p>
        </p:txBody>
      </p:sp>
      <p:grpSp>
        <p:nvGrpSpPr>
          <p:cNvPr id="9" name="组合 8"/>
          <p:cNvGrpSpPr/>
          <p:nvPr/>
        </p:nvGrpSpPr>
        <p:grpSpPr>
          <a:xfrm>
            <a:off x="1067576" y="2563683"/>
            <a:ext cx="803049" cy="262191"/>
            <a:chOff x="683546" y="2736327"/>
            <a:chExt cx="803049" cy="262191"/>
          </a:xfrm>
        </p:grpSpPr>
        <p:sp>
          <p:nvSpPr>
            <p:cNvPr id="10" name="矩形 9"/>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160274" y="4234020"/>
            <a:ext cx="803049" cy="262191"/>
            <a:chOff x="683546" y="2736327"/>
            <a:chExt cx="803049" cy="262191"/>
          </a:xfrm>
        </p:grpSpPr>
        <p:sp>
          <p:nvSpPr>
            <p:cNvPr id="13" name="矩形 12"/>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004025" y="2762014"/>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如何更进一步</a:t>
            </a:r>
            <a:r>
              <a:rPr lang="zh-CN" altLang="en-US" sz="2200" dirty="0">
                <a:latin typeface="微软雅黑 Light" panose="020B0502040204020203" pitchFamily="34" charset="-122"/>
                <a:ea typeface="微软雅黑 Light" panose="020B0502040204020203" pitchFamily="34" charset="-122"/>
              </a:rPr>
              <a:t>地提高速度</a:t>
            </a:r>
            <a:endParaRPr lang="en-US" altLang="zh-CN" sz="2200" dirty="0">
              <a:latin typeface="微软雅黑 Light" panose="020B0502040204020203" pitchFamily="34" charset="-122"/>
              <a:ea typeface="微软雅黑 Light" panose="020B0502040204020203" pitchFamily="34" charset="-122"/>
            </a:endParaRPr>
          </a:p>
        </p:txBody>
      </p:sp>
      <p:sp>
        <p:nvSpPr>
          <p:cNvPr id="21" name="矩形 20"/>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场景发生变化时如何响应？</a:t>
            </a:r>
            <a:endParaRPr lang="en-US" altLang="zh-CN"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7564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402"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特征</a:t>
            </a:r>
            <a:endParaRPr lang="en-US" altLang="zh-CN" sz="4400" dirty="0" smtClean="0">
              <a:solidFill>
                <a:schemeClr val="bg1"/>
              </a:solidFill>
            </a:endParaRPr>
          </a:p>
          <a:p>
            <a:pPr algn="ctr"/>
            <a:r>
              <a:rPr lang="zh-CN" altLang="en-US" sz="4400" dirty="0" smtClean="0">
                <a:solidFill>
                  <a:schemeClr val="bg1"/>
                </a:solidFill>
              </a:rPr>
              <a:t>提取</a:t>
            </a:r>
            <a:endParaRPr lang="zh-CN" altLang="en-US" sz="4400" dirty="0">
              <a:solidFill>
                <a:schemeClr val="bg1"/>
              </a:solidFill>
            </a:endParaRPr>
          </a:p>
        </p:txBody>
      </p:sp>
    </p:spTree>
    <p:extLst>
      <p:ext uri="{BB962C8B-B14F-4D97-AF65-F5344CB8AC3E}">
        <p14:creationId xmlns:p14="http://schemas.microsoft.com/office/powerpoint/2010/main" val="876249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005609006"/>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dirty="0">
                          <a:solidFill>
                            <a:srgbClr val="FF0000"/>
                          </a:solidFill>
                          <a:effectLst/>
                        </a:rPr>
                        <a:t>对比度</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0.4646</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0.1149</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0.1132</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402"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425" name="文档" r:id="rId4" imgW="5305693" imgH="2366719" progId="Word.Document.12">
                  <p:embed/>
                </p:oleObj>
              </mc:Choice>
              <mc:Fallback>
                <p:oleObj name="文档" r:id="rId4" imgW="5305693" imgH="2366719"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分类器设计</a:t>
            </a:r>
            <a:endParaRPr lang="zh-CN" altLang="en-US" sz="4400" dirty="0">
              <a:solidFill>
                <a:schemeClr val="bg1"/>
              </a:solidFill>
            </a:endParaRPr>
          </a:p>
        </p:txBody>
      </p:sp>
    </p:spTree>
    <p:extLst>
      <p:ext uri="{BB962C8B-B14F-4D97-AF65-F5344CB8AC3E}">
        <p14:creationId xmlns:p14="http://schemas.microsoft.com/office/powerpoint/2010/main" val="7765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a:t>
            </a:r>
            <a:r>
              <a:rPr lang="zh-CN" altLang="en-US" dirty="0" smtClean="0"/>
              <a:t>设计</a:t>
            </a:r>
            <a:r>
              <a:rPr lang="en-US" altLang="zh-CN" dirty="0" smtClean="0"/>
              <a:t>——</a:t>
            </a:r>
            <a:r>
              <a:rPr lang="zh-CN" altLang="en-US" dirty="0" smtClean="0"/>
              <a:t>问题分析</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680119" y="1993392"/>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72817" y="3663729"/>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97722" y="5149029"/>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16568" y="219172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97722" y="37405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797722" y="52258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533" name="Visio" r:id="rId4" imgW="5781743" imgH="4791165" progId="Visio.Drawing.15">
                  <p:embed/>
                </p:oleObj>
              </mc:Choice>
              <mc:Fallback>
                <p:oleObj name="Visio" r:id="rId4" imgW="5781743" imgH="4791165"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843" name="Equation" r:id="rId4" imgW="1841500" imgH="419100" progId="Equation.DSMT4">
                  <p:embed/>
                </p:oleObj>
              </mc:Choice>
              <mc:Fallback>
                <p:oleObj name="Equation" r:id="rId4" imgW="18415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844" name="Equation" r:id="rId6" imgW="1841500" imgH="419100" progId="Equation.DSMT4">
                  <p:embed/>
                </p:oleObj>
              </mc:Choice>
              <mc:Fallback>
                <p:oleObj name="Equation" r:id="rId6" imgW="18415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r>
              <a:rPr lang="en-US" altLang="zh-CN" dirty="0" smtClean="0"/>
              <a:t>——</a:t>
            </a:r>
            <a:r>
              <a:rPr lang="zh-CN" altLang="en-US" dirty="0" smtClean="0"/>
              <a:t>识别结果</a:t>
            </a:r>
            <a:endParaRPr lang="zh-CN" altLang="en-US" b="0" dirty="0"/>
          </a:p>
        </p:txBody>
      </p:sp>
      <p:pic>
        <p:nvPicPr>
          <p:cNvPr id="8" name="图片 7" descr="E:\研究生毕业课题\论文\Chapter5\识别结果\0599.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4">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总结</a:t>
            </a:r>
            <a:endParaRPr lang="zh-CN" altLang="en-US" sz="4400" dirty="0">
              <a:solidFill>
                <a:schemeClr val="bg1"/>
              </a:solidFill>
            </a:endParaRP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总结</a:t>
            </a:r>
            <a:endParaRPr lang="zh-CN" altLang="en-US" b="0" dirty="0"/>
          </a:p>
        </p:txBody>
      </p:sp>
      <p:sp>
        <p:nvSpPr>
          <p:cNvPr id="5" name="六边形 4"/>
          <p:cNvSpPr>
            <a:spLocks noChangeAspect="1"/>
          </p:cNvSpPr>
          <p:nvPr/>
        </p:nvSpPr>
        <p:spPr>
          <a:xfrm rot="5400000">
            <a:off x="799193" y="20875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2333575"/>
            <a:ext cx="6642031" cy="400110"/>
          </a:xfrm>
          <a:prstGeom prst="rect">
            <a:avLst/>
          </a:prstGeom>
        </p:spPr>
        <p:txBody>
          <a:bodyPr wrap="square">
            <a:spAutoFit/>
          </a:bodyPr>
          <a:lstStyle/>
          <a:p>
            <a:pPr algn="just"/>
            <a:r>
              <a:rPr lang="zh-CN" altLang="en-US" sz="2000" dirty="0" smtClean="0">
                <a:latin typeface="+mn-ea"/>
              </a:rPr>
              <a:t>结合雾霾判断的图像去雾处理</a:t>
            </a:r>
            <a:endParaRPr lang="zh-CN" altLang="en-US" sz="2000" dirty="0" smtClean="0">
              <a:latin typeface="+mn-ea"/>
            </a:endParaRPr>
          </a:p>
        </p:txBody>
      </p:sp>
      <p:sp>
        <p:nvSpPr>
          <p:cNvPr id="8" name="矩形 7"/>
          <p:cNvSpPr/>
          <p:nvPr/>
        </p:nvSpPr>
        <p:spPr>
          <a:xfrm>
            <a:off x="1556621" y="3455281"/>
            <a:ext cx="6642032" cy="400110"/>
          </a:xfrm>
          <a:prstGeom prst="rect">
            <a:avLst/>
          </a:prstGeom>
        </p:spPr>
        <p:txBody>
          <a:bodyPr wrap="square">
            <a:spAutoFit/>
          </a:bodyPr>
          <a:lstStyle/>
          <a:p>
            <a:pPr algn="just"/>
            <a:r>
              <a:rPr lang="zh-CN" altLang="en-US" sz="2000" dirty="0" smtClean="0">
                <a:latin typeface="+mn-ea"/>
              </a:rPr>
              <a:t>提高</a:t>
            </a:r>
            <a:r>
              <a:rPr lang="en-US" altLang="zh-CN" sz="2000" dirty="0" smtClean="0">
                <a:latin typeface="+mn-ea"/>
              </a:rPr>
              <a:t>VIBE</a:t>
            </a:r>
            <a:r>
              <a:rPr lang="zh-CN" altLang="en-US" sz="2000" dirty="0" smtClean="0">
                <a:latin typeface="+mn-ea"/>
              </a:rPr>
              <a:t>运动检测的速度与场景变换适应能力</a:t>
            </a:r>
            <a:endParaRPr lang="zh-CN" altLang="en-US" sz="2000" dirty="0" smtClean="0">
              <a:latin typeface="+mn-ea"/>
            </a:endParaRPr>
          </a:p>
        </p:txBody>
      </p:sp>
      <p:sp>
        <p:nvSpPr>
          <p:cNvPr id="9" name="六边形 8"/>
          <p:cNvSpPr>
            <a:spLocks noChangeAspect="1"/>
          </p:cNvSpPr>
          <p:nvPr/>
        </p:nvSpPr>
        <p:spPr>
          <a:xfrm rot="5400000">
            <a:off x="799193" y="43128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576987"/>
            <a:ext cx="6642032" cy="400110"/>
          </a:xfrm>
          <a:prstGeom prst="rect">
            <a:avLst/>
          </a:prstGeom>
        </p:spPr>
        <p:txBody>
          <a:bodyPr wrap="square">
            <a:spAutoFit/>
          </a:bodyPr>
          <a:lstStyle/>
          <a:p>
            <a:pPr algn="just"/>
            <a:r>
              <a:rPr lang="zh-CN" altLang="en-US" sz="2000" dirty="0" smtClean="0">
                <a:latin typeface="+mn-ea"/>
              </a:rPr>
              <a:t>对烟雾特征进行提取并设计级联网络进行烟雾识别</a:t>
            </a:r>
            <a:endParaRPr lang="zh-CN" altLang="en-US" sz="2000" dirty="0" smtClean="0">
              <a:latin typeface="+mn-ea"/>
            </a:endParaRP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感谢我的导师路小波教授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去雾</a:t>
            </a:r>
            <a:endParaRPr lang="en-US" altLang="zh-CN" sz="4400" dirty="0" smtClean="0">
              <a:solidFill>
                <a:schemeClr val="bg1"/>
              </a:solidFill>
            </a:endParaRPr>
          </a:p>
          <a:p>
            <a:pPr algn="ctr"/>
            <a:r>
              <a:rPr lang="zh-CN" altLang="en-US" sz="4400" dirty="0" smtClean="0">
                <a:solidFill>
                  <a:schemeClr val="bg1"/>
                </a:solidFill>
              </a:rPr>
              <a:t>处理</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1150</TotalTime>
  <Words>3833</Words>
  <Application>Microsoft Office PowerPoint</Application>
  <PresentationFormat>全屏显示(4:3)</PresentationFormat>
  <Paragraphs>333</Paragraphs>
  <Slides>41</Slides>
  <Notes>41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4"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451</cp:revision>
  <dcterms:created xsi:type="dcterms:W3CDTF">2015-04-19T07:39:12Z</dcterms:created>
  <dcterms:modified xsi:type="dcterms:W3CDTF">2018-04-09T14:52:36Z</dcterms:modified>
</cp:coreProperties>
</file>