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sldIdLst>
    <p:sldId id="257" r:id="rId2"/>
    <p:sldId id="273" r:id="rId3"/>
    <p:sldId id="271" r:id="rId4"/>
    <p:sldId id="270" r:id="rId5"/>
    <p:sldId id="269" r:id="rId6"/>
    <p:sldId id="274" r:id="rId7"/>
    <p:sldId id="278" r:id="rId8"/>
    <p:sldId id="275" r:id="rId9"/>
    <p:sldId id="277" r:id="rId10"/>
    <p:sldId id="288" r:id="rId11"/>
    <p:sldId id="290" r:id="rId12"/>
    <p:sldId id="280" r:id="rId13"/>
    <p:sldId id="312" r:id="rId14"/>
    <p:sldId id="293" r:id="rId15"/>
    <p:sldId id="313" r:id="rId16"/>
    <p:sldId id="309" r:id="rId17"/>
    <p:sldId id="295" r:id="rId18"/>
    <p:sldId id="300" r:id="rId19"/>
    <p:sldId id="294" r:id="rId20"/>
    <p:sldId id="314" r:id="rId21"/>
    <p:sldId id="296" r:id="rId22"/>
    <p:sldId id="297" r:id="rId23"/>
    <p:sldId id="310" r:id="rId24"/>
    <p:sldId id="298" r:id="rId25"/>
    <p:sldId id="299" r:id="rId26"/>
    <p:sldId id="301" r:id="rId27"/>
    <p:sldId id="302" r:id="rId28"/>
    <p:sldId id="303" r:id="rId29"/>
    <p:sldId id="304" r:id="rId30"/>
    <p:sldId id="305" r:id="rId31"/>
    <p:sldId id="311" r:id="rId32"/>
    <p:sldId id="306" r:id="rId33"/>
    <p:sldId id="307" r:id="rId34"/>
    <p:sldId id="282" r:id="rId35"/>
    <p:sldId id="281" r:id="rId36"/>
    <p:sldId id="308" r:id="rId37"/>
    <p:sldId id="283" r:id="rId38"/>
    <p:sldId id="279" r:id="rId39"/>
    <p:sldId id="285" r:id="rId40"/>
    <p:sldId id="286" r:id="rId41"/>
    <p:sldId id="267"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75872" autoAdjust="0"/>
  </p:normalViewPr>
  <p:slideViewPr>
    <p:cSldViewPr snapToGrid="0">
      <p:cViewPr varScale="1">
        <p:scale>
          <a:sx n="70" d="100"/>
          <a:sy n="70" d="100"/>
        </p:scale>
        <p:origin x="1992" y="60"/>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E:\&#30740;&#31350;&#29983;&#27605;&#19994;&#35838;&#39064;\&#35770;&#25991;\chapter4\&#21608;&#26399;&#39128;&#21160;&#36895;&#24230;_&#36136;&#28857;&#22352;&#2663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30740;&#31350;&#29983;&#27605;&#19994;&#35838;&#39064;\&#35770;&#25991;\chapter4\&#21608;&#26399;&#39128;&#21160;&#36895;&#24230;_&#36136;&#28857;&#22352;&#2663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30740;&#31350;&#29983;&#27605;&#19994;&#35838;&#39064;\&#35757;&#32451;&#26679;&#26412;\&#29305;&#24449;&#25552;&#21462;\&#32467;&#26524;&#32479;&#35745;.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30740;&#31350;&#29983;&#27605;&#19994;&#35838;&#39064;\&#35757;&#32451;&#26679;&#26412;\&#29305;&#24449;&#25552;&#21462;\&#32467;&#26524;&#32479;&#35745;.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zh-CN" sz="1400" b="0" i="0" u="none" strike="noStrike" baseline="0" dirty="0" smtClean="0">
                <a:effectLst/>
              </a:rPr>
              <a:t>烟雾质心变化过程</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Sheet1!$G$1:$G$30</c:f>
              <c:numCache>
                <c:formatCode>General</c:formatCode>
                <c:ptCount val="30"/>
                <c:pt idx="0">
                  <c:v>113.29300000000001</c:v>
                </c:pt>
                <c:pt idx="1">
                  <c:v>113.292</c:v>
                </c:pt>
                <c:pt idx="2">
                  <c:v>113.627</c:v>
                </c:pt>
                <c:pt idx="3">
                  <c:v>113.599</c:v>
                </c:pt>
                <c:pt idx="4">
                  <c:v>113.98399999999999</c:v>
                </c:pt>
                <c:pt idx="5">
                  <c:v>113.98399999999999</c:v>
                </c:pt>
                <c:pt idx="6">
                  <c:v>114.34</c:v>
                </c:pt>
                <c:pt idx="7">
                  <c:v>114.604</c:v>
                </c:pt>
                <c:pt idx="8">
                  <c:v>115.467</c:v>
                </c:pt>
                <c:pt idx="9">
                  <c:v>115.124</c:v>
                </c:pt>
                <c:pt idx="10">
                  <c:v>116.35899999999999</c:v>
                </c:pt>
                <c:pt idx="11">
                  <c:v>116.25</c:v>
                </c:pt>
                <c:pt idx="12">
                  <c:v>116.72799999999999</c:v>
                </c:pt>
                <c:pt idx="13">
                  <c:v>117.28400000000001</c:v>
                </c:pt>
                <c:pt idx="14">
                  <c:v>117.411</c:v>
                </c:pt>
                <c:pt idx="15">
                  <c:v>117.741</c:v>
                </c:pt>
                <c:pt idx="16">
                  <c:v>118.57899999999999</c:v>
                </c:pt>
                <c:pt idx="17">
                  <c:v>118.759</c:v>
                </c:pt>
                <c:pt idx="18">
                  <c:v>118.336</c:v>
                </c:pt>
                <c:pt idx="19">
                  <c:v>120.026</c:v>
                </c:pt>
                <c:pt idx="20">
                  <c:v>119.831</c:v>
                </c:pt>
                <c:pt idx="21">
                  <c:v>120.529</c:v>
                </c:pt>
                <c:pt idx="22">
                  <c:v>119.782</c:v>
                </c:pt>
                <c:pt idx="23">
                  <c:v>119.636</c:v>
                </c:pt>
                <c:pt idx="24">
                  <c:v>119.953</c:v>
                </c:pt>
                <c:pt idx="25">
                  <c:v>120.14400000000001</c:v>
                </c:pt>
                <c:pt idx="26">
                  <c:v>120.946</c:v>
                </c:pt>
                <c:pt idx="27">
                  <c:v>121.014</c:v>
                </c:pt>
                <c:pt idx="28">
                  <c:v>122.56699999999999</c:v>
                </c:pt>
                <c:pt idx="29">
                  <c:v>122.592</c:v>
                </c:pt>
              </c:numCache>
            </c:numRef>
          </c:xVal>
          <c:yVal>
            <c:numRef>
              <c:f>Sheet1!$H$1:$H$30</c:f>
              <c:numCache>
                <c:formatCode>General</c:formatCode>
                <c:ptCount val="30"/>
                <c:pt idx="0">
                  <c:v>90.322199999999995</c:v>
                </c:pt>
                <c:pt idx="1">
                  <c:v>90.5535</c:v>
                </c:pt>
                <c:pt idx="2">
                  <c:v>90.676100000000005</c:v>
                </c:pt>
                <c:pt idx="3">
                  <c:v>90.5505</c:v>
                </c:pt>
                <c:pt idx="4">
                  <c:v>90.600300000000004</c:v>
                </c:pt>
                <c:pt idx="5">
                  <c:v>90.600300000000004</c:v>
                </c:pt>
                <c:pt idx="6">
                  <c:v>90.204300000000003</c:v>
                </c:pt>
                <c:pt idx="7">
                  <c:v>90.353999999999999</c:v>
                </c:pt>
                <c:pt idx="8">
                  <c:v>89.814099999999996</c:v>
                </c:pt>
                <c:pt idx="9">
                  <c:v>90.153599999999997</c:v>
                </c:pt>
                <c:pt idx="10">
                  <c:v>89.075199999999995</c:v>
                </c:pt>
                <c:pt idx="11">
                  <c:v>89.212100000000007</c:v>
                </c:pt>
                <c:pt idx="12">
                  <c:v>89.632400000000004</c:v>
                </c:pt>
                <c:pt idx="13">
                  <c:v>89.048299999999998</c:v>
                </c:pt>
                <c:pt idx="14">
                  <c:v>89.229699999999994</c:v>
                </c:pt>
                <c:pt idx="15">
                  <c:v>88.988200000000006</c:v>
                </c:pt>
                <c:pt idx="16">
                  <c:v>88.822500000000005</c:v>
                </c:pt>
                <c:pt idx="17">
                  <c:v>88.743499999999997</c:v>
                </c:pt>
                <c:pt idx="18">
                  <c:v>89.032200000000003</c:v>
                </c:pt>
                <c:pt idx="19">
                  <c:v>87.6554</c:v>
                </c:pt>
                <c:pt idx="20">
                  <c:v>87.873999999999995</c:v>
                </c:pt>
                <c:pt idx="21">
                  <c:v>87.384</c:v>
                </c:pt>
                <c:pt idx="22">
                  <c:v>88.070700000000002</c:v>
                </c:pt>
                <c:pt idx="23">
                  <c:v>88.293700000000001</c:v>
                </c:pt>
                <c:pt idx="24">
                  <c:v>88.093400000000003</c:v>
                </c:pt>
                <c:pt idx="25">
                  <c:v>88.138599999999997</c:v>
                </c:pt>
                <c:pt idx="26">
                  <c:v>87.685699999999997</c:v>
                </c:pt>
                <c:pt idx="27">
                  <c:v>87.773200000000003</c:v>
                </c:pt>
                <c:pt idx="28">
                  <c:v>86.121499999999997</c:v>
                </c:pt>
                <c:pt idx="29">
                  <c:v>86.120599999999996</c:v>
                </c:pt>
              </c:numCache>
            </c:numRef>
          </c:yVal>
          <c:smooth val="0"/>
        </c:ser>
        <c:dLbls>
          <c:showLegendKey val="0"/>
          <c:showVal val="0"/>
          <c:showCatName val="0"/>
          <c:showSerName val="0"/>
          <c:showPercent val="0"/>
          <c:showBubbleSize val="0"/>
        </c:dLbls>
        <c:axId val="238564768"/>
        <c:axId val="239160400"/>
      </c:scatterChart>
      <c:valAx>
        <c:axId val="238564768"/>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39160400"/>
        <c:crosses val="autoZero"/>
        <c:crossBetween val="midCat"/>
      </c:valAx>
      <c:valAx>
        <c:axId val="239160400"/>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38564768"/>
        <c:crosses val="autoZero"/>
        <c:crossBetween val="midCat"/>
      </c:valAx>
      <c:spPr>
        <a:noFill/>
        <a:ln>
          <a:noFill/>
        </a:ln>
        <a:effectLst/>
      </c:spPr>
    </c:plotArea>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zh-CN" sz="1400" b="0" i="0" u="none" strike="noStrike" baseline="0" dirty="0" smtClean="0">
                <a:effectLst/>
              </a:rPr>
              <a:t>行人质心变化过程</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Sheet1!$A$1:$A$30</c:f>
              <c:numCache>
                <c:formatCode>General</c:formatCode>
                <c:ptCount val="30"/>
                <c:pt idx="0">
                  <c:v>251.53899999999999</c:v>
                </c:pt>
                <c:pt idx="1">
                  <c:v>251.773</c:v>
                </c:pt>
                <c:pt idx="2">
                  <c:v>251.90899999999999</c:v>
                </c:pt>
                <c:pt idx="3">
                  <c:v>251.90899999999999</c:v>
                </c:pt>
                <c:pt idx="4">
                  <c:v>251.73500000000001</c:v>
                </c:pt>
                <c:pt idx="5">
                  <c:v>251.73500000000001</c:v>
                </c:pt>
                <c:pt idx="6">
                  <c:v>251.19499999999999</c:v>
                </c:pt>
                <c:pt idx="7">
                  <c:v>251.29900000000001</c:v>
                </c:pt>
                <c:pt idx="8">
                  <c:v>250.77600000000001</c:v>
                </c:pt>
                <c:pt idx="9">
                  <c:v>250.85400000000001</c:v>
                </c:pt>
                <c:pt idx="10">
                  <c:v>250.357</c:v>
                </c:pt>
                <c:pt idx="11">
                  <c:v>250.38</c:v>
                </c:pt>
                <c:pt idx="12">
                  <c:v>250.214</c:v>
                </c:pt>
                <c:pt idx="13">
                  <c:v>250.21100000000001</c:v>
                </c:pt>
                <c:pt idx="14">
                  <c:v>250.10400000000001</c:v>
                </c:pt>
                <c:pt idx="15">
                  <c:v>250.10400000000001</c:v>
                </c:pt>
                <c:pt idx="16">
                  <c:v>249.858</c:v>
                </c:pt>
                <c:pt idx="17">
                  <c:v>249.858</c:v>
                </c:pt>
                <c:pt idx="18">
                  <c:v>249.81100000000001</c:v>
                </c:pt>
                <c:pt idx="19">
                  <c:v>249.714</c:v>
                </c:pt>
                <c:pt idx="20">
                  <c:v>249.827</c:v>
                </c:pt>
                <c:pt idx="21">
                  <c:v>249.797</c:v>
                </c:pt>
                <c:pt idx="22">
                  <c:v>249.40600000000001</c:v>
                </c:pt>
                <c:pt idx="23">
                  <c:v>249.57300000000001</c:v>
                </c:pt>
                <c:pt idx="24">
                  <c:v>249.32400000000001</c:v>
                </c:pt>
                <c:pt idx="25">
                  <c:v>249.23</c:v>
                </c:pt>
                <c:pt idx="26">
                  <c:v>248.77600000000001</c:v>
                </c:pt>
                <c:pt idx="27">
                  <c:v>248.77699999999999</c:v>
                </c:pt>
                <c:pt idx="28">
                  <c:v>248.363</c:v>
                </c:pt>
                <c:pt idx="29">
                  <c:v>248.375</c:v>
                </c:pt>
              </c:numCache>
            </c:numRef>
          </c:xVal>
          <c:yVal>
            <c:numRef>
              <c:f>Sheet1!$B$1:$B$30</c:f>
              <c:numCache>
                <c:formatCode>General</c:formatCode>
                <c:ptCount val="30"/>
                <c:pt idx="0">
                  <c:v>161.68700000000001</c:v>
                </c:pt>
                <c:pt idx="1">
                  <c:v>161.191</c:v>
                </c:pt>
                <c:pt idx="2">
                  <c:v>161.68600000000001</c:v>
                </c:pt>
                <c:pt idx="3">
                  <c:v>161.68600000000001</c:v>
                </c:pt>
                <c:pt idx="4">
                  <c:v>162.536</c:v>
                </c:pt>
                <c:pt idx="5">
                  <c:v>162.536</c:v>
                </c:pt>
                <c:pt idx="6">
                  <c:v>160.75200000000001</c:v>
                </c:pt>
                <c:pt idx="7">
                  <c:v>160.715</c:v>
                </c:pt>
                <c:pt idx="8">
                  <c:v>160.09700000000001</c:v>
                </c:pt>
                <c:pt idx="9">
                  <c:v>160.21600000000001</c:v>
                </c:pt>
                <c:pt idx="10">
                  <c:v>162.66499999999999</c:v>
                </c:pt>
                <c:pt idx="11">
                  <c:v>162.631</c:v>
                </c:pt>
                <c:pt idx="12">
                  <c:v>161.38900000000001</c:v>
                </c:pt>
                <c:pt idx="13">
                  <c:v>162.64400000000001</c:v>
                </c:pt>
                <c:pt idx="14">
                  <c:v>163.21799999999999</c:v>
                </c:pt>
                <c:pt idx="15">
                  <c:v>163.21799999999999</c:v>
                </c:pt>
                <c:pt idx="16">
                  <c:v>162.91200000000001</c:v>
                </c:pt>
                <c:pt idx="17">
                  <c:v>162.91200000000001</c:v>
                </c:pt>
                <c:pt idx="18">
                  <c:v>164.05600000000001</c:v>
                </c:pt>
                <c:pt idx="19">
                  <c:v>163.08500000000001</c:v>
                </c:pt>
                <c:pt idx="20">
                  <c:v>163.47200000000001</c:v>
                </c:pt>
                <c:pt idx="21">
                  <c:v>163.572</c:v>
                </c:pt>
                <c:pt idx="22">
                  <c:v>162.62100000000001</c:v>
                </c:pt>
                <c:pt idx="23">
                  <c:v>163.67699999999999</c:v>
                </c:pt>
                <c:pt idx="24">
                  <c:v>162.75299999999999</c:v>
                </c:pt>
                <c:pt idx="25">
                  <c:v>163.99199999999999</c:v>
                </c:pt>
                <c:pt idx="26">
                  <c:v>161.864</c:v>
                </c:pt>
                <c:pt idx="27">
                  <c:v>161.78</c:v>
                </c:pt>
                <c:pt idx="28">
                  <c:v>163.048</c:v>
                </c:pt>
                <c:pt idx="29">
                  <c:v>163.06399999999999</c:v>
                </c:pt>
              </c:numCache>
            </c:numRef>
          </c:yVal>
          <c:smooth val="0"/>
        </c:ser>
        <c:dLbls>
          <c:showLegendKey val="0"/>
          <c:showVal val="0"/>
          <c:showCatName val="0"/>
          <c:showSerName val="0"/>
          <c:showPercent val="0"/>
          <c:showBubbleSize val="0"/>
        </c:dLbls>
        <c:axId val="351299984"/>
        <c:axId val="350981112"/>
      </c:scatterChart>
      <c:valAx>
        <c:axId val="351299984"/>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50981112"/>
        <c:crosses val="autoZero"/>
        <c:crossBetween val="midCat"/>
      </c:valAx>
      <c:valAx>
        <c:axId val="350981112"/>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51299984"/>
        <c:crosses val="autoZero"/>
        <c:crossBetween val="midCat"/>
      </c:valAx>
      <c:spPr>
        <a:noFill/>
        <a:ln>
          <a:noFill/>
        </a:ln>
        <a:effectLst/>
      </c:spPr>
    </c:plotArea>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2000" dirty="0" smtClean="0"/>
              <a:t>识别率</a:t>
            </a:r>
            <a:endParaRPr lang="zh-CN" altLang="en-US" sz="20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'汇总-凑'!$A$3</c:f>
              <c:strCache>
                <c:ptCount val="1"/>
                <c:pt idx="0">
                  <c:v>单级</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'汇总-凑'!$B$2:$J$2</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'汇总-凑'!$B$3:$J$3</c:f>
              <c:numCache>
                <c:formatCode>0.0000_ </c:formatCode>
                <c:ptCount val="9"/>
                <c:pt idx="0">
                  <c:v>0.7190332326283988</c:v>
                </c:pt>
                <c:pt idx="1">
                  <c:v>0.70996978851963743</c:v>
                </c:pt>
                <c:pt idx="2">
                  <c:v>0.70996978851963743</c:v>
                </c:pt>
                <c:pt idx="3">
                  <c:v>0.70996978851963743</c:v>
                </c:pt>
                <c:pt idx="4">
                  <c:v>0.70694864048338368</c:v>
                </c:pt>
                <c:pt idx="5">
                  <c:v>0.70090634441087618</c:v>
                </c:pt>
                <c:pt idx="6">
                  <c:v>0.69788519637462232</c:v>
                </c:pt>
                <c:pt idx="7">
                  <c:v>0.69184290030211482</c:v>
                </c:pt>
                <c:pt idx="8">
                  <c:v>0.68277945619335345</c:v>
                </c:pt>
              </c:numCache>
            </c:numRef>
          </c:val>
          <c:smooth val="0"/>
        </c:ser>
        <c:ser>
          <c:idx val="1"/>
          <c:order val="1"/>
          <c:tx>
            <c:strRef>
              <c:f>'汇总-凑'!$A$4</c:f>
              <c:strCache>
                <c:ptCount val="1"/>
                <c:pt idx="0">
                  <c:v>二级</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'汇总-凑'!$B$2:$J$2</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'汇总-凑'!$B$4:$J$4</c:f>
              <c:numCache>
                <c:formatCode>General</c:formatCode>
                <c:ptCount val="9"/>
                <c:pt idx="0">
                  <c:v>1</c:v>
                </c:pt>
                <c:pt idx="1">
                  <c:v>0.9849</c:v>
                </c:pt>
                <c:pt idx="2">
                  <c:v>0.9577</c:v>
                </c:pt>
                <c:pt idx="3">
                  <c:v>0.9335</c:v>
                </c:pt>
                <c:pt idx="4">
                  <c:v>0.92149999999999999</c:v>
                </c:pt>
                <c:pt idx="5">
                  <c:v>0.90939999999999999</c:v>
                </c:pt>
                <c:pt idx="6">
                  <c:v>0.89419999999999999</c:v>
                </c:pt>
                <c:pt idx="7">
                  <c:v>0.87919999999999998</c:v>
                </c:pt>
                <c:pt idx="8">
                  <c:v>0.82779999999999998</c:v>
                </c:pt>
              </c:numCache>
            </c:numRef>
          </c:val>
          <c:smooth val="0"/>
        </c:ser>
        <c:ser>
          <c:idx val="2"/>
          <c:order val="2"/>
          <c:tx>
            <c:strRef>
              <c:f>'汇总-凑'!$A$5</c:f>
              <c:strCache>
                <c:ptCount val="1"/>
                <c:pt idx="0">
                  <c:v>三级</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'汇总-凑'!$B$2:$J$2</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'汇总-凑'!$B$5:$J$5</c:f>
              <c:numCache>
                <c:formatCode>General</c:formatCode>
                <c:ptCount val="9"/>
                <c:pt idx="0">
                  <c:v>0.9698</c:v>
                </c:pt>
                <c:pt idx="1">
                  <c:v>0.93659999999999999</c:v>
                </c:pt>
                <c:pt idx="2">
                  <c:v>0.92149999999999999</c:v>
                </c:pt>
                <c:pt idx="3">
                  <c:v>0.89429999999999998</c:v>
                </c:pt>
                <c:pt idx="4">
                  <c:v>0.88219999999999998</c:v>
                </c:pt>
                <c:pt idx="5">
                  <c:v>0.86409999999999998</c:v>
                </c:pt>
                <c:pt idx="6">
                  <c:v>0.83989999999999998</c:v>
                </c:pt>
                <c:pt idx="7">
                  <c:v>0.80969999999999998</c:v>
                </c:pt>
                <c:pt idx="8">
                  <c:v>0.76129999999999998</c:v>
                </c:pt>
              </c:numCache>
            </c:numRef>
          </c:val>
          <c:smooth val="0"/>
        </c:ser>
        <c:dLbls>
          <c:showLegendKey val="0"/>
          <c:showVal val="0"/>
          <c:showCatName val="0"/>
          <c:showSerName val="0"/>
          <c:showPercent val="0"/>
          <c:showBubbleSize val="0"/>
        </c:dLbls>
        <c:marker val="1"/>
        <c:smooth val="0"/>
        <c:axId val="350973992"/>
        <c:axId val="351084880"/>
      </c:lineChart>
      <c:catAx>
        <c:axId val="3509739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分类器阈值选择</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51084880"/>
        <c:crosses val="autoZero"/>
        <c:auto val="1"/>
        <c:lblAlgn val="ctr"/>
        <c:lblOffset val="100"/>
        <c:noMultiLvlLbl val="0"/>
      </c:catAx>
      <c:valAx>
        <c:axId val="351084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比率</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0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509739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2000" dirty="0" smtClean="0"/>
              <a:t>有效率</a:t>
            </a:r>
            <a:endParaRPr lang="zh-CN" altLang="en-US" sz="20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'汇总-凑'!$A$9</c:f>
              <c:strCache>
                <c:ptCount val="1"/>
                <c:pt idx="0">
                  <c:v>单级</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'汇总-凑'!$B$8:$J$8</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'汇总-凑'!$B$9:$J$9</c:f>
              <c:numCache>
                <c:formatCode>0.0000_ </c:formatCode>
                <c:ptCount val="9"/>
                <c:pt idx="0">
                  <c:v>0.33715846994535503</c:v>
                </c:pt>
                <c:pt idx="1">
                  <c:v>0.36472203157172273</c:v>
                </c:pt>
                <c:pt idx="2">
                  <c:v>0.38252126836813616</c:v>
                </c:pt>
                <c:pt idx="3">
                  <c:v>0.38966908797417277</c:v>
                </c:pt>
                <c:pt idx="4">
                  <c:v>0.39698239731768648</c:v>
                </c:pt>
                <c:pt idx="5">
                  <c:v>0.40330147697654217</c:v>
                </c:pt>
                <c:pt idx="6">
                  <c:v>0.4090497737556561</c:v>
                </c:pt>
                <c:pt idx="7">
                  <c:v>0.41904761904761906</c:v>
                </c:pt>
                <c:pt idx="8">
                  <c:v>0.4276422764227642</c:v>
                </c:pt>
              </c:numCache>
            </c:numRef>
          </c:val>
          <c:smooth val="0"/>
        </c:ser>
        <c:ser>
          <c:idx val="1"/>
          <c:order val="1"/>
          <c:tx>
            <c:strRef>
              <c:f>'汇总-凑'!$A$10</c:f>
              <c:strCache>
                <c:ptCount val="1"/>
                <c:pt idx="0">
                  <c:v>二级</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'汇总-凑'!$B$8:$J$8</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'汇总-凑'!$B$10:$J$10</c:f>
              <c:numCache>
                <c:formatCode>0.0000_ </c:formatCode>
                <c:ptCount val="9"/>
                <c:pt idx="0">
                  <c:v>0.35127238454288412</c:v>
                </c:pt>
                <c:pt idx="1">
                  <c:v>0.36884531590413944</c:v>
                </c:pt>
                <c:pt idx="2">
                  <c:v>0.38507281553398059</c:v>
                </c:pt>
                <c:pt idx="3">
                  <c:v>0.3935905820797907</c:v>
                </c:pt>
                <c:pt idx="4">
                  <c:v>0.40207612456747405</c:v>
                </c:pt>
                <c:pt idx="5">
                  <c:v>0.4098312545854732</c:v>
                </c:pt>
                <c:pt idx="6">
                  <c:v>0.41567106283941041</c:v>
                </c:pt>
                <c:pt idx="7">
                  <c:v>0.42333333333333334</c:v>
                </c:pt>
                <c:pt idx="8">
                  <c:v>0.43148148148148147</c:v>
                </c:pt>
              </c:numCache>
            </c:numRef>
          </c:val>
          <c:smooth val="0"/>
        </c:ser>
        <c:ser>
          <c:idx val="2"/>
          <c:order val="2"/>
          <c:tx>
            <c:strRef>
              <c:f>'汇总-凑'!$A$11</c:f>
              <c:strCache>
                <c:ptCount val="1"/>
                <c:pt idx="0">
                  <c:v>三级</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'汇总-凑'!$B$8:$J$8</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'汇总-凑'!$B$11:$J$11</c:f>
              <c:numCache>
                <c:formatCode>0.0000_ </c:formatCode>
                <c:ptCount val="9"/>
                <c:pt idx="0">
                  <c:v>0.36168478260869563</c:v>
                </c:pt>
                <c:pt idx="1">
                  <c:v>0.37830045523520484</c:v>
                </c:pt>
                <c:pt idx="2">
                  <c:v>0.38665607625099285</c:v>
                </c:pt>
                <c:pt idx="3">
                  <c:v>0.39152404237978811</c:v>
                </c:pt>
                <c:pt idx="4">
                  <c:v>0.39597989949748746</c:v>
                </c:pt>
                <c:pt idx="5">
                  <c:v>0.4001725625539258</c:v>
                </c:pt>
                <c:pt idx="6">
                  <c:v>0.40263157894736845</c:v>
                </c:pt>
                <c:pt idx="7">
                  <c:v>0.40723981900452488</c:v>
                </c:pt>
                <c:pt idx="8">
                  <c:v>0.41442125237191652</c:v>
                </c:pt>
              </c:numCache>
            </c:numRef>
          </c:val>
          <c:smooth val="0"/>
        </c:ser>
        <c:dLbls>
          <c:showLegendKey val="0"/>
          <c:showVal val="0"/>
          <c:showCatName val="0"/>
          <c:showSerName val="0"/>
          <c:showPercent val="0"/>
          <c:showBubbleSize val="0"/>
        </c:dLbls>
        <c:marker val="1"/>
        <c:smooth val="0"/>
        <c:axId val="238405776"/>
        <c:axId val="238406168"/>
      </c:lineChart>
      <c:catAx>
        <c:axId val="2384057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分类器阈值选择</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38406168"/>
        <c:crosses val="autoZero"/>
        <c:auto val="1"/>
        <c:lblAlgn val="ctr"/>
        <c:lblOffset val="100"/>
        <c:noMultiLvlLbl val="0"/>
      </c:catAx>
      <c:valAx>
        <c:axId val="238406168"/>
        <c:scaling>
          <c:orientation val="minMax"/>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比率</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0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384057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CA81FB-84C2-46F2-95AF-5B75DD96F234}" type="datetimeFigureOut">
              <a:rPr lang="zh-CN" altLang="en-US" smtClean="0"/>
              <a:t>2018/4/11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B3C80A-45EE-4FB3-AF5E-1F2A3F2A99BC}" type="slidenum">
              <a:rPr lang="zh-CN" altLang="en-US" smtClean="0"/>
              <a:t>‹#›</a:t>
            </a:fld>
            <a:endParaRPr lang="zh-CN" altLang="en-US"/>
          </a:p>
        </p:txBody>
      </p:sp>
    </p:spTree>
    <p:extLst>
      <p:ext uri="{BB962C8B-B14F-4D97-AF65-F5344CB8AC3E}">
        <p14:creationId xmlns:p14="http://schemas.microsoft.com/office/powerpoint/2010/main" val="1661155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各位答辩老师好，我是路小波教授实验室的蔡敏，我的毕业课题是基于视频分析的森林烟火识别算法研究</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a:t>
            </a:fld>
            <a:endParaRPr lang="zh-CN" altLang="en-US"/>
          </a:p>
        </p:txBody>
      </p:sp>
    </p:spTree>
    <p:extLst>
      <p:ext uri="{BB962C8B-B14F-4D97-AF65-F5344CB8AC3E}">
        <p14:creationId xmlns:p14="http://schemas.microsoft.com/office/powerpoint/2010/main" val="1043350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对有雾和无雾图像分别进行去雾实验得到结果如图。</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结果显示</a:t>
            </a:r>
            <a:r>
              <a:rPr lang="zh-CN" altLang="zh-CN" sz="1200" kern="1200" dirty="0" smtClean="0">
                <a:solidFill>
                  <a:schemeClr val="tx1"/>
                </a:solidFill>
                <a:effectLst/>
                <a:latin typeface="+mn-lt"/>
                <a:ea typeface="+mn-ea"/>
                <a:cs typeface="+mn-cs"/>
              </a:rPr>
              <a:t>三种算法对有雾图像的处理都能达到一定的增强效果。在彩色增强方面，</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去雾处理后彩色信息最为丰富，暗通道去雾其次，</a:t>
            </a:r>
            <a:r>
              <a:rPr lang="zh-CN" altLang="en-US" sz="1200" kern="1200" dirty="0" smtClean="0">
                <a:solidFill>
                  <a:schemeClr val="tx1"/>
                </a:solidFill>
                <a:effectLst/>
                <a:latin typeface="+mn-lt"/>
                <a:ea typeface="+mn-ea"/>
                <a:cs typeface="+mn-cs"/>
              </a:rPr>
              <a:t>直方图均衡</a:t>
            </a:r>
            <a:r>
              <a:rPr lang="zh-CN" altLang="zh-CN" sz="1200" kern="1200" dirty="0" smtClean="0">
                <a:solidFill>
                  <a:schemeClr val="tx1"/>
                </a:solidFill>
                <a:effectLst/>
                <a:latin typeface="+mn-lt"/>
                <a:ea typeface="+mn-ea"/>
                <a:cs typeface="+mn-cs"/>
              </a:rPr>
              <a:t>后彩色信息有部分缺失；在图像整体对比度提高方面，</a:t>
            </a:r>
            <a:r>
              <a:rPr lang="zh-CN" altLang="en-US" sz="1200" kern="1200" dirty="0" smtClean="0">
                <a:solidFill>
                  <a:schemeClr val="tx1"/>
                </a:solidFill>
                <a:effectLst/>
                <a:latin typeface="+mn-lt"/>
                <a:ea typeface="+mn-ea"/>
                <a:cs typeface="+mn-cs"/>
              </a:rPr>
              <a:t>直方图均衡</a:t>
            </a:r>
            <a:r>
              <a:rPr lang="zh-CN" altLang="zh-CN" sz="1200" kern="1200" dirty="0" smtClean="0">
                <a:solidFill>
                  <a:schemeClr val="tx1"/>
                </a:solidFill>
                <a:effectLst/>
                <a:latin typeface="+mn-lt"/>
                <a:ea typeface="+mn-ea"/>
                <a:cs typeface="+mn-cs"/>
              </a:rPr>
              <a:t>后图像对比度提高最明显，暗通道去雾处理次之，</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效果最微弱。</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而对无雾图像的处理效果显示无论何种算法都</a:t>
            </a:r>
            <a:r>
              <a:rPr lang="zh-CN" altLang="zh-CN" sz="1200" kern="1200" dirty="0" smtClean="0">
                <a:solidFill>
                  <a:schemeClr val="tx1"/>
                </a:solidFill>
                <a:effectLst/>
                <a:latin typeface="+mn-lt"/>
                <a:ea typeface="+mn-ea"/>
                <a:cs typeface="+mn-cs"/>
              </a:rPr>
              <a:t>会使</a:t>
            </a:r>
            <a:r>
              <a:rPr lang="zh-CN" altLang="en-US" sz="1200" kern="1200" dirty="0" smtClean="0">
                <a:solidFill>
                  <a:schemeClr val="tx1"/>
                </a:solidFill>
                <a:effectLst/>
                <a:latin typeface="+mn-lt"/>
                <a:ea typeface="+mn-ea"/>
                <a:cs typeface="+mn-cs"/>
              </a:rPr>
              <a:t>造成</a:t>
            </a:r>
            <a:r>
              <a:rPr lang="zh-CN" altLang="zh-CN" sz="1200" kern="1200" dirty="0" smtClean="0">
                <a:solidFill>
                  <a:schemeClr val="tx1"/>
                </a:solidFill>
                <a:effectLst/>
                <a:latin typeface="+mn-lt"/>
                <a:ea typeface="+mn-ea"/>
                <a:cs typeface="+mn-cs"/>
              </a:rPr>
              <a:t>原始图像的畸变。</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10</a:t>
            </a:fld>
            <a:endParaRPr lang="zh-CN" altLang="en-US"/>
          </a:p>
        </p:txBody>
      </p:sp>
    </p:spTree>
    <p:extLst>
      <p:ext uri="{BB962C8B-B14F-4D97-AF65-F5344CB8AC3E}">
        <p14:creationId xmlns:p14="http://schemas.microsoft.com/office/powerpoint/2010/main" val="1947584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同时对时间效率进行分析，在相同的实验环境下，直方图均衡</a:t>
            </a:r>
            <a:r>
              <a:rPr lang="zh-CN" altLang="zh-CN" sz="1200" kern="1200" dirty="0" smtClean="0">
                <a:solidFill>
                  <a:schemeClr val="tx1"/>
                </a:solidFill>
                <a:effectLst/>
                <a:latin typeface="+mn-lt"/>
                <a:ea typeface="+mn-ea"/>
                <a:cs typeface="+mn-cs"/>
              </a:rPr>
              <a:t>的时间效率最高且远高于</a:t>
            </a:r>
            <a:r>
              <a:rPr lang="zh-CN" altLang="en-US" sz="1200" kern="1200" dirty="0" smtClean="0">
                <a:solidFill>
                  <a:schemeClr val="tx1"/>
                </a:solidFill>
                <a:effectLst/>
                <a:latin typeface="+mn-lt"/>
                <a:ea typeface="+mn-ea"/>
                <a:cs typeface="+mn-cs"/>
              </a:rPr>
              <a:t>其他两种</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去雾处理时间效率其次，暗通道去雾算法时间效率最低。</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结合两个实验结果来看，</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①</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去雾处理能有效恢复有雾图像中的彩色信息，同时造成无雾图像颜色的较大畸变，</a:t>
            </a:r>
            <a:r>
              <a:rPr lang="zh-CN" altLang="en-US" sz="1200" kern="1200" dirty="0" smtClean="0">
                <a:solidFill>
                  <a:schemeClr val="tx1"/>
                </a:solidFill>
                <a:effectLst/>
                <a:latin typeface="+mn-lt"/>
                <a:ea typeface="+mn-ea"/>
                <a:cs typeface="+mn-cs"/>
              </a:rPr>
              <a:t>且它</a:t>
            </a:r>
            <a:r>
              <a:rPr lang="zh-CN" altLang="zh-CN" sz="1200" kern="1200" dirty="0" smtClean="0">
                <a:solidFill>
                  <a:schemeClr val="tx1"/>
                </a:solidFill>
                <a:effectLst/>
                <a:latin typeface="+mn-lt"/>
                <a:ea typeface="+mn-ea"/>
                <a:cs typeface="+mn-cs"/>
              </a:rPr>
              <a:t>在图像对比度增强方面效果一般， </a:t>
            </a:r>
            <a:r>
              <a:rPr lang="zh-CN" altLang="en-US" sz="1200" kern="1200" dirty="0" smtClean="0">
                <a:solidFill>
                  <a:schemeClr val="tx1"/>
                </a:solidFill>
                <a:effectLst/>
                <a:latin typeface="+mn-lt"/>
                <a:ea typeface="+mn-ea"/>
                <a:cs typeface="+mn-cs"/>
              </a:rPr>
              <a:t>其</a:t>
            </a:r>
            <a:r>
              <a:rPr lang="zh-CN" altLang="zh-CN" sz="1200" kern="1200" dirty="0" smtClean="0">
                <a:solidFill>
                  <a:schemeClr val="tx1"/>
                </a:solidFill>
                <a:effectLst/>
                <a:latin typeface="+mn-lt"/>
                <a:ea typeface="+mn-ea"/>
                <a:cs typeface="+mn-cs"/>
              </a:rPr>
              <a:t>时间效率优于</a:t>
            </a:r>
            <a:r>
              <a:rPr lang="zh-CN" altLang="en-US" sz="1200" kern="1200" dirty="0" smtClean="0">
                <a:solidFill>
                  <a:schemeClr val="tx1"/>
                </a:solidFill>
                <a:effectLst/>
                <a:latin typeface="+mn-lt"/>
                <a:ea typeface="+mn-ea"/>
                <a:cs typeface="+mn-cs"/>
              </a:rPr>
              <a:t>暗通道去雾</a:t>
            </a:r>
            <a:r>
              <a:rPr lang="zh-CN" altLang="zh-CN" sz="1200" kern="1200" dirty="0" smtClean="0">
                <a:solidFill>
                  <a:schemeClr val="tx1"/>
                </a:solidFill>
                <a:effectLst/>
                <a:latin typeface="+mn-lt"/>
                <a:ea typeface="+mn-ea"/>
                <a:cs typeface="+mn-cs"/>
              </a:rPr>
              <a:t>，但不及</a:t>
            </a:r>
            <a:r>
              <a:rPr lang="zh-CN" altLang="en-US" sz="1200" kern="1200" dirty="0" smtClean="0">
                <a:solidFill>
                  <a:schemeClr val="tx1"/>
                </a:solidFill>
                <a:effectLst/>
                <a:latin typeface="+mn-lt"/>
                <a:ea typeface="+mn-ea"/>
                <a:cs typeface="+mn-cs"/>
              </a:rPr>
              <a:t>直方图均衡</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②</a:t>
            </a:r>
            <a:r>
              <a:rPr lang="zh-CN" altLang="en-US" sz="1200" kern="1200" dirty="0" smtClean="0">
                <a:solidFill>
                  <a:schemeClr val="tx1"/>
                </a:solidFill>
                <a:effectLst/>
                <a:latin typeface="+mn-lt"/>
                <a:ea typeface="+mn-ea"/>
                <a:cs typeface="+mn-cs"/>
              </a:rPr>
              <a:t>直方图均衡</a:t>
            </a:r>
            <a:r>
              <a:rPr lang="zh-CN" altLang="zh-CN" sz="1200" kern="1200" dirty="0" smtClean="0">
                <a:solidFill>
                  <a:schemeClr val="tx1"/>
                </a:solidFill>
                <a:effectLst/>
                <a:latin typeface="+mn-lt"/>
                <a:ea typeface="+mn-ea"/>
                <a:cs typeface="+mn-cs"/>
              </a:rPr>
              <a:t>去雾处理在有雾图像的彩色信息恢复方面稍弱，但对于有雾图像的对比度增强效果显著，同时</a:t>
            </a:r>
            <a:r>
              <a:rPr lang="zh-CN" altLang="en-US" sz="1200" kern="1200" dirty="0" smtClean="0">
                <a:solidFill>
                  <a:schemeClr val="tx1"/>
                </a:solidFill>
                <a:effectLst/>
                <a:latin typeface="+mn-lt"/>
                <a:ea typeface="+mn-ea"/>
                <a:cs typeface="+mn-cs"/>
              </a:rPr>
              <a:t>处理时间消耗小</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③暗通道去雾处理能同时兼顾图像彩色信息恢复和对比度增强两个</a:t>
            </a:r>
            <a:r>
              <a:rPr lang="zh-CN" altLang="en-US" sz="1200" kern="1200" dirty="0" smtClean="0">
                <a:solidFill>
                  <a:schemeClr val="tx1"/>
                </a:solidFill>
                <a:effectLst/>
                <a:latin typeface="+mn-lt"/>
                <a:ea typeface="+mn-ea"/>
                <a:cs typeface="+mn-cs"/>
              </a:rPr>
              <a:t>方面</a:t>
            </a:r>
            <a:r>
              <a:rPr lang="zh-CN" altLang="zh-CN" sz="1200" kern="1200" dirty="0" smtClean="0">
                <a:solidFill>
                  <a:schemeClr val="tx1"/>
                </a:solidFill>
                <a:effectLst/>
                <a:latin typeface="+mn-lt"/>
                <a:ea typeface="+mn-ea"/>
                <a:cs typeface="+mn-cs"/>
              </a:rPr>
              <a:t>，但暗通道去雾处理时间消耗过大。</a:t>
            </a: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11</a:t>
            </a:fld>
            <a:endParaRPr lang="zh-CN" altLang="en-US"/>
          </a:p>
        </p:txBody>
      </p:sp>
    </p:spTree>
    <p:extLst>
      <p:ext uri="{BB962C8B-B14F-4D97-AF65-F5344CB8AC3E}">
        <p14:creationId xmlns:p14="http://schemas.microsoft.com/office/powerpoint/2010/main" val="3969603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在系统中</a:t>
            </a:r>
            <a:r>
              <a:rPr lang="zh-CN" altLang="zh-CN" sz="1200" kern="1200" dirty="0" smtClean="0">
                <a:solidFill>
                  <a:schemeClr val="tx1"/>
                </a:solidFill>
                <a:effectLst/>
                <a:latin typeface="+mn-lt"/>
                <a:ea typeface="+mn-ea"/>
                <a:cs typeface="+mn-cs"/>
              </a:rPr>
              <a:t>直接</a:t>
            </a:r>
            <a:r>
              <a:rPr lang="zh-CN" altLang="en-US" sz="1200" kern="1200" dirty="0" smtClean="0">
                <a:solidFill>
                  <a:schemeClr val="tx1"/>
                </a:solidFill>
                <a:effectLst/>
                <a:latin typeface="+mn-lt"/>
                <a:ea typeface="+mn-ea"/>
                <a:cs typeface="+mn-cs"/>
              </a:rPr>
              <a:t>采用典型</a:t>
            </a:r>
            <a:r>
              <a:rPr lang="zh-CN" altLang="zh-CN" sz="1200" kern="1200" dirty="0" smtClean="0">
                <a:solidFill>
                  <a:schemeClr val="tx1"/>
                </a:solidFill>
                <a:effectLst/>
                <a:latin typeface="+mn-lt"/>
                <a:ea typeface="+mn-ea"/>
                <a:cs typeface="+mn-cs"/>
              </a:rPr>
              <a:t>去雾算法存在以下两点问题：</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①对于不同地区，不同时间的监控视频不做有雾判断直接进行去雾处理导致</a:t>
            </a:r>
            <a:r>
              <a:rPr lang="zh-CN" altLang="en-US" sz="1200" kern="1200" dirty="0" smtClean="0">
                <a:solidFill>
                  <a:schemeClr val="tx1"/>
                </a:solidFill>
                <a:effectLst/>
                <a:latin typeface="+mn-lt"/>
                <a:ea typeface="+mn-ea"/>
                <a:cs typeface="+mn-cs"/>
              </a:rPr>
              <a:t>正常天气下</a:t>
            </a:r>
            <a:r>
              <a:rPr lang="zh-CN" altLang="zh-CN" sz="1200" kern="1200" dirty="0" smtClean="0">
                <a:solidFill>
                  <a:schemeClr val="tx1"/>
                </a:solidFill>
                <a:effectLst/>
                <a:latin typeface="+mn-lt"/>
                <a:ea typeface="+mn-ea"/>
                <a:cs typeface="+mn-cs"/>
              </a:rPr>
              <a:t>监控视频图像的畸变。</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②</a:t>
            </a:r>
            <a:r>
              <a:rPr lang="zh-CN" altLang="en-US" sz="1200" kern="1200" dirty="0" smtClean="0">
                <a:solidFill>
                  <a:schemeClr val="tx1"/>
                </a:solidFill>
                <a:effectLst/>
                <a:latin typeface="+mn-lt"/>
                <a:ea typeface="+mn-ea"/>
                <a:cs typeface="+mn-cs"/>
              </a:rPr>
              <a:t>如何有效权衡去雾处理的效果与时间效率的问题</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结合森林烟火识别系统的实时处理问题，采用暗通道去雾算法耗时太大，会导致对监控视频的处理不及时；</a:t>
            </a:r>
          </a:p>
          <a:p>
            <a:endParaRPr lang="zh-CN"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12</a:t>
            </a:fld>
            <a:endParaRPr lang="zh-CN" altLang="en-US"/>
          </a:p>
        </p:txBody>
      </p:sp>
    </p:spTree>
    <p:extLst>
      <p:ext uri="{BB962C8B-B14F-4D97-AF65-F5344CB8AC3E}">
        <p14:creationId xmlns:p14="http://schemas.microsoft.com/office/powerpoint/2010/main" val="1037944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针对</a:t>
            </a:r>
            <a:r>
              <a:rPr lang="zh-CN" altLang="zh-CN" sz="1200" kern="1200" dirty="0" smtClean="0">
                <a:solidFill>
                  <a:schemeClr val="tx1"/>
                </a:solidFill>
                <a:effectLst/>
                <a:latin typeface="+mn-lt"/>
                <a:ea typeface="+mn-ea"/>
                <a:cs typeface="+mn-cs"/>
              </a:rPr>
              <a:t>已有方法对所有图片统一进行去雾操作，无法在保证在对有雾图像进行去雾处理的同时不对无雾图像造成过大的畸变影响</a:t>
            </a:r>
            <a:r>
              <a:rPr lang="zh-CN" altLang="en-US" sz="1200" kern="1200" dirty="0" smtClean="0">
                <a:solidFill>
                  <a:schemeClr val="tx1"/>
                </a:solidFill>
                <a:effectLst/>
                <a:latin typeface="+mn-lt"/>
                <a:ea typeface="+mn-ea"/>
                <a:cs typeface="+mn-cs"/>
              </a:rPr>
              <a:t>的问题</a:t>
            </a:r>
            <a:r>
              <a:rPr lang="zh-CN" altLang="zh-CN" sz="1200" kern="1200" dirty="0" smtClean="0">
                <a:solidFill>
                  <a:schemeClr val="tx1"/>
                </a:solidFill>
                <a:effectLst/>
                <a:latin typeface="+mn-lt"/>
                <a:ea typeface="+mn-ea"/>
                <a:cs typeface="+mn-cs"/>
              </a:rPr>
              <a:t>，本文采取先判断后处理的原则，首先通过暗通道判断待处理图像中是否存在雾霾影响，然后对存在雾霾影响的图像进行去雾。</a:t>
            </a: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13</a:t>
            </a:fld>
            <a:endParaRPr lang="zh-CN" altLang="en-US"/>
          </a:p>
        </p:txBody>
      </p:sp>
    </p:spTree>
    <p:extLst>
      <p:ext uri="{BB962C8B-B14F-4D97-AF65-F5344CB8AC3E}">
        <p14:creationId xmlns:p14="http://schemas.microsoft.com/office/powerpoint/2010/main" val="3841520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依照暗通道去雾中的先验条件：在绝大多数非天空区域内，像素点中总有一个通道的取值趋近于</a:t>
            </a:r>
            <a:r>
              <a:rPr lang="en-US" altLang="zh-CN" sz="1200" kern="1200" dirty="0" smtClean="0">
                <a:solidFill>
                  <a:schemeClr val="tx1"/>
                </a:solidFill>
                <a:effectLst/>
                <a:latin typeface="+mn-lt"/>
                <a:ea typeface="+mn-ea"/>
                <a:cs typeface="+mn-cs"/>
              </a:rPr>
              <a:t>0 </a:t>
            </a:r>
            <a:r>
              <a:rPr lang="zh-CN" altLang="zh-CN" sz="1200" kern="1200" dirty="0" smtClean="0">
                <a:solidFill>
                  <a:schemeClr val="tx1"/>
                </a:solidFill>
                <a:effectLst/>
                <a:latin typeface="+mn-lt"/>
                <a:ea typeface="+mn-ea"/>
                <a:cs typeface="+mn-cs"/>
              </a:rPr>
              <a:t>。对同一场景下有雾和无雾图像计算暗通道</a:t>
            </a:r>
            <a:r>
              <a:rPr lang="zh-CN" altLang="en-US" sz="1200" kern="1200" dirty="0" smtClean="0">
                <a:solidFill>
                  <a:schemeClr val="tx1"/>
                </a:solidFill>
                <a:effectLst/>
                <a:latin typeface="+mn-lt"/>
                <a:ea typeface="+mn-ea"/>
                <a:cs typeface="+mn-cs"/>
              </a:rPr>
              <a:t>结果如图所示，</a:t>
            </a:r>
            <a:r>
              <a:rPr lang="zh-CN" altLang="en-US" sz="1200" kern="1200" smtClean="0">
                <a:solidFill>
                  <a:schemeClr val="tx1"/>
                </a:solidFill>
                <a:effectLst/>
                <a:latin typeface="+mn-lt"/>
                <a:ea typeface="+mn-ea"/>
                <a:cs typeface="+mn-cs"/>
              </a:rPr>
              <a:t>正常天气下的暗</a:t>
            </a:r>
            <a:r>
              <a:rPr lang="zh-CN" altLang="en-US" sz="1200" kern="1200" dirty="0" smtClean="0">
                <a:solidFill>
                  <a:schemeClr val="tx1"/>
                </a:solidFill>
                <a:effectLst/>
                <a:latin typeface="+mn-lt"/>
                <a:ea typeface="+mn-ea"/>
                <a:cs typeface="+mn-cs"/>
              </a:rPr>
              <a:t>通道图颜色偏暗，</a:t>
            </a:r>
            <a:r>
              <a:rPr lang="zh-CN" altLang="zh-CN" sz="1200" kern="1200" dirty="0" smtClean="0">
                <a:solidFill>
                  <a:schemeClr val="tx1"/>
                </a:solidFill>
                <a:effectLst/>
                <a:latin typeface="+mn-lt"/>
                <a:ea typeface="+mn-ea"/>
                <a:cs typeface="+mn-cs"/>
              </a:rPr>
              <a:t>在雾霾天气下拍摄的图像对应的暗通道图像像素值较高，因此可以利用阈值分割对有雾场景和无雾场景进行区分。</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判断之后，再对有雾的场景进行直方图均衡处理。</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6B3C80A-45EE-4FB3-AF5E-1F2A3F2A99BC}" type="slidenum">
              <a:rPr lang="zh-CN" altLang="en-US" smtClean="0"/>
              <a:t>14</a:t>
            </a:fld>
            <a:endParaRPr lang="zh-CN" altLang="en-US"/>
          </a:p>
        </p:txBody>
      </p:sp>
    </p:spTree>
    <p:extLst>
      <p:ext uri="{BB962C8B-B14F-4D97-AF65-F5344CB8AC3E}">
        <p14:creationId xmlns:p14="http://schemas.microsoft.com/office/powerpoint/2010/main" val="1616751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利用结合暗通道与直方图均衡的去雾算法对实际森林监控摄像头采集到的正常天气、薄雾天气、中等程度雾霾天气和浓雾天气下的视频图像分别实验验证，其中暗通道阈值</a:t>
            </a:r>
            <a:r>
              <a:rPr lang="zh-CN" altLang="en-US" sz="1200" kern="1200" dirty="0" smtClean="0">
                <a:solidFill>
                  <a:schemeClr val="tx1"/>
                </a:solidFill>
                <a:effectLst/>
                <a:latin typeface="+mn-lt"/>
                <a:ea typeface="+mn-ea"/>
                <a:cs typeface="+mn-cs"/>
              </a:rPr>
              <a:t>取</a:t>
            </a:r>
            <a:r>
              <a:rPr lang="en-US" altLang="zh-CN" sz="1200" kern="1200" dirty="0" smtClean="0">
                <a:solidFill>
                  <a:schemeClr val="tx1"/>
                </a:solidFill>
                <a:effectLst/>
                <a:latin typeface="+mn-lt"/>
                <a:ea typeface="+mn-ea"/>
                <a:cs typeface="+mn-cs"/>
              </a:rPr>
              <a:t>80</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得到实验结果如图，结果显示对于四种情况下的图像进行去雾操作后，无雾图像、中雾图像和浓雾图像基本无畸变，薄雾图像经过处理后整体亮度略有提高，但图像颜色和边缘细节失真较小。处理后的图像对比度得到了加强，清晰度明显提高，且火灾处的局部烟雾并没有随着去雾霾操作受到影响，即本章进行的视频图像去雾霾处理并不影响后续的森林烟火识别算法。同时对压缩至像素大小为</a:t>
            </a:r>
            <a:r>
              <a:rPr lang="en-US" altLang="zh-CN" sz="1200" kern="1200" dirty="0" smtClean="0">
                <a:solidFill>
                  <a:schemeClr val="tx1"/>
                </a:solidFill>
                <a:effectLst/>
                <a:latin typeface="+mn-lt"/>
                <a:ea typeface="+mn-ea"/>
                <a:cs typeface="+mn-cs"/>
              </a:rPr>
              <a:t> 320×240</a:t>
            </a:r>
            <a:r>
              <a:rPr lang="zh-CN" altLang="zh-CN" sz="1200" kern="1200" dirty="0" smtClean="0">
                <a:solidFill>
                  <a:schemeClr val="tx1"/>
                </a:solidFill>
                <a:effectLst/>
                <a:latin typeface="+mn-lt"/>
                <a:ea typeface="+mn-ea"/>
                <a:cs typeface="+mn-cs"/>
              </a:rPr>
              <a:t>的监控视频图片，进行结合暗通道与直方图均衡的去雾算法处理时间为</a:t>
            </a:r>
            <a:r>
              <a:rPr lang="en-US" altLang="zh-CN" sz="1200" kern="1200" dirty="0" smtClean="0">
                <a:solidFill>
                  <a:schemeClr val="tx1"/>
                </a:solidFill>
                <a:effectLst/>
                <a:latin typeface="+mn-lt"/>
                <a:ea typeface="+mn-ea"/>
                <a:cs typeface="+mn-cs"/>
              </a:rPr>
              <a:t>75.13ms</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针对时间效率问题，</a:t>
            </a:r>
            <a:r>
              <a:rPr lang="zh-CN" altLang="zh-CN" sz="1200" kern="1200" dirty="0" smtClean="0">
                <a:solidFill>
                  <a:schemeClr val="tx1"/>
                </a:solidFill>
                <a:effectLst/>
                <a:latin typeface="+mn-lt"/>
                <a:ea typeface="+mn-ea"/>
                <a:cs typeface="+mn-cs"/>
              </a:rPr>
              <a:t>由于森林火灾监控视频为连续时间内的视频，雾霾的存在情况一般不会发生剧烈的变化，因此在实际应用中，不需要对每帧图片进行有雾</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无雾判断，可以定时如每十分钟内对场景是否有雾进行一次判断，若判断为有雾则对接下来的十分钟内的视频帧进行去雾处理，直到下一次判断监控视频场景中无雾。</a:t>
            </a:r>
            <a:r>
              <a:rPr lang="zh-CN" altLang="en-US" sz="1200" kern="1200" dirty="0" smtClean="0">
                <a:solidFill>
                  <a:schemeClr val="tx1"/>
                </a:solidFill>
                <a:effectLst/>
                <a:latin typeface="+mn-lt"/>
                <a:ea typeface="+mn-ea"/>
                <a:cs typeface="+mn-cs"/>
              </a:rPr>
              <a:t>这样进一步提高了去雾的时间效率，每帧处理时间可以控制在</a:t>
            </a:r>
            <a:r>
              <a:rPr lang="en-US" altLang="zh-CN" sz="1200" kern="1200" dirty="0" smtClean="0">
                <a:solidFill>
                  <a:schemeClr val="tx1"/>
                </a:solidFill>
                <a:effectLst/>
                <a:latin typeface="+mn-lt"/>
                <a:ea typeface="+mn-ea"/>
                <a:cs typeface="+mn-cs"/>
              </a:rPr>
              <a:t>10ms</a:t>
            </a:r>
            <a:r>
              <a:rPr lang="zh-CN" altLang="en-US" sz="1200" kern="1200" dirty="0" smtClean="0">
                <a:solidFill>
                  <a:schemeClr val="tx1"/>
                </a:solidFill>
                <a:effectLst/>
                <a:latin typeface="+mn-lt"/>
                <a:ea typeface="+mn-ea"/>
                <a:cs typeface="+mn-cs"/>
              </a:rPr>
              <a:t>以内。</a:t>
            </a:r>
            <a:endParaRPr lang="zh-CN" altLang="zh-CN" sz="1200" kern="1200" dirty="0" smtClean="0">
              <a:solidFill>
                <a:schemeClr val="tx1"/>
              </a:solidFill>
              <a:effectLst/>
              <a:latin typeface="+mn-lt"/>
              <a:ea typeface="+mn-ea"/>
              <a:cs typeface="+mn-cs"/>
            </a:endParaRP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15</a:t>
            </a:fld>
            <a:endParaRPr lang="zh-CN" altLang="en-US"/>
          </a:p>
        </p:txBody>
      </p:sp>
    </p:spTree>
    <p:extLst>
      <p:ext uri="{BB962C8B-B14F-4D97-AF65-F5344CB8AC3E}">
        <p14:creationId xmlns:p14="http://schemas.microsoft.com/office/powerpoint/2010/main" val="3213362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接下来介绍运动分割模块</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16</a:t>
            </a:fld>
            <a:endParaRPr lang="zh-CN" altLang="en-US"/>
          </a:p>
        </p:txBody>
      </p:sp>
    </p:spTree>
    <p:extLst>
      <p:ext uri="{BB962C8B-B14F-4D97-AF65-F5344CB8AC3E}">
        <p14:creationId xmlns:p14="http://schemas.microsoft.com/office/powerpoint/2010/main" val="1434219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运动分割的目标是从视频图像序列中将像素值发生变化的区域从背景图像中分割出来，运动分割的准确性对后续的特征提取、目标分类与识别影响重大。</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典型的运动目标检测算法大体可以分为三类：</a:t>
            </a:r>
            <a:r>
              <a:rPr lang="zh-CN" altLang="en-US" sz="1200" dirty="0" smtClean="0">
                <a:solidFill>
                  <a:schemeClr val="accent2"/>
                </a:solidFill>
                <a:latin typeface="微软雅黑 Light" panose="020B0502040204020203" pitchFamily="34" charset="-122"/>
                <a:ea typeface="微软雅黑 Light" panose="020B0502040204020203" pitchFamily="34" charset="-122"/>
              </a:rPr>
              <a:t>帧间差分法、基于运动场的估计方法和背景差分法。考虑到</a:t>
            </a:r>
            <a:r>
              <a:rPr lang="zh-CN" altLang="en-US" dirty="0" smtClean="0"/>
              <a:t>森林烟火检测系统中背景的非时变性以及烟雾的缓慢运动特性，本文采用背景差分的思想对森林监控视频进行运动检测。</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17</a:t>
            </a:fld>
            <a:endParaRPr lang="zh-CN" altLang="en-US"/>
          </a:p>
        </p:txBody>
      </p:sp>
    </p:spTree>
    <p:extLst>
      <p:ext uri="{BB962C8B-B14F-4D97-AF65-F5344CB8AC3E}">
        <p14:creationId xmlns:p14="http://schemas.microsoft.com/office/powerpoint/2010/main" val="261782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Vibe</a:t>
            </a:r>
            <a:r>
              <a:rPr lang="zh-CN" altLang="en-US" dirty="0" smtClean="0"/>
              <a:t>运动检测主要分为三个步骤</a:t>
            </a:r>
            <a:r>
              <a:rPr lang="zh-CN" altLang="zh-CN" sz="1200" kern="1200" dirty="0" smtClean="0">
                <a:solidFill>
                  <a:schemeClr val="tx1"/>
                </a:solidFill>
                <a:effectLst/>
                <a:latin typeface="+mn-lt"/>
                <a:ea typeface="+mn-ea"/>
                <a:cs typeface="+mn-cs"/>
              </a:rPr>
              <a:t>：模型初始化，运动点判断和模型更新</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模型初始化采用像素点邻域内的像素值初始化背景样本集，运动点判断则是依据像素值与背景样本集的相似程度进行判别，</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的更新策略包括三个主要组成部分：无记忆更新策略、时间子采样更新策略和空间邻域更新策略。</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18</a:t>
            </a:fld>
            <a:endParaRPr lang="zh-CN" altLang="en-US"/>
          </a:p>
        </p:txBody>
      </p:sp>
    </p:spTree>
    <p:extLst>
      <p:ext uri="{BB962C8B-B14F-4D97-AF65-F5344CB8AC3E}">
        <p14:creationId xmlns:p14="http://schemas.microsoft.com/office/powerpoint/2010/main" val="3153728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算法对森林监控视频的运动目标检测能到较好效果，</a:t>
            </a:r>
            <a:r>
              <a:rPr lang="zh-CN" altLang="en-US" sz="1200" kern="1200" dirty="0" smtClean="0">
                <a:solidFill>
                  <a:schemeClr val="tx1"/>
                </a:solidFill>
                <a:effectLst/>
                <a:latin typeface="+mn-lt"/>
                <a:ea typeface="+mn-ea"/>
                <a:cs typeface="+mn-cs"/>
              </a:rPr>
              <a:t>对</a:t>
            </a:r>
            <a:r>
              <a:rPr lang="zh-CN" altLang="zh-CN" sz="1200" kern="1200" dirty="0" smtClean="0">
                <a:solidFill>
                  <a:schemeClr val="tx1"/>
                </a:solidFill>
                <a:effectLst/>
                <a:latin typeface="+mn-lt"/>
                <a:ea typeface="+mn-ea"/>
                <a:cs typeface="+mn-cs"/>
              </a:rPr>
              <a:t>像素</a:t>
            </a:r>
            <a:r>
              <a:rPr lang="zh-CN" altLang="en-US" sz="1200" kern="1200" dirty="0" smtClean="0">
                <a:solidFill>
                  <a:schemeClr val="tx1"/>
                </a:solidFill>
                <a:effectLst/>
                <a:latin typeface="+mn-lt"/>
                <a:ea typeface="+mn-ea"/>
                <a:cs typeface="+mn-cs"/>
              </a:rPr>
              <a:t>大小为</a:t>
            </a:r>
            <a:r>
              <a:rPr lang="en-US" altLang="zh-CN" sz="1200" kern="1200" dirty="0" smtClean="0">
                <a:solidFill>
                  <a:schemeClr val="tx1"/>
                </a:solidFill>
                <a:effectLst/>
                <a:latin typeface="+mn-lt"/>
                <a:ea typeface="+mn-ea"/>
                <a:cs typeface="+mn-cs"/>
              </a:rPr>
              <a:t>320×240 </a:t>
            </a:r>
            <a:r>
              <a:rPr lang="zh-CN" altLang="zh-CN" sz="1200" kern="1200" dirty="0" smtClean="0">
                <a:solidFill>
                  <a:schemeClr val="tx1"/>
                </a:solidFill>
                <a:effectLst/>
                <a:latin typeface="+mn-lt"/>
                <a:ea typeface="+mn-ea"/>
                <a:cs typeface="+mn-cs"/>
              </a:rPr>
              <a:t>的</a:t>
            </a:r>
            <a:r>
              <a:rPr lang="zh-CN" altLang="en-US" sz="1200" kern="1200" dirty="0" smtClean="0">
                <a:solidFill>
                  <a:schemeClr val="tx1"/>
                </a:solidFill>
                <a:effectLst/>
                <a:latin typeface="+mn-lt"/>
                <a:ea typeface="+mn-ea"/>
                <a:cs typeface="+mn-cs"/>
              </a:rPr>
              <a:t>视频</a:t>
            </a:r>
            <a:r>
              <a:rPr lang="zh-CN" altLang="zh-CN" sz="1200" kern="1200" dirty="0" smtClean="0">
                <a:solidFill>
                  <a:schemeClr val="tx1"/>
                </a:solidFill>
                <a:effectLst/>
                <a:latin typeface="+mn-lt"/>
                <a:ea typeface="+mn-ea"/>
                <a:cs typeface="+mn-cs"/>
              </a:rPr>
              <a:t>进行处理，</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算法平均每帧图像的处理时间为</a:t>
            </a:r>
            <a:r>
              <a:rPr lang="en-US" altLang="zh-CN" sz="1200" kern="1200" dirty="0" smtClean="0">
                <a:solidFill>
                  <a:schemeClr val="tx1"/>
                </a:solidFill>
                <a:effectLst/>
                <a:latin typeface="+mn-lt"/>
                <a:ea typeface="+mn-ea"/>
                <a:cs typeface="+mn-cs"/>
              </a:rPr>
              <a:t>70.233ms</a:t>
            </a:r>
            <a:r>
              <a:rPr lang="zh-CN" altLang="zh-CN" sz="1200" kern="1200" dirty="0" smtClean="0">
                <a:solidFill>
                  <a:schemeClr val="tx1"/>
                </a:solidFill>
                <a:effectLst/>
                <a:latin typeface="+mn-lt"/>
                <a:ea typeface="+mn-ea"/>
                <a:cs typeface="+mn-cs"/>
              </a:rPr>
              <a:t>，与其他典型算法的处理速度对比结果如表所示。</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然后对视频场景发生变化时，</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对场景变化的适应能力进行实验，实验结果表明在场景转换过程中</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算法将大量非运动点误检为运动点，经过</a:t>
            </a:r>
            <a:r>
              <a:rPr lang="en-US" altLang="zh-CN" sz="1200" kern="1200" dirty="0" smtClean="0">
                <a:solidFill>
                  <a:schemeClr val="tx1"/>
                </a:solidFill>
                <a:effectLst/>
                <a:latin typeface="+mn-lt"/>
                <a:ea typeface="+mn-ea"/>
                <a:cs typeface="+mn-cs"/>
              </a:rPr>
              <a:t>178</a:t>
            </a:r>
            <a:r>
              <a:rPr lang="zh-CN" altLang="zh-CN" sz="1200" kern="1200" dirty="0" smtClean="0">
                <a:solidFill>
                  <a:schemeClr val="tx1"/>
                </a:solidFill>
                <a:effectLst/>
                <a:latin typeface="+mn-lt"/>
                <a:ea typeface="+mn-ea"/>
                <a:cs typeface="+mn-cs"/>
              </a:rPr>
              <a:t>帧图像后</a:t>
            </a:r>
            <a:r>
              <a:rPr lang="en-US" altLang="zh-CN" sz="1200" kern="1200" dirty="0" smtClean="0">
                <a:solidFill>
                  <a:schemeClr val="tx1"/>
                </a:solidFill>
                <a:effectLst/>
                <a:latin typeface="+mn-lt"/>
                <a:ea typeface="+mn-ea"/>
                <a:cs typeface="+mn-cs"/>
              </a:rPr>
              <a:t>VIBE</a:t>
            </a:r>
            <a:r>
              <a:rPr lang="zh-CN" altLang="en-US" sz="1200" kern="1200" dirty="0" smtClean="0">
                <a:solidFill>
                  <a:schemeClr val="tx1"/>
                </a:solidFill>
                <a:effectLst/>
                <a:latin typeface="+mn-lt"/>
                <a:ea typeface="+mn-ea"/>
                <a:cs typeface="+mn-cs"/>
              </a:rPr>
              <a:t>算法基本</a:t>
            </a:r>
            <a:r>
              <a:rPr lang="zh-CN" altLang="zh-CN" sz="1200" kern="1200" dirty="0" smtClean="0">
                <a:solidFill>
                  <a:schemeClr val="tx1"/>
                </a:solidFill>
                <a:effectLst/>
                <a:latin typeface="+mn-lt"/>
                <a:ea typeface="+mn-ea"/>
                <a:cs typeface="+mn-cs"/>
              </a:rPr>
              <a:t>能恢复正常检测。</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19</a:t>
            </a:fld>
            <a:endParaRPr lang="zh-CN" altLang="en-US"/>
          </a:p>
        </p:txBody>
      </p:sp>
    </p:spTree>
    <p:extLst>
      <p:ext uri="{BB962C8B-B14F-4D97-AF65-F5344CB8AC3E}">
        <p14:creationId xmlns:p14="http://schemas.microsoft.com/office/powerpoint/2010/main" val="2085632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本次报告将分为六部分，首先介绍项目研究背景，然后从烟火检测的四个模块分别介绍自己的工作，最后进行总结</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a:t>
            </a:fld>
            <a:endParaRPr lang="zh-CN" altLang="en-US"/>
          </a:p>
        </p:txBody>
      </p:sp>
    </p:spTree>
    <p:extLst>
      <p:ext uri="{BB962C8B-B14F-4D97-AF65-F5344CB8AC3E}">
        <p14:creationId xmlns:p14="http://schemas.microsoft.com/office/powerpoint/2010/main" val="4220879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算法应用于森林烟火识别算法中存在</a:t>
            </a:r>
            <a:r>
              <a:rPr lang="zh-CN" altLang="en-US" sz="1200" kern="1200" dirty="0" smtClean="0">
                <a:solidFill>
                  <a:schemeClr val="tx1"/>
                </a:solidFill>
                <a:effectLst/>
                <a:latin typeface="+mn-lt"/>
                <a:ea typeface="+mn-ea"/>
                <a:cs typeface="+mn-cs"/>
              </a:rPr>
              <a:t>以下</a:t>
            </a:r>
            <a:r>
              <a:rPr lang="zh-CN" altLang="zh-CN" sz="1200" kern="1200" dirty="0" smtClean="0">
                <a:solidFill>
                  <a:schemeClr val="tx1"/>
                </a:solidFill>
                <a:effectLst/>
                <a:latin typeface="+mn-lt"/>
                <a:ea typeface="+mn-ea"/>
                <a:cs typeface="+mn-cs"/>
              </a:rPr>
              <a:t>两点问题：</a:t>
            </a:r>
          </a:p>
          <a:p>
            <a:r>
              <a:rPr lang="zh-CN" altLang="zh-CN" sz="1200" kern="1200" dirty="0" smtClean="0">
                <a:solidFill>
                  <a:schemeClr val="tx1"/>
                </a:solidFill>
                <a:effectLst/>
                <a:latin typeface="+mn-lt"/>
                <a:ea typeface="+mn-ea"/>
                <a:cs typeface="+mn-cs"/>
              </a:rPr>
              <a:t>①</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算法虽然在速度上优于光流法与高斯混合模型，但每帧图像仍需要耗费</a:t>
            </a:r>
            <a:r>
              <a:rPr lang="en-US" altLang="zh-CN" sz="1200" kern="1200" dirty="0" smtClean="0">
                <a:solidFill>
                  <a:schemeClr val="tx1"/>
                </a:solidFill>
                <a:effectLst/>
                <a:latin typeface="+mn-lt"/>
                <a:ea typeface="+mn-ea"/>
                <a:cs typeface="+mn-cs"/>
              </a:rPr>
              <a:t>70ms</a:t>
            </a:r>
            <a:r>
              <a:rPr lang="zh-CN" altLang="zh-CN" sz="1200" kern="1200" dirty="0" smtClean="0">
                <a:solidFill>
                  <a:schemeClr val="tx1"/>
                </a:solidFill>
                <a:effectLst/>
                <a:latin typeface="+mn-lt"/>
                <a:ea typeface="+mn-ea"/>
                <a:cs typeface="+mn-cs"/>
              </a:rPr>
              <a:t>的时间，依然存在改进空间；</a:t>
            </a:r>
          </a:p>
          <a:p>
            <a:r>
              <a:rPr lang="zh-CN" altLang="zh-CN" sz="1200" kern="1200" dirty="0" smtClean="0">
                <a:solidFill>
                  <a:schemeClr val="tx1"/>
                </a:solidFill>
                <a:effectLst/>
                <a:latin typeface="+mn-lt"/>
                <a:ea typeface="+mn-ea"/>
                <a:cs typeface="+mn-cs"/>
              </a:rPr>
              <a:t>②在场景发生转换过程中，</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无法迅速感知场景转换并快速进行相应处理。</a:t>
            </a: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20</a:t>
            </a:fld>
            <a:endParaRPr lang="zh-CN" altLang="en-US"/>
          </a:p>
        </p:txBody>
      </p:sp>
    </p:spTree>
    <p:extLst>
      <p:ext uri="{BB962C8B-B14F-4D97-AF65-F5344CB8AC3E}">
        <p14:creationId xmlns:p14="http://schemas.microsoft.com/office/powerpoint/2010/main" val="1252165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本因此文对</a:t>
            </a:r>
            <a:r>
              <a:rPr lang="en-US" altLang="zh-CN" sz="1200" kern="1200" dirty="0" smtClean="0">
                <a:solidFill>
                  <a:schemeClr val="tx1"/>
                </a:solidFill>
                <a:effectLst/>
                <a:latin typeface="+mn-lt"/>
                <a:ea typeface="+mn-ea"/>
                <a:cs typeface="+mn-cs"/>
              </a:rPr>
              <a:t>vibe</a:t>
            </a:r>
            <a:r>
              <a:rPr lang="zh-CN" altLang="en-US" sz="1200" kern="1200" dirty="0" smtClean="0">
                <a:solidFill>
                  <a:schemeClr val="tx1"/>
                </a:solidFill>
                <a:effectLst/>
                <a:latin typeface="+mn-lt"/>
                <a:ea typeface="+mn-ea"/>
                <a:cs typeface="+mn-cs"/>
              </a:rPr>
              <a:t>进行两方面改进：</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首先针对算法速度问题：</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算法基础上引入开关变量控制背景样本集的更新频率，加快运动检测速度</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算法在背景模型更新过程的更新策略</a:t>
            </a:r>
            <a:r>
              <a:rPr lang="zh-CN" altLang="en-US" sz="1200" kern="1200" dirty="0" smtClean="0">
                <a:solidFill>
                  <a:schemeClr val="tx1"/>
                </a:solidFill>
                <a:effectLst/>
                <a:latin typeface="+mn-lt"/>
                <a:ea typeface="+mn-ea"/>
                <a:cs typeface="+mn-cs"/>
              </a:rPr>
              <a:t>在</a:t>
            </a:r>
            <a:r>
              <a:rPr lang="zh-CN" altLang="zh-CN" sz="1200" kern="1200" dirty="0" smtClean="0">
                <a:solidFill>
                  <a:schemeClr val="tx1"/>
                </a:solidFill>
                <a:effectLst/>
                <a:latin typeface="+mn-lt"/>
                <a:ea typeface="+mn-ea"/>
                <a:cs typeface="+mn-cs"/>
              </a:rPr>
              <a:t>对于每一帧新图像进行运动目标检测时，对每个像素点进行运动目标点判断，一旦该像素点被判断为背景点，即有一定的机会更新背景样本集。但是在森林烟火监控视频中，在</a:t>
            </a:r>
            <a:r>
              <a:rPr lang="zh-CN" altLang="en-US" sz="1200" kern="1200" dirty="0" smtClean="0">
                <a:solidFill>
                  <a:schemeClr val="tx1"/>
                </a:solidFill>
                <a:effectLst/>
                <a:latin typeface="+mn-lt"/>
                <a:ea typeface="+mn-ea"/>
                <a:cs typeface="+mn-cs"/>
              </a:rPr>
              <a:t>短短</a:t>
            </a:r>
            <a:r>
              <a:rPr lang="zh-CN" altLang="zh-CN" sz="1200" kern="1200" dirty="0" smtClean="0">
                <a:solidFill>
                  <a:schemeClr val="tx1"/>
                </a:solidFill>
                <a:effectLst/>
                <a:latin typeface="+mn-lt"/>
                <a:ea typeface="+mn-ea"/>
                <a:cs typeface="+mn-cs"/>
              </a:rPr>
              <a:t>几帧视频图像，即不到</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秒的时间内，背景几乎没有改变，因而并不需要对每一帧图像进行模型更新操作。</a:t>
            </a:r>
            <a:r>
              <a:rPr lang="zh-CN" altLang="en-US" sz="1200" kern="1200" dirty="0" smtClean="0">
                <a:solidFill>
                  <a:schemeClr val="tx1"/>
                </a:solidFill>
                <a:effectLst/>
                <a:latin typeface="+mn-lt"/>
                <a:ea typeface="+mn-ea"/>
                <a:cs typeface="+mn-cs"/>
              </a:rPr>
              <a:t>本文设置一个开关变量，开关闭合时才会进行更新操作。</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其次是针对场景变换问题：</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算法基础上引入场景转换检测机制，在检测到场景转换后采用快更新策略进行模型更新。</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对每一帧中运动目标点判断情况进行统计</a:t>
            </a:r>
            <a:r>
              <a:rPr lang="zh-CN" altLang="en-US" sz="1200" kern="1200" dirty="0" smtClean="0">
                <a:solidFill>
                  <a:schemeClr val="tx1"/>
                </a:solidFill>
                <a:effectLst/>
                <a:latin typeface="+mn-lt"/>
                <a:ea typeface="+mn-ea"/>
                <a:cs typeface="+mn-cs"/>
              </a:rPr>
              <a:t>，当前景区域大于相应阈值后判定监控场景发生突变，则采用快速更新策略，调整背景样本集的更新参数。</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21</a:t>
            </a:fld>
            <a:endParaRPr lang="zh-CN" altLang="en-US"/>
          </a:p>
        </p:txBody>
      </p:sp>
    </p:spTree>
    <p:extLst>
      <p:ext uri="{BB962C8B-B14F-4D97-AF65-F5344CB8AC3E}">
        <p14:creationId xmlns:p14="http://schemas.microsoft.com/office/powerpoint/2010/main" val="2571203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在相同实验条件下对相同的火灾监控视频</a:t>
            </a:r>
            <a:r>
              <a:rPr lang="zh-CN" altLang="en-US" sz="1200" kern="1200" dirty="0" smtClean="0">
                <a:solidFill>
                  <a:schemeClr val="tx1"/>
                </a:solidFill>
                <a:effectLst/>
                <a:latin typeface="+mn-lt"/>
                <a:ea typeface="+mn-ea"/>
                <a:cs typeface="+mn-cs"/>
              </a:rPr>
              <a:t>采用不同算法</a:t>
            </a:r>
            <a:r>
              <a:rPr lang="zh-CN" altLang="zh-CN" sz="1200" kern="1200" dirty="0" smtClean="0">
                <a:solidFill>
                  <a:schemeClr val="tx1"/>
                </a:solidFill>
                <a:effectLst/>
                <a:latin typeface="+mn-lt"/>
                <a:ea typeface="+mn-ea"/>
                <a:cs typeface="+mn-cs"/>
              </a:rPr>
              <a:t>进行运动检测，平均每帧图像耗时结果如表所示，实验结果显示改进后的</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算法对每帧图像的处理时间约为</a:t>
            </a:r>
            <a:r>
              <a:rPr lang="en-US" altLang="zh-CN" sz="1200" kern="1200" dirty="0" smtClean="0">
                <a:solidFill>
                  <a:schemeClr val="tx1"/>
                </a:solidFill>
                <a:effectLst/>
                <a:latin typeface="+mn-lt"/>
                <a:ea typeface="+mn-ea"/>
                <a:cs typeface="+mn-cs"/>
              </a:rPr>
              <a:t>62ms</a:t>
            </a:r>
            <a:r>
              <a:rPr lang="zh-CN" altLang="zh-CN" sz="1200" kern="1200" dirty="0" smtClean="0">
                <a:solidFill>
                  <a:schemeClr val="tx1"/>
                </a:solidFill>
                <a:effectLst/>
                <a:latin typeface="+mn-lt"/>
                <a:ea typeface="+mn-ea"/>
                <a:cs typeface="+mn-cs"/>
              </a:rPr>
              <a:t>，相较于</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算法有了部分提高。</a:t>
            </a:r>
          </a:p>
          <a:p>
            <a:r>
              <a:rPr lang="zh-CN" altLang="en-US" sz="1200" kern="1200" dirty="0" smtClean="0">
                <a:solidFill>
                  <a:schemeClr val="tx1"/>
                </a:solidFill>
                <a:effectLst/>
                <a:latin typeface="+mn-lt"/>
                <a:ea typeface="+mn-ea"/>
                <a:cs typeface="+mn-cs"/>
              </a:rPr>
              <a:t>同样</a:t>
            </a:r>
            <a:r>
              <a:rPr lang="zh-CN" altLang="zh-CN" sz="1200" kern="1200" dirty="0" smtClean="0">
                <a:solidFill>
                  <a:schemeClr val="tx1"/>
                </a:solidFill>
                <a:effectLst/>
                <a:latin typeface="+mn-lt"/>
                <a:ea typeface="+mn-ea"/>
                <a:cs typeface="+mn-cs"/>
              </a:rPr>
              <a:t>在相同实验条件下对不同算法对视频场景变化的适应能力进行实验。不同算法在场景变化后能完全适应背景常见变化平均所需图像帧数与总时间的实验结果数据如表所示，实验结果表明改进后</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算法对于视频场景发生改变时的适应能力强于</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算法与高斯混合模型。</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22</a:t>
            </a:fld>
            <a:endParaRPr lang="zh-CN" altLang="en-US"/>
          </a:p>
        </p:txBody>
      </p:sp>
    </p:spTree>
    <p:extLst>
      <p:ext uri="{BB962C8B-B14F-4D97-AF65-F5344CB8AC3E}">
        <p14:creationId xmlns:p14="http://schemas.microsoft.com/office/powerpoint/2010/main" val="796651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接下来介绍特征提取模块</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23</a:t>
            </a:fld>
            <a:endParaRPr lang="zh-CN" altLang="en-US"/>
          </a:p>
        </p:txBody>
      </p:sp>
    </p:spTree>
    <p:extLst>
      <p:ext uri="{BB962C8B-B14F-4D97-AF65-F5344CB8AC3E}">
        <p14:creationId xmlns:p14="http://schemas.microsoft.com/office/powerpoint/2010/main" val="36159857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根据森林监控视频分析了烟雾的特性，从不同的特征着手，对监控视频中的烟雾与非烟雾进行实验分析，寻找</a:t>
            </a:r>
            <a:r>
              <a:rPr lang="zh-CN" altLang="en-US" sz="1200" kern="1200" dirty="0" smtClean="0">
                <a:solidFill>
                  <a:schemeClr val="tx1"/>
                </a:solidFill>
                <a:effectLst/>
                <a:latin typeface="+mn-lt"/>
                <a:ea typeface="+mn-ea"/>
                <a:cs typeface="+mn-cs"/>
              </a:rPr>
              <a:t>两者的差异</a:t>
            </a:r>
            <a:r>
              <a:rPr lang="zh-CN" altLang="zh-CN" sz="1200" kern="1200" dirty="0" smtClean="0">
                <a:solidFill>
                  <a:schemeClr val="tx1"/>
                </a:solidFill>
                <a:effectLst/>
                <a:latin typeface="+mn-lt"/>
                <a:ea typeface="+mn-ea"/>
                <a:cs typeface="+mn-cs"/>
              </a:rPr>
              <a:t>，同时采用聚类算法对特征可分性进行实验验证。主要涉及到的特征有颜色、表面纹理和区域轮廓不规则程度等静态特征，以及运动方向、区域面积变化和周期飘动强度等动态特征。</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24</a:t>
            </a:fld>
            <a:endParaRPr lang="zh-CN" altLang="en-US"/>
          </a:p>
        </p:txBody>
      </p:sp>
    </p:spTree>
    <p:extLst>
      <p:ext uri="{BB962C8B-B14F-4D97-AF65-F5344CB8AC3E}">
        <p14:creationId xmlns:p14="http://schemas.microsoft.com/office/powerpoint/2010/main" val="6209994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从不同运动物体的颜色直方图可以看出烟雾区域的</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分量与</a:t>
            </a:r>
            <a:r>
              <a:rPr lang="en-US" altLang="zh-CN" sz="1200" kern="1200" dirty="0" smtClean="0">
                <a:solidFill>
                  <a:schemeClr val="tx1"/>
                </a:solidFill>
                <a:effectLst/>
                <a:latin typeface="+mn-lt"/>
                <a:ea typeface="+mn-ea"/>
                <a:cs typeface="+mn-cs"/>
              </a:rPr>
              <a:t>V</a:t>
            </a:r>
            <a:r>
              <a:rPr lang="zh-CN" altLang="zh-CN" sz="1200" kern="1200" dirty="0" smtClean="0">
                <a:solidFill>
                  <a:schemeClr val="tx1"/>
                </a:solidFill>
                <a:effectLst/>
                <a:latin typeface="+mn-lt"/>
                <a:ea typeface="+mn-ea"/>
                <a:cs typeface="+mn-cs"/>
              </a:rPr>
              <a:t>分量集中在数值较小的区域；</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行人的的</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分量也有大部分落在了数值较小的区域，根据行人图像和</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分量可以分析出这一现象是由于该行人上半身衣物颜色为灰白色，与烟雾颜色十分接近所导致的，但由于该行人下半身着黑色衣物，因此在</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分量颜色直方图中也有大量的高数值；车辆的</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分量分布范围比较广，</a:t>
            </a:r>
            <a:r>
              <a:rPr lang="en-US" altLang="zh-CN" sz="1200" kern="1200" dirty="0" smtClean="0">
                <a:solidFill>
                  <a:schemeClr val="tx1"/>
                </a:solidFill>
                <a:effectLst/>
                <a:latin typeface="+mn-lt"/>
                <a:ea typeface="+mn-ea"/>
                <a:cs typeface="+mn-cs"/>
              </a:rPr>
              <a:t>V</a:t>
            </a:r>
            <a:r>
              <a:rPr lang="zh-CN" altLang="zh-CN" sz="1200" kern="1200" dirty="0" smtClean="0">
                <a:solidFill>
                  <a:schemeClr val="tx1"/>
                </a:solidFill>
                <a:effectLst/>
                <a:latin typeface="+mn-lt"/>
                <a:ea typeface="+mn-ea"/>
                <a:cs typeface="+mn-cs"/>
              </a:rPr>
              <a:t>分量集中在数值较大区域。从颜色直方图的对比来看，颜色可以作为判断烟雾的特征之一。</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25</a:t>
            </a:fld>
            <a:endParaRPr lang="zh-CN" altLang="en-US"/>
          </a:p>
        </p:txBody>
      </p:sp>
    </p:spTree>
    <p:extLst>
      <p:ext uri="{BB962C8B-B14F-4D97-AF65-F5344CB8AC3E}">
        <p14:creationId xmlns:p14="http://schemas.microsoft.com/office/powerpoint/2010/main" val="23351186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对烟雾和非烟雾区域进行灰度共生矩阵计算并提取相应纹理特征得到结果如表所示。通过表格分析能看出烟雾与行人、车辆等运动体在对比度特征上有较大数值差异，而进一步地复杂区别需要通过后续的分类器进行分类识别。</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26</a:t>
            </a:fld>
            <a:endParaRPr lang="zh-CN" altLang="en-US"/>
          </a:p>
        </p:txBody>
      </p:sp>
    </p:spTree>
    <p:extLst>
      <p:ext uri="{BB962C8B-B14F-4D97-AF65-F5344CB8AC3E}">
        <p14:creationId xmlns:p14="http://schemas.microsoft.com/office/powerpoint/2010/main" val="2600352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森林火灾发生时，烟雾随着空气流动的影响向周围逐步扩散，导致烟雾轮廓的不断变化且与行人、车辆等形状固定的物体相比，烟雾轮廓呈现出不规则形态，</a:t>
            </a:r>
            <a:r>
              <a:rPr lang="zh-CN" altLang="en-US" sz="1200" kern="1200" dirty="0" smtClean="0">
                <a:solidFill>
                  <a:schemeClr val="tx1"/>
                </a:solidFill>
                <a:effectLst/>
                <a:latin typeface="+mn-lt"/>
                <a:ea typeface="+mn-ea"/>
                <a:cs typeface="+mn-cs"/>
              </a:rPr>
              <a:t>且烟雾边缘不规则程度高于行人、车辆等其他运动体</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27</a:t>
            </a:fld>
            <a:endParaRPr lang="zh-CN" altLang="en-US"/>
          </a:p>
        </p:txBody>
      </p:sp>
    </p:spTree>
    <p:extLst>
      <p:ext uri="{BB962C8B-B14F-4D97-AF65-F5344CB8AC3E}">
        <p14:creationId xmlns:p14="http://schemas.microsoft.com/office/powerpoint/2010/main" val="30695539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对运动方向进行量化，量化主要针对运动方向在竖直方向上的分量。</a:t>
            </a:r>
            <a:r>
              <a:rPr lang="zh-CN" altLang="en-US" sz="1200" kern="1200" dirty="0" smtClean="0">
                <a:solidFill>
                  <a:schemeClr val="tx1"/>
                </a:solidFill>
                <a:effectLst/>
                <a:latin typeface="+mn-lt"/>
                <a:ea typeface="+mn-ea"/>
                <a:cs typeface="+mn-cs"/>
              </a:rPr>
              <a:t>因为在考虑运动方向分量时，主要考虑烟雾的上升趋势，至于是偏左上升还是偏右上升是受风力方向影响，而非烟雾本身的特性。</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28</a:t>
            </a:fld>
            <a:endParaRPr lang="zh-CN" altLang="en-US"/>
          </a:p>
        </p:txBody>
      </p:sp>
    </p:spTree>
    <p:extLst>
      <p:ext uri="{BB962C8B-B14F-4D97-AF65-F5344CB8AC3E}">
        <p14:creationId xmlns:p14="http://schemas.microsoft.com/office/powerpoint/2010/main" val="36187817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在森林火灾初期，随着火势加剧以及烟雾随气流的扩散，烟雾区域面积逐渐增大，在连续帧内检测运动区域面积的相对变化率可以衡量烟雾的延展性。</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29</a:t>
            </a:fld>
            <a:endParaRPr lang="zh-CN" altLang="en-US"/>
          </a:p>
        </p:txBody>
      </p:sp>
    </p:spTree>
    <p:extLst>
      <p:ext uri="{BB962C8B-B14F-4D97-AF65-F5344CB8AC3E}">
        <p14:creationId xmlns:p14="http://schemas.microsoft.com/office/powerpoint/2010/main" val="2844879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首先简要介绍课题研究背景</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a:t>
            </a:fld>
            <a:endParaRPr lang="zh-CN" altLang="en-US"/>
          </a:p>
        </p:txBody>
      </p:sp>
    </p:spTree>
    <p:extLst>
      <p:ext uri="{BB962C8B-B14F-4D97-AF65-F5344CB8AC3E}">
        <p14:creationId xmlns:p14="http://schemas.microsoft.com/office/powerpoint/2010/main" val="6247425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对一段时间内质心变化进行分析，可以看出</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烟雾</a:t>
            </a:r>
            <a:r>
              <a:rPr lang="zh-CN" altLang="zh-CN" sz="1200" kern="1200" dirty="0" smtClean="0">
                <a:solidFill>
                  <a:schemeClr val="tx1"/>
                </a:solidFill>
                <a:effectLst/>
                <a:latin typeface="+mn-lt"/>
                <a:ea typeface="+mn-ea"/>
                <a:cs typeface="+mn-cs"/>
              </a:rPr>
              <a:t>质心移动的方向整体向上，运动强度也有一定的规律性。</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行人的运动方向与强度没有直观的规律性，甚至有大强度的来回往复。</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30</a:t>
            </a:fld>
            <a:endParaRPr lang="zh-CN" altLang="en-US"/>
          </a:p>
        </p:txBody>
      </p:sp>
    </p:spTree>
    <p:extLst>
      <p:ext uri="{BB962C8B-B14F-4D97-AF65-F5344CB8AC3E}">
        <p14:creationId xmlns:p14="http://schemas.microsoft.com/office/powerpoint/2010/main" val="8996781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最后分类器设计</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31</a:t>
            </a:fld>
            <a:endParaRPr lang="zh-CN" altLang="en-US"/>
          </a:p>
        </p:txBody>
      </p:sp>
    </p:spTree>
    <p:extLst>
      <p:ext uri="{BB962C8B-B14F-4D97-AF65-F5344CB8AC3E}">
        <p14:creationId xmlns:p14="http://schemas.microsoft.com/office/powerpoint/2010/main" val="24949187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在森林烟火识别系统中对不同的特征进行串行融合并</a:t>
            </a:r>
            <a:r>
              <a:rPr lang="zh-CN" altLang="en-US" sz="1200" kern="1200" dirty="0" smtClean="0">
                <a:solidFill>
                  <a:schemeClr val="tx1"/>
                </a:solidFill>
                <a:effectLst/>
                <a:latin typeface="+mn-lt"/>
                <a:ea typeface="+mn-ea"/>
                <a:cs typeface="+mn-cs"/>
              </a:rPr>
              <a:t>直接</a:t>
            </a:r>
            <a:r>
              <a:rPr lang="zh-CN" altLang="zh-CN" sz="1200" kern="1200" dirty="0" smtClean="0">
                <a:solidFill>
                  <a:schemeClr val="tx1"/>
                </a:solidFill>
                <a:effectLst/>
                <a:latin typeface="+mn-lt"/>
                <a:ea typeface="+mn-ea"/>
                <a:cs typeface="+mn-cs"/>
              </a:rPr>
              <a:t>采用</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神经网络进行分类存在以下三点问题</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①特征量级不统一</a:t>
            </a:r>
            <a:r>
              <a:rPr lang="zh-CN" altLang="en-US" sz="1200" kern="1200" dirty="0" smtClean="0">
                <a:solidFill>
                  <a:schemeClr val="tx1"/>
                </a:solidFill>
                <a:effectLst/>
                <a:latin typeface="+mn-lt"/>
                <a:ea typeface="+mn-ea"/>
                <a:cs typeface="+mn-cs"/>
              </a:rPr>
              <a:t>：比如颜色特征大部分为百位级数字，而纹理特征大多为个位数，</a:t>
            </a:r>
            <a:r>
              <a:rPr lang="zh-CN" altLang="zh-CN" sz="1200" kern="1200" dirty="0" smtClean="0">
                <a:solidFill>
                  <a:schemeClr val="tx1"/>
                </a:solidFill>
                <a:effectLst/>
                <a:latin typeface="+mn-lt"/>
                <a:ea typeface="+mn-ea"/>
                <a:cs typeface="+mn-cs"/>
              </a:rPr>
              <a:t>通过简单的数据拼接或组合，直接交付给后续分类器进行识别分类，会造成量级较小的特征如纹理特征、周期飘动强度等在分类决策时几乎无法影响决策结果。</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②分类器最优参数不统一</a:t>
            </a:r>
            <a:r>
              <a:rPr lang="zh-CN" altLang="en-US" sz="1200" kern="1200" dirty="0" smtClean="0">
                <a:solidFill>
                  <a:schemeClr val="tx1"/>
                </a:solidFill>
                <a:effectLst/>
                <a:latin typeface="+mn-lt"/>
                <a:ea typeface="+mn-ea"/>
                <a:cs typeface="+mn-cs"/>
              </a:rPr>
              <a:t>：不同的特征可能需要不同的分类器参数，不能一概而论</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③特征有效性判断</a:t>
            </a:r>
            <a:r>
              <a:rPr lang="zh-CN" altLang="en-US" sz="1200" kern="1200" dirty="0" smtClean="0">
                <a:solidFill>
                  <a:schemeClr val="tx1"/>
                </a:solidFill>
                <a:effectLst/>
                <a:latin typeface="+mn-lt"/>
                <a:ea typeface="+mn-ea"/>
                <a:cs typeface="+mn-cs"/>
              </a:rPr>
              <a:t>困难：直接对不同特性进行拼接无法判断每个特征的贡献程度。</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32</a:t>
            </a:fld>
            <a:endParaRPr lang="zh-CN" altLang="en-US"/>
          </a:p>
        </p:txBody>
      </p:sp>
    </p:spTree>
    <p:extLst>
      <p:ext uri="{BB962C8B-B14F-4D97-AF65-F5344CB8AC3E}">
        <p14:creationId xmlns:p14="http://schemas.microsoft.com/office/powerpoint/2010/main" val="3780297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本文对颜色、表面纹理、边缘轮廓、运动方向、面积变化和周期飘动强度六个特征分别采用单独的分类器进行识别，</a:t>
            </a:r>
            <a:r>
              <a:rPr lang="zh-CN" altLang="en-US" sz="1200" kern="1200" dirty="0" smtClean="0">
                <a:solidFill>
                  <a:schemeClr val="tx1"/>
                </a:solidFill>
                <a:effectLst/>
                <a:latin typeface="+mn-lt"/>
                <a:ea typeface="+mn-ea"/>
                <a:cs typeface="+mn-cs"/>
              </a:rPr>
              <a:t>六个特征得到六个识别结果，</a:t>
            </a:r>
            <a:r>
              <a:rPr lang="zh-CN" altLang="zh-CN" sz="1200" kern="1200" dirty="0" smtClean="0">
                <a:solidFill>
                  <a:schemeClr val="tx1"/>
                </a:solidFill>
                <a:effectLst/>
                <a:latin typeface="+mn-lt"/>
                <a:ea typeface="+mn-ea"/>
                <a:cs typeface="+mn-cs"/>
              </a:rPr>
              <a:t>并对识别结果用一个二级分类器进行二次识别得到最后的烟雾判别结果，本文将这样的分类器结构称为二级级联神经网络，其拓扑结构如图所示。</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二级级联网络有效解决了前述三个问题。</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首先是</a:t>
            </a:r>
            <a:r>
              <a:rPr lang="zh-CN" altLang="zh-CN" sz="1200" kern="1200" dirty="0" smtClean="0">
                <a:solidFill>
                  <a:schemeClr val="tx1"/>
                </a:solidFill>
                <a:effectLst/>
                <a:latin typeface="+mn-lt"/>
                <a:ea typeface="+mn-ea"/>
                <a:cs typeface="+mn-cs"/>
              </a:rPr>
              <a:t>特征量级不统一</a:t>
            </a:r>
            <a:r>
              <a:rPr lang="zh-CN" altLang="en-US" sz="1200" kern="1200" dirty="0" smtClean="0">
                <a:solidFill>
                  <a:schemeClr val="tx1"/>
                </a:solidFill>
                <a:effectLst/>
                <a:latin typeface="+mn-lt"/>
                <a:ea typeface="+mn-ea"/>
                <a:cs typeface="+mn-cs"/>
              </a:rPr>
              <a:t>问题，不同量级的特征无需进入同一个分类器而是各自判断</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其次是</a:t>
            </a:r>
            <a:r>
              <a:rPr lang="zh-CN" altLang="zh-CN" sz="1200" kern="1200" dirty="0" smtClean="0">
                <a:solidFill>
                  <a:schemeClr val="tx1"/>
                </a:solidFill>
                <a:effectLst/>
                <a:latin typeface="+mn-lt"/>
                <a:ea typeface="+mn-ea"/>
                <a:cs typeface="+mn-cs"/>
              </a:rPr>
              <a:t>分类器最优参数不统一</a:t>
            </a:r>
            <a:r>
              <a:rPr lang="zh-CN" altLang="en-US" sz="1200" kern="1200" dirty="0" smtClean="0">
                <a:solidFill>
                  <a:schemeClr val="tx1"/>
                </a:solidFill>
                <a:effectLst/>
                <a:latin typeface="+mn-lt"/>
                <a:ea typeface="+mn-ea"/>
                <a:cs typeface="+mn-cs"/>
              </a:rPr>
              <a:t>问题，不同的特征单独调整分类器参数，互不影响</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最后是</a:t>
            </a:r>
            <a:r>
              <a:rPr lang="zh-CN" altLang="zh-CN" sz="1200" kern="1200" dirty="0" smtClean="0">
                <a:solidFill>
                  <a:schemeClr val="tx1"/>
                </a:solidFill>
                <a:effectLst/>
                <a:latin typeface="+mn-lt"/>
                <a:ea typeface="+mn-ea"/>
                <a:cs typeface="+mn-cs"/>
              </a:rPr>
              <a:t>特征有效性判断</a:t>
            </a:r>
            <a:r>
              <a:rPr lang="zh-CN" altLang="en-US" sz="1200" kern="1200" dirty="0" smtClean="0">
                <a:solidFill>
                  <a:schemeClr val="tx1"/>
                </a:solidFill>
                <a:effectLst/>
                <a:latin typeface="+mn-lt"/>
                <a:ea typeface="+mn-ea"/>
                <a:cs typeface="+mn-cs"/>
              </a:rPr>
              <a:t>问题，第一层网络的输出结果对应了每个特征的判断性能，第二层网络的结果为最终判断结果。</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6B3C80A-45EE-4FB3-AF5E-1F2A3F2A99BC}" type="slidenum">
              <a:rPr lang="zh-CN" altLang="en-US" smtClean="0"/>
              <a:t>33</a:t>
            </a:fld>
            <a:endParaRPr lang="zh-CN" altLang="en-US"/>
          </a:p>
        </p:txBody>
      </p:sp>
    </p:spTree>
    <p:extLst>
      <p:ext uri="{BB962C8B-B14F-4D97-AF65-F5344CB8AC3E}">
        <p14:creationId xmlns:p14="http://schemas.microsoft.com/office/powerpoint/2010/main" val="42451607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本文采取识别率与有效率两个参数衡量烟雾识别情况，其定义如式所示</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34</a:t>
            </a:fld>
            <a:endParaRPr lang="zh-CN" altLang="en-US"/>
          </a:p>
        </p:txBody>
      </p:sp>
    </p:spTree>
    <p:extLst>
      <p:ext uri="{BB962C8B-B14F-4D97-AF65-F5344CB8AC3E}">
        <p14:creationId xmlns:p14="http://schemas.microsoft.com/office/powerpoint/2010/main" val="18168467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此图为烟雾识别率折线图，横坐标为分类器的阈值选取，绿色折线为直接采用</a:t>
            </a:r>
            <a:r>
              <a:rPr lang="en-US" altLang="zh-CN" dirty="0" smtClean="0"/>
              <a:t>BP</a:t>
            </a:r>
            <a:r>
              <a:rPr lang="zh-CN" altLang="en-US" dirty="0" smtClean="0"/>
              <a:t>网络的识别率，蓝色折线为本文设计的二级级联网络识别率，黄色折线为三级网络识别率。</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结果显示</a:t>
            </a:r>
            <a:r>
              <a:rPr lang="zh-CN" altLang="zh-CN" sz="1200" kern="1200" dirty="0" smtClean="0">
                <a:solidFill>
                  <a:schemeClr val="tx1"/>
                </a:solidFill>
                <a:effectLst/>
                <a:latin typeface="+mn-lt"/>
                <a:ea typeface="+mn-ea"/>
                <a:cs typeface="+mn-cs"/>
              </a:rPr>
              <a:t>用本文设计的级联神经网络对烟雾进行识别的识别率远高于直接应用</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神经网络，且采用二级级联神经网络的识别率略优于三级级联神经网络，这说明没有必要将动态特征和静态特征割裂开来分别考虑。</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35</a:t>
            </a:fld>
            <a:endParaRPr lang="zh-CN" altLang="en-US"/>
          </a:p>
        </p:txBody>
      </p:sp>
    </p:spTree>
    <p:extLst>
      <p:ext uri="{BB962C8B-B14F-4D97-AF65-F5344CB8AC3E}">
        <p14:creationId xmlns:p14="http://schemas.microsoft.com/office/powerpoint/2010/main" val="28994906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此图为烟雾识别有效率率折线图，有效</a:t>
            </a:r>
            <a:r>
              <a:rPr lang="zh-CN" altLang="zh-CN" sz="1200" kern="1200" dirty="0" smtClean="0">
                <a:solidFill>
                  <a:schemeClr val="tx1"/>
                </a:solidFill>
                <a:effectLst/>
                <a:latin typeface="+mn-lt"/>
                <a:ea typeface="+mn-ea"/>
                <a:cs typeface="+mn-cs"/>
              </a:rPr>
              <a:t>对比结果可以得出：级联网络的有效率略优于直接应用</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神经网络的有效率，且三级级联网络的有效率与分类器阈值选取的相关程度最小</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36</a:t>
            </a:fld>
            <a:endParaRPr lang="zh-CN" altLang="en-US"/>
          </a:p>
        </p:txBody>
      </p:sp>
    </p:spTree>
    <p:extLst>
      <p:ext uri="{BB962C8B-B14F-4D97-AF65-F5344CB8AC3E}">
        <p14:creationId xmlns:p14="http://schemas.microsoft.com/office/powerpoint/2010/main" val="29037946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对森林烟雾视频进行烟雾检测后结果如图所示</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37</a:t>
            </a:fld>
            <a:endParaRPr lang="zh-CN" altLang="en-US"/>
          </a:p>
        </p:txBody>
      </p:sp>
    </p:spTree>
    <p:extLst>
      <p:ext uri="{BB962C8B-B14F-4D97-AF65-F5344CB8AC3E}">
        <p14:creationId xmlns:p14="http://schemas.microsoft.com/office/powerpoint/2010/main" val="30945608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最后对文章内容进行总结</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38</a:t>
            </a:fld>
            <a:endParaRPr lang="zh-CN" altLang="en-US"/>
          </a:p>
        </p:txBody>
      </p:sp>
    </p:spTree>
    <p:extLst>
      <p:ext uri="{BB962C8B-B14F-4D97-AF65-F5344CB8AC3E}">
        <p14:creationId xmlns:p14="http://schemas.microsoft.com/office/powerpoint/2010/main" val="38764361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在视频预处理方面，由于去雾算法会造成无雾图像的畸变，</a:t>
            </a:r>
            <a:r>
              <a:rPr lang="zh-CN" altLang="zh-CN" sz="1200" kern="1200" dirty="0" smtClean="0">
                <a:solidFill>
                  <a:schemeClr val="tx1"/>
                </a:solidFill>
                <a:effectLst/>
                <a:latin typeface="+mn-lt"/>
                <a:ea typeface="+mn-ea"/>
                <a:cs typeface="+mn-cs"/>
              </a:rPr>
              <a:t>本文提出一种结合暗通道与直方图均衡的去雾算法，先用暗通道理论对图像进行是否有雾的检测，然后仅对有雾图像做直方图均衡化处理。</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在运动检测方面，</a:t>
            </a:r>
            <a:r>
              <a:rPr lang="zh-CN" altLang="zh-CN" sz="1200" kern="1200" dirty="0" smtClean="0">
                <a:solidFill>
                  <a:schemeClr val="tx1"/>
                </a:solidFill>
                <a:effectLst/>
                <a:latin typeface="+mn-lt"/>
                <a:ea typeface="+mn-ea"/>
                <a:cs typeface="+mn-cs"/>
              </a:rPr>
              <a:t>针对</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算法的不足提出了基于</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的改进算法：引入开关变量的</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算法和引入场景变换检测检测机制与快更新策略的</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算法，并对森林火灾监控视频分别进行了改进算法与</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算法的对比实验与分析，最后用森林监控视频对综合改进</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算法的各方面性能进行实验验证。</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分析了将</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直接应用于森林烟火识别系统时存在的问题，针对森林烟火检测中不同特征量级不统一和不同特征所适用的分类器最优参数不同等问题提出在烟火识别系统中采用级联神经网络结构对特征进行训练、识别，对不同的网络识别结果进行对比实验分析，利用烟雾识别率与有效率两个指标衡量不同网络的识别效果</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39</a:t>
            </a:fld>
            <a:endParaRPr lang="zh-CN" altLang="en-US"/>
          </a:p>
        </p:txBody>
      </p:sp>
    </p:spTree>
    <p:extLst>
      <p:ext uri="{BB962C8B-B14F-4D97-AF65-F5344CB8AC3E}">
        <p14:creationId xmlns:p14="http://schemas.microsoft.com/office/powerpoint/2010/main" val="431047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去年的</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月</a:t>
            </a:r>
            <a:r>
              <a:rPr lang="en-US" altLang="zh-CN" sz="1200" kern="1200" dirty="0" smtClean="0">
                <a:solidFill>
                  <a:schemeClr val="tx1"/>
                </a:solidFill>
                <a:effectLst/>
                <a:latin typeface="+mn-lt"/>
                <a:ea typeface="+mn-ea"/>
                <a:cs typeface="+mn-cs"/>
              </a:rPr>
              <a:t>30</a:t>
            </a:r>
            <a:r>
              <a:rPr lang="zh-CN" altLang="zh-CN" sz="1200" kern="1200" dirty="0" smtClean="0">
                <a:solidFill>
                  <a:schemeClr val="tx1"/>
                </a:solidFill>
                <a:effectLst/>
                <a:latin typeface="+mn-lt"/>
                <a:ea typeface="+mn-ea"/>
                <a:cs typeface="+mn-cs"/>
              </a:rPr>
              <a:t>日俄罗斯森林地区发生大型火灾，并蔓延至我国大兴安岭</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造成</a:t>
            </a:r>
            <a:r>
              <a:rPr lang="zh-CN" altLang="en-US" sz="1200" kern="1200" dirty="0" smtClean="0">
                <a:solidFill>
                  <a:schemeClr val="tx1"/>
                </a:solidFill>
                <a:effectLst/>
                <a:latin typeface="+mn-lt"/>
                <a:ea typeface="+mn-ea"/>
                <a:cs typeface="+mn-cs"/>
              </a:rPr>
              <a:t>该</a:t>
            </a:r>
            <a:r>
              <a:rPr lang="zh-CN" altLang="zh-CN" sz="1200" kern="1200" dirty="0" smtClean="0">
                <a:solidFill>
                  <a:schemeClr val="tx1"/>
                </a:solidFill>
                <a:effectLst/>
                <a:latin typeface="+mn-lt"/>
                <a:ea typeface="+mn-ea"/>
                <a:cs typeface="+mn-cs"/>
              </a:rPr>
              <a:t>地区的又一次重大火灾事件，</a:t>
            </a:r>
            <a:r>
              <a:rPr lang="zh-CN" altLang="en-US" sz="1200" kern="1200" dirty="0" smtClean="0">
                <a:solidFill>
                  <a:schemeClr val="tx1"/>
                </a:solidFill>
                <a:effectLst/>
                <a:latin typeface="+mn-lt"/>
                <a:ea typeface="+mn-ea"/>
                <a:cs typeface="+mn-cs"/>
              </a:rPr>
              <a:t>历经一个星期左右的时间才实现火灾的全线合围，</a:t>
            </a:r>
            <a:r>
              <a:rPr lang="en-US" altLang="zh-CN" sz="1200" kern="1200" dirty="0" smtClean="0">
                <a:solidFill>
                  <a:schemeClr val="tx1"/>
                </a:solidFill>
                <a:effectLst/>
                <a:latin typeface="+mn-lt"/>
                <a:ea typeface="+mn-ea"/>
                <a:cs typeface="+mn-cs"/>
              </a:rPr>
              <a:t>1987</a:t>
            </a:r>
            <a:r>
              <a:rPr lang="zh-CN" altLang="en-US" sz="1200" kern="1200" dirty="0" smtClean="0">
                <a:solidFill>
                  <a:schemeClr val="tx1"/>
                </a:solidFill>
                <a:effectLst/>
                <a:latin typeface="+mn-lt"/>
                <a:ea typeface="+mn-ea"/>
                <a:cs typeface="+mn-cs"/>
              </a:rPr>
              <a:t>年大兴安岭也曾爆发特大火灾，森林火灾对森林的生态环境、林内动植物和人员、财产造成巨大的损害。因此对于森林火灾的监控是非常必要的。</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4</a:t>
            </a:fld>
            <a:endParaRPr lang="zh-CN" altLang="en-US"/>
          </a:p>
        </p:txBody>
      </p:sp>
    </p:spTree>
    <p:extLst>
      <p:ext uri="{BB962C8B-B14F-4D97-AF65-F5344CB8AC3E}">
        <p14:creationId xmlns:p14="http://schemas.microsoft.com/office/powerpoint/2010/main" val="1240999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40</a:t>
            </a:fld>
            <a:endParaRPr lang="zh-CN" altLang="en-US"/>
          </a:p>
        </p:txBody>
      </p:sp>
    </p:spTree>
    <p:extLst>
      <p:ext uri="{BB962C8B-B14F-4D97-AF65-F5344CB8AC3E}">
        <p14:creationId xmlns:p14="http://schemas.microsoft.com/office/powerpoint/2010/main" val="5764938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41</a:t>
            </a:fld>
            <a:endParaRPr lang="zh-CN" altLang="en-US"/>
          </a:p>
        </p:txBody>
      </p:sp>
    </p:spTree>
    <p:extLst>
      <p:ext uri="{BB962C8B-B14F-4D97-AF65-F5344CB8AC3E}">
        <p14:creationId xmlns:p14="http://schemas.microsoft.com/office/powerpoint/2010/main" val="2651124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森林</a:t>
            </a:r>
            <a:r>
              <a:rPr lang="zh-CN" altLang="zh-CN" sz="1200" kern="1200" dirty="0" smtClean="0">
                <a:solidFill>
                  <a:schemeClr val="tx1"/>
                </a:solidFill>
                <a:effectLst/>
                <a:latin typeface="+mn-lt"/>
                <a:ea typeface="+mn-ea"/>
                <a:cs typeface="+mn-cs"/>
              </a:rPr>
              <a:t>火灾扑救应遵循 “三早</a:t>
            </a:r>
            <a:r>
              <a:rPr lang="zh-CN" altLang="en-US" sz="1200" kern="1200" dirty="0" smtClean="0">
                <a:solidFill>
                  <a:schemeClr val="tx1"/>
                </a:solidFill>
                <a:effectLst/>
                <a:latin typeface="+mn-lt"/>
                <a:ea typeface="+mn-ea"/>
                <a:cs typeface="+mn-cs"/>
              </a:rPr>
              <a:t>两快一强</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原则</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5</a:t>
            </a:fld>
            <a:endParaRPr lang="zh-CN" altLang="en-US"/>
          </a:p>
        </p:txBody>
      </p:sp>
    </p:spTree>
    <p:extLst>
      <p:ext uri="{BB962C8B-B14F-4D97-AF65-F5344CB8AC3E}">
        <p14:creationId xmlns:p14="http://schemas.microsoft.com/office/powerpoint/2010/main" val="2912628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火灾早期出现在监控视频中的往往都是烟雾，</a:t>
            </a:r>
            <a:r>
              <a:rPr lang="zh-CN" altLang="zh-CN" sz="1200" kern="1200" dirty="0" smtClean="0">
                <a:solidFill>
                  <a:schemeClr val="tx1"/>
                </a:solidFill>
                <a:effectLst/>
                <a:latin typeface="+mn-lt"/>
                <a:ea typeface="+mn-ea"/>
                <a:cs typeface="+mn-cs"/>
              </a:rPr>
              <a:t>为了及早发现火灾，火灾检测系统常对火灾初期的烟雾进行探测，本文的研究重点也集中于对火灾初期的烟雾检测。</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6</a:t>
            </a:fld>
            <a:endParaRPr lang="zh-CN" altLang="en-US"/>
          </a:p>
        </p:txBody>
      </p:sp>
    </p:spTree>
    <p:extLst>
      <p:ext uri="{BB962C8B-B14F-4D97-AF65-F5344CB8AC3E}">
        <p14:creationId xmlns:p14="http://schemas.microsoft.com/office/powerpoint/2010/main" val="3611250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本文对森林烟火识别处理分为四个模块进行，分别是图像去雾处理、运动目标分割、烟雾特征提取和分类器设计。</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7</a:t>
            </a:fld>
            <a:endParaRPr lang="zh-CN" altLang="en-US"/>
          </a:p>
        </p:txBody>
      </p:sp>
    </p:spTree>
    <p:extLst>
      <p:ext uri="{BB962C8B-B14F-4D97-AF65-F5344CB8AC3E}">
        <p14:creationId xmlns:p14="http://schemas.microsoft.com/office/powerpoint/2010/main" val="776984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首先介绍去雾处理模块</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8</a:t>
            </a:fld>
            <a:endParaRPr lang="zh-CN" altLang="en-US"/>
          </a:p>
        </p:txBody>
      </p:sp>
    </p:spTree>
    <p:extLst>
      <p:ext uri="{BB962C8B-B14F-4D97-AF65-F5344CB8AC3E}">
        <p14:creationId xmlns:p14="http://schemas.microsoft.com/office/powerpoint/2010/main" val="619440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典型的去雾处理方法有：暗通道去雾、带色彩恢复的多尺度</a:t>
            </a:r>
            <a:r>
              <a:rPr lang="en-US" altLang="zh-CN" dirty="0" err="1" smtClean="0"/>
              <a:t>Retinex</a:t>
            </a:r>
            <a:r>
              <a:rPr lang="zh-CN" altLang="en-US" dirty="0" smtClean="0"/>
              <a:t>（视网膜增强）算法和直方图均衡算法。</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9</a:t>
            </a:fld>
            <a:endParaRPr lang="zh-CN" altLang="en-US"/>
          </a:p>
        </p:txBody>
      </p:sp>
    </p:spTree>
    <p:extLst>
      <p:ext uri="{BB962C8B-B14F-4D97-AF65-F5344CB8AC3E}">
        <p14:creationId xmlns:p14="http://schemas.microsoft.com/office/powerpoint/2010/main" val="2025807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cxnSp>
        <p:nvCxnSpPr>
          <p:cNvPr id="3" name="直接连接符 2"/>
          <p:cNvCxnSpPr/>
          <p:nvPr userDrawn="1"/>
        </p:nvCxnSpPr>
        <p:spPr>
          <a:xfrm>
            <a:off x="0" y="1174279"/>
            <a:ext cx="5940152" cy="0"/>
          </a:xfrm>
          <a:prstGeom prst="line">
            <a:avLst/>
          </a:prstGeom>
          <a:ln w="15875">
            <a:gradFill>
              <a:gsLst>
                <a:gs pos="1300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占位符 7"/>
          <p:cNvSpPr>
            <a:spLocks noGrp="1"/>
          </p:cNvSpPr>
          <p:nvPr>
            <p:ph type="body" sz="quarter" idx="10"/>
          </p:nvPr>
        </p:nvSpPr>
        <p:spPr>
          <a:xfrm>
            <a:off x="365500" y="296900"/>
            <a:ext cx="7344618" cy="649287"/>
          </a:xfrm>
        </p:spPr>
        <p:txBody>
          <a:bodyPr>
            <a:noAutofit/>
          </a:bodyPr>
          <a:lstStyle>
            <a:lvl1pPr marL="0" indent="0">
              <a:buNone/>
              <a:defRPr sz="4400" b="1">
                <a:solidFill>
                  <a:schemeClr val="accent2"/>
                </a:solidFill>
                <a:latin typeface="+mj-ea"/>
                <a:ea typeface="+mj-ea"/>
              </a:defRPr>
            </a:lvl1pPr>
          </a:lstStyle>
          <a:p>
            <a:pPr lvl="0"/>
            <a:r>
              <a:rPr lang="zh-CN" altLang="en-US" dirty="0" smtClean="0"/>
              <a:t>单击此处编辑母版文本样式</a:t>
            </a:r>
          </a:p>
        </p:txBody>
      </p:sp>
    </p:spTree>
    <p:extLst>
      <p:ext uri="{BB962C8B-B14F-4D97-AF65-F5344CB8AC3E}">
        <p14:creationId xmlns:p14="http://schemas.microsoft.com/office/powerpoint/2010/main" val="37107187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4773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86944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0778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22432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397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95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5739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4115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3606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1602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2018/4/11</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9008267"/>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2.jpeg"/><Relationship Id="rId5" Type="http://schemas.openxmlformats.org/officeDocument/2006/relationships/image" Target="../media/image21.jpeg"/><Relationship Id="rId10" Type="http://schemas.openxmlformats.org/officeDocument/2006/relationships/image" Target="../media/image26.jpeg"/><Relationship Id="rId4" Type="http://schemas.openxmlformats.org/officeDocument/2006/relationships/image" Target="../media/image20.jpeg"/><Relationship Id="rId9" Type="http://schemas.openxmlformats.org/officeDocument/2006/relationships/image" Target="../media/image25.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package" Target="../embeddings/Microsoft_Word___2.docx"/><Relationship Id="rId3" Type="http://schemas.openxmlformats.org/officeDocument/2006/relationships/notesSlide" Target="../notesSlides/notesSlide18.xml"/><Relationship Id="rId7"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7.emf"/><Relationship Id="rId5" Type="http://schemas.openxmlformats.org/officeDocument/2006/relationships/package" Target="../embeddings/Microsoft_Word___1.docx"/><Relationship Id="rId4" Type="http://schemas.openxmlformats.org/officeDocument/2006/relationships/oleObject" Target="../embeddings/oleObject1.bin"/><Relationship Id="rId9"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31.w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image" Target="../media/image32.jpeg"/><Relationship Id="rId7" Type="http://schemas.openxmlformats.org/officeDocument/2006/relationships/image" Target="../media/image36.jpe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notesSlide" Target="../notesSlides/notesSlide27.xml"/><Relationship Id="rId7"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41.jpeg"/><Relationship Id="rId5" Type="http://schemas.openxmlformats.org/officeDocument/2006/relationships/image" Target="../media/image40.jpeg"/><Relationship Id="rId4" Type="http://schemas.openxmlformats.org/officeDocument/2006/relationships/image" Target="../media/image39.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42.emf"/><Relationship Id="rId5" Type="http://schemas.openxmlformats.org/officeDocument/2006/relationships/package" Target="../embeddings/Microsoft_Word___3.docx"/><Relationship Id="rId4"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8" Type="http://schemas.openxmlformats.org/officeDocument/2006/relationships/image" Target="../media/image48.jpeg"/><Relationship Id="rId3" Type="http://schemas.openxmlformats.org/officeDocument/2006/relationships/image" Target="../media/image43.jpeg"/><Relationship Id="rId7" Type="http://schemas.openxmlformats.org/officeDocument/2006/relationships/image" Target="../media/image47.jpe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46.jpeg"/><Relationship Id="rId5" Type="http://schemas.openxmlformats.org/officeDocument/2006/relationships/image" Target="../media/image45.jpeg"/><Relationship Id="rId4" Type="http://schemas.openxmlformats.org/officeDocument/2006/relationships/image" Target="../media/image4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49.emf"/><Relationship Id="rId5" Type="http://schemas.openxmlformats.org/officeDocument/2006/relationships/package" Target="../embeddings/Microsoft_Visio___4.vsdx"/><Relationship Id="rId4" Type="http://schemas.openxmlformats.org/officeDocument/2006/relationships/oleObject" Target="../embeddings/oleObject6.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51.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50.wmf"/><Relationship Id="rId4" Type="http://schemas.openxmlformats.org/officeDocument/2006/relationships/oleObject" Target="../embeddings/oleObject7.bin"/></Relationships>
</file>

<file path=ppt/slides/_rels/slide3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53.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0.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5663821" y="4547824"/>
            <a:ext cx="2912766" cy="830997"/>
          </a:xfrm>
          <a:prstGeom prst="rect">
            <a:avLst/>
          </a:prstGeom>
          <a:noFill/>
        </p:spPr>
        <p:txBody>
          <a:bodyPr wrap="square" rtlCol="0">
            <a:spAutoFit/>
          </a:bodyPr>
          <a:lstStyle/>
          <a:p>
            <a:r>
              <a:rPr lang="zh-CN" altLang="en-US" sz="2400" dirty="0">
                <a:solidFill>
                  <a:prstClr val="black">
                    <a:lumMod val="65000"/>
                    <a:lumOff val="35000"/>
                  </a:prstClr>
                </a:solidFill>
              </a:rPr>
              <a:t>答辩人</a:t>
            </a:r>
            <a:r>
              <a:rPr lang="zh-CN" altLang="en-US" sz="2400" dirty="0" smtClean="0">
                <a:solidFill>
                  <a:prstClr val="black">
                    <a:lumMod val="65000"/>
                    <a:lumOff val="35000"/>
                  </a:prstClr>
                </a:solidFill>
              </a:rPr>
              <a:t>：   蔡敏</a:t>
            </a:r>
            <a:endParaRPr lang="en-US" altLang="zh-CN" sz="2400" dirty="0" smtClean="0">
              <a:solidFill>
                <a:prstClr val="black">
                  <a:lumMod val="65000"/>
                  <a:lumOff val="35000"/>
                </a:prstClr>
              </a:solidFill>
            </a:endParaRPr>
          </a:p>
          <a:p>
            <a:r>
              <a:rPr lang="zh-CN" altLang="en-US" sz="2400" dirty="0" smtClean="0">
                <a:solidFill>
                  <a:prstClr val="black">
                    <a:lumMod val="65000"/>
                    <a:lumOff val="35000"/>
                  </a:prstClr>
                </a:solidFill>
              </a:rPr>
              <a:t>指导老师：路小波</a:t>
            </a:r>
            <a:endParaRPr lang="zh-CN" altLang="en-US" sz="2400" dirty="0">
              <a:solidFill>
                <a:prstClr val="black">
                  <a:lumMod val="65000"/>
                  <a:lumOff val="35000"/>
                </a:prstClr>
              </a:solidFill>
            </a:endParaRPr>
          </a:p>
        </p:txBody>
      </p:sp>
      <p:sp>
        <p:nvSpPr>
          <p:cNvPr id="8" name="文本框 7"/>
          <p:cNvSpPr txBox="1"/>
          <p:nvPr/>
        </p:nvSpPr>
        <p:spPr>
          <a:xfrm>
            <a:off x="606303" y="2330359"/>
            <a:ext cx="8356149" cy="1754326"/>
          </a:xfrm>
          <a:prstGeom prst="rect">
            <a:avLst/>
          </a:prstGeom>
          <a:noFill/>
        </p:spPr>
        <p:txBody>
          <a:bodyPr wrap="square" rtlCol="0">
            <a:spAutoFit/>
          </a:bodyPr>
          <a:lstStyle/>
          <a:p>
            <a:pPr algn="ctr"/>
            <a:r>
              <a:rPr lang="zh-CN" altLang="en-US" sz="5400" b="1" dirty="0" smtClean="0">
                <a:solidFill>
                  <a:schemeClr val="accent2"/>
                </a:solidFill>
              </a:rPr>
              <a:t>基于视频分析的</a:t>
            </a:r>
            <a:endParaRPr lang="en-US" altLang="zh-CN" sz="5400" b="1" dirty="0" smtClean="0">
              <a:solidFill>
                <a:schemeClr val="accent2"/>
              </a:solidFill>
            </a:endParaRPr>
          </a:p>
          <a:p>
            <a:pPr algn="ctr"/>
            <a:r>
              <a:rPr lang="zh-CN" altLang="en-US" sz="5400" b="1" dirty="0" smtClean="0">
                <a:solidFill>
                  <a:schemeClr val="accent2"/>
                </a:solidFill>
              </a:rPr>
              <a:t>森林烟火识别算法研究</a:t>
            </a:r>
            <a:endParaRPr lang="zh-CN" altLang="en-US" sz="5400" b="1" dirty="0">
              <a:solidFill>
                <a:schemeClr val="accent2"/>
              </a:solidFill>
            </a:endParaRPr>
          </a:p>
        </p:txBody>
      </p:sp>
      <p:cxnSp>
        <p:nvCxnSpPr>
          <p:cNvPr id="4" name="直接连接符 3"/>
          <p:cNvCxnSpPr/>
          <p:nvPr/>
        </p:nvCxnSpPr>
        <p:spPr>
          <a:xfrm>
            <a:off x="397147" y="3576763"/>
            <a:ext cx="1706950" cy="226519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rot="19372238">
            <a:off x="1571896" y="-115346"/>
            <a:ext cx="6946439" cy="6946439"/>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矩形 4"/>
          <p:cNvSpPr/>
          <p:nvPr/>
        </p:nvSpPr>
        <p:spPr>
          <a:xfrm rot="19380000">
            <a:off x="885831" y="1225703"/>
            <a:ext cx="2088232" cy="2160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6" name="直接连接符 15"/>
          <p:cNvCxnSpPr/>
          <p:nvPr/>
        </p:nvCxnSpPr>
        <p:spPr>
          <a:xfrm>
            <a:off x="7607845" y="480282"/>
            <a:ext cx="968742" cy="128556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62822" y="4848906"/>
            <a:ext cx="438448" cy="581839"/>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770501"/>
      </p:ext>
    </p:extLst>
  </p:cSld>
  <p:clrMapOvr>
    <a:masterClrMapping/>
  </p:clrMapOvr>
  <mc:AlternateContent xmlns:mc="http://schemas.openxmlformats.org/markup-compatibility/2006" xmlns:p14="http://schemas.microsoft.com/office/powerpoint/2010/main">
    <mc:Choice Requires="p14">
      <p:transition spd="slow" p14:dur="2000" advTm="1804"/>
    </mc:Choice>
    <mc:Fallback xmlns="">
      <p:transition spd="slow" advTm="180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去雾处理</a:t>
            </a:r>
            <a:endParaRPr lang="zh-CN" altLang="en-US" b="0" dirty="0"/>
          </a:p>
        </p:txBody>
      </p:sp>
      <p:pic>
        <p:nvPicPr>
          <p:cNvPr id="14" name="图片 13" descr="E:\研究生毕业设计\论文\chapter2\去雾实验结果\原图\1-3.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61" y="2350742"/>
            <a:ext cx="2015005" cy="1439764"/>
          </a:xfrm>
          <a:prstGeom prst="rect">
            <a:avLst/>
          </a:prstGeom>
          <a:noFill/>
          <a:ln>
            <a:noFill/>
          </a:ln>
        </p:spPr>
      </p:pic>
      <p:pic>
        <p:nvPicPr>
          <p:cNvPr id="15" name="图片 14" descr="E:\研究生毕业设计\论文\chapter2\去雾实验结果\MSRCR\1-3.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87651" y="2345746"/>
            <a:ext cx="2015005" cy="1439764"/>
          </a:xfrm>
          <a:prstGeom prst="rect">
            <a:avLst/>
          </a:prstGeom>
          <a:noFill/>
          <a:ln>
            <a:noFill/>
          </a:ln>
        </p:spPr>
      </p:pic>
      <p:pic>
        <p:nvPicPr>
          <p:cNvPr id="16" name="图片 15" descr="E:\研究生毕业设计\论文\chapter2\去雾实验结果\HSVEqualize\1-3.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83856" y="2345746"/>
            <a:ext cx="2015005" cy="1439764"/>
          </a:xfrm>
          <a:prstGeom prst="rect">
            <a:avLst/>
          </a:prstGeom>
          <a:noFill/>
          <a:ln>
            <a:noFill/>
          </a:ln>
        </p:spPr>
      </p:pic>
      <p:pic>
        <p:nvPicPr>
          <p:cNvPr id="17" name="图片 16" descr="E:\研究生毕业设计\论文\chapter2\去雾实验结果\DarkChannel\1-3.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89513" y="2345746"/>
            <a:ext cx="2015005" cy="1439764"/>
          </a:xfrm>
          <a:prstGeom prst="rect">
            <a:avLst/>
          </a:prstGeom>
          <a:noFill/>
          <a:ln>
            <a:noFill/>
          </a:ln>
        </p:spPr>
      </p:pic>
      <p:sp>
        <p:nvSpPr>
          <p:cNvPr id="4" name="文本框 3"/>
          <p:cNvSpPr txBox="1"/>
          <p:nvPr/>
        </p:nvSpPr>
        <p:spPr>
          <a:xfrm>
            <a:off x="714172" y="1623381"/>
            <a:ext cx="870331" cy="374574"/>
          </a:xfrm>
          <a:prstGeom prst="rect">
            <a:avLst/>
          </a:prstGeom>
          <a:noFill/>
        </p:spPr>
        <p:txBody>
          <a:bodyPr wrap="square" rtlCol="0">
            <a:spAutoFit/>
          </a:bodyPr>
          <a:lstStyle/>
          <a:p>
            <a:r>
              <a:rPr lang="zh-CN" altLang="en-US" dirty="0"/>
              <a:t>原图</a:t>
            </a:r>
          </a:p>
        </p:txBody>
      </p:sp>
      <p:sp>
        <p:nvSpPr>
          <p:cNvPr id="18" name="文本框 17"/>
          <p:cNvSpPr txBox="1"/>
          <p:nvPr/>
        </p:nvSpPr>
        <p:spPr>
          <a:xfrm>
            <a:off x="5198212" y="1628623"/>
            <a:ext cx="993882" cy="369332"/>
          </a:xfrm>
          <a:prstGeom prst="rect">
            <a:avLst/>
          </a:prstGeom>
          <a:noFill/>
        </p:spPr>
        <p:txBody>
          <a:bodyPr wrap="square" rtlCol="0">
            <a:spAutoFit/>
          </a:bodyPr>
          <a:lstStyle/>
          <a:p>
            <a:r>
              <a:rPr lang="en-US" altLang="zh-CN" dirty="0" smtClean="0"/>
              <a:t>MSRCR</a:t>
            </a:r>
            <a:endParaRPr lang="zh-CN" altLang="en-US" dirty="0"/>
          </a:p>
        </p:txBody>
      </p:sp>
      <p:sp>
        <p:nvSpPr>
          <p:cNvPr id="19" name="文本框 18"/>
          <p:cNvSpPr txBox="1"/>
          <p:nvPr/>
        </p:nvSpPr>
        <p:spPr>
          <a:xfrm>
            <a:off x="3097669" y="1631782"/>
            <a:ext cx="587377" cy="369332"/>
          </a:xfrm>
          <a:prstGeom prst="rect">
            <a:avLst/>
          </a:prstGeom>
          <a:noFill/>
        </p:spPr>
        <p:txBody>
          <a:bodyPr wrap="square" rtlCol="0">
            <a:spAutoFit/>
          </a:bodyPr>
          <a:lstStyle/>
          <a:p>
            <a:r>
              <a:rPr lang="en-US" altLang="zh-CN" dirty="0" smtClean="0"/>
              <a:t>HE</a:t>
            </a:r>
            <a:endParaRPr lang="zh-CN" altLang="en-US" dirty="0"/>
          </a:p>
        </p:txBody>
      </p:sp>
      <p:sp>
        <p:nvSpPr>
          <p:cNvPr id="20" name="文本框 19"/>
          <p:cNvSpPr txBox="1"/>
          <p:nvPr/>
        </p:nvSpPr>
        <p:spPr>
          <a:xfrm>
            <a:off x="7291553" y="1631782"/>
            <a:ext cx="1410924" cy="369332"/>
          </a:xfrm>
          <a:prstGeom prst="rect">
            <a:avLst/>
          </a:prstGeom>
          <a:noFill/>
        </p:spPr>
        <p:txBody>
          <a:bodyPr wrap="square" rtlCol="0">
            <a:spAutoFit/>
          </a:bodyPr>
          <a:lstStyle/>
          <a:p>
            <a:r>
              <a:rPr lang="zh-CN" altLang="en-US" dirty="0" smtClean="0"/>
              <a:t>暗通道去雾</a:t>
            </a:r>
            <a:endParaRPr lang="zh-CN" altLang="en-US" dirty="0"/>
          </a:p>
        </p:txBody>
      </p:sp>
      <p:pic>
        <p:nvPicPr>
          <p:cNvPr id="11" name="图片 10" descr="E:\研究生毕业设计\论文\chapter2\去雾实验结果\原图\2.jp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061" y="4266886"/>
            <a:ext cx="2016203" cy="1440000"/>
          </a:xfrm>
          <a:prstGeom prst="rect">
            <a:avLst/>
          </a:prstGeom>
          <a:noFill/>
          <a:ln>
            <a:noFill/>
          </a:ln>
        </p:spPr>
      </p:pic>
      <p:pic>
        <p:nvPicPr>
          <p:cNvPr id="12" name="图片 11" descr="E:\研究生毕业设计\论文\chapter2\去雾实验结果\MSRCR\2.jp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87651" y="4266886"/>
            <a:ext cx="2016203" cy="1440000"/>
          </a:xfrm>
          <a:prstGeom prst="rect">
            <a:avLst/>
          </a:prstGeom>
          <a:noFill/>
          <a:ln>
            <a:noFill/>
          </a:ln>
        </p:spPr>
      </p:pic>
      <p:pic>
        <p:nvPicPr>
          <p:cNvPr id="13" name="图片 12" descr="E:\研究生毕业设计\论文\chapter2\去雾实验结果\HSVEqualize\2.jp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383856" y="4266886"/>
            <a:ext cx="2016203" cy="1440000"/>
          </a:xfrm>
          <a:prstGeom prst="rect">
            <a:avLst/>
          </a:prstGeom>
          <a:noFill/>
          <a:ln>
            <a:noFill/>
          </a:ln>
        </p:spPr>
      </p:pic>
      <p:pic>
        <p:nvPicPr>
          <p:cNvPr id="21" name="图片 20" descr="E:\研究生毕业设计\论文\chapter2\去雾实验结果\DarkChannel\2.jp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988913" y="4266886"/>
            <a:ext cx="2016203" cy="1440000"/>
          </a:xfrm>
          <a:prstGeom prst="rect">
            <a:avLst/>
          </a:prstGeom>
          <a:noFill/>
          <a:ln>
            <a:noFill/>
          </a:ln>
        </p:spPr>
      </p:pic>
    </p:spTree>
    <p:extLst>
      <p:ext uri="{BB962C8B-B14F-4D97-AF65-F5344CB8AC3E}">
        <p14:creationId xmlns:p14="http://schemas.microsoft.com/office/powerpoint/2010/main" val="3261138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去雾处理</a:t>
            </a:r>
            <a:endParaRPr lang="zh-CN" altLang="en-US" b="0" dirty="0"/>
          </a:p>
        </p:txBody>
      </p:sp>
      <p:grpSp>
        <p:nvGrpSpPr>
          <p:cNvPr id="5" name="组合 4"/>
          <p:cNvGrpSpPr/>
          <p:nvPr/>
        </p:nvGrpSpPr>
        <p:grpSpPr>
          <a:xfrm>
            <a:off x="711115" y="1760918"/>
            <a:ext cx="803049" cy="262191"/>
            <a:chOff x="683546" y="2736327"/>
            <a:chExt cx="803049" cy="262191"/>
          </a:xfrm>
        </p:grpSpPr>
        <p:sp>
          <p:nvSpPr>
            <p:cNvPr id="6" name="矩形 5"/>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7" name="直接连接符 6"/>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711115" y="4221266"/>
            <a:ext cx="803049" cy="262191"/>
            <a:chOff x="683546" y="2736327"/>
            <a:chExt cx="803049" cy="262191"/>
          </a:xfrm>
        </p:grpSpPr>
        <p:sp>
          <p:nvSpPr>
            <p:cNvPr id="9" name="矩形 8"/>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98603" y="389368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a:off x="-441457" y="354601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aphicFrame>
        <p:nvGraphicFramePr>
          <p:cNvPr id="4" name="表格 3"/>
          <p:cNvGraphicFramePr>
            <a:graphicFrameLocks noGrp="1"/>
          </p:cNvGraphicFramePr>
          <p:nvPr>
            <p:extLst>
              <p:ext uri="{D42A27DB-BD31-4B8C-83A1-F6EECF244321}">
                <p14:modId xmlns:p14="http://schemas.microsoft.com/office/powerpoint/2010/main" val="589186900"/>
              </p:ext>
            </p:extLst>
          </p:nvPr>
        </p:nvGraphicFramePr>
        <p:xfrm>
          <a:off x="1528796" y="1682951"/>
          <a:ext cx="6535551" cy="2053415"/>
        </p:xfrm>
        <a:graphic>
          <a:graphicData uri="http://schemas.openxmlformats.org/drawingml/2006/table">
            <a:tbl>
              <a:tblPr firstCol="1">
                <a:tableStyleId>{5C22544A-7EE6-4342-B048-85BDC9FD1C3A}</a:tableStyleId>
              </a:tblPr>
              <a:tblGrid>
                <a:gridCol w="1755569"/>
                <a:gridCol w="1959664"/>
                <a:gridCol w="2820318"/>
              </a:tblGrid>
              <a:tr h="377267">
                <a:tc rowSpan="3">
                  <a:txBody>
                    <a:bodyPr/>
                    <a:lstStyle/>
                    <a:p>
                      <a:pPr indent="266700" algn="ctr">
                        <a:lnSpc>
                          <a:spcPct val="125000"/>
                        </a:lnSpc>
                        <a:spcAft>
                          <a:spcPts val="0"/>
                        </a:spcAft>
                      </a:pPr>
                      <a:r>
                        <a:rPr lang="zh-CN" sz="1800" kern="100" dirty="0">
                          <a:effectLst/>
                        </a:rPr>
                        <a:t>硬件环境</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CPU</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Intel i5-3470</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19037">
                <a:tc vMerge="1">
                  <a:txBody>
                    <a:bodyPr/>
                    <a:lstStyle/>
                    <a:p>
                      <a:endParaRPr lang="zh-CN" altLang="en-US"/>
                    </a:p>
                  </a:txBody>
                  <a:tcPr/>
                </a:tc>
                <a:tc>
                  <a:txBody>
                    <a:bodyPr/>
                    <a:lstStyle/>
                    <a:p>
                      <a:pPr indent="266700" algn="ctr">
                        <a:lnSpc>
                          <a:spcPct val="125000"/>
                        </a:lnSpc>
                        <a:spcAft>
                          <a:spcPts val="0"/>
                        </a:spcAft>
                      </a:pPr>
                      <a:r>
                        <a:rPr lang="zh-CN" sz="1800" kern="100" dirty="0">
                          <a:effectLst/>
                        </a:rPr>
                        <a:t>内存</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4GB</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19037">
                <a:tc vMerge="1">
                  <a:txBody>
                    <a:bodyPr/>
                    <a:lstStyle/>
                    <a:p>
                      <a:endParaRPr lang="zh-CN" altLang="en-US"/>
                    </a:p>
                  </a:txBody>
                  <a:tcPr/>
                </a:tc>
                <a:tc>
                  <a:txBody>
                    <a:bodyPr/>
                    <a:lstStyle/>
                    <a:p>
                      <a:pPr indent="266700" algn="ctr">
                        <a:lnSpc>
                          <a:spcPct val="125000"/>
                        </a:lnSpc>
                        <a:spcAft>
                          <a:spcPts val="0"/>
                        </a:spcAft>
                      </a:pPr>
                      <a:r>
                        <a:rPr lang="zh-CN" sz="1800" kern="100" dirty="0">
                          <a:effectLst/>
                        </a:rPr>
                        <a:t>操作系统</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Windows 7 32bit</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19037">
                <a:tc rowSpan="2">
                  <a:txBody>
                    <a:bodyPr/>
                    <a:lstStyle/>
                    <a:p>
                      <a:pPr indent="266700" algn="ctr">
                        <a:lnSpc>
                          <a:spcPct val="125000"/>
                        </a:lnSpc>
                        <a:spcAft>
                          <a:spcPts val="0"/>
                        </a:spcAft>
                      </a:pPr>
                      <a:r>
                        <a:rPr lang="zh-CN" sz="1800" kern="100">
                          <a:effectLst/>
                        </a:rPr>
                        <a:t>软件环境</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IDE</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VS2013</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19037">
                <a:tc vMerge="1">
                  <a:txBody>
                    <a:bodyPr/>
                    <a:lstStyle/>
                    <a:p>
                      <a:endParaRPr lang="zh-CN" altLang="en-US"/>
                    </a:p>
                  </a:txBody>
                  <a:tcPr/>
                </a:tc>
                <a:tc>
                  <a:txBody>
                    <a:bodyPr/>
                    <a:lstStyle/>
                    <a:p>
                      <a:pPr indent="266700" algn="ctr">
                        <a:lnSpc>
                          <a:spcPct val="125000"/>
                        </a:lnSpc>
                        <a:spcAft>
                          <a:spcPts val="0"/>
                        </a:spcAft>
                      </a:pPr>
                      <a:r>
                        <a:rPr lang="en-US" sz="1800" kern="100">
                          <a:effectLst/>
                        </a:rPr>
                        <a:t>OpenCV</a:t>
                      </a:r>
                      <a:r>
                        <a:rPr lang="zh-CN" sz="1800" kern="100">
                          <a:effectLst/>
                        </a:rPr>
                        <a:t>版本</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effectLst/>
                        </a:rPr>
                        <a:t>2.4.9</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3370671435"/>
              </p:ext>
            </p:extLst>
          </p:nvPr>
        </p:nvGraphicFramePr>
        <p:xfrm>
          <a:off x="1528795" y="4328050"/>
          <a:ext cx="6535551" cy="1913092"/>
        </p:xfrm>
        <a:graphic>
          <a:graphicData uri="http://schemas.openxmlformats.org/drawingml/2006/table">
            <a:tbl>
              <a:tblPr firstRow="1">
                <a:tableStyleId>{5C22544A-7EE6-4342-B048-85BDC9FD1C3A}</a:tableStyleId>
              </a:tblPr>
              <a:tblGrid>
                <a:gridCol w="4348637"/>
                <a:gridCol w="2186914"/>
              </a:tblGrid>
              <a:tr h="478273">
                <a:tc>
                  <a:txBody>
                    <a:bodyPr/>
                    <a:lstStyle/>
                    <a:p>
                      <a:pPr indent="266700" algn="ctr">
                        <a:lnSpc>
                          <a:spcPct val="125000"/>
                        </a:lnSpc>
                        <a:spcAft>
                          <a:spcPts val="0"/>
                        </a:spcAft>
                      </a:pPr>
                      <a:r>
                        <a:rPr lang="zh-CN" sz="1800" kern="100" dirty="0">
                          <a:effectLst/>
                        </a:rPr>
                        <a:t>去雾方法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a:effectLst/>
                        </a:rPr>
                        <a:t>时间</a:t>
                      </a:r>
                      <a:r>
                        <a:rPr lang="en-US" sz="1800" kern="100">
                          <a:effectLst/>
                        </a:rPr>
                        <a:t>(ms)</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78273">
                <a:tc>
                  <a:txBody>
                    <a:bodyPr/>
                    <a:lstStyle/>
                    <a:p>
                      <a:pPr indent="266700" algn="ctr">
                        <a:lnSpc>
                          <a:spcPct val="125000"/>
                        </a:lnSpc>
                        <a:spcAft>
                          <a:spcPts val="0"/>
                        </a:spcAft>
                      </a:pPr>
                      <a:r>
                        <a:rPr lang="zh-CN" sz="1800" kern="100" dirty="0">
                          <a:effectLst/>
                        </a:rPr>
                        <a:t>带彩色恢复的多尺度</a:t>
                      </a:r>
                      <a:r>
                        <a:rPr lang="en-US" sz="1800" kern="100" dirty="0" err="1">
                          <a:effectLst/>
                        </a:rPr>
                        <a:t>Retinex</a:t>
                      </a:r>
                      <a:r>
                        <a:rPr lang="en-US" sz="1800" kern="100" dirty="0">
                          <a:effectLst/>
                        </a:rPr>
                        <a:t> (MSRCR)</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293.79</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78273">
                <a:tc>
                  <a:txBody>
                    <a:bodyPr/>
                    <a:lstStyle/>
                    <a:p>
                      <a:pPr indent="266700" algn="ctr">
                        <a:lnSpc>
                          <a:spcPct val="125000"/>
                        </a:lnSpc>
                        <a:spcAft>
                          <a:spcPts val="0"/>
                        </a:spcAft>
                      </a:pPr>
                      <a:r>
                        <a:rPr lang="zh-CN" sz="1800" kern="100">
                          <a:effectLst/>
                        </a:rPr>
                        <a:t>直方图均衡化</a:t>
                      </a:r>
                      <a:r>
                        <a:rPr lang="en-US" sz="1800" kern="100">
                          <a:effectLst/>
                        </a:rPr>
                        <a:t>(HE)</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28.48</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78273">
                <a:tc>
                  <a:txBody>
                    <a:bodyPr/>
                    <a:lstStyle/>
                    <a:p>
                      <a:pPr indent="266700" algn="ctr">
                        <a:lnSpc>
                          <a:spcPct val="125000"/>
                        </a:lnSpc>
                        <a:spcAft>
                          <a:spcPts val="0"/>
                        </a:spcAft>
                      </a:pPr>
                      <a:r>
                        <a:rPr lang="zh-CN" sz="1800" kern="100">
                          <a:effectLst/>
                        </a:rPr>
                        <a:t>暗通道</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effectLst/>
                        </a:rPr>
                        <a:t>899.11</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4039391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a:t>
            </a:r>
            <a:r>
              <a:rPr lang="zh-CN" altLang="en-US" dirty="0" smtClean="0"/>
              <a:t>处理</a:t>
            </a:r>
            <a:r>
              <a:rPr lang="en-US" altLang="zh-CN" dirty="0" smtClean="0"/>
              <a:t>——</a:t>
            </a:r>
            <a:r>
              <a:rPr lang="zh-CN" altLang="en-US" dirty="0" smtClean="0"/>
              <a:t>问题分析</a:t>
            </a:r>
            <a:endParaRPr lang="zh-CN" altLang="en-US" b="0" dirty="0"/>
          </a:p>
        </p:txBody>
      </p:sp>
      <p:grpSp>
        <p:nvGrpSpPr>
          <p:cNvPr id="15" name="组合 14"/>
          <p:cNvGrpSpPr/>
          <p:nvPr/>
        </p:nvGrpSpPr>
        <p:grpSpPr>
          <a:xfrm>
            <a:off x="1067576" y="2563683"/>
            <a:ext cx="803049" cy="262191"/>
            <a:chOff x="683546" y="2736327"/>
            <a:chExt cx="803049" cy="262191"/>
          </a:xfrm>
        </p:grpSpPr>
        <p:sp>
          <p:nvSpPr>
            <p:cNvPr id="16" name="矩形 15"/>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7" name="直接连接符 16"/>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1160274" y="4234020"/>
            <a:ext cx="803049" cy="262191"/>
            <a:chOff x="683546" y="2736327"/>
            <a:chExt cx="803049" cy="262191"/>
          </a:xfrm>
        </p:grpSpPr>
        <p:sp>
          <p:nvSpPr>
            <p:cNvPr id="19" name="矩形 18"/>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0" name="直接连接符 1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1004025" y="2762014"/>
            <a:ext cx="7848872" cy="430887"/>
          </a:xfrm>
          <a:prstGeom prst="rect">
            <a:avLst/>
          </a:prstGeom>
        </p:spPr>
        <p:txBody>
          <a:bodyPr wrap="square">
            <a:spAutoFit/>
          </a:bodyPr>
          <a:lstStyle/>
          <a:p>
            <a:pPr indent="457200" algn="just"/>
            <a:r>
              <a:rPr lang="zh-CN" altLang="en-US" sz="2200" dirty="0">
                <a:latin typeface="微软雅黑 Light" panose="020B0502040204020203" pitchFamily="34" charset="-122"/>
                <a:ea typeface="微软雅黑 Light" panose="020B0502040204020203" pitchFamily="34" charset="-122"/>
              </a:rPr>
              <a:t>如何兼顾有雾、无雾图像的处理效果？</a:t>
            </a:r>
            <a:endParaRPr lang="en-US" altLang="zh-CN" sz="2200" dirty="0">
              <a:latin typeface="微软雅黑 Light" panose="020B0502040204020203" pitchFamily="34" charset="-122"/>
              <a:ea typeface="微软雅黑 Light" panose="020B0502040204020203" pitchFamily="34" charset="-122"/>
            </a:endParaRPr>
          </a:p>
        </p:txBody>
      </p:sp>
      <p:sp>
        <p:nvSpPr>
          <p:cNvPr id="22" name="矩形 21"/>
          <p:cNvSpPr/>
          <p:nvPr/>
        </p:nvSpPr>
        <p:spPr>
          <a:xfrm>
            <a:off x="1185179" y="4310848"/>
            <a:ext cx="7848872" cy="430887"/>
          </a:xfrm>
          <a:prstGeom prst="rect">
            <a:avLst/>
          </a:prstGeom>
        </p:spPr>
        <p:txBody>
          <a:bodyPr wrap="square">
            <a:spAutoFit/>
          </a:bodyPr>
          <a:lstStyle/>
          <a:p>
            <a:pPr indent="457200" algn="just"/>
            <a:r>
              <a:rPr lang="zh-CN" altLang="en-US" sz="2200" dirty="0">
                <a:latin typeface="微软雅黑 Light" panose="020B0502040204020203" pitchFamily="34" charset="-122"/>
                <a:ea typeface="微软雅黑 Light" panose="020B0502040204020203" pitchFamily="34" charset="-122"/>
              </a:rPr>
              <a:t>如何平衡处理效果与处理时间的平衡？</a:t>
            </a:r>
          </a:p>
        </p:txBody>
      </p:sp>
    </p:spTree>
    <p:extLst>
      <p:ext uri="{BB962C8B-B14F-4D97-AF65-F5344CB8AC3E}">
        <p14:creationId xmlns:p14="http://schemas.microsoft.com/office/powerpoint/2010/main" val="2185871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a:t>
            </a:r>
            <a:r>
              <a:rPr lang="zh-CN" altLang="en-US" dirty="0" smtClean="0"/>
              <a:t>处理</a:t>
            </a:r>
            <a:r>
              <a:rPr lang="en-US" altLang="zh-CN" dirty="0" smtClean="0"/>
              <a:t>——</a:t>
            </a:r>
            <a:r>
              <a:rPr lang="zh-CN" altLang="en-US" dirty="0" smtClean="0"/>
              <a:t>算法思想</a:t>
            </a:r>
            <a:endParaRPr lang="zh-CN" altLang="en-US" b="0" dirty="0"/>
          </a:p>
        </p:txBody>
      </p:sp>
      <p:grpSp>
        <p:nvGrpSpPr>
          <p:cNvPr id="12" name="组合 11"/>
          <p:cNvGrpSpPr/>
          <p:nvPr/>
        </p:nvGrpSpPr>
        <p:grpSpPr>
          <a:xfrm>
            <a:off x="1863608" y="1468304"/>
            <a:ext cx="1895374" cy="4738767"/>
            <a:chOff x="2130498" y="1557157"/>
            <a:chExt cx="1895374" cy="4738767"/>
          </a:xfrm>
        </p:grpSpPr>
        <p:grpSp>
          <p:nvGrpSpPr>
            <p:cNvPr id="3" name="组合 2"/>
            <p:cNvGrpSpPr>
              <a:grpSpLocks noChangeAspect="1"/>
            </p:cNvGrpSpPr>
            <p:nvPr/>
          </p:nvGrpSpPr>
          <p:grpSpPr>
            <a:xfrm rot="2700000">
              <a:off x="708801" y="2978854"/>
              <a:ext cx="4738767" cy="1895374"/>
              <a:chOff x="1043608" y="2564904"/>
              <a:chExt cx="5297712" cy="2118937"/>
            </a:xfrm>
          </p:grpSpPr>
          <p:sp>
            <p:nvSpPr>
              <p:cNvPr id="4" name="矩形 3"/>
              <p:cNvSpPr/>
              <p:nvPr/>
            </p:nvSpPr>
            <p:spPr>
              <a:xfrm>
                <a:off x="2632996" y="2564904"/>
                <a:ext cx="2118937" cy="211893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5" name="直接连接符 4"/>
              <p:cNvCxnSpPr/>
              <p:nvPr/>
            </p:nvCxnSpPr>
            <p:spPr>
              <a:xfrm>
                <a:off x="1043608" y="4683841"/>
                <a:ext cx="5297712"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2164999" y="3530169"/>
              <a:ext cx="1826371" cy="461665"/>
            </a:xfrm>
            <a:prstGeom prst="rect">
              <a:avLst/>
            </a:prstGeom>
          </p:spPr>
          <p:txBody>
            <a:bodyPr wrap="square">
              <a:spAutoFit/>
            </a:bodyPr>
            <a:lstStyle/>
            <a:p>
              <a:pPr algn="ctr"/>
              <a:r>
                <a:rPr lang="zh-CN" altLang="en-US" sz="2400" dirty="0" smtClean="0"/>
                <a:t>暗通道判断</a:t>
              </a:r>
              <a:endParaRPr lang="zh-CN" altLang="en-US" sz="2400" dirty="0"/>
            </a:p>
          </p:txBody>
        </p:sp>
      </p:grpSp>
      <p:grpSp>
        <p:nvGrpSpPr>
          <p:cNvPr id="13" name="组合 12"/>
          <p:cNvGrpSpPr/>
          <p:nvPr/>
        </p:nvGrpSpPr>
        <p:grpSpPr>
          <a:xfrm>
            <a:off x="5439208" y="1468304"/>
            <a:ext cx="1987757" cy="4738767"/>
            <a:chOff x="5071938" y="1557157"/>
            <a:chExt cx="1987757" cy="4738767"/>
          </a:xfrm>
        </p:grpSpPr>
        <p:grpSp>
          <p:nvGrpSpPr>
            <p:cNvPr id="6" name="组合 5"/>
            <p:cNvGrpSpPr>
              <a:grpSpLocks noChangeAspect="1"/>
            </p:cNvGrpSpPr>
            <p:nvPr/>
          </p:nvGrpSpPr>
          <p:grpSpPr>
            <a:xfrm rot="13500000" flipH="1">
              <a:off x="3696433" y="2978854"/>
              <a:ext cx="4738767" cy="1895374"/>
              <a:chOff x="1043608" y="2564904"/>
              <a:chExt cx="5297712" cy="2118937"/>
            </a:xfrm>
          </p:grpSpPr>
          <p:sp>
            <p:nvSpPr>
              <p:cNvPr id="7" name="矩形 6"/>
              <p:cNvSpPr/>
              <p:nvPr/>
            </p:nvSpPr>
            <p:spPr>
              <a:xfrm>
                <a:off x="2632996" y="2564904"/>
                <a:ext cx="2118937" cy="21189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8" name="直接连接符 7"/>
              <p:cNvCxnSpPr/>
              <p:nvPr/>
            </p:nvCxnSpPr>
            <p:spPr>
              <a:xfrm>
                <a:off x="1043608" y="4683841"/>
                <a:ext cx="5297712"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5071938" y="3530169"/>
              <a:ext cx="1987757" cy="461665"/>
            </a:xfrm>
            <a:prstGeom prst="rect">
              <a:avLst/>
            </a:prstGeom>
          </p:spPr>
          <p:txBody>
            <a:bodyPr wrap="square">
              <a:spAutoFit/>
            </a:bodyPr>
            <a:lstStyle/>
            <a:p>
              <a:pPr algn="ctr"/>
              <a:r>
                <a:rPr lang="zh-CN" altLang="en-US" sz="2400" dirty="0" smtClean="0">
                  <a:solidFill>
                    <a:prstClr val="white"/>
                  </a:solidFill>
                </a:rPr>
                <a:t>直方图处理</a:t>
              </a:r>
              <a:endParaRPr lang="zh-CN" altLang="en-US" sz="2400" dirty="0">
                <a:solidFill>
                  <a:prstClr val="white"/>
                </a:solidFill>
              </a:endParaRPr>
            </a:p>
          </p:txBody>
        </p:sp>
      </p:grpSp>
    </p:spTree>
    <p:extLst>
      <p:ext uri="{BB962C8B-B14F-4D97-AF65-F5344CB8AC3E}">
        <p14:creationId xmlns:p14="http://schemas.microsoft.com/office/powerpoint/2010/main" val="2264657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a:t>
            </a:r>
            <a:r>
              <a:rPr lang="zh-CN" altLang="en-US" dirty="0" smtClean="0"/>
              <a:t>处理</a:t>
            </a:r>
            <a:r>
              <a:rPr lang="en-US" altLang="zh-CN" dirty="0" smtClean="0"/>
              <a:t>——</a:t>
            </a:r>
            <a:r>
              <a:rPr lang="zh-CN" altLang="en-US" dirty="0" smtClean="0"/>
              <a:t>暗通道判断</a:t>
            </a:r>
            <a:endParaRPr lang="zh-CN" altLang="en-US" b="0" dirty="0"/>
          </a:p>
        </p:txBody>
      </p:sp>
      <p:pic>
        <p:nvPicPr>
          <p:cNvPr id="7" name="图片 6" descr="E:\Code Family\Defogging-Dark+CLAHE\Defogging-Dark+CLAHE\0736.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0885" y="1676798"/>
            <a:ext cx="2519680" cy="1799590"/>
          </a:xfrm>
          <a:prstGeom prst="rect">
            <a:avLst/>
          </a:prstGeom>
          <a:noFill/>
          <a:ln>
            <a:noFill/>
          </a:ln>
        </p:spPr>
      </p:pic>
      <p:pic>
        <p:nvPicPr>
          <p:cNvPr id="8" name="图片 7" descr="E:\Code Family\Defogging-Dark+CLAHE\Defogging-Dark+CLAHE\暗通道0736.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2438" y="1676798"/>
            <a:ext cx="2519680" cy="1799590"/>
          </a:xfrm>
          <a:prstGeom prst="rect">
            <a:avLst/>
          </a:prstGeom>
          <a:noFill/>
          <a:ln>
            <a:noFill/>
          </a:ln>
        </p:spPr>
      </p:pic>
      <p:pic>
        <p:nvPicPr>
          <p:cNvPr id="9" name="图片 8" descr="E:\Code Family\Defogging-Dark+CLAHE\Defogging-Dark+CLAHE\175922_2.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50885" y="4001544"/>
            <a:ext cx="2519680" cy="1799590"/>
          </a:xfrm>
          <a:prstGeom prst="rect">
            <a:avLst/>
          </a:prstGeom>
          <a:noFill/>
          <a:ln>
            <a:noFill/>
          </a:ln>
        </p:spPr>
      </p:pic>
      <p:pic>
        <p:nvPicPr>
          <p:cNvPr id="10" name="图片 9" descr="E:\Code Family\Defogging-Dark+CLAHE\Defogging-Dark+CLAHE\暗通道175922_2.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2438" y="4001544"/>
            <a:ext cx="2519680" cy="1799590"/>
          </a:xfrm>
          <a:prstGeom prst="rect">
            <a:avLst/>
          </a:prstGeom>
          <a:noFill/>
          <a:ln>
            <a:noFill/>
          </a:ln>
        </p:spPr>
      </p:pic>
      <p:cxnSp>
        <p:nvCxnSpPr>
          <p:cNvPr id="4" name="直接箭头连接符 3"/>
          <p:cNvCxnSpPr>
            <a:stCxn id="7" idx="3"/>
            <a:endCxn id="8" idx="1"/>
          </p:cNvCxnSpPr>
          <p:nvPr/>
        </p:nvCxnSpPr>
        <p:spPr>
          <a:xfrm>
            <a:off x="3770564" y="2576593"/>
            <a:ext cx="15840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 name="直接箭头连接符 5"/>
          <p:cNvCxnSpPr>
            <a:stCxn id="9" idx="3"/>
            <a:endCxn id="10" idx="1"/>
          </p:cNvCxnSpPr>
          <p:nvPr/>
        </p:nvCxnSpPr>
        <p:spPr>
          <a:xfrm>
            <a:off x="3770564" y="4901339"/>
            <a:ext cx="15840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文本框 10"/>
          <p:cNvSpPr txBox="1"/>
          <p:nvPr/>
        </p:nvSpPr>
        <p:spPr>
          <a:xfrm>
            <a:off x="4245691" y="2707915"/>
            <a:ext cx="621620" cy="2062103"/>
          </a:xfrm>
          <a:prstGeom prst="rect">
            <a:avLst/>
          </a:prstGeom>
          <a:noFill/>
        </p:spPr>
        <p:txBody>
          <a:bodyPr wrap="square" rtlCol="0">
            <a:spAutoFit/>
          </a:bodyPr>
          <a:lstStyle/>
          <a:p>
            <a:r>
              <a:rPr lang="zh-CN" altLang="en-US" sz="3200" dirty="0" smtClean="0"/>
              <a:t>暗通道图</a:t>
            </a:r>
            <a:endParaRPr lang="zh-CN" altLang="en-US" sz="3200" dirty="0"/>
          </a:p>
        </p:txBody>
      </p:sp>
    </p:spTree>
    <p:extLst>
      <p:ext uri="{BB962C8B-B14F-4D97-AF65-F5344CB8AC3E}">
        <p14:creationId xmlns:p14="http://schemas.microsoft.com/office/powerpoint/2010/main" val="2589292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a:t>
            </a:r>
            <a:r>
              <a:rPr lang="zh-CN" altLang="en-US" dirty="0" smtClean="0"/>
              <a:t>处理</a:t>
            </a:r>
            <a:r>
              <a:rPr lang="en-US" altLang="zh-CN" dirty="0" smtClean="0"/>
              <a:t>——</a:t>
            </a:r>
            <a:r>
              <a:rPr lang="zh-CN" altLang="en-US" dirty="0"/>
              <a:t>实验</a:t>
            </a:r>
            <a:r>
              <a:rPr lang="zh-CN" altLang="en-US" dirty="0" smtClean="0"/>
              <a:t>结果</a:t>
            </a:r>
            <a:endParaRPr lang="zh-CN" altLang="en-US" b="0" dirty="0"/>
          </a:p>
        </p:txBody>
      </p:sp>
      <p:pic>
        <p:nvPicPr>
          <p:cNvPr id="14" name="图片 13" descr="E:\研究生毕业设计\论文\chapter2\去雾实验结果\Dark+HE\0736.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012" y="1661236"/>
            <a:ext cx="2016203" cy="1440000"/>
          </a:xfrm>
          <a:prstGeom prst="rect">
            <a:avLst/>
          </a:prstGeom>
          <a:noFill/>
          <a:ln>
            <a:noFill/>
          </a:ln>
        </p:spPr>
      </p:pic>
      <p:pic>
        <p:nvPicPr>
          <p:cNvPr id="15" name="图片 14" descr="E:\研究生毕业设计\论文\chapter2\去雾实验结果\Dark+HE\处理后0736.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7012" y="4512924"/>
            <a:ext cx="2016203" cy="1440000"/>
          </a:xfrm>
          <a:prstGeom prst="rect">
            <a:avLst/>
          </a:prstGeom>
          <a:noFill/>
          <a:ln>
            <a:noFill/>
          </a:ln>
        </p:spPr>
      </p:pic>
      <p:pic>
        <p:nvPicPr>
          <p:cNvPr id="16" name="图片 15" descr="E:\研究生毕业设计\论文\chapter2\去雾实验结果\Dark+HE\175922_2.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63526" y="1661236"/>
            <a:ext cx="2016203" cy="1440000"/>
          </a:xfrm>
          <a:prstGeom prst="rect">
            <a:avLst/>
          </a:prstGeom>
          <a:noFill/>
          <a:ln>
            <a:noFill/>
          </a:ln>
        </p:spPr>
      </p:pic>
      <p:pic>
        <p:nvPicPr>
          <p:cNvPr id="17" name="图片 16" descr="E:\研究生毕业设计\论文\chapter2\去雾实验结果\Dark+HE\处理后175922_2(1).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63526" y="4512924"/>
            <a:ext cx="2016203" cy="1440000"/>
          </a:xfrm>
          <a:prstGeom prst="rect">
            <a:avLst/>
          </a:prstGeom>
          <a:noFill/>
          <a:ln>
            <a:noFill/>
          </a:ln>
        </p:spPr>
      </p:pic>
      <p:pic>
        <p:nvPicPr>
          <p:cNvPr id="7" name="图片 6" descr="E:\研究生毕业设计\论文\chapter2\去雾实验结果\Dark+HE\smoke_dongshan.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670040" y="1661236"/>
            <a:ext cx="2016203" cy="1440000"/>
          </a:xfrm>
          <a:prstGeom prst="rect">
            <a:avLst/>
          </a:prstGeom>
          <a:noFill/>
          <a:ln>
            <a:noFill/>
          </a:ln>
        </p:spPr>
      </p:pic>
      <p:pic>
        <p:nvPicPr>
          <p:cNvPr id="8" name="图片 7" descr="E:\研究生毕业设计\论文\chapter2\去雾实验结果\Dark+HE\处理后smoke_dongshan.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670039" y="4512924"/>
            <a:ext cx="2016203" cy="1440000"/>
          </a:xfrm>
          <a:prstGeom prst="rect">
            <a:avLst/>
          </a:prstGeom>
          <a:noFill/>
          <a:ln>
            <a:noFill/>
          </a:ln>
        </p:spPr>
      </p:pic>
      <p:pic>
        <p:nvPicPr>
          <p:cNvPr id="9" name="图片 8" descr="E:\研究生毕业设计\论文\chapter2\去雾实验结果\Dark+HE\Smoke_Manavgat_Raw.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876554" y="1661236"/>
            <a:ext cx="2016203" cy="1440000"/>
          </a:xfrm>
          <a:prstGeom prst="rect">
            <a:avLst/>
          </a:prstGeom>
          <a:noFill/>
          <a:ln>
            <a:noFill/>
          </a:ln>
        </p:spPr>
      </p:pic>
      <p:pic>
        <p:nvPicPr>
          <p:cNvPr id="10" name="图片 9" descr="E:\研究生毕业设计\论文\chapter2\去雾实验结果\Dark+HE\处理后Smoke_Manavgat_Raw.jp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876554" y="4512924"/>
            <a:ext cx="2016203" cy="1440000"/>
          </a:xfrm>
          <a:prstGeom prst="rect">
            <a:avLst/>
          </a:prstGeom>
          <a:noFill/>
          <a:ln>
            <a:noFill/>
          </a:ln>
        </p:spPr>
      </p:pic>
      <p:sp>
        <p:nvSpPr>
          <p:cNvPr id="3" name="下箭头 2"/>
          <p:cNvSpPr/>
          <p:nvPr/>
        </p:nvSpPr>
        <p:spPr>
          <a:xfrm>
            <a:off x="2741392" y="3254644"/>
            <a:ext cx="3476670" cy="1258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41288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spect="1"/>
          </p:cNvSpPr>
          <p:nvPr/>
        </p:nvSpPr>
        <p:spPr>
          <a:xfrm rot="2700000">
            <a:off x="3276000" y="2133000"/>
            <a:ext cx="2592000" cy="2592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599019" y="2705725"/>
            <a:ext cx="1945962" cy="1446550"/>
          </a:xfrm>
          <a:prstGeom prst="rect">
            <a:avLst/>
          </a:prstGeom>
          <a:noFill/>
        </p:spPr>
        <p:txBody>
          <a:bodyPr wrap="square" rtlCol="0">
            <a:spAutoFit/>
          </a:bodyPr>
          <a:lstStyle/>
          <a:p>
            <a:pPr algn="ctr"/>
            <a:r>
              <a:rPr lang="zh-CN" altLang="en-US" sz="4400" dirty="0" smtClean="0">
                <a:solidFill>
                  <a:schemeClr val="bg1"/>
                </a:solidFill>
              </a:rPr>
              <a:t>运动</a:t>
            </a:r>
            <a:endParaRPr lang="en-US" altLang="zh-CN" sz="4400" dirty="0" smtClean="0">
              <a:solidFill>
                <a:schemeClr val="bg1"/>
              </a:solidFill>
            </a:endParaRPr>
          </a:p>
          <a:p>
            <a:pPr algn="ctr"/>
            <a:r>
              <a:rPr lang="zh-CN" altLang="en-US" sz="4400" dirty="0" smtClean="0">
                <a:solidFill>
                  <a:schemeClr val="bg1"/>
                </a:solidFill>
              </a:rPr>
              <a:t>分割</a:t>
            </a:r>
            <a:endParaRPr lang="zh-CN" altLang="en-US" sz="4400" dirty="0">
              <a:solidFill>
                <a:schemeClr val="bg1"/>
              </a:solidFill>
            </a:endParaRPr>
          </a:p>
        </p:txBody>
      </p:sp>
    </p:spTree>
    <p:extLst>
      <p:ext uri="{BB962C8B-B14F-4D97-AF65-F5344CB8AC3E}">
        <p14:creationId xmlns:p14="http://schemas.microsoft.com/office/powerpoint/2010/main" val="724049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运动目标分割</a:t>
            </a:r>
            <a:endParaRPr lang="zh-CN" altLang="en-US" b="0" dirty="0"/>
          </a:p>
        </p:txBody>
      </p:sp>
      <p:sp>
        <p:nvSpPr>
          <p:cNvPr id="3" name="矩形 2"/>
          <p:cNvSpPr/>
          <p:nvPr/>
        </p:nvSpPr>
        <p:spPr>
          <a:xfrm>
            <a:off x="647564" y="1965339"/>
            <a:ext cx="7848872" cy="769441"/>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帧间差分法</a:t>
            </a:r>
            <a:r>
              <a:rPr lang="zh-CN" altLang="en-US" sz="2200" dirty="0">
                <a:solidFill>
                  <a:schemeClr val="accent2"/>
                </a:solidFill>
                <a:latin typeface="微软雅黑 Light" panose="020B0502040204020203" pitchFamily="34" charset="-122"/>
                <a:ea typeface="微软雅黑 Light" panose="020B0502040204020203" pitchFamily="34" charset="-122"/>
              </a:rPr>
              <a:t>：</a:t>
            </a:r>
            <a:r>
              <a:rPr lang="zh-CN" altLang="en-US" sz="2200" dirty="0">
                <a:latin typeface="微软雅黑 Light" panose="020B0502040204020203" pitchFamily="34" charset="-122"/>
                <a:ea typeface="微软雅黑 Light" panose="020B0502040204020203" pitchFamily="34" charset="-122"/>
              </a:rPr>
              <a:t>利用相邻两帧或多帧之间的差值进行运动检测</a:t>
            </a:r>
          </a:p>
        </p:txBody>
      </p:sp>
      <p:grpSp>
        <p:nvGrpSpPr>
          <p:cNvPr id="5" name="组合 4"/>
          <p:cNvGrpSpPr/>
          <p:nvPr/>
        </p:nvGrpSpPr>
        <p:grpSpPr>
          <a:xfrm>
            <a:off x="711115" y="1662772"/>
            <a:ext cx="803049" cy="262191"/>
            <a:chOff x="683546" y="2736327"/>
            <a:chExt cx="803049" cy="262191"/>
          </a:xfrm>
        </p:grpSpPr>
        <p:sp>
          <p:nvSpPr>
            <p:cNvPr id="6" name="矩形 5"/>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7" name="直接连接符 6"/>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87932" y="3258608"/>
            <a:ext cx="803049" cy="262191"/>
            <a:chOff x="683546" y="2736327"/>
            <a:chExt cx="803049" cy="262191"/>
          </a:xfrm>
        </p:grpSpPr>
        <p:sp>
          <p:nvSpPr>
            <p:cNvPr id="9" name="矩形 8"/>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41985" y="3540303"/>
            <a:ext cx="7848872" cy="769441"/>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基于运动场的估计方法：</a:t>
            </a:r>
            <a:r>
              <a:rPr lang="zh-CN" altLang="en-US" sz="2200" dirty="0">
                <a:latin typeface="微软雅黑 Light" panose="020B0502040204020203" pitchFamily="34" charset="-122"/>
                <a:ea typeface="微软雅黑 Light" panose="020B0502040204020203" pitchFamily="34" charset="-122"/>
              </a:rPr>
              <a:t>通过运动目标与背景的不同运动模式进行运动</a:t>
            </a:r>
            <a:r>
              <a:rPr lang="zh-CN" altLang="en-US" sz="2200" dirty="0" smtClean="0">
                <a:latin typeface="微软雅黑 Light" panose="020B0502040204020203" pitchFamily="34" charset="-122"/>
                <a:ea typeface="微软雅黑 Light" panose="020B0502040204020203" pitchFamily="34" charset="-122"/>
              </a:rPr>
              <a:t>检测，如光流法</a:t>
            </a:r>
            <a:endParaRPr lang="zh-CN" altLang="en-US" sz="2200" dirty="0">
              <a:latin typeface="微软雅黑 Light" panose="020B0502040204020203" pitchFamily="34" charset="-122"/>
              <a:ea typeface="微软雅黑 Light" panose="020B0502040204020203" pitchFamily="34" charset="-122"/>
            </a:endParaRPr>
          </a:p>
        </p:txBody>
      </p:sp>
      <p:sp>
        <p:nvSpPr>
          <p:cNvPr id="17" name="矩形 16"/>
          <p:cNvSpPr/>
          <p:nvPr/>
        </p:nvSpPr>
        <p:spPr>
          <a:xfrm>
            <a:off x="737169" y="5115267"/>
            <a:ext cx="7848872" cy="769441"/>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背景差分法：</a:t>
            </a:r>
            <a:r>
              <a:rPr lang="zh-CN" altLang="en-US" sz="2200" dirty="0">
                <a:latin typeface="微软雅黑 Light" panose="020B0502040204020203" pitchFamily="34" charset="-122"/>
                <a:ea typeface="微软雅黑 Light" panose="020B0502040204020203" pitchFamily="34" charset="-122"/>
              </a:rPr>
              <a:t>建模估计背景图像，通过视频图像与背景模型的差值进行运动</a:t>
            </a:r>
            <a:r>
              <a:rPr lang="zh-CN" altLang="en-US" sz="2200" dirty="0" smtClean="0">
                <a:latin typeface="微软雅黑 Light" panose="020B0502040204020203" pitchFamily="34" charset="-122"/>
                <a:ea typeface="微软雅黑 Light" panose="020B0502040204020203" pitchFamily="34" charset="-122"/>
              </a:rPr>
              <a:t>检测，如高斯混合模型、</a:t>
            </a:r>
            <a:r>
              <a:rPr lang="en-US" altLang="zh-CN" sz="2200" dirty="0" smtClean="0">
                <a:latin typeface="微软雅黑 Light" panose="020B0502040204020203" pitchFamily="34" charset="-122"/>
                <a:ea typeface="微软雅黑 Light" panose="020B0502040204020203" pitchFamily="34" charset="-122"/>
              </a:rPr>
              <a:t>VIBE</a:t>
            </a:r>
            <a:endParaRPr lang="zh-CN" altLang="en-US" sz="2200" dirty="0">
              <a:latin typeface="微软雅黑 Light" panose="020B0502040204020203" pitchFamily="34" charset="-122"/>
              <a:ea typeface="微软雅黑 Light" panose="020B0502040204020203" pitchFamily="34" charset="-122"/>
            </a:endParaRPr>
          </a:p>
        </p:txBody>
      </p:sp>
      <p:grpSp>
        <p:nvGrpSpPr>
          <p:cNvPr id="20" name="组合 19"/>
          <p:cNvGrpSpPr/>
          <p:nvPr/>
        </p:nvGrpSpPr>
        <p:grpSpPr>
          <a:xfrm>
            <a:off x="708020" y="4798774"/>
            <a:ext cx="803049" cy="262191"/>
            <a:chOff x="683546" y="2736327"/>
            <a:chExt cx="803049" cy="262191"/>
          </a:xfrm>
        </p:grpSpPr>
        <p:sp>
          <p:nvSpPr>
            <p:cNvPr id="21" name="矩形 20"/>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2" name="直接连接符 21"/>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644359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运动目标</a:t>
            </a:r>
            <a:r>
              <a:rPr lang="zh-CN" altLang="en-US" dirty="0" smtClean="0"/>
              <a:t>分割</a:t>
            </a:r>
            <a:r>
              <a:rPr lang="en-US" altLang="zh-CN" dirty="0" smtClean="0"/>
              <a:t>——VIBE</a:t>
            </a:r>
            <a:endParaRPr lang="zh-CN" altLang="en-US" b="0" dirty="0"/>
          </a:p>
        </p:txBody>
      </p:sp>
      <p:graphicFrame>
        <p:nvGraphicFramePr>
          <p:cNvPr id="5" name="对象 4"/>
          <p:cNvGraphicFramePr>
            <a:graphicFrameLocks noChangeAspect="1"/>
          </p:cNvGraphicFramePr>
          <p:nvPr>
            <p:extLst>
              <p:ext uri="{D42A27DB-BD31-4B8C-83A1-F6EECF244321}">
                <p14:modId xmlns:p14="http://schemas.microsoft.com/office/powerpoint/2010/main" val="1499039241"/>
              </p:ext>
            </p:extLst>
          </p:nvPr>
        </p:nvGraphicFramePr>
        <p:xfrm>
          <a:off x="2742769" y="1850869"/>
          <a:ext cx="7407853" cy="4332391"/>
        </p:xfrm>
        <a:graphic>
          <a:graphicData uri="http://schemas.openxmlformats.org/presentationml/2006/ole">
            <mc:AlternateContent xmlns:mc="http://schemas.openxmlformats.org/markup-compatibility/2006">
              <mc:Choice xmlns:v="urn:schemas-microsoft-com:vml" Requires="v">
                <p:oleObj spid="_x0000_s12996" name="文档" r:id="rId5" imgW="5305693" imgH="3086383" progId="Word.Document.12">
                  <p:embed/>
                </p:oleObj>
              </mc:Choice>
              <mc:Fallback>
                <p:oleObj name="文档" r:id="rId5" imgW="5305693" imgH="3086383" progId="Word.Document.12">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2769" y="1850869"/>
                        <a:ext cx="7407853" cy="4332391"/>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07151932"/>
              </p:ext>
            </p:extLst>
          </p:nvPr>
        </p:nvGraphicFramePr>
        <p:xfrm>
          <a:off x="597402" y="2703043"/>
          <a:ext cx="9670459" cy="2982912"/>
        </p:xfrm>
        <a:graphic>
          <a:graphicData uri="http://schemas.openxmlformats.org/presentationml/2006/ole">
            <mc:AlternateContent xmlns:mc="http://schemas.openxmlformats.org/markup-compatibility/2006">
              <mc:Choice xmlns:v="urn:schemas-microsoft-com:vml" Requires="v">
                <p:oleObj spid="_x0000_s12997" name="文档" r:id="rId8" imgW="5274753" imgH="1627618" progId="Word.Document.12">
                  <p:embed/>
                </p:oleObj>
              </mc:Choice>
              <mc:Fallback>
                <p:oleObj name="文档" r:id="rId8" imgW="5274753" imgH="1627618" progId="Word.Document.12">
                  <p:embed/>
                  <p:pic>
                    <p:nvPicPr>
                      <p:cNvPr id="0" name=""/>
                      <p:cNvPicPr/>
                      <p:nvPr/>
                    </p:nvPicPr>
                    <p:blipFill>
                      <a:blip r:embed="rId9"/>
                      <a:stretch>
                        <a:fillRect/>
                      </a:stretch>
                    </p:blipFill>
                    <p:spPr>
                      <a:xfrm>
                        <a:off x="597402" y="2703043"/>
                        <a:ext cx="9670459" cy="2982912"/>
                      </a:xfrm>
                      <a:prstGeom prst="rect">
                        <a:avLst/>
                      </a:prstGeom>
                    </p:spPr>
                  </p:pic>
                </p:oleObj>
              </mc:Fallback>
            </mc:AlternateContent>
          </a:graphicData>
        </a:graphic>
      </p:graphicFrame>
      <p:sp>
        <p:nvSpPr>
          <p:cNvPr id="7" name="文本框 6"/>
          <p:cNvSpPr txBox="1"/>
          <p:nvPr/>
        </p:nvSpPr>
        <p:spPr>
          <a:xfrm>
            <a:off x="1647177" y="5685955"/>
            <a:ext cx="1956706" cy="369332"/>
          </a:xfrm>
          <a:prstGeom prst="rect">
            <a:avLst/>
          </a:prstGeom>
          <a:noFill/>
        </p:spPr>
        <p:txBody>
          <a:bodyPr wrap="square" rtlCol="0">
            <a:spAutoFit/>
          </a:bodyPr>
          <a:lstStyle/>
          <a:p>
            <a:r>
              <a:rPr lang="zh-CN" altLang="en-US" dirty="0" smtClean="0"/>
              <a:t>邻域</a:t>
            </a:r>
            <a:endParaRPr lang="zh-CN" altLang="en-US" dirty="0"/>
          </a:p>
        </p:txBody>
      </p:sp>
      <p:sp>
        <p:nvSpPr>
          <p:cNvPr id="8" name="文本框 7"/>
          <p:cNvSpPr txBox="1"/>
          <p:nvPr/>
        </p:nvSpPr>
        <p:spPr>
          <a:xfrm>
            <a:off x="6112043" y="6183260"/>
            <a:ext cx="2791326" cy="369332"/>
          </a:xfrm>
          <a:prstGeom prst="rect">
            <a:avLst/>
          </a:prstGeom>
          <a:noFill/>
        </p:spPr>
        <p:txBody>
          <a:bodyPr wrap="square" rtlCol="0">
            <a:spAutoFit/>
          </a:bodyPr>
          <a:lstStyle/>
          <a:p>
            <a:r>
              <a:rPr lang="zh-CN" altLang="en-US" dirty="0" smtClean="0"/>
              <a:t>运动判断</a:t>
            </a:r>
            <a:endParaRPr lang="zh-CN" altLang="en-US" dirty="0"/>
          </a:p>
        </p:txBody>
      </p:sp>
    </p:spTree>
    <p:extLst>
      <p:ext uri="{BB962C8B-B14F-4D97-AF65-F5344CB8AC3E}">
        <p14:creationId xmlns:p14="http://schemas.microsoft.com/office/powerpoint/2010/main" val="38454291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smtClean="0"/>
              <a:t>运动检测</a:t>
            </a:r>
            <a:r>
              <a:rPr lang="en-US" altLang="zh-CN" b="0" dirty="0" smtClean="0"/>
              <a:t>——</a:t>
            </a:r>
            <a:r>
              <a:rPr lang="zh-CN" altLang="en-US" b="0" dirty="0" smtClean="0"/>
              <a:t>实验</a:t>
            </a:r>
            <a:endParaRPr lang="zh-CN" altLang="en-US" b="0" dirty="0"/>
          </a:p>
        </p:txBody>
      </p:sp>
      <p:graphicFrame>
        <p:nvGraphicFramePr>
          <p:cNvPr id="3" name="表格 2"/>
          <p:cNvGraphicFramePr>
            <a:graphicFrameLocks noGrp="1"/>
          </p:cNvGraphicFramePr>
          <p:nvPr>
            <p:extLst>
              <p:ext uri="{D42A27DB-BD31-4B8C-83A1-F6EECF244321}">
                <p14:modId xmlns:p14="http://schemas.microsoft.com/office/powerpoint/2010/main" val="473619329"/>
              </p:ext>
            </p:extLst>
          </p:nvPr>
        </p:nvGraphicFramePr>
        <p:xfrm>
          <a:off x="1750079" y="4064495"/>
          <a:ext cx="6162856" cy="1718468"/>
        </p:xfrm>
        <a:graphic>
          <a:graphicData uri="http://schemas.openxmlformats.org/drawingml/2006/table">
            <a:tbl>
              <a:tblPr firstRow="1">
                <a:tableStyleId>{5C22544A-7EE6-4342-B048-85BDC9FD1C3A}</a:tableStyleId>
              </a:tblPr>
              <a:tblGrid>
                <a:gridCol w="3081428"/>
                <a:gridCol w="3081428"/>
              </a:tblGrid>
              <a:tr h="429617">
                <a:tc>
                  <a:txBody>
                    <a:bodyPr/>
                    <a:lstStyle/>
                    <a:p>
                      <a:pPr indent="266700" algn="ctr">
                        <a:lnSpc>
                          <a:spcPct val="125000"/>
                        </a:lnSpc>
                        <a:spcAft>
                          <a:spcPts val="0"/>
                        </a:spcAft>
                      </a:pPr>
                      <a:r>
                        <a:rPr lang="zh-CN" sz="1800" kern="100" dirty="0">
                          <a:effectLst/>
                        </a:rPr>
                        <a:t>运动目标检测方法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dirty="0">
                          <a:effectLst/>
                        </a:rPr>
                        <a:t>时间消耗（</a:t>
                      </a:r>
                      <a:r>
                        <a:rPr lang="en-US" sz="1800" kern="100" dirty="0" err="1">
                          <a:effectLst/>
                        </a:rPr>
                        <a:t>ms</a:t>
                      </a:r>
                      <a:r>
                        <a:rPr lang="en-US" sz="1800" kern="100" dirty="0">
                          <a:effectLst/>
                        </a:rPr>
                        <a:t>/</a:t>
                      </a:r>
                      <a:r>
                        <a:rPr lang="zh-CN" sz="1800" kern="100" dirty="0">
                          <a:effectLst/>
                        </a:rPr>
                        <a:t>帧）</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29617">
                <a:tc>
                  <a:txBody>
                    <a:bodyPr/>
                    <a:lstStyle/>
                    <a:p>
                      <a:pPr indent="266700" algn="ctr">
                        <a:lnSpc>
                          <a:spcPct val="125000"/>
                        </a:lnSpc>
                        <a:spcAft>
                          <a:spcPts val="0"/>
                        </a:spcAft>
                        <a:tabLst>
                          <a:tab pos="371475" algn="l"/>
                          <a:tab pos="1249045" algn="ctr"/>
                        </a:tabLst>
                      </a:pPr>
                      <a:r>
                        <a:rPr lang="zh-CN" sz="1800" kern="100" dirty="0" smtClean="0">
                          <a:effectLst/>
                        </a:rPr>
                        <a:t>光</a:t>
                      </a:r>
                      <a:r>
                        <a:rPr lang="zh-CN" sz="1800" kern="100" dirty="0">
                          <a:effectLst/>
                        </a:rPr>
                        <a:t>流法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107.274</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29617">
                <a:tc>
                  <a:txBody>
                    <a:bodyPr/>
                    <a:lstStyle/>
                    <a:p>
                      <a:pPr indent="266700" algn="ctr">
                        <a:lnSpc>
                          <a:spcPct val="125000"/>
                        </a:lnSpc>
                        <a:spcAft>
                          <a:spcPts val="0"/>
                        </a:spcAft>
                      </a:pPr>
                      <a:r>
                        <a:rPr lang="zh-CN" sz="1800" kern="100">
                          <a:effectLst/>
                        </a:rPr>
                        <a:t>高斯混合模型</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93.441</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29617">
                <a:tc>
                  <a:txBody>
                    <a:bodyPr/>
                    <a:lstStyle/>
                    <a:p>
                      <a:pPr indent="266700" algn="ctr">
                        <a:lnSpc>
                          <a:spcPct val="125000"/>
                        </a:lnSpc>
                        <a:spcAft>
                          <a:spcPts val="0"/>
                        </a:spcAft>
                      </a:pPr>
                      <a:r>
                        <a:rPr lang="en-US" sz="1800" kern="100" dirty="0">
                          <a:solidFill>
                            <a:srgbClr val="FF0000"/>
                          </a:solidFill>
                          <a:effectLst/>
                        </a:rPr>
                        <a:t>VIBE</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solidFill>
                            <a:srgbClr val="FF0000"/>
                          </a:solidFill>
                          <a:effectLst/>
                        </a:rPr>
                        <a:t>70.233</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bl>
          </a:graphicData>
        </a:graphic>
      </p:graphicFrame>
      <p:pic>
        <p:nvPicPr>
          <p:cNvPr id="16" name="图片 15" descr="C:\Users\KylinC\Desktop\原始VIBE结果\1047.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06916" y="1541347"/>
            <a:ext cx="3024305" cy="2160000"/>
          </a:xfrm>
          <a:prstGeom prst="rect">
            <a:avLst/>
          </a:prstGeom>
          <a:noFill/>
          <a:ln>
            <a:noFill/>
          </a:ln>
        </p:spPr>
      </p:pic>
      <p:pic>
        <p:nvPicPr>
          <p:cNvPr id="17" name="图片 16" descr="C:\Users\KylinC\Desktop\原始VIBE结果\1048.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96395" y="1541347"/>
            <a:ext cx="3024305" cy="2160000"/>
          </a:xfrm>
          <a:prstGeom prst="rect">
            <a:avLst/>
          </a:prstGeom>
          <a:noFill/>
          <a:ln>
            <a:noFill/>
          </a:ln>
        </p:spPr>
      </p:pic>
      <p:sp>
        <p:nvSpPr>
          <p:cNvPr id="4" name="文本框 3"/>
          <p:cNvSpPr txBox="1"/>
          <p:nvPr/>
        </p:nvSpPr>
        <p:spPr>
          <a:xfrm>
            <a:off x="3132361" y="6146111"/>
            <a:ext cx="3398292" cy="369332"/>
          </a:xfrm>
          <a:prstGeom prst="rect">
            <a:avLst/>
          </a:prstGeom>
          <a:noFill/>
        </p:spPr>
        <p:txBody>
          <a:bodyPr wrap="square" rtlCol="0">
            <a:spAutoFit/>
          </a:bodyPr>
          <a:lstStyle/>
          <a:p>
            <a:r>
              <a:rPr lang="zh-CN" altLang="en-US" dirty="0" smtClean="0"/>
              <a:t>场景转换适应时间：</a:t>
            </a:r>
            <a:r>
              <a:rPr lang="en-US" altLang="zh-CN" dirty="0" smtClean="0"/>
              <a:t>178</a:t>
            </a:r>
            <a:r>
              <a:rPr lang="zh-CN" altLang="en-US" dirty="0" smtClean="0"/>
              <a:t>帧</a:t>
            </a:r>
            <a:endParaRPr lang="zh-CN" altLang="en-US" dirty="0"/>
          </a:p>
        </p:txBody>
      </p:sp>
    </p:spTree>
    <p:extLst>
      <p:ext uri="{BB962C8B-B14F-4D97-AF65-F5344CB8AC3E}">
        <p14:creationId xmlns:p14="http://schemas.microsoft.com/office/powerpoint/2010/main" val="3274039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solidFill>
                  <a:schemeClr val="accent2"/>
                </a:solidFill>
                <a:latin typeface="微软雅黑" panose="020B0503020204020204" pitchFamily="34" charset="-122"/>
                <a:ea typeface="微软雅黑" panose="020B0503020204020204" pitchFamily="34" charset="-122"/>
              </a:rPr>
              <a:t>Content</a:t>
            </a:r>
            <a:r>
              <a:rPr lang="en-US" altLang="zh-CN" sz="1400" dirty="0" smtClean="0">
                <a:solidFill>
                  <a:schemeClr val="accent2"/>
                </a:solidFill>
                <a:latin typeface="微软雅黑" panose="020B0503020204020204" pitchFamily="34" charset="-122"/>
                <a:ea typeface="微软雅黑" panose="020B0503020204020204" pitchFamily="34" charset="-122"/>
              </a:rPr>
              <a:t> </a:t>
            </a:r>
            <a:r>
              <a:rPr lang="en-US" altLang="zh-CN" sz="2800" b="0" dirty="0" smtClean="0">
                <a:solidFill>
                  <a:schemeClr val="accent2"/>
                </a:solidFill>
                <a:latin typeface="微软雅黑" panose="020B0503020204020204" pitchFamily="34" charset="-122"/>
                <a:ea typeface="微软雅黑" panose="020B0503020204020204" pitchFamily="34" charset="-122"/>
              </a:rPr>
              <a:t>(</a:t>
            </a:r>
            <a:r>
              <a:rPr lang="zh-CN" altLang="en-US" sz="2800" b="0" dirty="0" smtClean="0">
                <a:solidFill>
                  <a:schemeClr val="accent2"/>
                </a:solidFill>
                <a:latin typeface="微软雅黑" panose="020B0503020204020204" pitchFamily="34" charset="-122"/>
                <a:ea typeface="微软雅黑" panose="020B0503020204020204" pitchFamily="34" charset="-122"/>
              </a:rPr>
              <a:t>目录</a:t>
            </a:r>
            <a:r>
              <a:rPr lang="en-US" altLang="zh-CN" sz="2800" b="0" dirty="0" smtClean="0">
                <a:solidFill>
                  <a:schemeClr val="accent2"/>
                </a:solidFill>
                <a:latin typeface="微软雅黑" panose="020B0503020204020204" pitchFamily="34" charset="-122"/>
                <a:ea typeface="微软雅黑" panose="020B0503020204020204" pitchFamily="34" charset="-122"/>
              </a:rPr>
              <a:t>)</a:t>
            </a:r>
            <a:endParaRPr lang="zh-CN" altLang="en-US" sz="2800" b="0" dirty="0">
              <a:solidFill>
                <a:schemeClr val="accent2"/>
              </a:solidFill>
              <a:latin typeface="微软雅黑" panose="020B0503020204020204" pitchFamily="34" charset="-122"/>
              <a:ea typeface="微软雅黑" panose="020B0503020204020204" pitchFamily="34" charset="-122"/>
            </a:endParaRPr>
          </a:p>
        </p:txBody>
      </p:sp>
      <p:sp>
        <p:nvSpPr>
          <p:cNvPr id="20" name="矩形 19"/>
          <p:cNvSpPr/>
          <p:nvPr/>
        </p:nvSpPr>
        <p:spPr>
          <a:xfrm>
            <a:off x="799342" y="3743291"/>
            <a:ext cx="1238647" cy="1015663"/>
          </a:xfrm>
          <a:prstGeom prst="rect">
            <a:avLst/>
          </a:prstGeom>
        </p:spPr>
        <p:txBody>
          <a:bodyPr wrap="square">
            <a:spAutoFit/>
          </a:bodyPr>
          <a:lstStyle/>
          <a:p>
            <a:pPr algn="ctr"/>
            <a:r>
              <a:rPr lang="zh-CN" altLang="en-US" sz="3000" dirty="0" smtClean="0">
                <a:solidFill>
                  <a:schemeClr val="bg1"/>
                </a:solidFill>
                <a:latin typeface="+mn-ea"/>
                <a:cs typeface="Microsoft New Tai Lue" panose="020B0502040204020203" pitchFamily="34" charset="0"/>
              </a:rPr>
              <a:t>去雾处理</a:t>
            </a:r>
            <a:endParaRPr lang="zh-CN" altLang="en-US" sz="3000" dirty="0">
              <a:solidFill>
                <a:schemeClr val="bg1"/>
              </a:solidFill>
              <a:latin typeface="+mn-ea"/>
              <a:cs typeface="Microsoft New Tai Lue" panose="020B0502040204020203" pitchFamily="34" charset="0"/>
            </a:endParaRPr>
          </a:p>
        </p:txBody>
      </p:sp>
      <p:sp>
        <p:nvSpPr>
          <p:cNvPr id="43" name="矩形 42"/>
          <p:cNvSpPr/>
          <p:nvPr/>
        </p:nvSpPr>
        <p:spPr>
          <a:xfrm>
            <a:off x="2901564" y="3236925"/>
            <a:ext cx="1238647" cy="1015663"/>
          </a:xfrm>
          <a:prstGeom prst="rect">
            <a:avLst/>
          </a:prstGeom>
        </p:spPr>
        <p:txBody>
          <a:bodyPr wrap="square">
            <a:spAutoFit/>
          </a:bodyPr>
          <a:lstStyle/>
          <a:p>
            <a:pPr algn="ctr"/>
            <a:r>
              <a:rPr lang="zh-CN" altLang="en-US" sz="3000" dirty="0" smtClean="0">
                <a:solidFill>
                  <a:schemeClr val="bg1"/>
                </a:solidFill>
                <a:latin typeface="+mn-ea"/>
                <a:cs typeface="Microsoft New Tai Lue" panose="020B0502040204020203" pitchFamily="34" charset="0"/>
              </a:rPr>
              <a:t>运动检测</a:t>
            </a:r>
            <a:endParaRPr lang="zh-CN" altLang="en-US" sz="3000" dirty="0">
              <a:solidFill>
                <a:schemeClr val="bg1"/>
              </a:solidFill>
              <a:latin typeface="+mn-ea"/>
              <a:cs typeface="Microsoft New Tai Lue" panose="020B0502040204020203" pitchFamily="34" charset="0"/>
            </a:endParaRPr>
          </a:p>
        </p:txBody>
      </p:sp>
      <p:sp>
        <p:nvSpPr>
          <p:cNvPr id="46" name="矩形 45"/>
          <p:cNvSpPr/>
          <p:nvPr/>
        </p:nvSpPr>
        <p:spPr>
          <a:xfrm>
            <a:off x="5003787" y="3135298"/>
            <a:ext cx="1238647" cy="1015663"/>
          </a:xfrm>
          <a:prstGeom prst="rect">
            <a:avLst/>
          </a:prstGeom>
        </p:spPr>
        <p:txBody>
          <a:bodyPr wrap="square">
            <a:spAutoFit/>
          </a:bodyPr>
          <a:lstStyle/>
          <a:p>
            <a:pPr algn="ctr"/>
            <a:r>
              <a:rPr lang="zh-CN" altLang="en-US" sz="3000" dirty="0" smtClean="0">
                <a:solidFill>
                  <a:schemeClr val="bg1"/>
                </a:solidFill>
                <a:latin typeface="+mn-ea"/>
                <a:cs typeface="Microsoft New Tai Lue" panose="020B0502040204020203" pitchFamily="34" charset="0"/>
              </a:rPr>
              <a:t>特征提取</a:t>
            </a:r>
            <a:endParaRPr lang="zh-CN" altLang="en-US" sz="3000" dirty="0">
              <a:solidFill>
                <a:schemeClr val="bg1"/>
              </a:solidFill>
              <a:latin typeface="+mn-ea"/>
              <a:cs typeface="Microsoft New Tai Lue" panose="020B0502040204020203" pitchFamily="34" charset="0"/>
            </a:endParaRPr>
          </a:p>
        </p:txBody>
      </p:sp>
      <p:sp>
        <p:nvSpPr>
          <p:cNvPr id="19" name="六边形 18"/>
          <p:cNvSpPr>
            <a:spLocks noChangeAspect="1"/>
          </p:cNvSpPr>
          <p:nvPr/>
        </p:nvSpPr>
        <p:spPr>
          <a:xfrm rot="5400000">
            <a:off x="439342" y="1990839"/>
            <a:ext cx="720000" cy="620690"/>
          </a:xfrm>
          <a:prstGeom prst="hexagon">
            <a:avLst>
              <a:gd name="adj" fmla="val 30669"/>
              <a:gd name="vf" fmla="val 115470"/>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prstClr val="white"/>
                </a:solidFill>
              </a:rPr>
              <a:t>1</a:t>
            </a:r>
            <a:endParaRPr lang="zh-CN" altLang="en-US" sz="2800" dirty="0">
              <a:solidFill>
                <a:prstClr val="white"/>
              </a:solidFill>
            </a:endParaRPr>
          </a:p>
        </p:txBody>
      </p:sp>
      <p:sp>
        <p:nvSpPr>
          <p:cNvPr id="21" name="六边形 20"/>
          <p:cNvSpPr>
            <a:spLocks noChangeAspect="1"/>
          </p:cNvSpPr>
          <p:nvPr/>
        </p:nvSpPr>
        <p:spPr>
          <a:xfrm rot="5400000">
            <a:off x="439342" y="3332784"/>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2</a:t>
            </a:r>
            <a:endParaRPr lang="zh-CN" altLang="en-US" sz="2800" dirty="0">
              <a:solidFill>
                <a:schemeClr val="accent2"/>
              </a:solidFill>
            </a:endParaRPr>
          </a:p>
        </p:txBody>
      </p:sp>
      <p:sp>
        <p:nvSpPr>
          <p:cNvPr id="22" name="矩形 21"/>
          <p:cNvSpPr/>
          <p:nvPr/>
        </p:nvSpPr>
        <p:spPr>
          <a:xfrm>
            <a:off x="1196771" y="2101129"/>
            <a:ext cx="2336844" cy="400110"/>
          </a:xfrm>
          <a:prstGeom prst="rect">
            <a:avLst/>
          </a:prstGeom>
        </p:spPr>
        <p:txBody>
          <a:bodyPr wrap="square">
            <a:spAutoFit/>
          </a:bodyPr>
          <a:lstStyle/>
          <a:p>
            <a:pPr algn="just"/>
            <a:r>
              <a:rPr lang="zh-CN" altLang="en-US" sz="2000" dirty="0" smtClean="0">
                <a:latin typeface="+mn-ea"/>
              </a:rPr>
              <a:t>研究背景</a:t>
            </a:r>
          </a:p>
        </p:txBody>
      </p:sp>
      <p:sp>
        <p:nvSpPr>
          <p:cNvPr id="23" name="矩形 22"/>
          <p:cNvSpPr/>
          <p:nvPr/>
        </p:nvSpPr>
        <p:spPr>
          <a:xfrm>
            <a:off x="1196771" y="3443074"/>
            <a:ext cx="2460830" cy="400110"/>
          </a:xfrm>
          <a:prstGeom prst="rect">
            <a:avLst/>
          </a:prstGeom>
        </p:spPr>
        <p:txBody>
          <a:bodyPr wrap="square">
            <a:spAutoFit/>
          </a:bodyPr>
          <a:lstStyle/>
          <a:p>
            <a:pPr algn="just"/>
            <a:r>
              <a:rPr lang="zh-CN" altLang="en-US" sz="2000" dirty="0" smtClean="0">
                <a:latin typeface="+mn-ea"/>
              </a:rPr>
              <a:t>去雾霾处理</a:t>
            </a:r>
          </a:p>
        </p:txBody>
      </p:sp>
      <p:sp>
        <p:nvSpPr>
          <p:cNvPr id="24" name="六边形 23"/>
          <p:cNvSpPr>
            <a:spLocks noChangeAspect="1"/>
          </p:cNvSpPr>
          <p:nvPr/>
        </p:nvSpPr>
        <p:spPr>
          <a:xfrm rot="5400000">
            <a:off x="439342" y="4677929"/>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3</a:t>
            </a:r>
            <a:endParaRPr lang="zh-CN" altLang="en-US" sz="2800" dirty="0">
              <a:solidFill>
                <a:schemeClr val="accent2"/>
              </a:solidFill>
            </a:endParaRPr>
          </a:p>
        </p:txBody>
      </p:sp>
      <p:sp>
        <p:nvSpPr>
          <p:cNvPr id="25" name="矩形 24"/>
          <p:cNvSpPr/>
          <p:nvPr/>
        </p:nvSpPr>
        <p:spPr>
          <a:xfrm>
            <a:off x="1196770" y="4788219"/>
            <a:ext cx="2546012" cy="400110"/>
          </a:xfrm>
          <a:prstGeom prst="rect">
            <a:avLst/>
          </a:prstGeom>
        </p:spPr>
        <p:txBody>
          <a:bodyPr wrap="square">
            <a:spAutoFit/>
          </a:bodyPr>
          <a:lstStyle/>
          <a:p>
            <a:pPr algn="just"/>
            <a:r>
              <a:rPr lang="zh-CN" altLang="en-US" sz="2000" dirty="0" smtClean="0">
                <a:latin typeface="+mn-ea"/>
              </a:rPr>
              <a:t>运动目标检测</a:t>
            </a:r>
          </a:p>
        </p:txBody>
      </p:sp>
      <p:sp>
        <p:nvSpPr>
          <p:cNvPr id="26" name="六边形 25"/>
          <p:cNvSpPr>
            <a:spLocks noChangeAspect="1"/>
          </p:cNvSpPr>
          <p:nvPr/>
        </p:nvSpPr>
        <p:spPr>
          <a:xfrm rot="5400000">
            <a:off x="4907199" y="1990839"/>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4</a:t>
            </a:r>
            <a:endParaRPr lang="zh-CN" altLang="en-US" sz="2800" dirty="0">
              <a:solidFill>
                <a:schemeClr val="accent2"/>
              </a:solidFill>
            </a:endParaRPr>
          </a:p>
        </p:txBody>
      </p:sp>
      <p:sp>
        <p:nvSpPr>
          <p:cNvPr id="27" name="矩形 26"/>
          <p:cNvSpPr/>
          <p:nvPr/>
        </p:nvSpPr>
        <p:spPr>
          <a:xfrm>
            <a:off x="5664627" y="2101129"/>
            <a:ext cx="2045491" cy="400110"/>
          </a:xfrm>
          <a:prstGeom prst="rect">
            <a:avLst/>
          </a:prstGeom>
        </p:spPr>
        <p:txBody>
          <a:bodyPr wrap="square">
            <a:spAutoFit/>
          </a:bodyPr>
          <a:lstStyle/>
          <a:p>
            <a:pPr algn="just"/>
            <a:r>
              <a:rPr lang="zh-CN" altLang="en-US" sz="2000" dirty="0" smtClean="0">
                <a:latin typeface="+mn-ea"/>
              </a:rPr>
              <a:t>特征提取</a:t>
            </a:r>
          </a:p>
        </p:txBody>
      </p:sp>
      <p:sp>
        <p:nvSpPr>
          <p:cNvPr id="28" name="六边形 27"/>
          <p:cNvSpPr>
            <a:spLocks noChangeAspect="1"/>
          </p:cNvSpPr>
          <p:nvPr/>
        </p:nvSpPr>
        <p:spPr>
          <a:xfrm rot="5400000">
            <a:off x="4907199" y="3256414"/>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5</a:t>
            </a:r>
            <a:endParaRPr lang="zh-CN" altLang="en-US" sz="2800" dirty="0">
              <a:solidFill>
                <a:schemeClr val="accent2"/>
              </a:solidFill>
            </a:endParaRPr>
          </a:p>
        </p:txBody>
      </p:sp>
      <p:sp>
        <p:nvSpPr>
          <p:cNvPr id="29" name="矩形 28"/>
          <p:cNvSpPr/>
          <p:nvPr/>
        </p:nvSpPr>
        <p:spPr>
          <a:xfrm>
            <a:off x="5664627" y="3443074"/>
            <a:ext cx="2045491" cy="400110"/>
          </a:xfrm>
          <a:prstGeom prst="rect">
            <a:avLst/>
          </a:prstGeom>
        </p:spPr>
        <p:txBody>
          <a:bodyPr wrap="square">
            <a:spAutoFit/>
          </a:bodyPr>
          <a:lstStyle/>
          <a:p>
            <a:pPr algn="just"/>
            <a:r>
              <a:rPr lang="zh-CN" altLang="en-US" sz="2000" dirty="0" smtClean="0">
                <a:latin typeface="+mn-ea"/>
              </a:rPr>
              <a:t>分类器设计</a:t>
            </a:r>
          </a:p>
        </p:txBody>
      </p:sp>
      <p:sp>
        <p:nvSpPr>
          <p:cNvPr id="30" name="六边形 29"/>
          <p:cNvSpPr>
            <a:spLocks noChangeAspect="1"/>
          </p:cNvSpPr>
          <p:nvPr/>
        </p:nvSpPr>
        <p:spPr>
          <a:xfrm rot="5400000">
            <a:off x="4907199" y="4677929"/>
            <a:ext cx="720000" cy="620690"/>
          </a:xfrm>
          <a:prstGeom prst="hexagon">
            <a:avLst>
              <a:gd name="adj" fmla="val 30669"/>
              <a:gd name="vf" fmla="val 115470"/>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prstClr val="white"/>
                </a:solidFill>
              </a:rPr>
              <a:t>6</a:t>
            </a:r>
            <a:endParaRPr lang="zh-CN" altLang="en-US" sz="2800" dirty="0">
              <a:solidFill>
                <a:prstClr val="white"/>
              </a:solidFill>
            </a:endParaRPr>
          </a:p>
        </p:txBody>
      </p:sp>
      <p:sp>
        <p:nvSpPr>
          <p:cNvPr id="31" name="矩形 30"/>
          <p:cNvSpPr/>
          <p:nvPr/>
        </p:nvSpPr>
        <p:spPr>
          <a:xfrm>
            <a:off x="5744830" y="4788219"/>
            <a:ext cx="1709855" cy="400110"/>
          </a:xfrm>
          <a:prstGeom prst="rect">
            <a:avLst/>
          </a:prstGeom>
        </p:spPr>
        <p:txBody>
          <a:bodyPr wrap="square">
            <a:spAutoFit/>
          </a:bodyPr>
          <a:lstStyle/>
          <a:p>
            <a:pPr algn="just"/>
            <a:r>
              <a:rPr lang="zh-CN" altLang="en-US" sz="2000" dirty="0" smtClean="0">
                <a:latin typeface="+mn-ea"/>
              </a:rPr>
              <a:t>研究总结</a:t>
            </a:r>
          </a:p>
        </p:txBody>
      </p:sp>
    </p:spTree>
    <p:extLst>
      <p:ext uri="{BB962C8B-B14F-4D97-AF65-F5344CB8AC3E}">
        <p14:creationId xmlns:p14="http://schemas.microsoft.com/office/powerpoint/2010/main" val="41704984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smtClean="0"/>
              <a:t>运动检测</a:t>
            </a:r>
            <a:r>
              <a:rPr lang="en-US" altLang="zh-CN" b="0" dirty="0" smtClean="0"/>
              <a:t>——</a:t>
            </a:r>
            <a:r>
              <a:rPr lang="zh-CN" altLang="en-US" b="0" dirty="0" smtClean="0"/>
              <a:t>问题分析</a:t>
            </a:r>
            <a:endParaRPr lang="zh-CN" altLang="en-US" b="0" dirty="0"/>
          </a:p>
        </p:txBody>
      </p:sp>
      <p:grpSp>
        <p:nvGrpSpPr>
          <p:cNvPr id="9" name="组合 8"/>
          <p:cNvGrpSpPr/>
          <p:nvPr/>
        </p:nvGrpSpPr>
        <p:grpSpPr>
          <a:xfrm>
            <a:off x="1067576" y="2563683"/>
            <a:ext cx="803049" cy="262191"/>
            <a:chOff x="683546" y="2736327"/>
            <a:chExt cx="803049" cy="262191"/>
          </a:xfrm>
        </p:grpSpPr>
        <p:sp>
          <p:nvSpPr>
            <p:cNvPr id="10" name="矩形 9"/>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1" name="直接连接符 10"/>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1160274" y="4234020"/>
            <a:ext cx="803049" cy="262191"/>
            <a:chOff x="683546" y="2736327"/>
            <a:chExt cx="803049" cy="262191"/>
          </a:xfrm>
        </p:grpSpPr>
        <p:sp>
          <p:nvSpPr>
            <p:cNvPr id="13" name="矩形 12"/>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4" name="直接连接符 13"/>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a:xfrm>
            <a:off x="1004025" y="2762014"/>
            <a:ext cx="7848872" cy="430887"/>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如何更进一步</a:t>
            </a:r>
            <a:r>
              <a:rPr lang="zh-CN" altLang="en-US" sz="2200" dirty="0">
                <a:latin typeface="微软雅黑 Light" panose="020B0502040204020203" pitchFamily="34" charset="-122"/>
                <a:ea typeface="微软雅黑 Light" panose="020B0502040204020203" pitchFamily="34" charset="-122"/>
              </a:rPr>
              <a:t>地提高速度</a:t>
            </a:r>
            <a:endParaRPr lang="en-US" altLang="zh-CN" sz="2200" dirty="0">
              <a:latin typeface="微软雅黑 Light" panose="020B0502040204020203" pitchFamily="34" charset="-122"/>
              <a:ea typeface="微软雅黑 Light" panose="020B0502040204020203" pitchFamily="34" charset="-122"/>
            </a:endParaRPr>
          </a:p>
        </p:txBody>
      </p:sp>
      <p:sp>
        <p:nvSpPr>
          <p:cNvPr id="21" name="矩形 20"/>
          <p:cNvSpPr/>
          <p:nvPr/>
        </p:nvSpPr>
        <p:spPr>
          <a:xfrm>
            <a:off x="1185179" y="4310848"/>
            <a:ext cx="7848872" cy="430887"/>
          </a:xfrm>
          <a:prstGeom prst="rect">
            <a:avLst/>
          </a:prstGeom>
        </p:spPr>
        <p:txBody>
          <a:bodyPr wrap="square">
            <a:spAutoFit/>
          </a:bodyPr>
          <a:lstStyle/>
          <a:p>
            <a:pPr indent="457200" algn="just"/>
            <a:r>
              <a:rPr lang="zh-CN" altLang="en-US" sz="2200" dirty="0">
                <a:latin typeface="微软雅黑 Light" panose="020B0502040204020203" pitchFamily="34" charset="-122"/>
                <a:ea typeface="微软雅黑 Light" panose="020B0502040204020203" pitchFamily="34" charset="-122"/>
              </a:rPr>
              <a:t>场景发生变化时如何响应？</a:t>
            </a:r>
            <a:endParaRPr lang="en-US" altLang="zh-CN" sz="22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175643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smtClean="0"/>
              <a:t>运动检测</a:t>
            </a:r>
            <a:r>
              <a:rPr lang="en-US" altLang="zh-CN" b="0" dirty="0" smtClean="0"/>
              <a:t>——</a:t>
            </a:r>
            <a:r>
              <a:rPr lang="zh-CN" altLang="en-US" b="0" dirty="0" smtClean="0"/>
              <a:t>改进</a:t>
            </a:r>
            <a:endParaRPr lang="zh-CN" altLang="en-US" b="0" dirty="0"/>
          </a:p>
        </p:txBody>
      </p:sp>
      <p:sp>
        <p:nvSpPr>
          <p:cNvPr id="6" name="矩形 5"/>
          <p:cNvSpPr/>
          <p:nvPr/>
        </p:nvSpPr>
        <p:spPr>
          <a:xfrm>
            <a:off x="647564" y="1959249"/>
            <a:ext cx="7848872" cy="430887"/>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引入开关变量提高算法速度</a:t>
            </a:r>
            <a:endParaRPr lang="en-US" altLang="zh-CN" sz="2200" dirty="0" smtClean="0">
              <a:latin typeface="微软雅黑 Light" panose="020B0502040204020203" pitchFamily="34" charset="-122"/>
              <a:ea typeface="微软雅黑 Light" panose="020B0502040204020203" pitchFamily="34" charset="-122"/>
            </a:endParaRPr>
          </a:p>
        </p:txBody>
      </p:sp>
      <p:grpSp>
        <p:nvGrpSpPr>
          <p:cNvPr id="7" name="组合 6"/>
          <p:cNvGrpSpPr/>
          <p:nvPr/>
        </p:nvGrpSpPr>
        <p:grpSpPr>
          <a:xfrm>
            <a:off x="711115" y="1760918"/>
            <a:ext cx="803049" cy="262191"/>
            <a:chOff x="683546" y="2736327"/>
            <a:chExt cx="803049" cy="262191"/>
          </a:xfrm>
        </p:grpSpPr>
        <p:sp>
          <p:nvSpPr>
            <p:cNvPr id="8" name="矩形 7"/>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9" name="直接连接符 8"/>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711115" y="4221266"/>
            <a:ext cx="803049" cy="262191"/>
            <a:chOff x="683546" y="2736327"/>
            <a:chExt cx="803049" cy="262191"/>
          </a:xfrm>
        </p:grpSpPr>
        <p:sp>
          <p:nvSpPr>
            <p:cNvPr id="11" name="矩形 10"/>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2" name="直接连接符 11"/>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647564" y="4416222"/>
            <a:ext cx="7848872" cy="769441"/>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引入场景变换检测与快速跟新策略</a:t>
            </a:r>
            <a:endParaRPr lang="en-US" altLang="zh-CN" sz="2200" dirty="0" smtClean="0">
              <a:latin typeface="微软雅黑 Light" panose="020B0502040204020203" pitchFamily="34" charset="-122"/>
              <a:ea typeface="微软雅黑 Light" panose="020B0502040204020203" pitchFamily="34" charset="-122"/>
            </a:endParaRPr>
          </a:p>
          <a:p>
            <a:pPr indent="457200" algn="just"/>
            <a:endParaRPr lang="en-US" altLang="zh-CN" sz="2200" dirty="0" smtClean="0">
              <a:latin typeface="微软雅黑 Light" panose="020B0502040204020203" pitchFamily="34" charset="-122"/>
              <a:ea typeface="微软雅黑 Light" panose="020B0502040204020203" pitchFamily="34" charset="-122"/>
            </a:endParaRPr>
          </a:p>
        </p:txBody>
      </p:sp>
      <p:cxnSp>
        <p:nvCxnSpPr>
          <p:cNvPr id="14" name="直接连接符 13"/>
          <p:cNvCxnSpPr/>
          <p:nvPr/>
        </p:nvCxnSpPr>
        <p:spPr>
          <a:xfrm>
            <a:off x="98603" y="389368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a:off x="-441457" y="354601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821522775"/>
              </p:ext>
            </p:extLst>
          </p:nvPr>
        </p:nvGraphicFramePr>
        <p:xfrm>
          <a:off x="6038755" y="4166885"/>
          <a:ext cx="1342002" cy="846494"/>
        </p:xfrm>
        <a:graphic>
          <a:graphicData uri="http://schemas.openxmlformats.org/presentationml/2006/ole">
            <mc:AlternateContent xmlns:mc="http://schemas.openxmlformats.org/markup-compatibility/2006">
              <mc:Choice xmlns:v="urn:schemas-microsoft-com:vml" Requires="v">
                <p:oleObj spid="_x0000_s3483" name="Equation" r:id="rId4" imgW="622080" imgH="393480" progId="Equation.DSMT4">
                  <p:embed/>
                </p:oleObj>
              </mc:Choice>
              <mc:Fallback>
                <p:oleObj name="Equation" r:id="rId4" imgW="622080" imgH="393480" progId="Equation.DSMT4">
                  <p:embed/>
                  <p:pic>
                    <p:nvPicPr>
                      <p:cNvPr id="0" name="Object 1"/>
                      <p:cNvPicPr>
                        <a:picLocks noChangeAspect="1" noChangeArrowheads="1"/>
                      </p:cNvPicPr>
                      <p:nvPr/>
                    </p:nvPicPr>
                    <p:blipFill>
                      <a:blip r:embed="rId5"/>
                      <a:srcRect/>
                      <a:stretch>
                        <a:fillRect/>
                      </a:stretch>
                    </p:blipFill>
                    <p:spPr bwMode="auto">
                      <a:xfrm>
                        <a:off x="6038755" y="4166885"/>
                        <a:ext cx="1342002" cy="846494"/>
                      </a:xfrm>
                      <a:prstGeom prst="rect">
                        <a:avLst/>
                      </a:prstGeom>
                      <a:noFill/>
                    </p:spPr>
                  </p:pic>
                </p:oleObj>
              </mc:Fallback>
            </mc:AlternateContent>
          </a:graphicData>
        </a:graphic>
      </p:graphicFrame>
    </p:spTree>
    <p:extLst>
      <p:ext uri="{BB962C8B-B14F-4D97-AF65-F5344CB8AC3E}">
        <p14:creationId xmlns:p14="http://schemas.microsoft.com/office/powerpoint/2010/main" val="39324473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smtClean="0"/>
              <a:t>改进</a:t>
            </a:r>
            <a:r>
              <a:rPr lang="en-US" altLang="zh-CN" b="0" dirty="0" smtClean="0"/>
              <a:t>vibe</a:t>
            </a:r>
            <a:r>
              <a:rPr lang="zh-CN" altLang="en-US" b="0" dirty="0" smtClean="0"/>
              <a:t>实验</a:t>
            </a:r>
            <a:endParaRPr lang="zh-CN" altLang="en-US" b="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3272157699"/>
              </p:ext>
            </p:extLst>
          </p:nvPr>
        </p:nvGraphicFramePr>
        <p:xfrm>
          <a:off x="1256975" y="1758590"/>
          <a:ext cx="6598286" cy="2129950"/>
        </p:xfrm>
        <a:graphic>
          <a:graphicData uri="http://schemas.openxmlformats.org/drawingml/2006/table">
            <a:tbl>
              <a:tblPr firstRow="1">
                <a:tableStyleId>{5C22544A-7EE6-4342-B048-85BDC9FD1C3A}</a:tableStyleId>
              </a:tblPr>
              <a:tblGrid>
                <a:gridCol w="3299143"/>
                <a:gridCol w="3299143"/>
              </a:tblGrid>
              <a:tr h="425990">
                <a:tc>
                  <a:txBody>
                    <a:bodyPr/>
                    <a:lstStyle/>
                    <a:p>
                      <a:pPr indent="266700" algn="ctr">
                        <a:lnSpc>
                          <a:spcPct val="125000"/>
                        </a:lnSpc>
                        <a:spcAft>
                          <a:spcPts val="0"/>
                        </a:spcAft>
                      </a:pPr>
                      <a:r>
                        <a:rPr lang="zh-CN" sz="1800" kern="100" dirty="0">
                          <a:effectLst/>
                        </a:rPr>
                        <a:t>运动目标检测方法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zh-CN" sz="1800" kern="100" dirty="0">
                          <a:effectLst/>
                        </a:rPr>
                        <a:t>时间消耗（</a:t>
                      </a:r>
                      <a:r>
                        <a:rPr lang="en-US" sz="1800" kern="100" dirty="0" err="1">
                          <a:effectLst/>
                        </a:rPr>
                        <a:t>ms</a:t>
                      </a:r>
                      <a:r>
                        <a:rPr lang="en-US" sz="1800" kern="100" dirty="0">
                          <a:effectLst/>
                        </a:rPr>
                        <a:t>/</a:t>
                      </a:r>
                      <a:r>
                        <a:rPr lang="zh-CN" sz="1800" kern="100" dirty="0">
                          <a:effectLst/>
                        </a:rPr>
                        <a:t>帧）</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425990">
                <a:tc>
                  <a:txBody>
                    <a:bodyPr/>
                    <a:lstStyle/>
                    <a:p>
                      <a:pPr indent="266700" algn="ctr">
                        <a:lnSpc>
                          <a:spcPct val="125000"/>
                        </a:lnSpc>
                        <a:spcAft>
                          <a:spcPts val="0"/>
                        </a:spcAft>
                      </a:pPr>
                      <a:r>
                        <a:rPr lang="zh-CN" sz="1800" kern="100" dirty="0">
                          <a:effectLst/>
                        </a:rPr>
                        <a:t>光流法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107.274</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425990">
                <a:tc>
                  <a:txBody>
                    <a:bodyPr/>
                    <a:lstStyle/>
                    <a:p>
                      <a:pPr indent="266700" algn="ctr">
                        <a:lnSpc>
                          <a:spcPct val="125000"/>
                        </a:lnSpc>
                        <a:spcAft>
                          <a:spcPts val="0"/>
                        </a:spcAft>
                      </a:pPr>
                      <a:r>
                        <a:rPr lang="zh-CN" sz="1800" kern="100">
                          <a:effectLst/>
                        </a:rPr>
                        <a:t>高斯混合模型</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93.441</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425990">
                <a:tc>
                  <a:txBody>
                    <a:bodyPr/>
                    <a:lstStyle/>
                    <a:p>
                      <a:pPr indent="266700" algn="ctr">
                        <a:lnSpc>
                          <a:spcPct val="125000"/>
                        </a:lnSpc>
                        <a:spcAft>
                          <a:spcPts val="0"/>
                        </a:spcAft>
                      </a:pPr>
                      <a:r>
                        <a:rPr lang="en-US" sz="1800" kern="100">
                          <a:effectLst/>
                        </a:rPr>
                        <a:t>VIBE</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70.233</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425990">
                <a:tc>
                  <a:txBody>
                    <a:bodyPr/>
                    <a:lstStyle/>
                    <a:p>
                      <a:pPr indent="266700" algn="ctr">
                        <a:lnSpc>
                          <a:spcPct val="125000"/>
                        </a:lnSpc>
                        <a:spcAft>
                          <a:spcPts val="0"/>
                        </a:spcAft>
                      </a:pPr>
                      <a:r>
                        <a:rPr lang="zh-CN" sz="1800" kern="100" dirty="0">
                          <a:solidFill>
                            <a:srgbClr val="FF0000"/>
                          </a:solidFill>
                          <a:effectLst/>
                        </a:rPr>
                        <a:t>改进</a:t>
                      </a:r>
                      <a:r>
                        <a:rPr lang="en-US" sz="1800" kern="100" dirty="0">
                          <a:solidFill>
                            <a:srgbClr val="FF0000"/>
                          </a:solidFill>
                          <a:effectLst/>
                        </a:rPr>
                        <a:t>VIBE</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dirty="0">
                          <a:solidFill>
                            <a:srgbClr val="FF0000"/>
                          </a:solidFill>
                          <a:effectLst/>
                        </a:rPr>
                        <a:t>62.454</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3184133879"/>
              </p:ext>
            </p:extLst>
          </p:nvPr>
        </p:nvGraphicFramePr>
        <p:xfrm>
          <a:off x="1256974" y="4763516"/>
          <a:ext cx="6598287" cy="1817916"/>
        </p:xfrm>
        <a:graphic>
          <a:graphicData uri="http://schemas.openxmlformats.org/drawingml/2006/table">
            <a:tbl>
              <a:tblPr firstRow="1">
                <a:tableStyleId>{5C22544A-7EE6-4342-B048-85BDC9FD1C3A}</a:tableStyleId>
              </a:tblPr>
              <a:tblGrid>
                <a:gridCol w="1911453"/>
                <a:gridCol w="2253209"/>
                <a:gridCol w="2433625"/>
              </a:tblGrid>
              <a:tr h="377372">
                <a:tc>
                  <a:txBody>
                    <a:bodyPr/>
                    <a:lstStyle/>
                    <a:p>
                      <a:pPr indent="266700" algn="ctr">
                        <a:lnSpc>
                          <a:spcPct val="125000"/>
                        </a:lnSpc>
                        <a:spcAft>
                          <a:spcPts val="0"/>
                        </a:spcAft>
                      </a:pPr>
                      <a:r>
                        <a:rPr lang="zh-CN" sz="1800" kern="100" dirty="0">
                          <a:effectLst/>
                        </a:rPr>
                        <a:t>运动目标检测方法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zh-CN" sz="1800" kern="100" dirty="0">
                          <a:effectLst/>
                        </a:rPr>
                        <a:t>适应场景变化所需帧数</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zh-CN" sz="1800" kern="100" dirty="0">
                          <a:effectLst/>
                        </a:rPr>
                        <a:t>适应场景变化所需时间</a:t>
                      </a:r>
                      <a:r>
                        <a:rPr lang="en-US" sz="1800" kern="100" dirty="0">
                          <a:effectLst/>
                        </a:rPr>
                        <a:t>/s</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377372">
                <a:tc>
                  <a:txBody>
                    <a:bodyPr/>
                    <a:lstStyle/>
                    <a:p>
                      <a:pPr indent="266700" algn="ctr">
                        <a:lnSpc>
                          <a:spcPct val="125000"/>
                        </a:lnSpc>
                        <a:spcAft>
                          <a:spcPts val="0"/>
                        </a:spcAft>
                      </a:pPr>
                      <a:r>
                        <a:rPr lang="zh-CN" sz="1800" kern="100">
                          <a:effectLst/>
                        </a:rPr>
                        <a:t>高斯混合模型</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dirty="0">
                          <a:effectLst/>
                        </a:rPr>
                        <a:t>182</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17.006</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377372">
                <a:tc>
                  <a:txBody>
                    <a:bodyPr/>
                    <a:lstStyle/>
                    <a:p>
                      <a:pPr indent="266700" algn="ctr">
                        <a:lnSpc>
                          <a:spcPct val="125000"/>
                        </a:lnSpc>
                        <a:spcAft>
                          <a:spcPts val="0"/>
                        </a:spcAft>
                      </a:pPr>
                      <a:r>
                        <a:rPr lang="en-US" sz="1800" kern="100">
                          <a:effectLst/>
                        </a:rPr>
                        <a:t>VIBE</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178</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12.618</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377372">
                <a:tc>
                  <a:txBody>
                    <a:bodyPr/>
                    <a:lstStyle/>
                    <a:p>
                      <a:pPr indent="266700" algn="ctr">
                        <a:lnSpc>
                          <a:spcPct val="125000"/>
                        </a:lnSpc>
                        <a:spcAft>
                          <a:spcPts val="0"/>
                        </a:spcAft>
                      </a:pPr>
                      <a:r>
                        <a:rPr lang="zh-CN" sz="1800" kern="100" dirty="0">
                          <a:solidFill>
                            <a:srgbClr val="FF0000"/>
                          </a:solidFill>
                          <a:effectLst/>
                        </a:rPr>
                        <a:t>改进</a:t>
                      </a:r>
                      <a:r>
                        <a:rPr lang="en-US" sz="1800" kern="100" dirty="0">
                          <a:solidFill>
                            <a:srgbClr val="FF0000"/>
                          </a:solidFill>
                          <a:effectLst/>
                        </a:rPr>
                        <a:t>VIBE</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dirty="0">
                          <a:solidFill>
                            <a:srgbClr val="FF0000"/>
                          </a:solidFill>
                          <a:effectLst/>
                        </a:rPr>
                        <a:t>151</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dirty="0">
                          <a:solidFill>
                            <a:srgbClr val="FF0000"/>
                          </a:solidFill>
                          <a:effectLst/>
                        </a:rPr>
                        <a:t>9.431</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7" name="文本框 16"/>
          <p:cNvSpPr txBox="1"/>
          <p:nvPr/>
        </p:nvSpPr>
        <p:spPr>
          <a:xfrm>
            <a:off x="2706913" y="1243086"/>
            <a:ext cx="4020457" cy="369332"/>
          </a:xfrm>
          <a:prstGeom prst="rect">
            <a:avLst/>
          </a:prstGeom>
          <a:noFill/>
        </p:spPr>
        <p:txBody>
          <a:bodyPr wrap="square" rtlCol="0">
            <a:spAutoFit/>
          </a:bodyPr>
          <a:lstStyle/>
          <a:p>
            <a:r>
              <a:rPr lang="zh-CN" altLang="en-US" dirty="0" smtClean="0"/>
              <a:t>不同运动目标检测算法耗时对比</a:t>
            </a:r>
            <a:endParaRPr lang="zh-CN" altLang="en-US" dirty="0"/>
          </a:p>
        </p:txBody>
      </p:sp>
      <p:sp>
        <p:nvSpPr>
          <p:cNvPr id="18" name="文本框 17"/>
          <p:cNvSpPr txBox="1"/>
          <p:nvPr/>
        </p:nvSpPr>
        <p:spPr>
          <a:xfrm>
            <a:off x="2706913" y="4141362"/>
            <a:ext cx="4020457" cy="369332"/>
          </a:xfrm>
          <a:prstGeom prst="rect">
            <a:avLst/>
          </a:prstGeom>
          <a:noFill/>
        </p:spPr>
        <p:txBody>
          <a:bodyPr wrap="square" rtlCol="0">
            <a:spAutoFit/>
          </a:bodyPr>
          <a:lstStyle/>
          <a:p>
            <a:r>
              <a:rPr lang="zh-CN" altLang="en-US" dirty="0" smtClean="0"/>
              <a:t>不同算法适应场景变换所需时间对比</a:t>
            </a:r>
            <a:endParaRPr lang="zh-CN" altLang="en-US" dirty="0"/>
          </a:p>
        </p:txBody>
      </p:sp>
    </p:spTree>
    <p:extLst>
      <p:ext uri="{BB962C8B-B14F-4D97-AF65-F5344CB8AC3E}">
        <p14:creationId xmlns:p14="http://schemas.microsoft.com/office/powerpoint/2010/main" val="15709751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spect="1"/>
          </p:cNvSpPr>
          <p:nvPr/>
        </p:nvSpPr>
        <p:spPr>
          <a:xfrm rot="2700000">
            <a:off x="3276000" y="2133000"/>
            <a:ext cx="2592000" cy="2592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599019" y="2705725"/>
            <a:ext cx="1945962" cy="1446550"/>
          </a:xfrm>
          <a:prstGeom prst="rect">
            <a:avLst/>
          </a:prstGeom>
          <a:noFill/>
        </p:spPr>
        <p:txBody>
          <a:bodyPr wrap="square" rtlCol="0">
            <a:spAutoFit/>
          </a:bodyPr>
          <a:lstStyle/>
          <a:p>
            <a:pPr algn="ctr"/>
            <a:r>
              <a:rPr lang="zh-CN" altLang="en-US" sz="4400" dirty="0" smtClean="0">
                <a:solidFill>
                  <a:schemeClr val="bg1"/>
                </a:solidFill>
              </a:rPr>
              <a:t>特征</a:t>
            </a:r>
            <a:endParaRPr lang="en-US" altLang="zh-CN" sz="4400" dirty="0" smtClean="0">
              <a:solidFill>
                <a:schemeClr val="bg1"/>
              </a:solidFill>
            </a:endParaRPr>
          </a:p>
          <a:p>
            <a:pPr algn="ctr"/>
            <a:r>
              <a:rPr lang="zh-CN" altLang="en-US" sz="4400" dirty="0" smtClean="0">
                <a:solidFill>
                  <a:schemeClr val="bg1"/>
                </a:solidFill>
              </a:rPr>
              <a:t>提取</a:t>
            </a:r>
            <a:endParaRPr lang="zh-CN" altLang="en-US" sz="4400" dirty="0">
              <a:solidFill>
                <a:schemeClr val="bg1"/>
              </a:solidFill>
            </a:endParaRPr>
          </a:p>
        </p:txBody>
      </p:sp>
    </p:spTree>
    <p:extLst>
      <p:ext uri="{BB962C8B-B14F-4D97-AF65-F5344CB8AC3E}">
        <p14:creationId xmlns:p14="http://schemas.microsoft.com/office/powerpoint/2010/main" val="8762495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endParaRPr lang="zh-CN" altLang="en-US" b="0" dirty="0"/>
          </a:p>
        </p:txBody>
      </p:sp>
      <p:sp>
        <p:nvSpPr>
          <p:cNvPr id="15" name="矩形 14"/>
          <p:cNvSpPr/>
          <p:nvPr/>
        </p:nvSpPr>
        <p:spPr>
          <a:xfrm>
            <a:off x="647564" y="1959249"/>
            <a:ext cx="7848872" cy="769441"/>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静态特征：</a:t>
            </a:r>
            <a:endParaRPr lang="en-US" altLang="zh-CN" sz="2200" dirty="0">
              <a:latin typeface="微软雅黑 Light" panose="020B0502040204020203" pitchFamily="34" charset="-122"/>
              <a:ea typeface="微软雅黑 Light" panose="020B0502040204020203" pitchFamily="34" charset="-122"/>
            </a:endParaRPr>
          </a:p>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烟雾颜色、表面纹理、边缘轮廓</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grpSp>
        <p:nvGrpSpPr>
          <p:cNvPr id="16" name="组合 15"/>
          <p:cNvGrpSpPr/>
          <p:nvPr/>
        </p:nvGrpSpPr>
        <p:grpSpPr>
          <a:xfrm>
            <a:off x="711115" y="1760918"/>
            <a:ext cx="803049" cy="262191"/>
            <a:chOff x="683546" y="2736327"/>
            <a:chExt cx="803049" cy="262191"/>
          </a:xfrm>
        </p:grpSpPr>
        <p:sp>
          <p:nvSpPr>
            <p:cNvPr id="18" name="矩形 17"/>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9" name="直接连接符 18"/>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711115" y="4221266"/>
            <a:ext cx="803049" cy="262191"/>
            <a:chOff x="683546" y="2736327"/>
            <a:chExt cx="803049" cy="262191"/>
          </a:xfrm>
        </p:grpSpPr>
        <p:sp>
          <p:nvSpPr>
            <p:cNvPr id="24" name="矩形 23"/>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5" name="直接连接符 24"/>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6" name="矩形 25"/>
          <p:cNvSpPr/>
          <p:nvPr/>
        </p:nvSpPr>
        <p:spPr>
          <a:xfrm>
            <a:off x="647564" y="4416222"/>
            <a:ext cx="7848872" cy="769441"/>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动态特征：</a:t>
            </a:r>
            <a:endParaRPr lang="en-US" altLang="zh-CN" sz="2200" dirty="0">
              <a:latin typeface="微软雅黑 Light" panose="020B0502040204020203" pitchFamily="34" charset="-122"/>
              <a:ea typeface="微软雅黑 Light" panose="020B0502040204020203" pitchFamily="34" charset="-122"/>
            </a:endParaRPr>
          </a:p>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运动方向、区域面积变化、周期飘动强度</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cxnSp>
        <p:nvCxnSpPr>
          <p:cNvPr id="27" name="直接连接符 26"/>
          <p:cNvCxnSpPr/>
          <p:nvPr/>
        </p:nvCxnSpPr>
        <p:spPr>
          <a:xfrm>
            <a:off x="98603" y="389368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6200000">
            <a:off x="-441457" y="354601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1646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烟雾颜色</a:t>
            </a:r>
            <a:endParaRPr lang="zh-CN" altLang="en-US" b="0" dirty="0"/>
          </a:p>
        </p:txBody>
      </p:sp>
      <p:pic>
        <p:nvPicPr>
          <p:cNvPr id="13" name="图片 12" descr="E:\研究生毕业课题\论文\chapter4\颜色\377_1.jpg"/>
          <p:cNvPicPr/>
          <p:nvPr/>
        </p:nvPicPr>
        <p:blipFill>
          <a:blip r:embed="rId3">
            <a:extLst>
              <a:ext uri="{28A0092B-C50C-407E-A947-70E740481C1C}">
                <a14:useLocalDpi xmlns:a14="http://schemas.microsoft.com/office/drawing/2010/main" val="0"/>
              </a:ext>
            </a:extLst>
          </a:blip>
          <a:srcRect/>
          <a:stretch>
            <a:fillRect/>
          </a:stretch>
        </p:blipFill>
        <p:spPr bwMode="auto">
          <a:xfrm>
            <a:off x="365500" y="1771967"/>
            <a:ext cx="2519680" cy="1799590"/>
          </a:xfrm>
          <a:prstGeom prst="rect">
            <a:avLst/>
          </a:prstGeom>
          <a:noFill/>
          <a:ln>
            <a:noFill/>
          </a:ln>
        </p:spPr>
      </p:pic>
      <p:pic>
        <p:nvPicPr>
          <p:cNvPr id="14" name="图片 13" descr="E:\研究生毕业课题\论文\chapter4\颜色\直方图377_1.jpg"/>
          <p:cNvPicPr/>
          <p:nvPr/>
        </p:nvPicPr>
        <p:blipFill>
          <a:blip r:embed="rId4">
            <a:extLst>
              <a:ext uri="{28A0092B-C50C-407E-A947-70E740481C1C}">
                <a14:useLocalDpi xmlns:a14="http://schemas.microsoft.com/office/drawing/2010/main" val="0"/>
              </a:ext>
            </a:extLst>
          </a:blip>
          <a:srcRect/>
          <a:stretch>
            <a:fillRect/>
          </a:stretch>
        </p:blipFill>
        <p:spPr bwMode="auto">
          <a:xfrm>
            <a:off x="365500" y="4429442"/>
            <a:ext cx="2519680" cy="1799590"/>
          </a:xfrm>
          <a:prstGeom prst="rect">
            <a:avLst/>
          </a:prstGeom>
          <a:noFill/>
          <a:ln>
            <a:noFill/>
          </a:ln>
        </p:spPr>
      </p:pic>
      <p:pic>
        <p:nvPicPr>
          <p:cNvPr id="17" name="图片 16" descr="E:\研究生毕业课题\论文\chapter4\颜色\377_2.jpg"/>
          <p:cNvPicPr/>
          <p:nvPr/>
        </p:nvPicPr>
        <p:blipFill>
          <a:blip r:embed="rId5">
            <a:extLst>
              <a:ext uri="{28A0092B-C50C-407E-A947-70E740481C1C}">
                <a14:useLocalDpi xmlns:a14="http://schemas.microsoft.com/office/drawing/2010/main" val="0"/>
              </a:ext>
            </a:extLst>
          </a:blip>
          <a:srcRect/>
          <a:stretch>
            <a:fillRect/>
          </a:stretch>
        </p:blipFill>
        <p:spPr bwMode="auto">
          <a:xfrm>
            <a:off x="3251575" y="1771967"/>
            <a:ext cx="2519680" cy="1799590"/>
          </a:xfrm>
          <a:prstGeom prst="rect">
            <a:avLst/>
          </a:prstGeom>
          <a:noFill/>
          <a:ln>
            <a:noFill/>
          </a:ln>
        </p:spPr>
      </p:pic>
      <p:pic>
        <p:nvPicPr>
          <p:cNvPr id="20" name="图片 19" descr="E:\研究生毕业课题\论文\chapter4\颜色\直方图377_2.jpg"/>
          <p:cNvPicPr/>
          <p:nvPr/>
        </p:nvPicPr>
        <p:blipFill>
          <a:blip r:embed="rId6">
            <a:extLst>
              <a:ext uri="{28A0092B-C50C-407E-A947-70E740481C1C}">
                <a14:useLocalDpi xmlns:a14="http://schemas.microsoft.com/office/drawing/2010/main" val="0"/>
              </a:ext>
            </a:extLst>
          </a:blip>
          <a:srcRect/>
          <a:stretch>
            <a:fillRect/>
          </a:stretch>
        </p:blipFill>
        <p:spPr bwMode="auto">
          <a:xfrm>
            <a:off x="3251575" y="4429442"/>
            <a:ext cx="2519680" cy="1799590"/>
          </a:xfrm>
          <a:prstGeom prst="rect">
            <a:avLst/>
          </a:prstGeom>
          <a:noFill/>
          <a:ln>
            <a:noFill/>
          </a:ln>
        </p:spPr>
      </p:pic>
      <p:pic>
        <p:nvPicPr>
          <p:cNvPr id="21" name="图片 20" descr="E:\研究生毕业课题\论文\chapter4\颜色\979.jpg"/>
          <p:cNvPicPr/>
          <p:nvPr/>
        </p:nvPicPr>
        <p:blipFill>
          <a:blip r:embed="rId7">
            <a:extLst>
              <a:ext uri="{28A0092B-C50C-407E-A947-70E740481C1C}">
                <a14:useLocalDpi xmlns:a14="http://schemas.microsoft.com/office/drawing/2010/main" val="0"/>
              </a:ext>
            </a:extLst>
          </a:blip>
          <a:srcRect/>
          <a:stretch>
            <a:fillRect/>
          </a:stretch>
        </p:blipFill>
        <p:spPr bwMode="auto">
          <a:xfrm>
            <a:off x="6137650" y="1771967"/>
            <a:ext cx="2519680" cy="1799590"/>
          </a:xfrm>
          <a:prstGeom prst="rect">
            <a:avLst/>
          </a:prstGeom>
          <a:noFill/>
          <a:ln>
            <a:noFill/>
          </a:ln>
        </p:spPr>
      </p:pic>
      <p:pic>
        <p:nvPicPr>
          <p:cNvPr id="22" name="图片 21" descr="E:\研究生毕业课题\论文\chapter4\颜色\直方图979.jpg"/>
          <p:cNvPicPr/>
          <p:nvPr/>
        </p:nvPicPr>
        <p:blipFill>
          <a:blip r:embed="rId8">
            <a:extLst>
              <a:ext uri="{28A0092B-C50C-407E-A947-70E740481C1C}">
                <a14:useLocalDpi xmlns:a14="http://schemas.microsoft.com/office/drawing/2010/main" val="0"/>
              </a:ext>
            </a:extLst>
          </a:blip>
          <a:srcRect/>
          <a:stretch>
            <a:fillRect/>
          </a:stretch>
        </p:blipFill>
        <p:spPr bwMode="auto">
          <a:xfrm>
            <a:off x="6137650" y="4429442"/>
            <a:ext cx="2519680" cy="1799590"/>
          </a:xfrm>
          <a:prstGeom prst="rect">
            <a:avLst/>
          </a:prstGeom>
          <a:noFill/>
          <a:ln>
            <a:noFill/>
          </a:ln>
        </p:spPr>
      </p:pic>
      <p:sp>
        <p:nvSpPr>
          <p:cNvPr id="3" name="文本框 2"/>
          <p:cNvSpPr txBox="1"/>
          <p:nvPr/>
        </p:nvSpPr>
        <p:spPr>
          <a:xfrm>
            <a:off x="1332447" y="3815833"/>
            <a:ext cx="700088" cy="369332"/>
          </a:xfrm>
          <a:prstGeom prst="rect">
            <a:avLst/>
          </a:prstGeom>
          <a:noFill/>
        </p:spPr>
        <p:txBody>
          <a:bodyPr wrap="square" rtlCol="0">
            <a:spAutoFit/>
          </a:bodyPr>
          <a:lstStyle/>
          <a:p>
            <a:r>
              <a:rPr lang="zh-CN" altLang="en-US" dirty="0" smtClean="0"/>
              <a:t>烟雾</a:t>
            </a:r>
            <a:endParaRPr lang="zh-CN" altLang="en-US" dirty="0"/>
          </a:p>
        </p:txBody>
      </p:sp>
      <p:sp>
        <p:nvSpPr>
          <p:cNvPr id="4" name="文本框 3"/>
          <p:cNvSpPr txBox="1"/>
          <p:nvPr/>
        </p:nvSpPr>
        <p:spPr>
          <a:xfrm>
            <a:off x="4208602" y="3815833"/>
            <a:ext cx="805654" cy="369332"/>
          </a:xfrm>
          <a:prstGeom prst="rect">
            <a:avLst/>
          </a:prstGeom>
          <a:noFill/>
        </p:spPr>
        <p:txBody>
          <a:bodyPr wrap="square" rtlCol="0">
            <a:spAutoFit/>
          </a:bodyPr>
          <a:lstStyle/>
          <a:p>
            <a:r>
              <a:rPr lang="zh-CN" altLang="en-US" dirty="0" smtClean="0"/>
              <a:t>行人</a:t>
            </a:r>
            <a:endParaRPr lang="zh-CN" altLang="en-US" dirty="0"/>
          </a:p>
        </p:txBody>
      </p:sp>
      <p:sp>
        <p:nvSpPr>
          <p:cNvPr id="5" name="文本框 4"/>
          <p:cNvSpPr txBox="1"/>
          <p:nvPr/>
        </p:nvSpPr>
        <p:spPr>
          <a:xfrm>
            <a:off x="7147460" y="3815833"/>
            <a:ext cx="794968" cy="369332"/>
          </a:xfrm>
          <a:prstGeom prst="rect">
            <a:avLst/>
          </a:prstGeom>
          <a:noFill/>
        </p:spPr>
        <p:txBody>
          <a:bodyPr wrap="square" rtlCol="0">
            <a:spAutoFit/>
          </a:bodyPr>
          <a:lstStyle/>
          <a:p>
            <a:r>
              <a:rPr lang="zh-CN" altLang="en-US" dirty="0" smtClean="0"/>
              <a:t>车辆</a:t>
            </a:r>
            <a:endParaRPr lang="zh-CN" altLang="en-US" dirty="0"/>
          </a:p>
        </p:txBody>
      </p:sp>
    </p:spTree>
    <p:extLst>
      <p:ext uri="{BB962C8B-B14F-4D97-AF65-F5344CB8AC3E}">
        <p14:creationId xmlns:p14="http://schemas.microsoft.com/office/powerpoint/2010/main" val="38302552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表面纹理</a:t>
            </a:r>
            <a:endParaRPr lang="zh-CN" altLang="en-US" b="0" dirty="0"/>
          </a:p>
        </p:txBody>
      </p:sp>
      <p:graphicFrame>
        <p:nvGraphicFramePr>
          <p:cNvPr id="6" name="表格 5"/>
          <p:cNvGraphicFramePr>
            <a:graphicFrameLocks noGrp="1"/>
          </p:cNvGraphicFramePr>
          <p:nvPr>
            <p:extLst>
              <p:ext uri="{D42A27DB-BD31-4B8C-83A1-F6EECF244321}">
                <p14:modId xmlns:p14="http://schemas.microsoft.com/office/powerpoint/2010/main" val="3005609006"/>
              </p:ext>
            </p:extLst>
          </p:nvPr>
        </p:nvGraphicFramePr>
        <p:xfrm>
          <a:off x="900109" y="2990992"/>
          <a:ext cx="7344618" cy="2663350"/>
        </p:xfrm>
        <a:graphic>
          <a:graphicData uri="http://schemas.openxmlformats.org/drawingml/2006/table">
            <a:tbl>
              <a:tblPr firstRow="1">
                <a:tableStyleId>{5C22544A-7EE6-4342-B048-85BDC9FD1C3A}</a:tableStyleId>
              </a:tblPr>
              <a:tblGrid>
                <a:gridCol w="1835712"/>
                <a:gridCol w="1835712"/>
                <a:gridCol w="1836597"/>
                <a:gridCol w="1836597"/>
              </a:tblGrid>
              <a:tr h="532670">
                <a:tc>
                  <a:txBody>
                    <a:bodyPr/>
                    <a:lstStyle/>
                    <a:p>
                      <a:pPr indent="266700" algn="ctr">
                        <a:lnSpc>
                          <a:spcPct val="125000"/>
                        </a:lnSpc>
                        <a:spcAft>
                          <a:spcPts val="0"/>
                        </a:spcAft>
                      </a:pPr>
                      <a:r>
                        <a:rPr lang="zh-CN" sz="1800" kern="100" dirty="0">
                          <a:effectLst/>
                        </a:rPr>
                        <a:t>特征</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dirty="0">
                          <a:effectLst/>
                        </a:rPr>
                        <a:t>烟雾</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a:effectLst/>
                        </a:rPr>
                        <a:t>行人</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a:effectLst/>
                        </a:rPr>
                        <a:t>车辆</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532670">
                <a:tc>
                  <a:txBody>
                    <a:bodyPr/>
                    <a:lstStyle/>
                    <a:p>
                      <a:pPr indent="266700" algn="ctr">
                        <a:lnSpc>
                          <a:spcPct val="125000"/>
                        </a:lnSpc>
                        <a:spcAft>
                          <a:spcPts val="0"/>
                        </a:spcAft>
                      </a:pPr>
                      <a:r>
                        <a:rPr lang="zh-CN" sz="1800" kern="100">
                          <a:effectLst/>
                        </a:rPr>
                        <a:t>能量</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effectLst/>
                        </a:rPr>
                        <a:t>3.7436</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3.9291</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3.5257</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532670">
                <a:tc>
                  <a:txBody>
                    <a:bodyPr/>
                    <a:lstStyle/>
                    <a:p>
                      <a:pPr indent="266700" algn="ctr">
                        <a:lnSpc>
                          <a:spcPct val="125000"/>
                        </a:lnSpc>
                        <a:spcAft>
                          <a:spcPts val="0"/>
                        </a:spcAft>
                      </a:pPr>
                      <a:r>
                        <a:rPr lang="zh-CN" sz="1800" kern="100" dirty="0">
                          <a:solidFill>
                            <a:srgbClr val="FF0000"/>
                          </a:solidFill>
                          <a:effectLst/>
                        </a:rPr>
                        <a:t>对比度</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solidFill>
                            <a:srgbClr val="FF0000"/>
                          </a:solidFill>
                          <a:effectLst/>
                        </a:rPr>
                        <a:t>0.4646</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solidFill>
                            <a:srgbClr val="FF0000"/>
                          </a:solidFill>
                          <a:effectLst/>
                        </a:rPr>
                        <a:t>0.1149</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solidFill>
                            <a:srgbClr val="FF0000"/>
                          </a:solidFill>
                          <a:effectLst/>
                        </a:rPr>
                        <a:t>0.1132</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532670">
                <a:tc>
                  <a:txBody>
                    <a:bodyPr/>
                    <a:lstStyle/>
                    <a:p>
                      <a:pPr indent="266700" algn="ctr">
                        <a:lnSpc>
                          <a:spcPct val="125000"/>
                        </a:lnSpc>
                        <a:spcAft>
                          <a:spcPts val="0"/>
                        </a:spcAft>
                      </a:pPr>
                      <a:r>
                        <a:rPr lang="zh-CN" sz="1800" kern="100">
                          <a:effectLst/>
                        </a:rPr>
                        <a:t>熵</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1.1098</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0.3402</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1.4821</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532670">
                <a:tc>
                  <a:txBody>
                    <a:bodyPr/>
                    <a:lstStyle/>
                    <a:p>
                      <a:pPr indent="266700" algn="ctr">
                        <a:lnSpc>
                          <a:spcPct val="125000"/>
                        </a:lnSpc>
                        <a:spcAft>
                          <a:spcPts val="0"/>
                        </a:spcAft>
                      </a:pPr>
                      <a:r>
                        <a:rPr lang="zh-CN" sz="1800" kern="100">
                          <a:effectLst/>
                        </a:rPr>
                        <a:t>逆方差</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3.9417</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3.9846</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effectLst/>
                        </a:rPr>
                        <a:t>3.9651</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7" name="文本框 6"/>
          <p:cNvSpPr txBox="1"/>
          <p:nvPr/>
        </p:nvSpPr>
        <p:spPr>
          <a:xfrm>
            <a:off x="1584332" y="1912704"/>
            <a:ext cx="6125786" cy="523220"/>
          </a:xfrm>
          <a:prstGeom prst="rect">
            <a:avLst/>
          </a:prstGeom>
          <a:noFill/>
        </p:spPr>
        <p:txBody>
          <a:bodyPr wrap="square" rtlCol="0">
            <a:spAutoFit/>
          </a:bodyPr>
          <a:lstStyle/>
          <a:p>
            <a:r>
              <a:rPr lang="zh-CN" altLang="en-US" sz="2800" dirty="0" smtClean="0"/>
              <a:t>烟雾区域与非烟雾区域纹理特征对比</a:t>
            </a:r>
            <a:endParaRPr lang="zh-CN" altLang="en-US" sz="2800" dirty="0"/>
          </a:p>
        </p:txBody>
      </p:sp>
    </p:spTree>
    <p:extLst>
      <p:ext uri="{BB962C8B-B14F-4D97-AF65-F5344CB8AC3E}">
        <p14:creationId xmlns:p14="http://schemas.microsoft.com/office/powerpoint/2010/main" val="26072498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边缘轮廓</a:t>
            </a:r>
            <a:endParaRPr lang="zh-CN" altLang="en-US" b="0" dirty="0"/>
          </a:p>
        </p:txBody>
      </p:sp>
      <p:sp>
        <p:nvSpPr>
          <p:cNvPr id="3" name="文本框 2"/>
          <p:cNvSpPr txBox="1"/>
          <p:nvPr/>
        </p:nvSpPr>
        <p:spPr>
          <a:xfrm>
            <a:off x="1332447" y="3815833"/>
            <a:ext cx="700088" cy="369332"/>
          </a:xfrm>
          <a:prstGeom prst="rect">
            <a:avLst/>
          </a:prstGeom>
          <a:noFill/>
        </p:spPr>
        <p:txBody>
          <a:bodyPr wrap="square" rtlCol="0">
            <a:spAutoFit/>
          </a:bodyPr>
          <a:lstStyle/>
          <a:p>
            <a:r>
              <a:rPr lang="zh-CN" altLang="en-US" dirty="0" smtClean="0"/>
              <a:t>烟雾</a:t>
            </a:r>
            <a:endParaRPr lang="zh-CN" altLang="en-US" dirty="0"/>
          </a:p>
        </p:txBody>
      </p:sp>
      <p:sp>
        <p:nvSpPr>
          <p:cNvPr id="4" name="文本框 3"/>
          <p:cNvSpPr txBox="1"/>
          <p:nvPr/>
        </p:nvSpPr>
        <p:spPr>
          <a:xfrm>
            <a:off x="4208602" y="3815833"/>
            <a:ext cx="805654" cy="369332"/>
          </a:xfrm>
          <a:prstGeom prst="rect">
            <a:avLst/>
          </a:prstGeom>
          <a:noFill/>
        </p:spPr>
        <p:txBody>
          <a:bodyPr wrap="square" rtlCol="0">
            <a:spAutoFit/>
          </a:bodyPr>
          <a:lstStyle/>
          <a:p>
            <a:r>
              <a:rPr lang="zh-CN" altLang="en-US" dirty="0" smtClean="0"/>
              <a:t>行人</a:t>
            </a:r>
            <a:endParaRPr lang="zh-CN" altLang="en-US" dirty="0"/>
          </a:p>
        </p:txBody>
      </p:sp>
      <p:sp>
        <p:nvSpPr>
          <p:cNvPr id="5" name="文本框 4"/>
          <p:cNvSpPr txBox="1"/>
          <p:nvPr/>
        </p:nvSpPr>
        <p:spPr>
          <a:xfrm>
            <a:off x="7147460" y="3815833"/>
            <a:ext cx="794968" cy="369332"/>
          </a:xfrm>
          <a:prstGeom prst="rect">
            <a:avLst/>
          </a:prstGeom>
          <a:noFill/>
        </p:spPr>
        <p:txBody>
          <a:bodyPr wrap="square" rtlCol="0">
            <a:spAutoFit/>
          </a:bodyPr>
          <a:lstStyle/>
          <a:p>
            <a:r>
              <a:rPr lang="zh-CN" altLang="en-US" dirty="0" smtClean="0"/>
              <a:t>车辆</a:t>
            </a:r>
            <a:endParaRPr lang="zh-CN" altLang="en-US" dirty="0"/>
          </a:p>
        </p:txBody>
      </p:sp>
      <p:pic>
        <p:nvPicPr>
          <p:cNvPr id="12" name="图片 11" descr="E:\研究生毕业课题\论文\chapter4\轮廓\377_1.jpg"/>
          <p:cNvPicPr/>
          <p:nvPr/>
        </p:nvPicPr>
        <p:blipFill>
          <a:blip r:embed="rId4">
            <a:extLst>
              <a:ext uri="{28A0092B-C50C-407E-A947-70E740481C1C}">
                <a14:useLocalDpi xmlns:a14="http://schemas.microsoft.com/office/drawing/2010/main" val="0"/>
              </a:ext>
            </a:extLst>
          </a:blip>
          <a:srcRect/>
          <a:stretch>
            <a:fillRect/>
          </a:stretch>
        </p:blipFill>
        <p:spPr bwMode="auto">
          <a:xfrm>
            <a:off x="365500" y="1771966"/>
            <a:ext cx="2519680" cy="1799590"/>
          </a:xfrm>
          <a:prstGeom prst="rect">
            <a:avLst/>
          </a:prstGeom>
          <a:noFill/>
          <a:ln>
            <a:noFill/>
          </a:ln>
        </p:spPr>
      </p:pic>
      <p:pic>
        <p:nvPicPr>
          <p:cNvPr id="15" name="图片 14" descr="E:\研究生毕业课题\论文\chapter4\轮廓\377_2.jpg"/>
          <p:cNvPicPr/>
          <p:nvPr/>
        </p:nvPicPr>
        <p:blipFill>
          <a:blip r:embed="rId5">
            <a:extLst>
              <a:ext uri="{28A0092B-C50C-407E-A947-70E740481C1C}">
                <a14:useLocalDpi xmlns:a14="http://schemas.microsoft.com/office/drawing/2010/main" val="0"/>
              </a:ext>
            </a:extLst>
          </a:blip>
          <a:srcRect/>
          <a:stretch>
            <a:fillRect/>
          </a:stretch>
        </p:blipFill>
        <p:spPr bwMode="auto">
          <a:xfrm>
            <a:off x="3251575" y="1769469"/>
            <a:ext cx="2519680" cy="1799590"/>
          </a:xfrm>
          <a:prstGeom prst="rect">
            <a:avLst/>
          </a:prstGeom>
          <a:noFill/>
          <a:ln>
            <a:noFill/>
          </a:ln>
        </p:spPr>
      </p:pic>
      <p:pic>
        <p:nvPicPr>
          <p:cNvPr id="16" name="图片 15" descr="E:\研究生毕业课题\论文\chapter4\轮廓\979.jpg"/>
          <p:cNvPicPr/>
          <p:nvPr/>
        </p:nvPicPr>
        <p:blipFill>
          <a:blip r:embed="rId6">
            <a:extLst>
              <a:ext uri="{28A0092B-C50C-407E-A947-70E740481C1C}">
                <a14:useLocalDpi xmlns:a14="http://schemas.microsoft.com/office/drawing/2010/main" val="0"/>
              </a:ext>
            </a:extLst>
          </a:blip>
          <a:srcRect/>
          <a:stretch>
            <a:fillRect/>
          </a:stretch>
        </p:blipFill>
        <p:spPr bwMode="auto">
          <a:xfrm>
            <a:off x="6137650" y="1784224"/>
            <a:ext cx="2519680" cy="1799590"/>
          </a:xfrm>
          <a:prstGeom prst="rect">
            <a:avLst/>
          </a:prstGeom>
          <a:noFill/>
          <a:ln>
            <a:noFill/>
          </a:ln>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021416606"/>
              </p:ext>
            </p:extLst>
          </p:nvPr>
        </p:nvGraphicFramePr>
        <p:xfrm>
          <a:off x="3617075" y="4692770"/>
          <a:ext cx="1921084" cy="1725055"/>
        </p:xfrm>
        <a:graphic>
          <a:graphicData uri="http://schemas.openxmlformats.org/presentationml/2006/ole">
            <mc:AlternateContent xmlns:mc="http://schemas.openxmlformats.org/markup-compatibility/2006">
              <mc:Choice xmlns:v="urn:schemas-microsoft-com:vml" Requires="v">
                <p:oleObj spid="_x0000_s4483" name="Equation" r:id="rId7" imgW="469900" imgH="419100" progId="Equation.DSMT4">
                  <p:embed/>
                </p:oleObj>
              </mc:Choice>
              <mc:Fallback>
                <p:oleObj name="Equation" r:id="rId7" imgW="469900" imgH="419100" progId="Equation.DSMT4">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7075" y="4692770"/>
                        <a:ext cx="1921084" cy="1725055"/>
                      </a:xfrm>
                      <a:prstGeom prst="rect">
                        <a:avLst/>
                      </a:prstGeom>
                      <a:noFill/>
                    </p:spPr>
                  </p:pic>
                </p:oleObj>
              </mc:Fallback>
            </mc:AlternateContent>
          </a:graphicData>
        </a:graphic>
      </p:graphicFrame>
    </p:spTree>
    <p:extLst>
      <p:ext uri="{BB962C8B-B14F-4D97-AF65-F5344CB8AC3E}">
        <p14:creationId xmlns:p14="http://schemas.microsoft.com/office/powerpoint/2010/main" val="37391303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运动方向</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914400" y="169077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655232068"/>
              </p:ext>
            </p:extLst>
          </p:nvPr>
        </p:nvGraphicFramePr>
        <p:xfrm>
          <a:off x="-399737" y="1828800"/>
          <a:ext cx="9943473" cy="4451230"/>
        </p:xfrm>
        <a:graphic>
          <a:graphicData uri="http://schemas.openxmlformats.org/presentationml/2006/ole">
            <mc:AlternateContent xmlns:mc="http://schemas.openxmlformats.org/markup-compatibility/2006">
              <mc:Choice xmlns:v="urn:schemas-microsoft-com:vml" Requires="v">
                <p:oleObj spid="_x0000_s5506" name="文档" r:id="rId5" imgW="5305693" imgH="2366719" progId="Word.Document.12">
                  <p:embed/>
                </p:oleObj>
              </mc:Choice>
              <mc:Fallback>
                <p:oleObj name="文档" r:id="rId5" imgW="5305693" imgH="2366719" progId="Word.Document.12">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737" y="1828800"/>
                        <a:ext cx="9943473" cy="4451230"/>
                      </a:xfrm>
                      <a:prstGeom prst="rect">
                        <a:avLst/>
                      </a:prstGeom>
                      <a:noFill/>
                    </p:spPr>
                  </p:pic>
                </p:oleObj>
              </mc:Fallback>
            </mc:AlternateContent>
          </a:graphicData>
        </a:graphic>
      </p:graphicFrame>
    </p:spTree>
    <p:extLst>
      <p:ext uri="{BB962C8B-B14F-4D97-AF65-F5344CB8AC3E}">
        <p14:creationId xmlns:p14="http://schemas.microsoft.com/office/powerpoint/2010/main" val="40156510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运动方向</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914400" y="169077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descr="E:\研究生毕业课题\论文\chapter4\面积变化\327.jpg"/>
          <p:cNvPicPr/>
          <p:nvPr/>
        </p:nvPicPr>
        <p:blipFill>
          <a:blip r:embed="rId3">
            <a:extLst>
              <a:ext uri="{28A0092B-C50C-407E-A947-70E740481C1C}">
                <a14:useLocalDpi xmlns:a14="http://schemas.microsoft.com/office/drawing/2010/main" val="0"/>
              </a:ext>
            </a:extLst>
          </a:blip>
          <a:srcRect/>
          <a:stretch>
            <a:fillRect/>
          </a:stretch>
        </p:blipFill>
        <p:spPr bwMode="auto">
          <a:xfrm>
            <a:off x="538028" y="1890850"/>
            <a:ext cx="2519680" cy="1799590"/>
          </a:xfrm>
          <a:prstGeom prst="rect">
            <a:avLst/>
          </a:prstGeom>
          <a:noFill/>
          <a:ln>
            <a:noFill/>
          </a:ln>
        </p:spPr>
      </p:pic>
      <p:pic>
        <p:nvPicPr>
          <p:cNvPr id="12" name="图片 11" descr="E:\研究生毕业课题\论文\chapter4\面积变化\337.jpg"/>
          <p:cNvPicPr/>
          <p:nvPr/>
        </p:nvPicPr>
        <p:blipFill>
          <a:blip r:embed="rId4">
            <a:extLst>
              <a:ext uri="{28A0092B-C50C-407E-A947-70E740481C1C}">
                <a14:useLocalDpi xmlns:a14="http://schemas.microsoft.com/office/drawing/2010/main" val="0"/>
              </a:ext>
            </a:extLst>
          </a:blip>
          <a:srcRect/>
          <a:stretch>
            <a:fillRect/>
          </a:stretch>
        </p:blipFill>
        <p:spPr bwMode="auto">
          <a:xfrm>
            <a:off x="3296057" y="1890850"/>
            <a:ext cx="2519680" cy="1799590"/>
          </a:xfrm>
          <a:prstGeom prst="rect">
            <a:avLst/>
          </a:prstGeom>
          <a:noFill/>
          <a:ln>
            <a:noFill/>
          </a:ln>
        </p:spPr>
      </p:pic>
      <p:pic>
        <p:nvPicPr>
          <p:cNvPr id="13" name="图片 12" descr="E:\研究生毕业课题\论文\chapter4\面积变化\347.jpg"/>
          <p:cNvPicPr/>
          <p:nvPr/>
        </p:nvPicPr>
        <p:blipFill>
          <a:blip r:embed="rId5">
            <a:extLst>
              <a:ext uri="{28A0092B-C50C-407E-A947-70E740481C1C}">
                <a14:useLocalDpi xmlns:a14="http://schemas.microsoft.com/office/drawing/2010/main" val="0"/>
              </a:ext>
            </a:extLst>
          </a:blip>
          <a:srcRect/>
          <a:stretch>
            <a:fillRect/>
          </a:stretch>
        </p:blipFill>
        <p:spPr bwMode="auto">
          <a:xfrm>
            <a:off x="6054086" y="1890850"/>
            <a:ext cx="2519680" cy="1799590"/>
          </a:xfrm>
          <a:prstGeom prst="rect">
            <a:avLst/>
          </a:prstGeom>
          <a:noFill/>
          <a:ln>
            <a:noFill/>
          </a:ln>
        </p:spPr>
      </p:pic>
      <p:pic>
        <p:nvPicPr>
          <p:cNvPr id="14" name="图片 13" descr="E:\研究生毕业课题\论文\chapter4\面积变化\357.jpg"/>
          <p:cNvPicPr/>
          <p:nvPr/>
        </p:nvPicPr>
        <p:blipFill>
          <a:blip r:embed="rId6">
            <a:extLst>
              <a:ext uri="{28A0092B-C50C-407E-A947-70E740481C1C}">
                <a14:useLocalDpi xmlns:a14="http://schemas.microsoft.com/office/drawing/2010/main" val="0"/>
              </a:ext>
            </a:extLst>
          </a:blip>
          <a:srcRect/>
          <a:stretch>
            <a:fillRect/>
          </a:stretch>
        </p:blipFill>
        <p:spPr bwMode="auto">
          <a:xfrm>
            <a:off x="538028" y="4198415"/>
            <a:ext cx="2519680" cy="1799590"/>
          </a:xfrm>
          <a:prstGeom prst="rect">
            <a:avLst/>
          </a:prstGeom>
          <a:noFill/>
          <a:ln>
            <a:noFill/>
          </a:ln>
        </p:spPr>
      </p:pic>
      <p:pic>
        <p:nvPicPr>
          <p:cNvPr id="15" name="图片 14" descr="E:\研究生毕业课题\论文\chapter4\面积变化\367.jpg"/>
          <p:cNvPicPr/>
          <p:nvPr/>
        </p:nvPicPr>
        <p:blipFill>
          <a:blip r:embed="rId7">
            <a:extLst>
              <a:ext uri="{28A0092B-C50C-407E-A947-70E740481C1C}">
                <a14:useLocalDpi xmlns:a14="http://schemas.microsoft.com/office/drawing/2010/main" val="0"/>
              </a:ext>
            </a:extLst>
          </a:blip>
          <a:srcRect/>
          <a:stretch>
            <a:fillRect/>
          </a:stretch>
        </p:blipFill>
        <p:spPr bwMode="auto">
          <a:xfrm>
            <a:off x="3296057" y="4198415"/>
            <a:ext cx="2519680" cy="1799590"/>
          </a:xfrm>
          <a:prstGeom prst="rect">
            <a:avLst/>
          </a:prstGeom>
          <a:noFill/>
          <a:ln>
            <a:noFill/>
          </a:ln>
        </p:spPr>
      </p:pic>
      <p:pic>
        <p:nvPicPr>
          <p:cNvPr id="16" name="图片 15" descr="E:\研究生毕业课题\论文\chapter4\面积变化\377.jpg"/>
          <p:cNvPicPr/>
          <p:nvPr/>
        </p:nvPicPr>
        <p:blipFill>
          <a:blip r:embed="rId8">
            <a:extLst>
              <a:ext uri="{28A0092B-C50C-407E-A947-70E740481C1C}">
                <a14:useLocalDpi xmlns:a14="http://schemas.microsoft.com/office/drawing/2010/main" val="0"/>
              </a:ext>
            </a:extLst>
          </a:blip>
          <a:srcRect/>
          <a:stretch>
            <a:fillRect/>
          </a:stretch>
        </p:blipFill>
        <p:spPr bwMode="auto">
          <a:xfrm>
            <a:off x="6054086" y="4198415"/>
            <a:ext cx="2519680" cy="1799590"/>
          </a:xfrm>
          <a:prstGeom prst="rect">
            <a:avLst/>
          </a:prstGeom>
          <a:noFill/>
          <a:ln>
            <a:noFill/>
          </a:ln>
        </p:spPr>
      </p:pic>
    </p:spTree>
    <p:extLst>
      <p:ext uri="{BB962C8B-B14F-4D97-AF65-F5344CB8AC3E}">
        <p14:creationId xmlns:p14="http://schemas.microsoft.com/office/powerpoint/2010/main" val="1554877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p:cNvSpPr/>
          <p:nvPr/>
        </p:nvSpPr>
        <p:spPr>
          <a:xfrm>
            <a:off x="2905372" y="1644717"/>
            <a:ext cx="3333255" cy="2873495"/>
          </a:xfrm>
          <a:prstGeom prst="triangle">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599018" y="2934978"/>
            <a:ext cx="1945962" cy="1446550"/>
          </a:xfrm>
          <a:prstGeom prst="rect">
            <a:avLst/>
          </a:prstGeom>
          <a:noFill/>
        </p:spPr>
        <p:txBody>
          <a:bodyPr wrap="square" rtlCol="0">
            <a:spAutoFit/>
          </a:bodyPr>
          <a:lstStyle/>
          <a:p>
            <a:pPr algn="ctr"/>
            <a:r>
              <a:rPr lang="zh-CN" altLang="en-US" sz="4400" dirty="0" smtClean="0">
                <a:solidFill>
                  <a:schemeClr val="bg1"/>
                </a:solidFill>
              </a:rPr>
              <a:t>研究</a:t>
            </a:r>
            <a:endParaRPr lang="en-US" altLang="zh-CN" sz="4400" dirty="0" smtClean="0">
              <a:solidFill>
                <a:schemeClr val="bg1"/>
              </a:solidFill>
            </a:endParaRPr>
          </a:p>
          <a:p>
            <a:pPr algn="ctr"/>
            <a:r>
              <a:rPr lang="zh-CN" altLang="en-US" sz="4400" dirty="0" smtClean="0">
                <a:solidFill>
                  <a:schemeClr val="bg1"/>
                </a:solidFill>
              </a:rPr>
              <a:t>背景</a:t>
            </a:r>
            <a:endParaRPr lang="zh-CN" altLang="en-US" sz="4400" dirty="0">
              <a:solidFill>
                <a:schemeClr val="bg1"/>
              </a:solidFill>
            </a:endParaRPr>
          </a:p>
        </p:txBody>
      </p:sp>
    </p:spTree>
    <p:extLst>
      <p:ext uri="{BB962C8B-B14F-4D97-AF65-F5344CB8AC3E}">
        <p14:creationId xmlns:p14="http://schemas.microsoft.com/office/powerpoint/2010/main" val="13839419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周期飘动</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图表 16"/>
          <p:cNvGraphicFramePr/>
          <p:nvPr>
            <p:extLst>
              <p:ext uri="{D42A27DB-BD31-4B8C-83A1-F6EECF244321}">
                <p14:modId xmlns:p14="http://schemas.microsoft.com/office/powerpoint/2010/main" val="3917617849"/>
              </p:ext>
            </p:extLst>
          </p:nvPr>
        </p:nvGraphicFramePr>
        <p:xfrm>
          <a:off x="39014" y="1283179"/>
          <a:ext cx="4737701" cy="301586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图表 17"/>
          <p:cNvGraphicFramePr/>
          <p:nvPr>
            <p:extLst>
              <p:ext uri="{D42A27DB-BD31-4B8C-83A1-F6EECF244321}">
                <p14:modId xmlns:p14="http://schemas.microsoft.com/office/powerpoint/2010/main" val="4185136881"/>
              </p:ext>
            </p:extLst>
          </p:nvPr>
        </p:nvGraphicFramePr>
        <p:xfrm>
          <a:off x="3998794" y="3616657"/>
          <a:ext cx="4940361" cy="306450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590375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spect="1"/>
          </p:cNvSpPr>
          <p:nvPr/>
        </p:nvSpPr>
        <p:spPr>
          <a:xfrm rot="2700000">
            <a:off x="3276000" y="2133000"/>
            <a:ext cx="2592000" cy="2592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599019" y="2705725"/>
            <a:ext cx="1945962" cy="1446550"/>
          </a:xfrm>
          <a:prstGeom prst="rect">
            <a:avLst/>
          </a:prstGeom>
          <a:noFill/>
        </p:spPr>
        <p:txBody>
          <a:bodyPr wrap="square" rtlCol="0">
            <a:spAutoFit/>
          </a:bodyPr>
          <a:lstStyle/>
          <a:p>
            <a:pPr algn="ctr"/>
            <a:r>
              <a:rPr lang="zh-CN" altLang="en-US" sz="4400" dirty="0" smtClean="0">
                <a:solidFill>
                  <a:schemeClr val="bg1"/>
                </a:solidFill>
              </a:rPr>
              <a:t>分类器设计</a:t>
            </a:r>
            <a:endParaRPr lang="zh-CN" altLang="en-US" sz="4400" dirty="0">
              <a:solidFill>
                <a:schemeClr val="bg1"/>
              </a:solidFill>
            </a:endParaRPr>
          </a:p>
        </p:txBody>
      </p:sp>
    </p:spTree>
    <p:extLst>
      <p:ext uri="{BB962C8B-B14F-4D97-AF65-F5344CB8AC3E}">
        <p14:creationId xmlns:p14="http://schemas.microsoft.com/office/powerpoint/2010/main" val="776576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分类器设计</a:t>
            </a:r>
            <a:r>
              <a:rPr lang="en-US" altLang="zh-CN" dirty="0" smtClean="0"/>
              <a:t>——</a:t>
            </a:r>
            <a:r>
              <a:rPr lang="zh-CN" altLang="en-US" dirty="0" smtClean="0"/>
              <a:t>问题分析</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8" name="组合 7"/>
          <p:cNvGrpSpPr/>
          <p:nvPr/>
        </p:nvGrpSpPr>
        <p:grpSpPr>
          <a:xfrm>
            <a:off x="680119" y="1993392"/>
            <a:ext cx="803049" cy="262191"/>
            <a:chOff x="683546" y="2736327"/>
            <a:chExt cx="803049" cy="262191"/>
          </a:xfrm>
        </p:grpSpPr>
        <p:sp>
          <p:nvSpPr>
            <p:cNvPr id="9" name="矩形 8"/>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772817" y="3663729"/>
            <a:ext cx="803049" cy="262191"/>
            <a:chOff x="683546" y="2736327"/>
            <a:chExt cx="803049" cy="262191"/>
          </a:xfrm>
        </p:grpSpPr>
        <p:sp>
          <p:nvSpPr>
            <p:cNvPr id="12" name="矩形 11"/>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3" name="直接连接符 12"/>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797722" y="5149029"/>
            <a:ext cx="803049" cy="262191"/>
            <a:chOff x="683546" y="2736327"/>
            <a:chExt cx="803049" cy="262191"/>
          </a:xfrm>
        </p:grpSpPr>
        <p:sp>
          <p:nvSpPr>
            <p:cNvPr id="15" name="矩形 14"/>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6" name="直接连接符 15"/>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a:off x="616568" y="2191723"/>
            <a:ext cx="7848872" cy="430887"/>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特征量级不统一</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sp>
        <p:nvSpPr>
          <p:cNvPr id="20" name="矩形 19"/>
          <p:cNvSpPr/>
          <p:nvPr/>
        </p:nvSpPr>
        <p:spPr>
          <a:xfrm>
            <a:off x="797722" y="3740557"/>
            <a:ext cx="7848872" cy="430887"/>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分类器最优参数不统一</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sp>
        <p:nvSpPr>
          <p:cNvPr id="21" name="矩形 20"/>
          <p:cNvSpPr/>
          <p:nvPr/>
        </p:nvSpPr>
        <p:spPr>
          <a:xfrm>
            <a:off x="797722" y="5225857"/>
            <a:ext cx="7848872" cy="430887"/>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特征有效性判断困难</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7656252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分类器设计</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nvGraphicFramePr>
        <p:xfrm>
          <a:off x="855535" y="1119116"/>
          <a:ext cx="7212220" cy="5738884"/>
        </p:xfrm>
        <a:graphic>
          <a:graphicData uri="http://schemas.openxmlformats.org/presentationml/2006/ole">
            <mc:AlternateContent xmlns:mc="http://schemas.openxmlformats.org/markup-compatibility/2006">
              <mc:Choice xmlns:v="urn:schemas-microsoft-com:vml" Requires="v">
                <p:oleObj spid="_x0000_s10614" name="Visio" r:id="rId5" imgW="5781743" imgH="4791165" progId="Visio.Drawing.15">
                  <p:embed/>
                </p:oleObj>
              </mc:Choice>
              <mc:Fallback>
                <p:oleObj name="Visio" r:id="rId5" imgW="5781743" imgH="4791165" progId="Visio.Drawing.1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5535" y="1119116"/>
                        <a:ext cx="7212220" cy="5738884"/>
                      </a:xfrm>
                      <a:prstGeom prst="rect">
                        <a:avLst/>
                      </a:prstGeom>
                      <a:noFill/>
                    </p:spPr>
                  </p:pic>
                </p:oleObj>
              </mc:Fallback>
            </mc:AlternateContent>
          </a:graphicData>
        </a:graphic>
      </p:graphicFrame>
    </p:spTree>
    <p:extLst>
      <p:ext uri="{BB962C8B-B14F-4D97-AF65-F5344CB8AC3E}">
        <p14:creationId xmlns:p14="http://schemas.microsoft.com/office/powerpoint/2010/main" val="1604392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分类器</a:t>
            </a:r>
            <a:r>
              <a:rPr lang="zh-CN" altLang="en-US" dirty="0" smtClean="0"/>
              <a:t>设计</a:t>
            </a:r>
            <a:endParaRPr lang="zh-CN" altLang="en-US" b="0" dirty="0"/>
          </a:p>
        </p:txBody>
      </p:sp>
      <p:sp>
        <p:nvSpPr>
          <p:cNvPr id="3" name="正五边形 2"/>
          <p:cNvSpPr>
            <a:spLocks noChangeAspect="1"/>
          </p:cNvSpPr>
          <p:nvPr/>
        </p:nvSpPr>
        <p:spPr>
          <a:xfrm>
            <a:off x="1051285" y="2154559"/>
            <a:ext cx="720000" cy="685714"/>
          </a:xfrm>
          <a:prstGeom prst="pen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a:t>
            </a:r>
            <a:endParaRPr lang="zh-CN" altLang="en-US" sz="2800" dirty="0"/>
          </a:p>
        </p:txBody>
      </p:sp>
      <p:sp>
        <p:nvSpPr>
          <p:cNvPr id="4" name="正五边形 3"/>
          <p:cNvSpPr>
            <a:spLocks noChangeAspect="1"/>
          </p:cNvSpPr>
          <p:nvPr/>
        </p:nvSpPr>
        <p:spPr>
          <a:xfrm>
            <a:off x="1051285" y="4201074"/>
            <a:ext cx="720000" cy="685714"/>
          </a:xfrm>
          <a:prstGeom prst="pentag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accent2"/>
                </a:solidFill>
              </a:rPr>
              <a:t>2</a:t>
            </a:r>
            <a:endParaRPr lang="zh-CN" altLang="en-US" sz="2800" dirty="0">
              <a:solidFill>
                <a:schemeClr val="accent2"/>
              </a:solidFill>
            </a:endParaRPr>
          </a:p>
        </p:txBody>
      </p:sp>
      <p:sp>
        <p:nvSpPr>
          <p:cNvPr id="5" name="矩形 4"/>
          <p:cNvSpPr/>
          <p:nvPr/>
        </p:nvSpPr>
        <p:spPr>
          <a:xfrm>
            <a:off x="2113507" y="2306038"/>
            <a:ext cx="3111636" cy="523220"/>
          </a:xfrm>
          <a:prstGeom prst="rect">
            <a:avLst/>
          </a:prstGeom>
        </p:spPr>
        <p:txBody>
          <a:bodyPr wrap="square">
            <a:spAutoFit/>
          </a:bodyPr>
          <a:lstStyle/>
          <a:p>
            <a:pPr algn="just"/>
            <a:r>
              <a:rPr lang="zh-CN" altLang="en-US" sz="2800" dirty="0" smtClean="0">
                <a:solidFill>
                  <a:schemeClr val="accent2"/>
                </a:solidFill>
                <a:latin typeface="+mn-ea"/>
              </a:rPr>
              <a:t>识别率</a:t>
            </a:r>
            <a:endParaRPr lang="zh-CN" altLang="en-US" sz="2800" dirty="0">
              <a:solidFill>
                <a:schemeClr val="accent2"/>
              </a:solidFill>
              <a:latin typeface="+mn-ea"/>
            </a:endParaRPr>
          </a:p>
        </p:txBody>
      </p:sp>
      <p:sp>
        <p:nvSpPr>
          <p:cNvPr id="6" name="矩形 5"/>
          <p:cNvSpPr/>
          <p:nvPr/>
        </p:nvSpPr>
        <p:spPr>
          <a:xfrm>
            <a:off x="2113507" y="4352553"/>
            <a:ext cx="3111636" cy="523220"/>
          </a:xfrm>
          <a:prstGeom prst="rect">
            <a:avLst/>
          </a:prstGeom>
        </p:spPr>
        <p:txBody>
          <a:bodyPr wrap="square">
            <a:spAutoFit/>
          </a:bodyPr>
          <a:lstStyle/>
          <a:p>
            <a:pPr algn="just"/>
            <a:r>
              <a:rPr lang="zh-CN" altLang="en-US" sz="2800" dirty="0" smtClean="0">
                <a:solidFill>
                  <a:schemeClr val="accent2"/>
                </a:solidFill>
                <a:latin typeface="+mn-ea"/>
              </a:rPr>
              <a:t>有效率</a:t>
            </a:r>
            <a:endParaRPr lang="zh-CN" altLang="en-US" sz="2800" dirty="0">
              <a:solidFill>
                <a:schemeClr val="accent2"/>
              </a:solidFill>
              <a:latin typeface="+mn-ea"/>
            </a:endParaRPr>
          </a:p>
        </p:txBody>
      </p:sp>
      <p:cxnSp>
        <p:nvCxnSpPr>
          <p:cNvPr id="9" name="直接连接符 8"/>
          <p:cNvCxnSpPr/>
          <p:nvPr/>
        </p:nvCxnSpPr>
        <p:spPr>
          <a:xfrm>
            <a:off x="142145" y="403882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200000">
            <a:off x="-397915" y="369115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aphicFrame>
        <p:nvGraphicFramePr>
          <p:cNvPr id="12" name="对象 11"/>
          <p:cNvGraphicFramePr>
            <a:graphicFrameLocks noChangeAspect="1"/>
          </p:cNvGraphicFramePr>
          <p:nvPr>
            <p:extLst>
              <p:ext uri="{D42A27DB-BD31-4B8C-83A1-F6EECF244321}">
                <p14:modId xmlns:p14="http://schemas.microsoft.com/office/powerpoint/2010/main" val="2482059406"/>
              </p:ext>
            </p:extLst>
          </p:nvPr>
        </p:nvGraphicFramePr>
        <p:xfrm>
          <a:off x="2594886" y="2888056"/>
          <a:ext cx="4336021" cy="988523"/>
        </p:xfrm>
        <a:graphic>
          <a:graphicData uri="http://schemas.openxmlformats.org/presentationml/2006/ole">
            <mc:AlternateContent xmlns:mc="http://schemas.openxmlformats.org/markup-compatibility/2006">
              <mc:Choice xmlns:v="urn:schemas-microsoft-com:vml" Requires="v">
                <p:oleObj spid="_x0000_s12005" name="Equation" r:id="rId4" imgW="1841500" imgH="419100" progId="Equation.DSMT4">
                  <p:embed/>
                </p:oleObj>
              </mc:Choice>
              <mc:Fallback>
                <p:oleObj name="Equation" r:id="rId4" imgW="1841500" imgH="4191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4886" y="2888056"/>
                        <a:ext cx="4336021" cy="988523"/>
                      </a:xfrm>
                      <a:prstGeom prst="rect">
                        <a:avLst/>
                      </a:prstGeom>
                      <a:noFill/>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482470892"/>
              </p:ext>
            </p:extLst>
          </p:nvPr>
        </p:nvGraphicFramePr>
        <p:xfrm>
          <a:off x="2594886" y="5266286"/>
          <a:ext cx="4143254" cy="944576"/>
        </p:xfrm>
        <a:graphic>
          <a:graphicData uri="http://schemas.openxmlformats.org/presentationml/2006/ole">
            <mc:AlternateContent xmlns:mc="http://schemas.openxmlformats.org/markup-compatibility/2006">
              <mc:Choice xmlns:v="urn:schemas-microsoft-com:vml" Requires="v">
                <p:oleObj spid="_x0000_s12006" name="Equation" r:id="rId6" imgW="1841500" imgH="419100" progId="Equation.DSMT4">
                  <p:embed/>
                </p:oleObj>
              </mc:Choice>
              <mc:Fallback>
                <p:oleObj name="Equation" r:id="rId6" imgW="1841500" imgH="4191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4886" y="5266286"/>
                        <a:ext cx="4143254" cy="944576"/>
                      </a:xfrm>
                      <a:prstGeom prst="rect">
                        <a:avLst/>
                      </a:prstGeom>
                      <a:noFill/>
                    </p:spPr>
                  </p:pic>
                </p:oleObj>
              </mc:Fallback>
            </mc:AlternateContent>
          </a:graphicData>
        </a:graphic>
      </p:graphicFrame>
    </p:spTree>
    <p:extLst>
      <p:ext uri="{BB962C8B-B14F-4D97-AF65-F5344CB8AC3E}">
        <p14:creationId xmlns:p14="http://schemas.microsoft.com/office/powerpoint/2010/main" val="34479498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分类器设计</a:t>
            </a:r>
            <a:endParaRPr lang="zh-CN" altLang="en-US" b="0" dirty="0"/>
          </a:p>
        </p:txBody>
      </p:sp>
      <p:graphicFrame>
        <p:nvGraphicFramePr>
          <p:cNvPr id="5" name="图表 4"/>
          <p:cNvGraphicFramePr/>
          <p:nvPr>
            <p:extLst>
              <p:ext uri="{D42A27DB-BD31-4B8C-83A1-F6EECF244321}">
                <p14:modId xmlns:p14="http://schemas.microsoft.com/office/powerpoint/2010/main" val="3508438568"/>
              </p:ext>
            </p:extLst>
          </p:nvPr>
        </p:nvGraphicFramePr>
        <p:xfrm>
          <a:off x="365500" y="1331558"/>
          <a:ext cx="8244278" cy="52534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307314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分类器设计</a:t>
            </a:r>
            <a:endParaRPr lang="zh-CN" altLang="en-US" b="0" dirty="0"/>
          </a:p>
        </p:txBody>
      </p:sp>
      <p:graphicFrame>
        <p:nvGraphicFramePr>
          <p:cNvPr id="6" name="图表 5"/>
          <p:cNvGraphicFramePr/>
          <p:nvPr>
            <p:extLst>
              <p:ext uri="{D42A27DB-BD31-4B8C-83A1-F6EECF244321}">
                <p14:modId xmlns:p14="http://schemas.microsoft.com/office/powerpoint/2010/main" val="466309342"/>
              </p:ext>
            </p:extLst>
          </p:nvPr>
        </p:nvGraphicFramePr>
        <p:xfrm>
          <a:off x="365499" y="1388658"/>
          <a:ext cx="8369067" cy="51213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797239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分类器</a:t>
            </a:r>
            <a:r>
              <a:rPr lang="zh-CN" altLang="en-US" dirty="0" smtClean="0"/>
              <a:t>设计</a:t>
            </a:r>
            <a:r>
              <a:rPr lang="en-US" altLang="zh-CN" dirty="0" smtClean="0"/>
              <a:t>——</a:t>
            </a:r>
            <a:r>
              <a:rPr lang="zh-CN" altLang="en-US" dirty="0" smtClean="0"/>
              <a:t>识别结果</a:t>
            </a:r>
            <a:endParaRPr lang="zh-CN" altLang="en-US" b="0" dirty="0"/>
          </a:p>
        </p:txBody>
      </p:sp>
      <p:pic>
        <p:nvPicPr>
          <p:cNvPr id="8" name="图片 7" descr="E:\研究生毕业课题\论文\Chapter5\识别结果\0599.jpg"/>
          <p:cNvPicPr/>
          <p:nvPr/>
        </p:nvPicPr>
        <p:blipFill>
          <a:blip r:embed="rId3">
            <a:extLst>
              <a:ext uri="{28A0092B-C50C-407E-A947-70E740481C1C}">
                <a14:useLocalDpi xmlns:a14="http://schemas.microsoft.com/office/drawing/2010/main" val="0"/>
              </a:ext>
            </a:extLst>
          </a:blip>
          <a:srcRect/>
          <a:stretch>
            <a:fillRect/>
          </a:stretch>
        </p:blipFill>
        <p:spPr bwMode="auto">
          <a:xfrm>
            <a:off x="365500" y="1418060"/>
            <a:ext cx="4589635" cy="3492033"/>
          </a:xfrm>
          <a:prstGeom prst="rect">
            <a:avLst/>
          </a:prstGeom>
          <a:noFill/>
          <a:ln>
            <a:noFill/>
          </a:ln>
        </p:spPr>
      </p:pic>
      <p:pic>
        <p:nvPicPr>
          <p:cNvPr id="9" name="图片 8" descr="E:\研究生毕业课题\论文\Chapter5\识别结果\0789.jpg"/>
          <p:cNvPicPr/>
          <p:nvPr/>
        </p:nvPicPr>
        <p:blipFill>
          <a:blip r:embed="rId4">
            <a:extLst>
              <a:ext uri="{28A0092B-C50C-407E-A947-70E740481C1C}">
                <a14:useLocalDpi xmlns:a14="http://schemas.microsoft.com/office/drawing/2010/main" val="0"/>
              </a:ext>
            </a:extLst>
          </a:blip>
          <a:srcRect/>
          <a:stretch>
            <a:fillRect/>
          </a:stretch>
        </p:blipFill>
        <p:spPr bwMode="auto">
          <a:xfrm>
            <a:off x="4174800" y="3064042"/>
            <a:ext cx="4535981" cy="3492033"/>
          </a:xfrm>
          <a:prstGeom prst="rect">
            <a:avLst/>
          </a:prstGeom>
          <a:noFill/>
          <a:ln>
            <a:noFill/>
          </a:ln>
        </p:spPr>
      </p:pic>
    </p:spTree>
    <p:extLst>
      <p:ext uri="{BB962C8B-B14F-4D97-AF65-F5344CB8AC3E}">
        <p14:creationId xmlns:p14="http://schemas.microsoft.com/office/powerpoint/2010/main" val="28816214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a:spLocks noChangeAspect="1"/>
          </p:cNvSpPr>
          <p:nvPr/>
        </p:nvSpPr>
        <p:spPr>
          <a:xfrm>
            <a:off x="3097800" y="2025000"/>
            <a:ext cx="2948400" cy="2808000"/>
          </a:xfrm>
          <a:prstGeom prst="pen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244603" y="2974665"/>
            <a:ext cx="2654795" cy="1446550"/>
          </a:xfrm>
          <a:prstGeom prst="rect">
            <a:avLst/>
          </a:prstGeom>
          <a:noFill/>
        </p:spPr>
        <p:txBody>
          <a:bodyPr wrap="square" rtlCol="0">
            <a:spAutoFit/>
          </a:bodyPr>
          <a:lstStyle/>
          <a:p>
            <a:pPr algn="ctr"/>
            <a:r>
              <a:rPr lang="zh-CN" altLang="en-US" sz="4400" dirty="0" smtClean="0">
                <a:solidFill>
                  <a:schemeClr val="bg1"/>
                </a:solidFill>
              </a:rPr>
              <a:t>研究</a:t>
            </a:r>
            <a:endParaRPr lang="en-US" altLang="zh-CN" sz="4400" dirty="0" smtClean="0">
              <a:solidFill>
                <a:schemeClr val="bg1"/>
              </a:solidFill>
            </a:endParaRPr>
          </a:p>
          <a:p>
            <a:pPr algn="ctr"/>
            <a:r>
              <a:rPr lang="zh-CN" altLang="en-US" sz="4400" dirty="0" smtClean="0">
                <a:solidFill>
                  <a:schemeClr val="bg1"/>
                </a:solidFill>
              </a:rPr>
              <a:t>总结</a:t>
            </a:r>
            <a:endParaRPr lang="zh-CN" altLang="en-US" sz="4400" dirty="0">
              <a:solidFill>
                <a:schemeClr val="bg1"/>
              </a:solidFill>
            </a:endParaRPr>
          </a:p>
        </p:txBody>
      </p:sp>
    </p:spTree>
    <p:extLst>
      <p:ext uri="{BB962C8B-B14F-4D97-AF65-F5344CB8AC3E}">
        <p14:creationId xmlns:p14="http://schemas.microsoft.com/office/powerpoint/2010/main" val="148961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smtClean="0"/>
              <a:t>总结</a:t>
            </a:r>
            <a:endParaRPr lang="zh-CN" altLang="en-US" b="0" dirty="0"/>
          </a:p>
        </p:txBody>
      </p:sp>
      <p:sp>
        <p:nvSpPr>
          <p:cNvPr id="5" name="六边形 4"/>
          <p:cNvSpPr>
            <a:spLocks noChangeAspect="1"/>
          </p:cNvSpPr>
          <p:nvPr/>
        </p:nvSpPr>
        <p:spPr>
          <a:xfrm rot="5400000">
            <a:off x="799193" y="1738020"/>
            <a:ext cx="720000" cy="620690"/>
          </a:xfrm>
          <a:prstGeom prst="hexagon">
            <a:avLst>
              <a:gd name="adj" fmla="val 30669"/>
              <a:gd name="vf" fmla="val 115470"/>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prstClr val="white"/>
                </a:solidFill>
              </a:rPr>
              <a:t>1</a:t>
            </a:r>
            <a:endParaRPr lang="zh-CN" altLang="en-US" sz="2800" dirty="0">
              <a:solidFill>
                <a:prstClr val="white"/>
              </a:solidFill>
            </a:endParaRPr>
          </a:p>
        </p:txBody>
      </p:sp>
      <p:sp>
        <p:nvSpPr>
          <p:cNvPr id="6" name="六边形 5"/>
          <p:cNvSpPr>
            <a:spLocks noChangeAspect="1"/>
          </p:cNvSpPr>
          <p:nvPr/>
        </p:nvSpPr>
        <p:spPr>
          <a:xfrm rot="5400000">
            <a:off x="799193" y="3200198"/>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2</a:t>
            </a:r>
            <a:endParaRPr lang="zh-CN" altLang="en-US" sz="2800" dirty="0">
              <a:solidFill>
                <a:schemeClr val="accent2"/>
              </a:solidFill>
            </a:endParaRPr>
          </a:p>
        </p:txBody>
      </p:sp>
      <p:sp>
        <p:nvSpPr>
          <p:cNvPr id="7" name="矩形 6"/>
          <p:cNvSpPr/>
          <p:nvPr/>
        </p:nvSpPr>
        <p:spPr>
          <a:xfrm>
            <a:off x="1556622" y="1984075"/>
            <a:ext cx="6642031" cy="707886"/>
          </a:xfrm>
          <a:prstGeom prst="rect">
            <a:avLst/>
          </a:prstGeom>
        </p:spPr>
        <p:txBody>
          <a:bodyPr wrap="square">
            <a:spAutoFit/>
          </a:bodyPr>
          <a:lstStyle/>
          <a:p>
            <a:pPr algn="just"/>
            <a:r>
              <a:rPr lang="zh-CN" altLang="en-US" sz="2000" dirty="0" smtClean="0">
                <a:latin typeface="+mn-ea"/>
              </a:rPr>
              <a:t>结合雾霾判断的图像去雾处理。</a:t>
            </a:r>
            <a:r>
              <a:rPr lang="zh-CN" altLang="en-US" sz="2000" dirty="0" smtClean="0">
                <a:solidFill>
                  <a:schemeClr val="accent2"/>
                </a:solidFill>
                <a:latin typeface="+mn-ea"/>
              </a:rPr>
              <a:t>降低了去雾算法对无雾图像的畸变影响</a:t>
            </a:r>
          </a:p>
        </p:txBody>
      </p:sp>
      <p:sp>
        <p:nvSpPr>
          <p:cNvPr id="8" name="矩形 7"/>
          <p:cNvSpPr/>
          <p:nvPr/>
        </p:nvSpPr>
        <p:spPr>
          <a:xfrm>
            <a:off x="1556621" y="3455281"/>
            <a:ext cx="6642032" cy="1015663"/>
          </a:xfrm>
          <a:prstGeom prst="rect">
            <a:avLst/>
          </a:prstGeom>
        </p:spPr>
        <p:txBody>
          <a:bodyPr wrap="square">
            <a:spAutoFit/>
          </a:bodyPr>
          <a:lstStyle/>
          <a:p>
            <a:pPr algn="just"/>
            <a:r>
              <a:rPr lang="zh-CN" altLang="en-US" sz="2000" dirty="0" smtClean="0">
                <a:latin typeface="+mn-ea"/>
              </a:rPr>
              <a:t>在</a:t>
            </a:r>
            <a:r>
              <a:rPr lang="en-US" altLang="zh-CN" sz="2000" dirty="0" smtClean="0">
                <a:latin typeface="+mn-ea"/>
              </a:rPr>
              <a:t>VIBE</a:t>
            </a:r>
            <a:r>
              <a:rPr lang="zh-CN" altLang="en-US" sz="2000" dirty="0" smtClean="0">
                <a:latin typeface="+mn-ea"/>
              </a:rPr>
              <a:t>算法的基础上引入开关变量、场景变换检测与快速更新。</a:t>
            </a:r>
            <a:r>
              <a:rPr lang="zh-CN" altLang="en-US" sz="2000" dirty="0" smtClean="0">
                <a:solidFill>
                  <a:schemeClr val="accent2"/>
                </a:solidFill>
                <a:latin typeface="+mn-ea"/>
              </a:rPr>
              <a:t>提高了</a:t>
            </a:r>
            <a:r>
              <a:rPr lang="en-US" altLang="zh-CN" sz="2000" dirty="0" smtClean="0">
                <a:solidFill>
                  <a:schemeClr val="accent2"/>
                </a:solidFill>
                <a:latin typeface="+mn-ea"/>
              </a:rPr>
              <a:t>VIBE</a:t>
            </a:r>
            <a:r>
              <a:rPr lang="zh-CN" altLang="en-US" sz="2000" dirty="0" smtClean="0">
                <a:solidFill>
                  <a:schemeClr val="accent2"/>
                </a:solidFill>
                <a:latin typeface="+mn-ea"/>
              </a:rPr>
              <a:t>运动检测的速度与对场景变换的适应能力。</a:t>
            </a:r>
          </a:p>
        </p:txBody>
      </p:sp>
      <p:sp>
        <p:nvSpPr>
          <p:cNvPr id="9" name="六边形 8"/>
          <p:cNvSpPr>
            <a:spLocks noChangeAspect="1"/>
          </p:cNvSpPr>
          <p:nvPr/>
        </p:nvSpPr>
        <p:spPr>
          <a:xfrm rot="5400000">
            <a:off x="799193" y="4662376"/>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3</a:t>
            </a:r>
            <a:endParaRPr lang="zh-CN" altLang="en-US" sz="2800" dirty="0">
              <a:solidFill>
                <a:schemeClr val="accent2"/>
              </a:solidFill>
            </a:endParaRPr>
          </a:p>
        </p:txBody>
      </p:sp>
      <p:sp>
        <p:nvSpPr>
          <p:cNvPr id="10" name="矩形 9"/>
          <p:cNvSpPr/>
          <p:nvPr/>
        </p:nvSpPr>
        <p:spPr>
          <a:xfrm>
            <a:off x="1556621" y="4926487"/>
            <a:ext cx="6642032" cy="707886"/>
          </a:xfrm>
          <a:prstGeom prst="rect">
            <a:avLst/>
          </a:prstGeom>
        </p:spPr>
        <p:txBody>
          <a:bodyPr wrap="square">
            <a:spAutoFit/>
          </a:bodyPr>
          <a:lstStyle/>
          <a:p>
            <a:pPr algn="just"/>
            <a:r>
              <a:rPr lang="zh-CN" altLang="en-US" sz="2000" dirty="0" smtClean="0">
                <a:latin typeface="+mn-ea"/>
              </a:rPr>
              <a:t>设计了基于</a:t>
            </a:r>
            <a:r>
              <a:rPr lang="en-US" altLang="zh-CN" sz="2000" dirty="0" smtClean="0">
                <a:latin typeface="+mn-ea"/>
              </a:rPr>
              <a:t>BP</a:t>
            </a:r>
            <a:r>
              <a:rPr lang="zh-CN" altLang="en-US" sz="2000" dirty="0" smtClean="0">
                <a:latin typeface="+mn-ea"/>
              </a:rPr>
              <a:t>的级联网络。</a:t>
            </a:r>
            <a:r>
              <a:rPr lang="zh-CN" altLang="en-US" sz="2000" dirty="0" smtClean="0">
                <a:solidFill>
                  <a:schemeClr val="accent2"/>
                </a:solidFill>
                <a:latin typeface="+mn-ea"/>
              </a:rPr>
              <a:t>解决了不同特征量级不一致等问题</a:t>
            </a:r>
          </a:p>
        </p:txBody>
      </p:sp>
    </p:spTree>
    <p:extLst>
      <p:ext uri="{BB962C8B-B14F-4D97-AF65-F5344CB8AC3E}">
        <p14:creationId xmlns:p14="http://schemas.microsoft.com/office/powerpoint/2010/main" val="3209808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Background</a:t>
            </a:r>
            <a:r>
              <a:rPr lang="en-US" altLang="zh-CN" sz="1400" dirty="0" smtClean="0"/>
              <a:t> </a:t>
            </a:r>
            <a:r>
              <a:rPr lang="en-US" altLang="zh-CN" sz="2800" b="0" dirty="0" smtClean="0">
                <a:latin typeface="微软雅黑" panose="020B0503020204020204" pitchFamily="34" charset="-122"/>
                <a:ea typeface="微软雅黑" panose="020B0503020204020204" pitchFamily="34" charset="-122"/>
              </a:rPr>
              <a:t>(</a:t>
            </a:r>
            <a:r>
              <a:rPr lang="zh-CN" altLang="en-US" sz="2800" b="0" dirty="0" smtClean="0">
                <a:latin typeface="微软雅黑" panose="020B0503020204020204" pitchFamily="34" charset="-122"/>
                <a:ea typeface="微软雅黑" panose="020B0503020204020204" pitchFamily="34" charset="-122"/>
              </a:rPr>
              <a:t>背景</a:t>
            </a:r>
            <a:r>
              <a:rPr lang="en-US" altLang="zh-CN" sz="2800" b="0" dirty="0" smtClean="0">
                <a:latin typeface="微软雅黑" panose="020B0503020204020204" pitchFamily="34" charset="-122"/>
                <a:ea typeface="微软雅黑" panose="020B0503020204020204" pitchFamily="34" charset="-122"/>
              </a:rPr>
              <a:t>)</a:t>
            </a:r>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500" y="1472421"/>
            <a:ext cx="4648200" cy="325755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3011" y="3020457"/>
            <a:ext cx="5020518" cy="3419027"/>
          </a:xfrm>
          <a:prstGeom prst="rect">
            <a:avLst/>
          </a:prstGeom>
        </p:spPr>
      </p:pic>
    </p:spTree>
    <p:extLst>
      <p:ext uri="{BB962C8B-B14F-4D97-AF65-F5344CB8AC3E}">
        <p14:creationId xmlns:p14="http://schemas.microsoft.com/office/powerpoint/2010/main" val="13834008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Acknowledgement</a:t>
            </a:r>
            <a:r>
              <a:rPr lang="en-US" altLang="zh-CN" sz="1400" dirty="0" smtClean="0"/>
              <a:t> </a:t>
            </a:r>
            <a:r>
              <a:rPr lang="en-US" altLang="zh-CN" sz="2800" b="0" dirty="0" smtClean="0"/>
              <a:t>(</a:t>
            </a:r>
            <a:r>
              <a:rPr lang="zh-CN" altLang="en-US" sz="2800" b="0" dirty="0" smtClean="0"/>
              <a:t>致谢</a:t>
            </a:r>
            <a:r>
              <a:rPr lang="en-US" altLang="zh-CN" sz="2800" b="0" dirty="0" smtClean="0"/>
              <a:t>)</a:t>
            </a:r>
            <a:endParaRPr lang="zh-CN" altLang="en-US" b="0" dirty="0"/>
          </a:p>
        </p:txBody>
      </p:sp>
      <p:sp>
        <p:nvSpPr>
          <p:cNvPr id="4" name="矩形 3"/>
          <p:cNvSpPr/>
          <p:nvPr/>
        </p:nvSpPr>
        <p:spPr>
          <a:xfrm>
            <a:off x="583209" y="2797884"/>
            <a:ext cx="4204322" cy="523220"/>
          </a:xfrm>
          <a:prstGeom prst="rect">
            <a:avLst/>
          </a:prstGeom>
        </p:spPr>
        <p:txBody>
          <a:bodyPr wrap="square">
            <a:spAutoFit/>
          </a:bodyPr>
          <a:lstStyle/>
          <a:p>
            <a:pPr algn="just"/>
            <a:r>
              <a:rPr lang="zh-CN" altLang="en-US" sz="2800" dirty="0" smtClean="0">
                <a:solidFill>
                  <a:schemeClr val="accent2"/>
                </a:solidFill>
                <a:latin typeface="+mn-ea"/>
              </a:rPr>
              <a:t>感谢我的导师路小波教授</a:t>
            </a:r>
            <a:endParaRPr lang="zh-CN" altLang="en-US" sz="2800" dirty="0">
              <a:solidFill>
                <a:schemeClr val="accent2"/>
              </a:solidFill>
              <a:latin typeface="+mn-ea"/>
            </a:endParaRPr>
          </a:p>
        </p:txBody>
      </p:sp>
      <p:sp>
        <p:nvSpPr>
          <p:cNvPr id="5" name="矩形 4"/>
          <p:cNvSpPr/>
          <p:nvPr/>
        </p:nvSpPr>
        <p:spPr>
          <a:xfrm>
            <a:off x="583209" y="3321104"/>
            <a:ext cx="4330835" cy="1938992"/>
          </a:xfrm>
          <a:prstGeom prst="rect">
            <a:avLst/>
          </a:prstGeom>
        </p:spPr>
        <p:txBody>
          <a:bodyPr wrap="square">
            <a:spAutoFit/>
          </a:bodyPr>
          <a:lstStyle/>
          <a:p>
            <a:pPr algn="just"/>
            <a:r>
              <a:rPr lang="zh-CN" altLang="en-US" sz="2000" dirty="0" smtClean="0">
                <a:latin typeface="+mn-ea"/>
              </a:rPr>
              <a:t>感谢东大，给了我广阔的成长舞台，感谢路老师给了我悉心的科研指导，感谢实验室的兄弟姐妹增添了学习生活中的欢笑，感谢同学好友之间纯粹的友谊，路漫漫其修远兮，吾将上下而求索，幸而一路有你们的陪伴。</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7820" y="1845336"/>
            <a:ext cx="3697038" cy="4414654"/>
          </a:xfrm>
          <a:prstGeom prst="rect">
            <a:avLst/>
          </a:prstGeom>
        </p:spPr>
      </p:pic>
    </p:spTree>
    <p:extLst>
      <p:ext uri="{BB962C8B-B14F-4D97-AF65-F5344CB8AC3E}">
        <p14:creationId xmlns:p14="http://schemas.microsoft.com/office/powerpoint/2010/main" val="234040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Rectangle 4"/>
          <p:cNvSpPr>
            <a:spLocks noChangeArrowheads="1"/>
          </p:cNvSpPr>
          <p:nvPr/>
        </p:nvSpPr>
        <p:spPr bwMode="auto">
          <a:xfrm>
            <a:off x="2987175" y="3044280"/>
            <a:ext cx="3169650" cy="769441"/>
          </a:xfrm>
          <a:prstGeom prst="rect">
            <a:avLst/>
          </a:prstGeom>
          <a:noFill/>
          <a:ln>
            <a:noFill/>
          </a:ln>
          <a:effectLst/>
          <a:extLst>
            <a:ext uri="{909E8E84-426E-40DD-AFC4-6F175D3DCCD1}">
              <a14:hiddenFill xmlns:a14="http://schemas.microsoft.com/office/drawing/2010/main">
                <a:gradFill rotWithShape="0">
                  <a:gsLst>
                    <a:gs pos="0">
                      <a:srgbClr val="DDDDDD"/>
                    </a:gs>
                    <a:gs pos="100000">
                      <a:schemeClr val="bg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4400" dirty="0">
                <a:solidFill>
                  <a:schemeClr val="bg1"/>
                </a:solidFill>
                <a:ea typeface="华文细黑" panose="02010600040101010101" pitchFamily="2" charset="-122"/>
              </a:rPr>
              <a:t>Thank you!</a:t>
            </a:r>
          </a:p>
        </p:txBody>
      </p:sp>
      <p:grpSp>
        <p:nvGrpSpPr>
          <p:cNvPr id="8" name="组合 7"/>
          <p:cNvGrpSpPr/>
          <p:nvPr/>
        </p:nvGrpSpPr>
        <p:grpSpPr>
          <a:xfrm>
            <a:off x="1872000" y="1101414"/>
            <a:ext cx="5400000" cy="4655172"/>
            <a:chOff x="1872000" y="1101414"/>
            <a:chExt cx="5400000" cy="4655172"/>
          </a:xfrm>
        </p:grpSpPr>
        <p:sp>
          <p:nvSpPr>
            <p:cNvPr id="6" name="六边形 5"/>
            <p:cNvSpPr/>
            <p:nvPr/>
          </p:nvSpPr>
          <p:spPr>
            <a:xfrm rot="246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六边形 3"/>
            <p:cNvSpPr/>
            <p:nvPr/>
          </p:nvSpPr>
          <p:spPr>
            <a:xfrm rot="60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六边形 4"/>
            <p:cNvSpPr/>
            <p:nvPr/>
          </p:nvSpPr>
          <p:spPr>
            <a:xfrm rot="150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六边形 6"/>
            <p:cNvSpPr/>
            <p:nvPr/>
          </p:nvSpPr>
          <p:spPr>
            <a:xfrm rot="2124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extLst>
      <p:ext uri="{BB962C8B-B14F-4D97-AF65-F5344CB8AC3E}">
        <p14:creationId xmlns:p14="http://schemas.microsoft.com/office/powerpoint/2010/main" val="250878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Abs val="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par>
                          <p:cTn id="8" fill="hold">
                            <p:stCondLst>
                              <p:cond delay="1000"/>
                            </p:stCondLst>
                            <p:childTnLst>
                              <p:par>
                                <p:cTn id="9" presetID="36" presetClass="emph" presetSubtype="0" fill="hold" grpId="1" nodeType="afterEffect">
                                  <p:stCondLst>
                                    <p:cond delay="0"/>
                                  </p:stCondLst>
                                  <p:iterate type="lt">
                                    <p:tmPct val="10000"/>
                                  </p:iterate>
                                  <p:childTnLst>
                                    <p:animScale>
                                      <p:cBhvr>
                                        <p:cTn id="10" dur="250" autoRev="1" fill="hold">
                                          <p:stCondLst>
                                            <p:cond delay="0"/>
                                          </p:stCondLst>
                                        </p:cTn>
                                        <p:tgtEl>
                                          <p:spTgt spid="3"/>
                                        </p:tgtEl>
                                      </p:cBhvr>
                                      <p:to x="80000" y="100000"/>
                                    </p:animScale>
                                    <p:anim by="(#ppt_w*0.10)" calcmode="lin" valueType="num">
                                      <p:cBhvr>
                                        <p:cTn id="11" dur="250" autoRev="1" fill="hold">
                                          <p:stCondLst>
                                            <p:cond delay="0"/>
                                          </p:stCondLst>
                                        </p:cTn>
                                        <p:tgtEl>
                                          <p:spTgt spid="3"/>
                                        </p:tgtEl>
                                        <p:attrNameLst>
                                          <p:attrName>ppt_x</p:attrName>
                                        </p:attrNameLst>
                                      </p:cBhvr>
                                    </p:anim>
                                    <p:anim by="(-#ppt_w*0.10)" calcmode="lin" valueType="num">
                                      <p:cBhvr>
                                        <p:cTn id="12" dur="250" autoRev="1" fill="hold">
                                          <p:stCondLst>
                                            <p:cond delay="0"/>
                                          </p:stCondLst>
                                        </p:cTn>
                                        <p:tgtEl>
                                          <p:spTgt spid="3"/>
                                        </p:tgtEl>
                                        <p:attrNameLst>
                                          <p:attrName>ppt_y</p:attrName>
                                        </p:attrNameLst>
                                      </p:cBhvr>
                                    </p:anim>
                                    <p:animRot by="-479820">
                                      <p:cBhvr>
                                        <p:cTn id="13" dur="250" autoRev="1" fill="hold">
                                          <p:stCondLst>
                                            <p:cond delay="0"/>
                                          </p:stCondLst>
                                        </p:cTn>
                                        <p:tgtEl>
                                          <p:spTgt spid="3"/>
                                        </p:tgtEl>
                                        <p:attrNameLst>
                                          <p:attrName>r</p:attrName>
                                        </p:attrNameLst>
                                      </p:cBhvr>
                                    </p:animRot>
                                  </p:childTnLst>
                                </p:cTn>
                              </p:par>
                            </p:childTnLst>
                          </p:cTn>
                        </p:par>
                        <p:par>
                          <p:cTn id="14" fill="hold">
                            <p:stCondLst>
                              <p:cond delay="1900"/>
                            </p:stCondLst>
                            <p:childTnLst>
                              <p:par>
                                <p:cTn id="15" presetID="10" presetClass="exit" presetSubtype="0" fill="hold" nodeType="afterEffect">
                                  <p:stCondLst>
                                    <p:cond delay="0"/>
                                  </p:stCondLst>
                                  <p:childTnLst>
                                    <p:animEffect transition="out" filter="fade">
                                      <p:cBhvr>
                                        <p:cTn id="16" dur="1500"/>
                                        <p:tgtEl>
                                          <p:spTgt spid="8"/>
                                        </p:tgtEl>
                                      </p:cBhvr>
                                    </p:animEffect>
                                    <p:set>
                                      <p:cBhvr>
                                        <p:cTn id="17" dur="1" fill="hold">
                                          <p:stCondLst>
                                            <p:cond delay="1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3" grpId="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Background</a:t>
            </a:r>
            <a:r>
              <a:rPr lang="en-US" altLang="zh-CN" sz="1400" dirty="0" smtClean="0"/>
              <a:t> </a:t>
            </a:r>
            <a:r>
              <a:rPr lang="en-US" altLang="zh-CN" sz="2800" b="0" dirty="0" smtClean="0">
                <a:latin typeface="微软雅黑" panose="020B0503020204020204" pitchFamily="34" charset="-122"/>
                <a:ea typeface="微软雅黑" panose="020B0503020204020204" pitchFamily="34" charset="-122"/>
              </a:rPr>
              <a:t>(</a:t>
            </a:r>
            <a:r>
              <a:rPr lang="zh-CN" altLang="en-US" sz="2800" b="0" dirty="0" smtClean="0">
                <a:latin typeface="微软雅黑" panose="020B0503020204020204" pitchFamily="34" charset="-122"/>
                <a:ea typeface="微软雅黑" panose="020B0503020204020204" pitchFamily="34" charset="-122"/>
              </a:rPr>
              <a:t>背景</a:t>
            </a:r>
            <a:r>
              <a:rPr lang="en-US" altLang="zh-CN" sz="2800" b="0" dirty="0" smtClean="0">
                <a:latin typeface="微软雅黑" panose="020B0503020204020204" pitchFamily="34" charset="-122"/>
                <a:ea typeface="微软雅黑" panose="020B0503020204020204" pitchFamily="34" charset="-122"/>
              </a:rPr>
              <a:t>)</a:t>
            </a:r>
            <a:endParaRPr lang="zh-CN" altLang="en-US" dirty="0"/>
          </a:p>
        </p:txBody>
      </p:sp>
      <p:sp>
        <p:nvSpPr>
          <p:cNvPr id="6" name="矩形 5"/>
          <p:cNvSpPr/>
          <p:nvPr/>
        </p:nvSpPr>
        <p:spPr>
          <a:xfrm>
            <a:off x="365500" y="2813477"/>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7" name="矩形 6"/>
          <p:cNvSpPr/>
          <p:nvPr/>
        </p:nvSpPr>
        <p:spPr>
          <a:xfrm>
            <a:off x="2618765" y="2813477"/>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2" name="文本框 1"/>
          <p:cNvSpPr txBox="1"/>
          <p:nvPr/>
        </p:nvSpPr>
        <p:spPr>
          <a:xfrm>
            <a:off x="1396551" y="3013532"/>
            <a:ext cx="1409257" cy="707886"/>
          </a:xfrm>
          <a:prstGeom prst="rect">
            <a:avLst/>
          </a:prstGeom>
          <a:noFill/>
        </p:spPr>
        <p:txBody>
          <a:bodyPr wrap="square" rtlCol="0">
            <a:spAutoFit/>
          </a:bodyPr>
          <a:lstStyle/>
          <a:p>
            <a:r>
              <a:rPr lang="zh-CN" altLang="en-US" sz="4000" dirty="0" smtClean="0"/>
              <a:t>三早</a:t>
            </a:r>
            <a:endParaRPr lang="zh-CN" altLang="en-US" sz="4000" dirty="0"/>
          </a:p>
        </p:txBody>
      </p:sp>
      <p:sp>
        <p:nvSpPr>
          <p:cNvPr id="11" name="矩形 10"/>
          <p:cNvSpPr/>
          <p:nvPr/>
        </p:nvSpPr>
        <p:spPr>
          <a:xfrm>
            <a:off x="365500" y="4150320"/>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12" name="矩形 11"/>
          <p:cNvSpPr/>
          <p:nvPr/>
        </p:nvSpPr>
        <p:spPr>
          <a:xfrm>
            <a:off x="2618765" y="4150320"/>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13" name="文本框 12"/>
          <p:cNvSpPr txBox="1"/>
          <p:nvPr/>
        </p:nvSpPr>
        <p:spPr>
          <a:xfrm>
            <a:off x="1396551" y="4350375"/>
            <a:ext cx="1409257" cy="707886"/>
          </a:xfrm>
          <a:prstGeom prst="rect">
            <a:avLst/>
          </a:prstGeom>
          <a:noFill/>
        </p:spPr>
        <p:txBody>
          <a:bodyPr wrap="square" rtlCol="0">
            <a:spAutoFit/>
          </a:bodyPr>
          <a:lstStyle/>
          <a:p>
            <a:r>
              <a:rPr lang="zh-CN" altLang="en-US" sz="4000" dirty="0" smtClean="0"/>
              <a:t>两快</a:t>
            </a:r>
            <a:endParaRPr lang="zh-CN" altLang="en-US" sz="4000" dirty="0"/>
          </a:p>
        </p:txBody>
      </p:sp>
      <p:sp>
        <p:nvSpPr>
          <p:cNvPr id="14" name="矩形 13"/>
          <p:cNvSpPr/>
          <p:nvPr/>
        </p:nvSpPr>
        <p:spPr>
          <a:xfrm>
            <a:off x="365500" y="5458371"/>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15" name="矩形 14"/>
          <p:cNvSpPr/>
          <p:nvPr/>
        </p:nvSpPr>
        <p:spPr>
          <a:xfrm>
            <a:off x="2618765" y="5458371"/>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16" name="文本框 15"/>
          <p:cNvSpPr txBox="1"/>
          <p:nvPr/>
        </p:nvSpPr>
        <p:spPr>
          <a:xfrm>
            <a:off x="1396551" y="5658426"/>
            <a:ext cx="1409257" cy="707886"/>
          </a:xfrm>
          <a:prstGeom prst="rect">
            <a:avLst/>
          </a:prstGeom>
          <a:noFill/>
        </p:spPr>
        <p:txBody>
          <a:bodyPr wrap="square" rtlCol="0">
            <a:spAutoFit/>
          </a:bodyPr>
          <a:lstStyle/>
          <a:p>
            <a:r>
              <a:rPr lang="zh-CN" altLang="en-US" sz="4000" dirty="0" smtClean="0"/>
              <a:t>一强</a:t>
            </a:r>
            <a:endParaRPr lang="zh-CN" altLang="en-US" sz="4000" dirty="0"/>
          </a:p>
        </p:txBody>
      </p:sp>
      <p:sp>
        <p:nvSpPr>
          <p:cNvPr id="3" name="文本框 2"/>
          <p:cNvSpPr txBox="1"/>
          <p:nvPr/>
        </p:nvSpPr>
        <p:spPr>
          <a:xfrm>
            <a:off x="3649815" y="3013532"/>
            <a:ext cx="5080015" cy="523220"/>
          </a:xfrm>
          <a:prstGeom prst="rect">
            <a:avLst/>
          </a:prstGeom>
          <a:noFill/>
        </p:spPr>
        <p:txBody>
          <a:bodyPr wrap="square" rtlCol="0">
            <a:spAutoFit/>
          </a:bodyPr>
          <a:lstStyle/>
          <a:p>
            <a:r>
              <a:rPr lang="zh-CN" altLang="en-US" sz="2800" dirty="0" smtClean="0">
                <a:solidFill>
                  <a:schemeClr val="tx1">
                    <a:lumMod val="75000"/>
                    <a:lumOff val="25000"/>
                  </a:schemeClr>
                </a:solidFill>
              </a:rPr>
              <a:t>早发现、早出动、早扑灭</a:t>
            </a:r>
            <a:endParaRPr lang="zh-CN" altLang="en-US" sz="2800" dirty="0">
              <a:solidFill>
                <a:schemeClr val="tx1">
                  <a:lumMod val="75000"/>
                  <a:lumOff val="25000"/>
                </a:schemeClr>
              </a:solidFill>
            </a:endParaRPr>
          </a:p>
        </p:txBody>
      </p:sp>
      <p:sp>
        <p:nvSpPr>
          <p:cNvPr id="17" name="文本框 16"/>
          <p:cNvSpPr txBox="1"/>
          <p:nvPr/>
        </p:nvSpPr>
        <p:spPr>
          <a:xfrm>
            <a:off x="3649815" y="4350301"/>
            <a:ext cx="5080015" cy="523220"/>
          </a:xfrm>
          <a:prstGeom prst="rect">
            <a:avLst/>
          </a:prstGeom>
          <a:noFill/>
        </p:spPr>
        <p:txBody>
          <a:bodyPr wrap="square" rtlCol="0">
            <a:spAutoFit/>
          </a:bodyPr>
          <a:lstStyle/>
          <a:p>
            <a:r>
              <a:rPr lang="zh-CN" altLang="en-US" sz="2800" dirty="0" smtClean="0">
                <a:solidFill>
                  <a:schemeClr val="tx1">
                    <a:lumMod val="75000"/>
                    <a:lumOff val="25000"/>
                  </a:schemeClr>
                </a:solidFill>
              </a:rPr>
              <a:t>领导上得快、火灾扑灭快</a:t>
            </a:r>
            <a:endParaRPr lang="zh-CN" altLang="en-US" sz="2800" dirty="0">
              <a:solidFill>
                <a:schemeClr val="tx1">
                  <a:lumMod val="75000"/>
                  <a:lumOff val="25000"/>
                </a:schemeClr>
              </a:solidFill>
            </a:endParaRPr>
          </a:p>
        </p:txBody>
      </p:sp>
      <p:sp>
        <p:nvSpPr>
          <p:cNvPr id="18" name="文本框 17"/>
          <p:cNvSpPr txBox="1"/>
          <p:nvPr/>
        </p:nvSpPr>
        <p:spPr>
          <a:xfrm>
            <a:off x="3649814" y="5658426"/>
            <a:ext cx="5080015" cy="523220"/>
          </a:xfrm>
          <a:prstGeom prst="rect">
            <a:avLst/>
          </a:prstGeom>
          <a:noFill/>
        </p:spPr>
        <p:txBody>
          <a:bodyPr wrap="square" rtlCol="0">
            <a:spAutoFit/>
          </a:bodyPr>
          <a:lstStyle/>
          <a:p>
            <a:r>
              <a:rPr lang="zh-CN" altLang="en-US" sz="2800" dirty="0" smtClean="0">
                <a:solidFill>
                  <a:schemeClr val="tx1">
                    <a:lumMod val="75000"/>
                    <a:lumOff val="25000"/>
                  </a:schemeClr>
                </a:solidFill>
              </a:rPr>
              <a:t>指挥强</a:t>
            </a:r>
            <a:endParaRPr lang="zh-CN" altLang="en-US" sz="2800" dirty="0">
              <a:solidFill>
                <a:schemeClr val="tx1">
                  <a:lumMod val="75000"/>
                  <a:lumOff val="25000"/>
                </a:schemeClr>
              </a:solidFill>
            </a:endParaRPr>
          </a:p>
        </p:txBody>
      </p:sp>
      <p:sp>
        <p:nvSpPr>
          <p:cNvPr id="19" name="文本占位符 3"/>
          <p:cNvSpPr txBox="1">
            <a:spLocks/>
          </p:cNvSpPr>
          <p:nvPr/>
        </p:nvSpPr>
        <p:spPr>
          <a:xfrm>
            <a:off x="3134290" y="1779395"/>
            <a:ext cx="2691126" cy="649287"/>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4400" b="1" kern="1200">
                <a:solidFill>
                  <a:schemeClr val="accent2"/>
                </a:solidFill>
                <a:latin typeface="+mj-ea"/>
                <a:ea typeface="+mj-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扑火原则</a:t>
            </a:r>
            <a:endParaRPr lang="zh-CN" altLang="en-US" dirty="0"/>
          </a:p>
        </p:txBody>
      </p:sp>
    </p:spTree>
    <p:extLst>
      <p:ext uri="{BB962C8B-B14F-4D97-AF65-F5344CB8AC3E}">
        <p14:creationId xmlns:p14="http://schemas.microsoft.com/office/powerpoint/2010/main" val="2110618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Background</a:t>
            </a:r>
            <a:r>
              <a:rPr lang="en-US" altLang="zh-CN" sz="1400" dirty="0" smtClean="0"/>
              <a:t> </a:t>
            </a:r>
            <a:r>
              <a:rPr lang="en-US" altLang="zh-CN" sz="2800" b="0" dirty="0" smtClean="0">
                <a:latin typeface="微软雅黑" panose="020B0503020204020204" pitchFamily="34" charset="-122"/>
                <a:ea typeface="微软雅黑" panose="020B0503020204020204" pitchFamily="34" charset="-122"/>
              </a:rPr>
              <a:t>(</a:t>
            </a:r>
            <a:r>
              <a:rPr lang="zh-CN" altLang="en-US" sz="2800" b="0" dirty="0" smtClean="0">
                <a:latin typeface="微软雅黑" panose="020B0503020204020204" pitchFamily="34" charset="-122"/>
                <a:ea typeface="微软雅黑" panose="020B0503020204020204" pitchFamily="34" charset="-122"/>
              </a:rPr>
              <a:t>背景</a:t>
            </a:r>
            <a:r>
              <a:rPr lang="en-US" altLang="zh-CN" sz="2800" b="0" dirty="0" smtClean="0">
                <a:latin typeface="微软雅黑" panose="020B0503020204020204" pitchFamily="34" charset="-122"/>
                <a:ea typeface="微软雅黑" panose="020B0503020204020204" pitchFamily="34" charset="-122"/>
              </a:rPr>
              <a:t>)</a:t>
            </a:r>
            <a:endParaRPr lang="zh-CN" altLang="en-US" dirty="0"/>
          </a:p>
        </p:txBody>
      </p:sp>
      <p:pic>
        <p:nvPicPr>
          <p:cNvPr id="2" name="图片 1"/>
          <p:cNvPicPr>
            <a:picLocks/>
          </p:cNvPicPr>
          <p:nvPr/>
        </p:nvPicPr>
        <p:blipFill rotWithShape="1">
          <a:blip r:embed="rId3">
            <a:extLst>
              <a:ext uri="{28A0092B-C50C-407E-A947-70E740481C1C}">
                <a14:useLocalDpi xmlns:a14="http://schemas.microsoft.com/office/drawing/2010/main" val="0"/>
              </a:ext>
            </a:extLst>
          </a:blip>
          <a:srcRect l="22323" t="2418"/>
          <a:stretch/>
        </p:blipFill>
        <p:spPr>
          <a:xfrm>
            <a:off x="797809" y="1329532"/>
            <a:ext cx="3240000" cy="2520000"/>
          </a:xfrm>
          <a:prstGeom prst="rect">
            <a:avLst/>
          </a:prstGeom>
        </p:spPr>
      </p:pic>
      <p:pic>
        <p:nvPicPr>
          <p:cNvPr id="3" name="图片 2"/>
          <p:cNvPicPr>
            <a:picLocks/>
          </p:cNvPicPr>
          <p:nvPr/>
        </p:nvPicPr>
        <p:blipFill>
          <a:blip r:embed="rId4">
            <a:extLst>
              <a:ext uri="{28A0092B-C50C-407E-A947-70E740481C1C}">
                <a14:useLocalDpi xmlns:a14="http://schemas.microsoft.com/office/drawing/2010/main" val="0"/>
              </a:ext>
            </a:extLst>
          </a:blip>
          <a:stretch>
            <a:fillRect/>
          </a:stretch>
        </p:blipFill>
        <p:spPr>
          <a:xfrm>
            <a:off x="4791859" y="1329532"/>
            <a:ext cx="3240000" cy="2520000"/>
          </a:xfrm>
          <a:prstGeom prst="rect">
            <a:avLst/>
          </a:prstGeom>
        </p:spPr>
      </p:pic>
      <p:pic>
        <p:nvPicPr>
          <p:cNvPr id="5" name="图片 4"/>
          <p:cNvPicPr>
            <a:picLocks/>
          </p:cNvPicPr>
          <p:nvPr/>
        </p:nvPicPr>
        <p:blipFill>
          <a:blip r:embed="rId5">
            <a:extLst>
              <a:ext uri="{28A0092B-C50C-407E-A947-70E740481C1C}">
                <a14:useLocalDpi xmlns:a14="http://schemas.microsoft.com/office/drawing/2010/main" val="0"/>
              </a:ext>
            </a:extLst>
          </a:blip>
          <a:stretch>
            <a:fillRect/>
          </a:stretch>
        </p:blipFill>
        <p:spPr>
          <a:xfrm>
            <a:off x="797809" y="4126651"/>
            <a:ext cx="3240000" cy="2520000"/>
          </a:xfrm>
          <a:prstGeom prst="rect">
            <a:avLst/>
          </a:prstGeom>
        </p:spPr>
      </p:pic>
      <p:pic>
        <p:nvPicPr>
          <p:cNvPr id="7" name="图片 6"/>
          <p:cNvPicPr>
            <a:picLocks/>
          </p:cNvPicPr>
          <p:nvPr/>
        </p:nvPicPr>
        <p:blipFill>
          <a:blip r:embed="rId6">
            <a:extLst>
              <a:ext uri="{28A0092B-C50C-407E-A947-70E740481C1C}">
                <a14:useLocalDpi xmlns:a14="http://schemas.microsoft.com/office/drawing/2010/main" val="0"/>
              </a:ext>
            </a:extLst>
          </a:blip>
          <a:stretch>
            <a:fillRect/>
          </a:stretch>
        </p:blipFill>
        <p:spPr>
          <a:xfrm>
            <a:off x="4791859" y="4126651"/>
            <a:ext cx="3240000" cy="2520000"/>
          </a:xfrm>
          <a:prstGeom prst="rect">
            <a:avLst/>
          </a:prstGeom>
        </p:spPr>
      </p:pic>
    </p:spTree>
    <p:extLst>
      <p:ext uri="{BB962C8B-B14F-4D97-AF65-F5344CB8AC3E}">
        <p14:creationId xmlns:p14="http://schemas.microsoft.com/office/powerpoint/2010/main" val="894062404"/>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Autofit/>
          </a:bodyPr>
          <a:lstStyle/>
          <a:p>
            <a:r>
              <a:rPr lang="zh-CN" altLang="en-US" b="0" dirty="0"/>
              <a:t>森林</a:t>
            </a:r>
            <a:r>
              <a:rPr lang="zh-CN" altLang="en-US" b="0" dirty="0" smtClean="0"/>
              <a:t>烟火识别模块</a:t>
            </a:r>
            <a:endParaRPr lang="zh-CN" altLang="en-US" b="0" dirty="0"/>
          </a:p>
        </p:txBody>
      </p:sp>
      <p:sp>
        <p:nvSpPr>
          <p:cNvPr id="13" name="矩形 12"/>
          <p:cNvSpPr/>
          <p:nvPr/>
        </p:nvSpPr>
        <p:spPr>
          <a:xfrm>
            <a:off x="647564" y="1703720"/>
            <a:ext cx="7848872" cy="461665"/>
          </a:xfrm>
          <a:prstGeom prst="rect">
            <a:avLst/>
          </a:prstGeom>
        </p:spPr>
        <p:txBody>
          <a:bodyPr wrap="square">
            <a:spAutoFit/>
          </a:bodyPr>
          <a:lstStyle/>
          <a:p>
            <a:pPr algn="ctr"/>
            <a:r>
              <a:rPr lang="zh-CN" altLang="en-US" sz="2400" dirty="0" smtClean="0">
                <a:solidFill>
                  <a:schemeClr val="accent2"/>
                </a:solidFill>
                <a:latin typeface="+mn-ea"/>
              </a:rPr>
              <a:t>基于视频分析的森林烟火识别算法模块</a:t>
            </a:r>
            <a:endParaRPr lang="zh-CN" altLang="en-US" sz="2400" dirty="0">
              <a:solidFill>
                <a:schemeClr val="accent2"/>
              </a:solidFill>
              <a:latin typeface="+mn-ea"/>
            </a:endParaRPr>
          </a:p>
        </p:txBody>
      </p:sp>
      <p:grpSp>
        <p:nvGrpSpPr>
          <p:cNvPr id="19" name="组合 18"/>
          <p:cNvGrpSpPr/>
          <p:nvPr/>
        </p:nvGrpSpPr>
        <p:grpSpPr>
          <a:xfrm>
            <a:off x="625288" y="4050806"/>
            <a:ext cx="7893424" cy="244518"/>
            <a:chOff x="625288" y="3441211"/>
            <a:chExt cx="7893424" cy="244518"/>
          </a:xfrm>
        </p:grpSpPr>
        <p:cxnSp>
          <p:nvCxnSpPr>
            <p:cNvPr id="12" name="直接箭头连接符 11"/>
            <p:cNvCxnSpPr/>
            <p:nvPr/>
          </p:nvCxnSpPr>
          <p:spPr>
            <a:xfrm>
              <a:off x="625288" y="3563471"/>
              <a:ext cx="7893424" cy="0"/>
            </a:xfrm>
            <a:prstGeom prst="straightConnector1">
              <a:avLst/>
            </a:prstGeom>
            <a:ln w="317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2086850" y="3441211"/>
              <a:ext cx="4970300" cy="244518"/>
              <a:chOff x="1944667" y="3441211"/>
              <a:chExt cx="4970300" cy="244518"/>
            </a:xfrm>
          </p:grpSpPr>
          <p:sp>
            <p:nvSpPr>
              <p:cNvPr id="14" name="矩形 13"/>
              <p:cNvSpPr>
                <a:spLocks noChangeAspect="1"/>
              </p:cNvSpPr>
              <p:nvPr/>
            </p:nvSpPr>
            <p:spPr>
              <a:xfrm rot="2700000">
                <a:off x="1944667"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矩形 14"/>
              <p:cNvSpPr>
                <a:spLocks noChangeAspect="1"/>
              </p:cNvSpPr>
              <p:nvPr/>
            </p:nvSpPr>
            <p:spPr>
              <a:xfrm rot="2700000">
                <a:off x="3519928"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矩形 15"/>
              <p:cNvSpPr>
                <a:spLocks noChangeAspect="1"/>
              </p:cNvSpPr>
              <p:nvPr/>
            </p:nvSpPr>
            <p:spPr>
              <a:xfrm rot="2700000">
                <a:off x="5095189"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矩形 16"/>
              <p:cNvSpPr>
                <a:spLocks noChangeAspect="1"/>
              </p:cNvSpPr>
              <p:nvPr/>
            </p:nvSpPr>
            <p:spPr>
              <a:xfrm rot="2700000">
                <a:off x="6670449"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20" name="矩形 19"/>
          <p:cNvSpPr/>
          <p:nvPr/>
        </p:nvSpPr>
        <p:spPr>
          <a:xfrm>
            <a:off x="1185926" y="3083457"/>
            <a:ext cx="2046366" cy="646331"/>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图像增强：</a:t>
            </a:r>
            <a:endParaRPr lang="en-US" altLang="zh-CN" dirty="0" smtClean="0">
              <a:latin typeface="微软雅黑 Light" panose="020B0502040204020203" pitchFamily="34" charset="-122"/>
              <a:ea typeface="微软雅黑 Light" panose="020B0502040204020203" pitchFamily="34" charset="-122"/>
            </a:endParaRPr>
          </a:p>
          <a:p>
            <a:pPr algn="ctr"/>
            <a:r>
              <a:rPr lang="zh-CN" altLang="en-US" dirty="0" smtClean="0">
                <a:latin typeface="微软雅黑 Light" panose="020B0502040204020203" pitchFamily="34" charset="-122"/>
                <a:ea typeface="微软雅黑 Light" panose="020B0502040204020203" pitchFamily="34" charset="-122"/>
              </a:rPr>
              <a:t>视频去雾霾处理</a:t>
            </a:r>
          </a:p>
        </p:txBody>
      </p:sp>
      <p:sp>
        <p:nvSpPr>
          <p:cNvPr id="23" name="矩形 22"/>
          <p:cNvSpPr/>
          <p:nvPr/>
        </p:nvSpPr>
        <p:spPr>
          <a:xfrm>
            <a:off x="2761187" y="4785459"/>
            <a:ext cx="2046366" cy="369332"/>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运动目标分割</a:t>
            </a:r>
          </a:p>
        </p:txBody>
      </p:sp>
      <p:sp>
        <p:nvSpPr>
          <p:cNvPr id="24" name="矩形 23"/>
          <p:cNvSpPr/>
          <p:nvPr/>
        </p:nvSpPr>
        <p:spPr>
          <a:xfrm>
            <a:off x="4336448" y="3083457"/>
            <a:ext cx="2046366" cy="369332"/>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烟雾特征提取</a:t>
            </a:r>
          </a:p>
        </p:txBody>
      </p:sp>
      <p:sp>
        <p:nvSpPr>
          <p:cNvPr id="25" name="矩形 24"/>
          <p:cNvSpPr/>
          <p:nvPr/>
        </p:nvSpPr>
        <p:spPr>
          <a:xfrm>
            <a:off x="5911708" y="4785459"/>
            <a:ext cx="2046366" cy="369332"/>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分类器设计</a:t>
            </a:r>
          </a:p>
        </p:txBody>
      </p:sp>
    </p:spTree>
    <p:extLst>
      <p:ext uri="{BB962C8B-B14F-4D97-AF65-F5344CB8AC3E}">
        <p14:creationId xmlns:p14="http://schemas.microsoft.com/office/powerpoint/2010/main" val="3403981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spect="1"/>
          </p:cNvSpPr>
          <p:nvPr/>
        </p:nvSpPr>
        <p:spPr>
          <a:xfrm rot="2700000">
            <a:off x="3276000" y="2133000"/>
            <a:ext cx="2592000" cy="2592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599019" y="2705725"/>
            <a:ext cx="1945962" cy="1446550"/>
          </a:xfrm>
          <a:prstGeom prst="rect">
            <a:avLst/>
          </a:prstGeom>
          <a:noFill/>
        </p:spPr>
        <p:txBody>
          <a:bodyPr wrap="square" rtlCol="0">
            <a:spAutoFit/>
          </a:bodyPr>
          <a:lstStyle/>
          <a:p>
            <a:pPr algn="ctr"/>
            <a:r>
              <a:rPr lang="zh-CN" altLang="en-US" sz="4400" dirty="0" smtClean="0">
                <a:solidFill>
                  <a:schemeClr val="bg1"/>
                </a:solidFill>
              </a:rPr>
              <a:t>去雾</a:t>
            </a:r>
            <a:endParaRPr lang="en-US" altLang="zh-CN" sz="4400" dirty="0" smtClean="0">
              <a:solidFill>
                <a:schemeClr val="bg1"/>
              </a:solidFill>
            </a:endParaRPr>
          </a:p>
          <a:p>
            <a:pPr algn="ctr"/>
            <a:r>
              <a:rPr lang="zh-CN" altLang="en-US" sz="4400" dirty="0" smtClean="0">
                <a:solidFill>
                  <a:schemeClr val="bg1"/>
                </a:solidFill>
              </a:rPr>
              <a:t>处理</a:t>
            </a:r>
            <a:endParaRPr lang="zh-CN" altLang="en-US" sz="4400" dirty="0">
              <a:solidFill>
                <a:schemeClr val="bg1"/>
              </a:solidFill>
            </a:endParaRPr>
          </a:p>
        </p:txBody>
      </p:sp>
    </p:spTree>
    <p:extLst>
      <p:ext uri="{BB962C8B-B14F-4D97-AF65-F5344CB8AC3E}">
        <p14:creationId xmlns:p14="http://schemas.microsoft.com/office/powerpoint/2010/main" val="3725891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a:t>
            </a:r>
            <a:r>
              <a:rPr lang="zh-CN" altLang="en-US" dirty="0" smtClean="0"/>
              <a:t>雾处理</a:t>
            </a:r>
            <a:endParaRPr lang="zh-CN" altLang="en-US" b="0" dirty="0"/>
          </a:p>
        </p:txBody>
      </p:sp>
      <p:sp>
        <p:nvSpPr>
          <p:cNvPr id="3" name="矩形 2"/>
          <p:cNvSpPr/>
          <p:nvPr/>
        </p:nvSpPr>
        <p:spPr>
          <a:xfrm>
            <a:off x="647564" y="1965339"/>
            <a:ext cx="7848872" cy="1107996"/>
          </a:xfrm>
          <a:prstGeom prst="rect">
            <a:avLst/>
          </a:prstGeom>
        </p:spPr>
        <p:txBody>
          <a:bodyPr wrap="square">
            <a:spAutoFit/>
          </a:bodyPr>
          <a:lstStyle/>
          <a:p>
            <a:pPr indent="457200" algn="just"/>
            <a:r>
              <a:rPr lang="zh-CN" altLang="en-US" sz="2200" dirty="0">
                <a:solidFill>
                  <a:schemeClr val="accent2"/>
                </a:solidFill>
                <a:latin typeface="微软雅黑 Light" panose="020B0502040204020203" pitchFamily="34" charset="-122"/>
                <a:ea typeface="微软雅黑 Light" panose="020B0502040204020203" pitchFamily="34" charset="-122"/>
              </a:rPr>
              <a:t>暗通道去雾：</a:t>
            </a:r>
            <a:endParaRPr lang="en-US" altLang="zh-CN" sz="2200" dirty="0">
              <a:solidFill>
                <a:schemeClr val="accent2"/>
              </a:solidFill>
              <a:latin typeface="微软雅黑 Light" panose="020B0502040204020203" pitchFamily="34" charset="-122"/>
              <a:ea typeface="微软雅黑 Light" panose="020B0502040204020203" pitchFamily="34" charset="-122"/>
            </a:endParaRPr>
          </a:p>
          <a:p>
            <a:pPr indent="457200" algn="just"/>
            <a:r>
              <a:rPr lang="zh-CN" altLang="en-US" sz="2200" dirty="0" smtClean="0">
                <a:latin typeface="微软雅黑 Light" panose="020B0502040204020203" pitchFamily="34" charset="-122"/>
                <a:ea typeface="微软雅黑 Light" panose="020B0502040204020203" pitchFamily="34" charset="-122"/>
              </a:rPr>
              <a:t>基于暗通道先验理论计算大气光取值与透射率图，根据有雾图像模型估算无雾图像</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grpSp>
        <p:nvGrpSpPr>
          <p:cNvPr id="5" name="组合 4"/>
          <p:cNvGrpSpPr/>
          <p:nvPr/>
        </p:nvGrpSpPr>
        <p:grpSpPr>
          <a:xfrm>
            <a:off x="711115" y="1662772"/>
            <a:ext cx="803049" cy="262191"/>
            <a:chOff x="683546" y="2736327"/>
            <a:chExt cx="803049" cy="262191"/>
          </a:xfrm>
        </p:grpSpPr>
        <p:sp>
          <p:nvSpPr>
            <p:cNvPr id="6" name="矩形 5"/>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7" name="直接连接符 6"/>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93512" y="3430204"/>
            <a:ext cx="803049" cy="262191"/>
            <a:chOff x="683546" y="2736327"/>
            <a:chExt cx="803049" cy="262191"/>
          </a:xfrm>
        </p:grpSpPr>
        <p:sp>
          <p:nvSpPr>
            <p:cNvPr id="9" name="矩形 8"/>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47565" y="3711899"/>
            <a:ext cx="7848872" cy="1107996"/>
          </a:xfrm>
          <a:prstGeom prst="rect">
            <a:avLst/>
          </a:prstGeom>
        </p:spPr>
        <p:txBody>
          <a:bodyPr wrap="square">
            <a:spAutoFit/>
          </a:bodyPr>
          <a:lstStyle/>
          <a:p>
            <a:pPr indent="457200" algn="just"/>
            <a:r>
              <a:rPr lang="en-US" altLang="zh-CN" sz="2200" dirty="0">
                <a:solidFill>
                  <a:schemeClr val="accent2"/>
                </a:solidFill>
                <a:latin typeface="微软雅黑 Light" panose="020B0502040204020203" pitchFamily="34" charset="-122"/>
                <a:ea typeface="微软雅黑 Light" panose="020B0502040204020203" pitchFamily="34" charset="-122"/>
              </a:rPr>
              <a:t>MSRCR</a:t>
            </a:r>
            <a:r>
              <a:rPr lang="zh-CN" altLang="en-US" sz="2200" dirty="0">
                <a:solidFill>
                  <a:schemeClr val="accent2"/>
                </a:solidFill>
                <a:latin typeface="微软雅黑 Light" panose="020B0502040204020203" pitchFamily="34" charset="-122"/>
                <a:ea typeface="微软雅黑 Light" panose="020B0502040204020203" pitchFamily="34" charset="-122"/>
              </a:rPr>
              <a:t>：</a:t>
            </a:r>
            <a:endParaRPr lang="en-US" altLang="zh-CN" sz="2200" dirty="0">
              <a:solidFill>
                <a:schemeClr val="accent2"/>
              </a:solidFill>
              <a:latin typeface="微软雅黑 Light" panose="020B0502040204020203" pitchFamily="34" charset="-122"/>
              <a:ea typeface="微软雅黑 Light" panose="020B0502040204020203" pitchFamily="34" charset="-122"/>
            </a:endParaRPr>
          </a:p>
          <a:p>
            <a:pPr indent="457200" algn="just"/>
            <a:r>
              <a:rPr lang="zh-CN" altLang="en-US" sz="2200" dirty="0" smtClean="0">
                <a:latin typeface="微软雅黑 Light" panose="020B0502040204020203" pitchFamily="34" charset="-122"/>
                <a:ea typeface="微软雅黑 Light" panose="020B0502040204020203" pitchFamily="34" charset="-122"/>
              </a:rPr>
              <a:t>基于视网膜感知图像能力通过观测图像与反射图像求解入射图像即无雾图像。</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sp>
        <p:nvSpPr>
          <p:cNvPr id="17" name="矩形 16"/>
          <p:cNvSpPr/>
          <p:nvPr/>
        </p:nvSpPr>
        <p:spPr>
          <a:xfrm>
            <a:off x="647564" y="5472385"/>
            <a:ext cx="7848872" cy="769441"/>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直方图均衡：</a:t>
            </a:r>
            <a:endParaRPr lang="en-US" altLang="zh-CN" sz="2200" dirty="0">
              <a:solidFill>
                <a:schemeClr val="accent2"/>
              </a:solidFill>
              <a:latin typeface="微软雅黑 Light" panose="020B0502040204020203" pitchFamily="34" charset="-122"/>
              <a:ea typeface="微软雅黑 Light" panose="020B0502040204020203" pitchFamily="34" charset="-122"/>
            </a:endParaRPr>
          </a:p>
          <a:p>
            <a:pPr indent="457200" algn="just"/>
            <a:r>
              <a:rPr lang="zh-CN" altLang="en-US" sz="2200" dirty="0" smtClean="0">
                <a:latin typeface="微软雅黑 Light" panose="020B0502040204020203" pitchFamily="34" charset="-122"/>
                <a:ea typeface="微软雅黑 Light" panose="020B0502040204020203" pitchFamily="34" charset="-122"/>
              </a:rPr>
              <a:t>基于图像直方图增强图像中对比度达到去雾处理效果</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grpSp>
        <p:nvGrpSpPr>
          <p:cNvPr id="20" name="组合 19"/>
          <p:cNvGrpSpPr/>
          <p:nvPr/>
        </p:nvGrpSpPr>
        <p:grpSpPr>
          <a:xfrm>
            <a:off x="618415" y="5155892"/>
            <a:ext cx="803049" cy="262191"/>
            <a:chOff x="683546" y="2736327"/>
            <a:chExt cx="803049" cy="262191"/>
          </a:xfrm>
        </p:grpSpPr>
        <p:sp>
          <p:nvSpPr>
            <p:cNvPr id="21" name="矩形 20"/>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2" name="直接连接符 21"/>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8527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1676</TotalTime>
  <Words>3807</Words>
  <Application>Microsoft Office PowerPoint</Application>
  <PresentationFormat>全屏显示(4:3)</PresentationFormat>
  <Paragraphs>333</Paragraphs>
  <Slides>41</Slides>
  <Notes>41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41</vt:i4>
      </vt:variant>
    </vt:vector>
  </HeadingPairs>
  <TitlesOfParts>
    <vt:vector size="54" baseType="lpstr">
      <vt:lpstr>MS Gothic</vt:lpstr>
      <vt:lpstr>华文细黑</vt:lpstr>
      <vt:lpstr>宋体</vt:lpstr>
      <vt:lpstr>微软雅黑</vt:lpstr>
      <vt:lpstr>微软雅黑 Light</vt:lpstr>
      <vt:lpstr>Arial</vt:lpstr>
      <vt:lpstr>Calibri</vt:lpstr>
      <vt:lpstr>Microsoft New Tai Lue</vt:lpstr>
      <vt:lpstr>Times New Roman</vt:lpstr>
      <vt:lpstr>1_Office 主题</vt:lpstr>
      <vt:lpstr>文档</vt:lpstr>
      <vt:lpstr>Equation</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www.pptbz.com</dc:creator>
  <cp:lastModifiedBy>KylinC</cp:lastModifiedBy>
  <cp:revision>503</cp:revision>
  <dcterms:created xsi:type="dcterms:W3CDTF">2015-04-19T07:39:12Z</dcterms:created>
  <dcterms:modified xsi:type="dcterms:W3CDTF">2018-04-11T04:51:18Z</dcterms:modified>
</cp:coreProperties>
</file>