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73" r:id="rId3"/>
    <p:sldId id="271" r:id="rId4"/>
    <p:sldId id="270" r:id="rId5"/>
    <p:sldId id="269" r:id="rId6"/>
    <p:sldId id="274" r:id="rId7"/>
    <p:sldId id="275" r:id="rId8"/>
    <p:sldId id="278" r:id="rId9"/>
    <p:sldId id="277" r:id="rId10"/>
    <p:sldId id="287" r:id="rId11"/>
    <p:sldId id="280" r:id="rId12"/>
    <p:sldId id="279" r:id="rId13"/>
    <p:sldId id="282" r:id="rId14"/>
    <p:sldId id="281" r:id="rId15"/>
    <p:sldId id="283" r:id="rId16"/>
    <p:sldId id="272" r:id="rId17"/>
    <p:sldId id="284" r:id="rId18"/>
    <p:sldId id="285" r:id="rId19"/>
    <p:sldId id="286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44450" cap="rnd">
              <a:solidFill>
                <a:schemeClr val="tx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1.6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dPt>
            <c:idx val="1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dPt>
            <c:idx val="2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dPt>
            <c:idx val="3"/>
            <c:marker>
              <c:symbol val="picture"/>
              <c:spPr>
                <a:blipFill>
                  <a:blip xmlns:r="http://schemas.openxmlformats.org/officeDocument/2006/relationships" r:embed="rId2"/>
                  <a:stretch>
                    <a:fillRect/>
                  </a:stretch>
                </a:blipFill>
                <a:ln w="25400">
                  <a:noFill/>
                </a:ln>
                <a:effectLst/>
              </c:spPr>
            </c:marker>
            <c:bubble3D val="0"/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03648"/>
        <c:axId val="5605608"/>
      </c:lineChart>
      <c:catAx>
        <c:axId val="5603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605608"/>
        <c:crosses val="autoZero"/>
        <c:auto val="1"/>
        <c:lblAlgn val="ctr"/>
        <c:lblOffset val="100"/>
        <c:noMultiLvlLbl val="0"/>
      </c:catAx>
      <c:valAx>
        <c:axId val="560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答辩人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：   蔡敏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指导老师：路小波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303" y="2330359"/>
            <a:ext cx="8356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基于视频分析的</a:t>
            </a:r>
            <a:endParaRPr lang="en-US" altLang="zh-CN" sz="5400" b="1" dirty="0" smtClean="0">
              <a:solidFill>
                <a:schemeClr val="accent2"/>
              </a:solidFill>
            </a:endParaRPr>
          </a:p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森林烟火识别算法研究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图像增强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100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方案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8110" y="1342005"/>
            <a:ext cx="1895374" cy="4738767"/>
            <a:chOff x="2130498" y="1557157"/>
            <a:chExt cx="1895374" cy="4738767"/>
          </a:xfrm>
        </p:grpSpPr>
        <p:grpSp>
          <p:nvGrpSpPr>
            <p:cNvPr id="3" name="组合 2"/>
            <p:cNvGrpSpPr>
              <a:grpSpLocks noChangeAspect="1"/>
            </p:cNvGrpSpPr>
            <p:nvPr/>
          </p:nvGrpSpPr>
          <p:grpSpPr>
            <a:xfrm rot="2700000">
              <a:off x="708801" y="2978854"/>
              <a:ext cx="4738767" cy="1895374"/>
              <a:chOff x="1043608" y="2564904"/>
              <a:chExt cx="5297712" cy="211893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632996" y="2564904"/>
                <a:ext cx="2118937" cy="2118937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1043608" y="4683841"/>
                <a:ext cx="5297712" cy="0"/>
              </a:xfrm>
              <a:prstGeom prst="line">
                <a:avLst/>
              </a:prstGeom>
              <a:ln w="25400">
                <a:gradFill>
                  <a:gsLst>
                    <a:gs pos="0">
                      <a:schemeClr val="accent5">
                        <a:alpha val="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2164999" y="3530169"/>
              <a:ext cx="18263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/>
                  </a:solidFill>
                </a:rPr>
                <a:t>Simple</a:t>
              </a:r>
            </a:p>
            <a:p>
              <a:pPr algn="ctr"/>
              <a:r>
                <a:rPr lang="zh-CN" altLang="en-US" sz="2400" dirty="0"/>
                <a:t>简单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3710" y="1342005"/>
            <a:ext cx="1987757" cy="4738767"/>
            <a:chOff x="5071938" y="1557157"/>
            <a:chExt cx="1987757" cy="4738767"/>
          </a:xfrm>
        </p:grpSpPr>
        <p:grpSp>
          <p:nvGrpSpPr>
            <p:cNvPr id="6" name="组合 5"/>
            <p:cNvGrpSpPr>
              <a:grpSpLocks noChangeAspect="1"/>
            </p:cNvGrpSpPr>
            <p:nvPr/>
          </p:nvGrpSpPr>
          <p:grpSpPr>
            <a:xfrm rot="13500000" flipH="1">
              <a:off x="3696433" y="2978854"/>
              <a:ext cx="4738767" cy="1895374"/>
              <a:chOff x="1043608" y="2564904"/>
              <a:chExt cx="5297712" cy="211893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632996" y="2564904"/>
                <a:ext cx="2118937" cy="211893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043608" y="4683841"/>
                <a:ext cx="5297712" cy="0"/>
              </a:xfrm>
              <a:prstGeom prst="line">
                <a:avLst/>
              </a:prstGeom>
              <a:ln w="25400">
                <a:gradFill>
                  <a:gsLst>
                    <a:gs pos="0">
                      <a:schemeClr val="accent5">
                        <a:alpha val="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5071938" y="3530169"/>
              <a:ext cx="198775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white"/>
                  </a:solidFill>
                </a:rPr>
                <a:t>Effective</a:t>
              </a:r>
            </a:p>
            <a:p>
              <a:pPr algn="ctr"/>
              <a:r>
                <a:rPr lang="zh-CN" altLang="en-US" sz="2400" dirty="0">
                  <a:solidFill>
                    <a:prstClr val="white"/>
                  </a:solidFill>
                </a:rPr>
                <a:t>有效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47564" y="6065248"/>
            <a:ext cx="7848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dirty="0" smtClean="0">
                <a:latin typeface="+mn-ea"/>
              </a:rPr>
              <a:t>总结提出的方案，不仅简单，而且有效。</a:t>
            </a: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58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>
            <a:spLocks noChangeAspect="1"/>
          </p:cNvSpPr>
          <p:nvPr/>
        </p:nvSpPr>
        <p:spPr>
          <a:xfrm>
            <a:off x="3097800" y="2025000"/>
            <a:ext cx="2948400" cy="280800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4603" y="297466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148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成果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3" name="正五边形 2"/>
          <p:cNvSpPr>
            <a:spLocks noChangeAspect="1"/>
          </p:cNvSpPr>
          <p:nvPr/>
        </p:nvSpPr>
        <p:spPr>
          <a:xfrm>
            <a:off x="1051285" y="2154559"/>
            <a:ext cx="720000" cy="685714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4" name="正五边形 3"/>
          <p:cNvSpPr>
            <a:spLocks noChangeAspect="1"/>
          </p:cNvSpPr>
          <p:nvPr/>
        </p:nvSpPr>
        <p:spPr>
          <a:xfrm>
            <a:off x="1051285" y="4201074"/>
            <a:ext cx="720000" cy="685714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3507" y="2306038"/>
            <a:ext cx="31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一句话总结成果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3507" y="4352553"/>
            <a:ext cx="311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一句话总结成果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3507" y="2829258"/>
            <a:ext cx="5927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在这里填写研究成果，在这里填写研究成果，在这里填写研究成果，在这里填写研究成果，在这里填写研究成果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 smtClean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507" y="4875814"/>
            <a:ext cx="5927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在这里填写研究成果，在这里填写研究成果，在这里填写研究成果，在这里填写研究成果，在这里填写研究成果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 smtClean="0">
              <a:latin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2145" y="4038826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>
            <a:off x="-397915" y="369115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成果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73933533"/>
              </p:ext>
            </p:extLst>
          </p:nvPr>
        </p:nvGraphicFramePr>
        <p:xfrm>
          <a:off x="1465942" y="1800000"/>
          <a:ext cx="6096000" cy="385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2233314" y="5723061"/>
            <a:ext cx="467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Microsoft New Tai Lue" panose="020B0502040204020203" pitchFamily="34" charset="0"/>
              </a:rPr>
              <a:t>用一张图表来说明研究成果</a:t>
            </a:r>
            <a:endParaRPr lang="zh-CN" altLang="en-US" sz="2000" dirty="0">
              <a:solidFill>
                <a:schemeClr val="accent2"/>
              </a:solidFill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成果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>
          <a:xfrm>
            <a:off x="1188000" y="1403829"/>
            <a:ext cx="6768000" cy="45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33314" y="6057418"/>
            <a:ext cx="467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Microsoft New Tai Lue" panose="020B0502040204020203" pitchFamily="34" charset="0"/>
              </a:rPr>
              <a:t>用一张图片来说明研究成果</a:t>
            </a:r>
            <a:endParaRPr lang="zh-CN" altLang="en-US" sz="2000" dirty="0">
              <a:solidFill>
                <a:schemeClr val="accent2"/>
              </a:solidFill>
              <a:cs typeface="Microsoft New Tai Lue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04" y="1475829"/>
            <a:ext cx="6602992" cy="4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970000" y="2047965"/>
            <a:ext cx="3204000" cy="276207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4603" y="270572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2706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/>
              <a:t>总结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32" name="任意多边形 31"/>
          <p:cNvSpPr>
            <a:spLocks noChangeAspect="1"/>
          </p:cNvSpPr>
          <p:nvPr/>
        </p:nvSpPr>
        <p:spPr>
          <a:xfrm rot="5400000">
            <a:off x="1813226" y="2263492"/>
            <a:ext cx="1067699" cy="920433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1007962" y="249988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 rot="5400000">
            <a:off x="3964517" y="2797341"/>
            <a:ext cx="2135400" cy="920435"/>
          </a:xfrm>
          <a:custGeom>
            <a:avLst/>
            <a:gdLst>
              <a:gd name="connsiteX0" fmla="*/ 0 w 2135400"/>
              <a:gd name="connsiteY0" fmla="*/ 920432 h 920435"/>
              <a:gd name="connsiteX1" fmla="*/ 564574 w 2135400"/>
              <a:gd name="connsiteY1" fmla="*/ 0 h 920435"/>
              <a:gd name="connsiteX2" fmla="*/ 1570826 w 2135400"/>
              <a:gd name="connsiteY2" fmla="*/ 0 h 920435"/>
              <a:gd name="connsiteX3" fmla="*/ 2135400 w 2135400"/>
              <a:gd name="connsiteY3" fmla="*/ 920432 h 920435"/>
              <a:gd name="connsiteX4" fmla="*/ 2135399 w 2135400"/>
              <a:gd name="connsiteY4" fmla="*/ 920435 h 920435"/>
              <a:gd name="connsiteX5" fmla="*/ 1067699 w 2135400"/>
              <a:gd name="connsiteY5" fmla="*/ 920435 h 920435"/>
              <a:gd name="connsiteX6" fmla="*/ 2 w 2135400"/>
              <a:gd name="connsiteY6" fmla="*/ 920435 h 9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5400" h="920435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2135399" y="920435"/>
                </a:lnTo>
                <a:lnTo>
                  <a:pt x="1067699" y="920435"/>
                </a:lnTo>
                <a:lnTo>
                  <a:pt x="2" y="920435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3693105" y="249988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 rot="5400000">
            <a:off x="6189445" y="2337127"/>
            <a:ext cx="2135400" cy="1840863"/>
          </a:xfrm>
          <a:custGeom>
            <a:avLst/>
            <a:gdLst>
              <a:gd name="connsiteX0" fmla="*/ 0 w 2135400"/>
              <a:gd name="connsiteY0" fmla="*/ 920432 h 1840863"/>
              <a:gd name="connsiteX1" fmla="*/ 564574 w 2135400"/>
              <a:gd name="connsiteY1" fmla="*/ 0 h 1840863"/>
              <a:gd name="connsiteX2" fmla="*/ 1570826 w 2135400"/>
              <a:gd name="connsiteY2" fmla="*/ 0 h 1840863"/>
              <a:gd name="connsiteX3" fmla="*/ 2135400 w 2135400"/>
              <a:gd name="connsiteY3" fmla="*/ 920432 h 1840863"/>
              <a:gd name="connsiteX4" fmla="*/ 1570826 w 2135400"/>
              <a:gd name="connsiteY4" fmla="*/ 1840863 h 1840863"/>
              <a:gd name="connsiteX5" fmla="*/ 1067699 w 2135400"/>
              <a:gd name="connsiteY5" fmla="*/ 1840863 h 1840863"/>
              <a:gd name="connsiteX6" fmla="*/ 1067699 w 2135400"/>
              <a:gd name="connsiteY6" fmla="*/ 920434 h 1840863"/>
              <a:gd name="connsiteX7" fmla="*/ 1 w 2135400"/>
              <a:gd name="connsiteY7" fmla="*/ 920434 h 184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5400" h="1840863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1570826" y="1840863"/>
                </a:lnTo>
                <a:lnTo>
                  <a:pt x="1067699" y="1840863"/>
                </a:lnTo>
                <a:lnTo>
                  <a:pt x="1067699" y="920434"/>
                </a:lnTo>
                <a:lnTo>
                  <a:pt x="1" y="920434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6378247" y="249988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7887" y="279589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快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93030" y="279589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准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78172" y="279589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少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53375" y="4553687"/>
            <a:ext cx="18669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算法运行时间为原有算法的</a:t>
            </a:r>
            <a:r>
              <a:rPr lang="en-US" altLang="zh-CN" sz="3600" dirty="0" smtClean="0">
                <a:solidFill>
                  <a:schemeClr val="accent2"/>
                </a:solidFill>
                <a:latin typeface="+mn-ea"/>
              </a:rPr>
              <a:t>25</a:t>
            </a:r>
            <a:r>
              <a:rPr lang="en-US" altLang="zh-CN" sz="2000" dirty="0" smtClean="0">
                <a:latin typeface="+mn-ea"/>
              </a:rPr>
              <a:t>%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38518" y="4553687"/>
            <a:ext cx="18669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计算结果精度比原有算法高</a:t>
            </a:r>
            <a:r>
              <a:rPr lang="en-US" altLang="zh-CN" sz="3600" dirty="0" smtClean="0">
                <a:solidFill>
                  <a:schemeClr val="accent2"/>
                </a:solidFill>
                <a:latin typeface="+mn-ea"/>
              </a:rPr>
              <a:t>50</a:t>
            </a:r>
            <a:r>
              <a:rPr lang="en-US" altLang="zh-CN" sz="2000" dirty="0" smtClean="0">
                <a:latin typeface="+mn-ea"/>
              </a:rPr>
              <a:t>%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3661" y="4553687"/>
            <a:ext cx="18669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</a:rPr>
              <a:t>空间存储容量为原有算法的</a:t>
            </a:r>
            <a:r>
              <a:rPr lang="en-US" altLang="zh-CN" sz="3600" dirty="0" smtClean="0">
                <a:solidFill>
                  <a:schemeClr val="accent2"/>
                </a:solidFill>
                <a:latin typeface="+mn-ea"/>
              </a:rPr>
              <a:t>75</a:t>
            </a:r>
            <a:r>
              <a:rPr lang="en-US" altLang="zh-CN" sz="2000" dirty="0" smtClean="0">
                <a:latin typeface="+mn-ea"/>
              </a:rPr>
              <a:t>%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5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/>
              <a:t>总结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2646068" y="1841582"/>
            <a:ext cx="385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得到优秀的结果的原因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02710" y="2587852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prstClr val="white"/>
                </a:solidFill>
              </a:rPr>
              <a:t>1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902710" y="3700530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0139" y="2833907"/>
            <a:ext cx="6642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在这里填写结果原因，在这里填写结果原因，在这里填写结果原因，在这里填写结果原因。</a:t>
            </a:r>
          </a:p>
        </p:txBody>
      </p:sp>
      <p:sp>
        <p:nvSpPr>
          <p:cNvPr id="8" name="矩形 7"/>
          <p:cNvSpPr/>
          <p:nvPr/>
        </p:nvSpPr>
        <p:spPr>
          <a:xfrm>
            <a:off x="1660138" y="3955613"/>
            <a:ext cx="6642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在这里填写结果原因，在这里填写结果原因，在这里填写结果原因，在这里填写结果原因。</a:t>
            </a:r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5400000">
            <a:off x="902710" y="4813208"/>
            <a:ext cx="720000" cy="620690"/>
          </a:xfrm>
          <a:prstGeom prst="hexagon">
            <a:avLst>
              <a:gd name="adj" fmla="val 30669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</a:rPr>
              <a:t>3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0138" y="5077319"/>
            <a:ext cx="6642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在这里填写结果原因，在这里填写结果原因，在这里填写结果原因，在这里填写结果原因。</a:t>
            </a:r>
          </a:p>
        </p:txBody>
      </p:sp>
    </p:spTree>
    <p:extLst>
      <p:ext uri="{BB962C8B-B14F-4D97-AF65-F5344CB8AC3E}">
        <p14:creationId xmlns:p14="http://schemas.microsoft.com/office/powerpoint/2010/main" val="3209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致谢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1" b="43014"/>
          <a:stretch/>
        </p:blipFill>
        <p:spPr>
          <a:xfrm flipH="1">
            <a:off x="350986" y="1411051"/>
            <a:ext cx="5628526" cy="5446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89051" y="2625355"/>
            <a:ext cx="4204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accent2"/>
                </a:solidFill>
                <a:latin typeface="+mn-ea"/>
              </a:rPr>
              <a:t>感谢我的老师路小波教授</a:t>
            </a:r>
            <a:endParaRPr lang="zh-CN" altLang="en-US" sz="2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9051" y="3148575"/>
            <a:ext cx="43308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latin typeface="+mn-ea"/>
              </a:rPr>
              <a:t>感谢东大，给了我广阔的成长舞台，感谢路老师给了我悉心的科研指导，感谢实验室的兄弟姐妹增添了学习生活</a:t>
            </a:r>
            <a:r>
              <a:rPr lang="zh-CN" altLang="en-US" sz="2000" dirty="0" smtClean="0">
                <a:latin typeface="+mn-ea"/>
              </a:rPr>
              <a:t>中的欢笑，感谢同学好友之间纯粹的友谊，路漫漫其修远兮，吾将上下而求索，幸而一路有你们的陪伴。</a:t>
            </a:r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18900000" flipH="1">
            <a:off x="729070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9342" y="3236926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</a:t>
            </a:r>
            <a:r>
              <a:rPr lang="zh-CN" altLang="en-US" sz="3000" dirty="0">
                <a:solidFill>
                  <a:schemeClr val="bg1"/>
                </a:solidFill>
                <a:latin typeface="+mn-ea"/>
              </a:rPr>
              <a:t>背景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 rot="18900000" flipH="1">
            <a:off x="2831293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01564" y="3236925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  <a:cs typeface="Microsoft New Tai Lue" panose="020B0502040204020203" pitchFamily="34" charset="0"/>
              </a:rPr>
              <a:t>研究模块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 rot="18900000" flipH="1">
            <a:off x="4933516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03787" y="3236925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研究成果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 rot="18900000" flipH="1">
            <a:off x="7035740" y="3055162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06011" y="3236924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研究总结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87175" y="3044280"/>
            <a:ext cx="31696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a typeface="华文细黑" panose="02010600040101010101" pitchFamily="2" charset="-122"/>
              </a:rPr>
              <a:t>Thank you!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72000" y="1101414"/>
            <a:ext cx="5400000" cy="4655172"/>
            <a:chOff x="1872000" y="1101414"/>
            <a:chExt cx="5400000" cy="4655172"/>
          </a:xfrm>
        </p:grpSpPr>
        <p:sp>
          <p:nvSpPr>
            <p:cNvPr id="6" name="六边形 5"/>
            <p:cNvSpPr/>
            <p:nvPr/>
          </p:nvSpPr>
          <p:spPr>
            <a:xfrm rot="246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 rot="6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15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2124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7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2905372" y="1644717"/>
            <a:ext cx="3333255" cy="2873495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8" y="2934978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背景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" y="1472421"/>
            <a:ext cx="4648200" cy="3257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11" y="3020457"/>
            <a:ext cx="5020518" cy="341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500" y="2813477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“</a:t>
            </a:r>
          </a:p>
        </p:txBody>
      </p:sp>
      <p:sp>
        <p:nvSpPr>
          <p:cNvPr id="7" name="矩形 6"/>
          <p:cNvSpPr/>
          <p:nvPr/>
        </p:nvSpPr>
        <p:spPr>
          <a:xfrm>
            <a:off x="2618765" y="2813477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”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96551" y="3013532"/>
            <a:ext cx="140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三早</a:t>
            </a:r>
            <a:endParaRPr lang="zh-CN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365500" y="4150320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“</a:t>
            </a:r>
          </a:p>
        </p:txBody>
      </p:sp>
      <p:sp>
        <p:nvSpPr>
          <p:cNvPr id="12" name="矩形 11"/>
          <p:cNvSpPr/>
          <p:nvPr/>
        </p:nvSpPr>
        <p:spPr>
          <a:xfrm>
            <a:off x="2618765" y="4150320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”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96551" y="4350375"/>
            <a:ext cx="140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两快</a:t>
            </a:r>
            <a:endParaRPr lang="zh-CN" altLang="en-US" sz="4000" dirty="0"/>
          </a:p>
        </p:txBody>
      </p:sp>
      <p:sp>
        <p:nvSpPr>
          <p:cNvPr id="14" name="矩形 13"/>
          <p:cNvSpPr/>
          <p:nvPr/>
        </p:nvSpPr>
        <p:spPr>
          <a:xfrm>
            <a:off x="365500" y="5458371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“</a:t>
            </a:r>
          </a:p>
        </p:txBody>
      </p:sp>
      <p:sp>
        <p:nvSpPr>
          <p:cNvPr id="15" name="矩形 14"/>
          <p:cNvSpPr/>
          <p:nvPr/>
        </p:nvSpPr>
        <p:spPr>
          <a:xfrm>
            <a:off x="2618765" y="5458371"/>
            <a:ext cx="1031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96551" y="5658426"/>
            <a:ext cx="140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一强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3649815" y="3013532"/>
            <a:ext cx="50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早发现、早出动、早扑灭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49815" y="4350301"/>
            <a:ext cx="50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领导上得快、火灾扑灭快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9814" y="5658426"/>
            <a:ext cx="50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指挥强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3134290" y="1779395"/>
            <a:ext cx="2691126" cy="64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b="1" kern="1200">
                <a:solidFill>
                  <a:schemeClr val="accent2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扑火原则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15152" y="2320119"/>
            <a:ext cx="29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火灾烟雾图片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0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 rot="2700000">
            <a:off x="3276000" y="2133000"/>
            <a:ext cx="2592000" cy="2592000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9" y="2705725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研究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模块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en-US" altLang="zh-CN" sz="1400" dirty="0" smtClean="0"/>
              <a:t> 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方案</a:t>
            </a:r>
            <a:r>
              <a:rPr lang="en-US" altLang="zh-CN" sz="2800" b="0" dirty="0" smtClean="0"/>
              <a:t>)</a:t>
            </a:r>
            <a:endParaRPr lang="zh-CN" altLang="en-US" b="0" dirty="0"/>
          </a:p>
        </p:txBody>
      </p:sp>
      <p:sp>
        <p:nvSpPr>
          <p:cNvPr id="13" name="矩形 12"/>
          <p:cNvSpPr/>
          <p:nvPr/>
        </p:nvSpPr>
        <p:spPr>
          <a:xfrm>
            <a:off x="647564" y="1703720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+mn-ea"/>
              </a:rPr>
              <a:t>基于视频分析的森林烟火识别算法模块</a:t>
            </a:r>
            <a:endParaRPr lang="zh-CN" altLang="en-US" sz="2400" dirty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288" y="4050806"/>
            <a:ext cx="7893424" cy="244518"/>
            <a:chOff x="625288" y="3441211"/>
            <a:chExt cx="7893424" cy="244518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5288" y="3563471"/>
              <a:ext cx="789342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086850" y="3441211"/>
              <a:ext cx="4970300" cy="244518"/>
              <a:chOff x="1944667" y="3441211"/>
              <a:chExt cx="4970300" cy="244518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 rot="2700000">
                <a:off x="1944667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 rot="2700000">
                <a:off x="3519928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 rot="2700000">
                <a:off x="5095189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>
                <a:spLocks noChangeAspect="1"/>
              </p:cNvSpPr>
              <p:nvPr/>
            </p:nvSpPr>
            <p:spPr>
              <a:xfrm rot="2700000">
                <a:off x="6670449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185926" y="3083457"/>
            <a:ext cx="2046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图像增强：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视频去雾霾处理</a:t>
            </a:r>
          </a:p>
        </p:txBody>
      </p:sp>
      <p:sp>
        <p:nvSpPr>
          <p:cNvPr id="23" name="矩形 22"/>
          <p:cNvSpPr/>
          <p:nvPr/>
        </p:nvSpPr>
        <p:spPr>
          <a:xfrm>
            <a:off x="2761187" y="4785459"/>
            <a:ext cx="2046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运动目标分割</a:t>
            </a:r>
          </a:p>
        </p:txBody>
      </p:sp>
      <p:sp>
        <p:nvSpPr>
          <p:cNvPr id="24" name="矩形 23"/>
          <p:cNvSpPr/>
          <p:nvPr/>
        </p:nvSpPr>
        <p:spPr>
          <a:xfrm>
            <a:off x="4336448" y="3083457"/>
            <a:ext cx="2046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烟雾特征提取</a:t>
            </a:r>
          </a:p>
        </p:txBody>
      </p:sp>
      <p:sp>
        <p:nvSpPr>
          <p:cNvPr id="25" name="矩形 24"/>
          <p:cNvSpPr/>
          <p:nvPr/>
        </p:nvSpPr>
        <p:spPr>
          <a:xfrm>
            <a:off x="5911708" y="4785459"/>
            <a:ext cx="2046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分类器设计</a:t>
            </a:r>
          </a:p>
        </p:txBody>
      </p:sp>
    </p:spTree>
    <p:extLst>
      <p:ext uri="{BB962C8B-B14F-4D97-AF65-F5344CB8AC3E}">
        <p14:creationId xmlns:p14="http://schemas.microsoft.com/office/powerpoint/2010/main" val="34039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图像增强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647564" y="1959249"/>
            <a:ext cx="7848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方案说明：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在这里输入方案说明，在这里输入方案说明，在这里输入方案说明，在这里输入方案说明，在这里输入方案说明，在这里输入方案说明。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所以，需要选择这样的方案。</a:t>
            </a:r>
            <a:endParaRPr lang="zh-CN" altLang="en-US" sz="22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1115" y="1760918"/>
            <a:ext cx="803049" cy="262191"/>
            <a:chOff x="683546" y="2736327"/>
            <a:chExt cx="803049" cy="262191"/>
          </a:xfrm>
        </p:grpSpPr>
        <p:sp>
          <p:nvSpPr>
            <p:cNvPr id="6" name="矩形 5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711115" y="4221266"/>
            <a:ext cx="803049" cy="262191"/>
            <a:chOff x="683546" y="2736327"/>
            <a:chExt cx="803049" cy="262191"/>
          </a:xfrm>
        </p:grpSpPr>
        <p:sp>
          <p:nvSpPr>
            <p:cNvPr id="9" name="矩形 8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47564" y="4416222"/>
            <a:ext cx="78488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方案说明：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在这里输入方案说明，在这里输入方案说明，在这里输入方案说明，在这里输入方案说明，在这里输入方案说明，在这里输入方案说明，在这里输入方案说明。</a:t>
            </a:r>
            <a:endParaRPr lang="en-US" altLang="zh-CN" sz="2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/>
            <a:r>
              <a:rPr lang="zh-CN" altLang="en-US" sz="2200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所以，需要选择这样的方案。</a:t>
            </a:r>
            <a:endParaRPr lang="zh-CN" altLang="en-US" sz="22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8603" y="3893686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>
            <a:off x="-441457" y="354601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523</Words>
  <Application>Microsoft Office PowerPoint</Application>
  <PresentationFormat>全屏显示(4:3)</PresentationFormat>
  <Paragraphs>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MS Gothic</vt:lpstr>
      <vt:lpstr>华文细黑</vt:lpstr>
      <vt:lpstr>宋体</vt:lpstr>
      <vt:lpstr>微软雅黑</vt:lpstr>
      <vt:lpstr>微软雅黑 Light</vt:lpstr>
      <vt:lpstr>Arial</vt:lpstr>
      <vt:lpstr>Calibri</vt:lpstr>
      <vt:lpstr>Microsoft New Tai Lue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KylinC</cp:lastModifiedBy>
  <cp:revision>135</cp:revision>
  <dcterms:created xsi:type="dcterms:W3CDTF">2015-04-19T07:39:12Z</dcterms:created>
  <dcterms:modified xsi:type="dcterms:W3CDTF">2018-04-05T09:45:48Z</dcterms:modified>
</cp:coreProperties>
</file>