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73" r:id="rId3"/>
    <p:sldId id="271" r:id="rId4"/>
    <p:sldId id="270" r:id="rId5"/>
    <p:sldId id="269" r:id="rId6"/>
    <p:sldId id="274" r:id="rId7"/>
    <p:sldId id="275" r:id="rId8"/>
    <p:sldId id="278" r:id="rId9"/>
    <p:sldId id="277" r:id="rId10"/>
    <p:sldId id="288" r:id="rId11"/>
    <p:sldId id="291" r:id="rId12"/>
    <p:sldId id="290" r:id="rId13"/>
    <p:sldId id="280" r:id="rId14"/>
    <p:sldId id="293" r:id="rId15"/>
    <p:sldId id="292" r:id="rId16"/>
    <p:sldId id="295" r:id="rId17"/>
    <p:sldId id="300" r:id="rId18"/>
    <p:sldId id="294" r:id="rId19"/>
    <p:sldId id="296" r:id="rId20"/>
    <p:sldId id="297" r:id="rId21"/>
    <p:sldId id="298" r:id="rId22"/>
    <p:sldId id="299" r:id="rId23"/>
    <p:sldId id="301" r:id="rId24"/>
    <p:sldId id="302" r:id="rId25"/>
    <p:sldId id="303" r:id="rId26"/>
    <p:sldId id="304" r:id="rId27"/>
    <p:sldId id="305" r:id="rId28"/>
    <p:sldId id="306" r:id="rId29"/>
    <p:sldId id="307" r:id="rId30"/>
    <p:sldId id="279" r:id="rId31"/>
    <p:sldId id="282" r:id="rId32"/>
    <p:sldId id="281" r:id="rId33"/>
    <p:sldId id="308" r:id="rId34"/>
    <p:sldId id="283" r:id="rId35"/>
    <p:sldId id="272" r:id="rId36"/>
    <p:sldId id="284" r:id="rId37"/>
    <p:sldId id="285" r:id="rId38"/>
    <p:sldId id="286" r:id="rId39"/>
    <p:sldId id="26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72" y="366"/>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7743560"/>
        <c:axId val="7743952"/>
      </c:scatterChart>
      <c:valAx>
        <c:axId val="774356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43952"/>
        <c:crosses val="autoZero"/>
        <c:crossBetween val="midCat"/>
      </c:valAx>
      <c:valAx>
        <c:axId val="7743952"/>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43560"/>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318304024"/>
        <c:axId val="318304416"/>
      </c:scatterChart>
      <c:valAx>
        <c:axId val="31830402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8304416"/>
        <c:crosses val="autoZero"/>
        <c:crossBetween val="midCat"/>
      </c:valAx>
      <c:valAx>
        <c:axId val="318304416"/>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8304024"/>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321260440"/>
        <c:axId val="321260048"/>
      </c:lineChart>
      <c:catAx>
        <c:axId val="321260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1260048"/>
        <c:crosses val="autoZero"/>
        <c:auto val="1"/>
        <c:lblAlgn val="ctr"/>
        <c:lblOffset val="100"/>
        <c:noMultiLvlLbl val="0"/>
      </c:catAx>
      <c:valAx>
        <c:axId val="321260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1260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255434456"/>
        <c:axId val="256456936"/>
      </c:lineChart>
      <c:catAx>
        <c:axId val="255434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6456936"/>
        <c:crosses val="autoZero"/>
        <c:auto val="1"/>
        <c:lblAlgn val="ctr"/>
        <c:lblOffset val="100"/>
        <c:noMultiLvlLbl val="0"/>
      </c:catAx>
      <c:valAx>
        <c:axId val="25645693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5434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2.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4.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   蔡敏</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指导老师：路小波</a:t>
            </a:r>
            <a:endParaRPr lang="zh-CN" altLang="en-US" sz="20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470" y="1358446"/>
            <a:ext cx="3024305" cy="2160000"/>
          </a:xfrm>
          <a:prstGeom prst="rect">
            <a:avLst/>
          </a:prstGeom>
          <a:noFill/>
          <a:ln>
            <a:noFill/>
          </a:ln>
        </p:spPr>
      </p:pic>
      <p:pic>
        <p:nvPicPr>
          <p:cNvPr id="15" name="图片 14" descr="E:\研究生毕业设计\论文\chapter2\去雾实验结果\MSRCR\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8682" y="1358446"/>
            <a:ext cx="3024305" cy="2160000"/>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470" y="4027976"/>
            <a:ext cx="3024305" cy="2160000"/>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8682" y="4027976"/>
            <a:ext cx="3024305" cy="2160000"/>
          </a:xfrm>
          <a:prstGeom prst="rect">
            <a:avLst/>
          </a:prstGeom>
          <a:noFill/>
          <a:ln>
            <a:noFill/>
          </a:ln>
        </p:spPr>
      </p:pic>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467" y="1353204"/>
            <a:ext cx="3024305" cy="2160000"/>
          </a:xfrm>
          <a:prstGeom prst="rect">
            <a:avLst/>
          </a:prstGeom>
          <a:noFill/>
          <a:ln>
            <a:noFill/>
          </a:ln>
        </p:spPr>
      </p:pic>
      <p:pic>
        <p:nvPicPr>
          <p:cNvPr id="12" name="图片 11" descr="E:\研究生毕业设计\论文\chapter2\去雾实验结果\MSRCR\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8680" y="1353204"/>
            <a:ext cx="3024305" cy="216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466" y="4027976"/>
            <a:ext cx="3024305" cy="216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8679" y="4027976"/>
            <a:ext cx="3024305" cy="2160000"/>
          </a:xfrm>
          <a:prstGeom prst="rect">
            <a:avLst/>
          </a:prstGeom>
          <a:noFill/>
          <a:ln>
            <a:noFill/>
          </a:ln>
        </p:spPr>
      </p:pic>
    </p:spTree>
    <p:extLst>
      <p:ext uri="{BB962C8B-B14F-4D97-AF65-F5344CB8AC3E}">
        <p14:creationId xmlns:p14="http://schemas.microsoft.com/office/powerpoint/2010/main" val="244630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Dark+HE\073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129" y="1599243"/>
            <a:ext cx="2519680" cy="1799590"/>
          </a:xfrm>
          <a:prstGeom prst="rect">
            <a:avLst/>
          </a:prstGeom>
          <a:noFill/>
          <a:ln>
            <a:noFill/>
          </a:ln>
        </p:spPr>
      </p:pic>
      <p:pic>
        <p:nvPicPr>
          <p:cNvPr id="15" name="图片 14" descr="E:\研究生毕业设计\论文\chapter2\去雾实验结果\Dark+HE\处理后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438" y="1599243"/>
            <a:ext cx="2519680" cy="1799590"/>
          </a:xfrm>
          <a:prstGeom prst="rect">
            <a:avLst/>
          </a:prstGeom>
          <a:noFill/>
          <a:ln>
            <a:noFill/>
          </a:ln>
        </p:spPr>
      </p:pic>
      <p:pic>
        <p:nvPicPr>
          <p:cNvPr id="16" name="图片 15" descr="E:\研究生毕业设计\论文\chapter2\去雾实验结果\Dark+HE\175922_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8129" y="4051889"/>
            <a:ext cx="2519680" cy="1799590"/>
          </a:xfrm>
          <a:prstGeom prst="rect">
            <a:avLst/>
          </a:prstGeom>
          <a:noFill/>
          <a:ln>
            <a:noFill/>
          </a:ln>
        </p:spPr>
      </p:pic>
      <p:pic>
        <p:nvPicPr>
          <p:cNvPr id="17" name="图片 16" descr="E:\研究生毕业设计\论文\chapter2\去雾实验结果\Dark+HE\处理后175922_2(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438" y="4051889"/>
            <a:ext cx="2519680" cy="1799590"/>
          </a:xfrm>
          <a:prstGeom prst="rect">
            <a:avLst/>
          </a:prstGeom>
          <a:noFill/>
          <a:ln>
            <a:noFill/>
          </a:ln>
        </p:spPr>
      </p:pic>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22" name="图片 21" descr="E:\研究生毕业设计\论文\chapter2\去雾实验结果\Dark+HE\smoke_dongshan.jpg"/>
          <p:cNvPicPr/>
          <p:nvPr/>
        </p:nvPicPr>
        <p:blipFill>
          <a:blip r:embed="rId2">
            <a:extLst>
              <a:ext uri="{28A0092B-C50C-407E-A947-70E740481C1C}">
                <a14:useLocalDpi xmlns:a14="http://schemas.microsoft.com/office/drawing/2010/main" val="0"/>
              </a:ext>
            </a:extLst>
          </a:blip>
          <a:srcRect/>
          <a:stretch>
            <a:fillRect/>
          </a:stretch>
        </p:blipFill>
        <p:spPr bwMode="auto">
          <a:xfrm>
            <a:off x="1268027" y="1661669"/>
            <a:ext cx="2519680" cy="1799590"/>
          </a:xfrm>
          <a:prstGeom prst="rect">
            <a:avLst/>
          </a:prstGeom>
          <a:noFill/>
          <a:ln>
            <a:noFill/>
          </a:ln>
        </p:spPr>
      </p:pic>
      <p:pic>
        <p:nvPicPr>
          <p:cNvPr id="23" name="图片 22" descr="E:\研究生毕业设计\论文\chapter2\去雾实验结果\Dark+HE\处理后smoke_dongshan.jpg"/>
          <p:cNvPicPr/>
          <p:nvPr/>
        </p:nvPicPr>
        <p:blipFill>
          <a:blip r:embed="rId3">
            <a:extLst>
              <a:ext uri="{28A0092B-C50C-407E-A947-70E740481C1C}">
                <a14:useLocalDpi xmlns:a14="http://schemas.microsoft.com/office/drawing/2010/main" val="0"/>
              </a:ext>
            </a:extLst>
          </a:blip>
          <a:srcRect/>
          <a:stretch>
            <a:fillRect/>
          </a:stretch>
        </p:blipFill>
        <p:spPr bwMode="auto">
          <a:xfrm>
            <a:off x="5004841" y="1661669"/>
            <a:ext cx="2519680" cy="1799590"/>
          </a:xfrm>
          <a:prstGeom prst="rect">
            <a:avLst/>
          </a:prstGeom>
          <a:noFill/>
          <a:ln>
            <a:noFill/>
          </a:ln>
        </p:spPr>
      </p:pic>
      <p:pic>
        <p:nvPicPr>
          <p:cNvPr id="24" name="图片 23" descr="E:\研究生毕业设计\论文\chapter2\去雾实验结果\Dark+HE\Smoke_Manavgat_Raw.jpg"/>
          <p:cNvPicPr/>
          <p:nvPr/>
        </p:nvPicPr>
        <p:blipFill>
          <a:blip r:embed="rId4">
            <a:extLst>
              <a:ext uri="{28A0092B-C50C-407E-A947-70E740481C1C}">
                <a14:useLocalDpi xmlns:a14="http://schemas.microsoft.com/office/drawing/2010/main" val="0"/>
              </a:ext>
            </a:extLst>
          </a:blip>
          <a:srcRect/>
          <a:stretch>
            <a:fillRect/>
          </a:stretch>
        </p:blipFill>
        <p:spPr bwMode="auto">
          <a:xfrm>
            <a:off x="1268027" y="3831535"/>
            <a:ext cx="2519680" cy="1799590"/>
          </a:xfrm>
          <a:prstGeom prst="rect">
            <a:avLst/>
          </a:prstGeom>
          <a:noFill/>
          <a:ln>
            <a:noFill/>
          </a:ln>
        </p:spPr>
      </p:pic>
      <p:pic>
        <p:nvPicPr>
          <p:cNvPr id="25" name="图片 24" descr="E:\研究生毕业设计\论文\chapter2\去雾实验结果\Dark+HE\处理后Smoke_Manavgat_Raw.jpg"/>
          <p:cNvPicPr/>
          <p:nvPr/>
        </p:nvPicPr>
        <p:blipFill>
          <a:blip r:embed="rId5">
            <a:extLst>
              <a:ext uri="{28A0092B-C50C-407E-A947-70E740481C1C}">
                <a14:useLocalDpi xmlns:a14="http://schemas.microsoft.com/office/drawing/2010/main" val="0"/>
              </a:ext>
            </a:extLst>
          </a:blip>
          <a:srcRect/>
          <a:stretch>
            <a:fillRect/>
          </a:stretch>
        </p:blipFill>
        <p:spPr bwMode="auto">
          <a:xfrm>
            <a:off x="5004841" y="3831535"/>
            <a:ext cx="2519680" cy="1799590"/>
          </a:xfrm>
          <a:prstGeom prst="rect">
            <a:avLst/>
          </a:prstGeom>
          <a:noFill/>
          <a:ln>
            <a:noFill/>
          </a:ln>
        </p:spPr>
      </p:pic>
    </p:spTree>
    <p:extLst>
      <p:ext uri="{BB962C8B-B14F-4D97-AF65-F5344CB8AC3E}">
        <p14:creationId xmlns:p14="http://schemas.microsoft.com/office/powerpoint/2010/main" val="3711634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sp>
        <p:nvSpPr>
          <p:cNvPr id="3" name="矩形 2"/>
          <p:cNvSpPr/>
          <p:nvPr/>
        </p:nvSpPr>
        <p:spPr>
          <a:xfrm>
            <a:off x="3018566" y="2422539"/>
            <a:ext cx="2295661"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如何介绍</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1104808588"/>
              </p:ext>
            </p:extLst>
          </p:nvPr>
        </p:nvGraphicFramePr>
        <p:xfrm>
          <a:off x="1692929" y="4296507"/>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时间消耗（</a:t>
                      </a:r>
                      <a:r>
                        <a:rPr lang="en-US" sz="1800" kern="100">
                          <a:effectLst/>
                        </a:rPr>
                        <a:t>ms/</a:t>
                      </a:r>
                      <a:r>
                        <a:rPr lang="zh-CN" sz="1800" kern="100">
                          <a:effectLst/>
                        </a:rPr>
                        <a:t>帧）</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运动检测改进</a:t>
            </a:r>
            <a:endParaRPr lang="zh-CN" altLang="en-US" b="0" dirty="0"/>
          </a:p>
        </p:txBody>
      </p:sp>
      <p:sp>
        <p:nvSpPr>
          <p:cNvPr id="6" name="矩形 5"/>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所以，需要选择这样的方案。</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1446550"/>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所以，需要选择这样的方案。</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127" name="Equation" r:id="rId3" imgW="622080" imgH="393480" progId="Equation.DSMT4">
                  <p:embed/>
                </p:oleObj>
              </mc:Choice>
              <mc:Fallback>
                <p:oleObj name="Equation" r:id="rId3" imgW="622080" imgH="393480" progId="Equation.DSMT4">
                  <p:embed/>
                  <p:pic>
                    <p:nvPicPr>
                      <p:cNvPr id="0" name="Object 1"/>
                      <p:cNvPicPr>
                        <a:picLocks noChangeAspect="1" noChangeArrowheads="1"/>
                      </p:cNvPicPr>
                      <p:nvPr/>
                    </p:nvPicPr>
                    <p:blipFill>
                      <a:blip r:embed="rId4"/>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a:solidFill>
                  <a:schemeClr val="bg1"/>
                </a:solidFill>
                <a:latin typeface="+mn-ea"/>
              </a:rPr>
              <a:t>背景</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研究模块</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研究成果</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smtClean="0">
                <a:solidFill>
                  <a:schemeClr val="bg1"/>
                </a:solidFill>
                <a:latin typeface="+mn-ea"/>
              </a:rPr>
              <a:t>研究总结</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2">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4">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585114639"/>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对比度</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0.4646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0.1149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0.1132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4">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5">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127" name="Equation" r:id="rId6" imgW="469900" imgH="419100" progId="Equation.DSMT4">
                  <p:embed/>
                </p:oleObj>
              </mc:Choice>
              <mc:Fallback>
                <p:oleObj name="Equation" r:id="rId6" imgW="469900" imgH="4191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150" name="文档" r:id="rId3" imgW="5305693" imgH="2366719" progId="Word.Document.12">
                  <p:embed/>
                </p:oleObj>
              </mc:Choice>
              <mc:Fallback>
                <p:oleObj name="文档" r:id="rId3" imgW="5305693" imgH="2366719"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2">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3">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4">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5">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6">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7">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711115" y="1760918"/>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03813" y="3431255"/>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828718" y="4916555"/>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47564" y="1959249"/>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828718" y="35080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828718" y="49933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258" name="Visio" r:id="rId3" imgW="5781743" imgH="4791165" progId="Visio.Drawing.15">
                  <p:embed/>
                </p:oleObj>
              </mc:Choice>
              <mc:Fallback>
                <p:oleObj name="Visio" r:id="rId3" imgW="5781743" imgH="4791165"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成果</a:t>
            </a: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293" name="Equation" r:id="rId3" imgW="1841500" imgH="419100" progId="Equation.DSMT4">
                  <p:embed/>
                </p:oleObj>
              </mc:Choice>
              <mc:Fallback>
                <p:oleObj name="Equation" r:id="rId3" imgW="18415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294" name="Equation" r:id="rId5" imgW="1841500" imgH="419100" progId="Equation.DSMT4">
                  <p:embed/>
                </p:oleObj>
              </mc:Choice>
              <mc:Fallback>
                <p:oleObj name="Equation" r:id="rId5" imgW="18415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pic>
        <p:nvPicPr>
          <p:cNvPr id="8" name="图片 7" descr="E:\研究生毕业课题\论文\Chapter5\识别结果\0599.jpg"/>
          <p:cNvPicPr/>
          <p:nvPr/>
        </p:nvPicPr>
        <p:blipFill>
          <a:blip r:embed="rId2">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3">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a:spLocks noChangeAspect="1"/>
          </p:cNvSpPr>
          <p:nvPr/>
        </p:nvSpPr>
        <p:spPr>
          <a:xfrm rot="5400000">
            <a:off x="2970000" y="2047965"/>
            <a:ext cx="3204000" cy="276207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244603" y="270572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总结</a:t>
            </a:r>
          </a:p>
        </p:txBody>
      </p:sp>
    </p:spTree>
    <p:extLst>
      <p:ext uri="{BB962C8B-B14F-4D97-AF65-F5344CB8AC3E}">
        <p14:creationId xmlns:p14="http://schemas.microsoft.com/office/powerpoint/2010/main" val="2270678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Summary</a:t>
            </a:r>
            <a:r>
              <a:rPr lang="en-US" altLang="zh-CN" sz="1400" dirty="0" smtClean="0"/>
              <a:t> </a:t>
            </a:r>
            <a:r>
              <a:rPr lang="en-US" altLang="zh-CN" sz="2800" b="0" dirty="0" smtClean="0"/>
              <a:t>(</a:t>
            </a:r>
            <a:r>
              <a:rPr lang="zh-CN" altLang="en-US" sz="2800" b="0" dirty="0" smtClean="0"/>
              <a:t>总结</a:t>
            </a:r>
            <a:r>
              <a:rPr lang="en-US" altLang="zh-CN" sz="2800" b="0" dirty="0" smtClean="0"/>
              <a:t>)</a:t>
            </a:r>
            <a:endParaRPr lang="zh-CN" altLang="en-US" b="0" dirty="0"/>
          </a:p>
        </p:txBody>
      </p:sp>
      <p:sp>
        <p:nvSpPr>
          <p:cNvPr id="32" name="任意多边形 31"/>
          <p:cNvSpPr>
            <a:spLocks noChangeAspect="1"/>
          </p:cNvSpPr>
          <p:nvPr/>
        </p:nvSpPr>
        <p:spPr>
          <a:xfrm rot="5400000">
            <a:off x="1692456" y="2988111"/>
            <a:ext cx="1067699" cy="920433"/>
          </a:xfrm>
          <a:custGeom>
            <a:avLst/>
            <a:gdLst>
              <a:gd name="connsiteX0" fmla="*/ 0 w 1067699"/>
              <a:gd name="connsiteY0" fmla="*/ 920432 h 920433"/>
              <a:gd name="connsiteX1" fmla="*/ 564574 w 1067699"/>
              <a:gd name="connsiteY1" fmla="*/ 0 h 920433"/>
              <a:gd name="connsiteX2" fmla="*/ 1067699 w 1067699"/>
              <a:gd name="connsiteY2" fmla="*/ 0 h 920433"/>
              <a:gd name="connsiteX3" fmla="*/ 1067699 w 1067699"/>
              <a:gd name="connsiteY3" fmla="*/ 920433 h 920433"/>
              <a:gd name="connsiteX4" fmla="*/ 0 w 1067699"/>
              <a:gd name="connsiteY4" fmla="*/ 920433 h 920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699" h="920433">
                <a:moveTo>
                  <a:pt x="0" y="920432"/>
                </a:moveTo>
                <a:lnTo>
                  <a:pt x="564574" y="0"/>
                </a:lnTo>
                <a:lnTo>
                  <a:pt x="1067699" y="0"/>
                </a:lnTo>
                <a:lnTo>
                  <a:pt x="1067699" y="920433"/>
                </a:lnTo>
                <a:lnTo>
                  <a:pt x="0" y="920433"/>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六边形 5"/>
          <p:cNvSpPr>
            <a:spLocks noChangeAspect="1"/>
          </p:cNvSpPr>
          <p:nvPr/>
        </p:nvSpPr>
        <p:spPr>
          <a:xfrm rot="5400000">
            <a:off x="887192"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32"/>
          <p:cNvSpPr>
            <a:spLocks noChangeAspect="1"/>
          </p:cNvSpPr>
          <p:nvPr/>
        </p:nvSpPr>
        <p:spPr>
          <a:xfrm rot="5400000">
            <a:off x="3843747" y="3521960"/>
            <a:ext cx="2135400" cy="920435"/>
          </a:xfrm>
          <a:custGeom>
            <a:avLst/>
            <a:gdLst>
              <a:gd name="connsiteX0" fmla="*/ 0 w 2135400"/>
              <a:gd name="connsiteY0" fmla="*/ 920432 h 920435"/>
              <a:gd name="connsiteX1" fmla="*/ 564574 w 2135400"/>
              <a:gd name="connsiteY1" fmla="*/ 0 h 920435"/>
              <a:gd name="connsiteX2" fmla="*/ 1570826 w 2135400"/>
              <a:gd name="connsiteY2" fmla="*/ 0 h 920435"/>
              <a:gd name="connsiteX3" fmla="*/ 2135400 w 2135400"/>
              <a:gd name="connsiteY3" fmla="*/ 920432 h 920435"/>
              <a:gd name="connsiteX4" fmla="*/ 2135399 w 2135400"/>
              <a:gd name="connsiteY4" fmla="*/ 920435 h 920435"/>
              <a:gd name="connsiteX5" fmla="*/ 1067699 w 2135400"/>
              <a:gd name="connsiteY5" fmla="*/ 920435 h 920435"/>
              <a:gd name="connsiteX6" fmla="*/ 2 w 2135400"/>
              <a:gd name="connsiteY6" fmla="*/ 920435 h 92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00" h="920435">
                <a:moveTo>
                  <a:pt x="0" y="920432"/>
                </a:moveTo>
                <a:lnTo>
                  <a:pt x="564574" y="0"/>
                </a:lnTo>
                <a:lnTo>
                  <a:pt x="1570826" y="0"/>
                </a:lnTo>
                <a:lnTo>
                  <a:pt x="2135400" y="920432"/>
                </a:lnTo>
                <a:lnTo>
                  <a:pt x="2135399" y="920435"/>
                </a:lnTo>
                <a:lnTo>
                  <a:pt x="1067699" y="920435"/>
                </a:lnTo>
                <a:lnTo>
                  <a:pt x="2" y="920435"/>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 name="六边形 7"/>
          <p:cNvSpPr>
            <a:spLocks noChangeAspect="1"/>
          </p:cNvSpPr>
          <p:nvPr/>
        </p:nvSpPr>
        <p:spPr>
          <a:xfrm rot="5400000">
            <a:off x="3572335"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a:spLocks noChangeAspect="1"/>
          </p:cNvSpPr>
          <p:nvPr/>
        </p:nvSpPr>
        <p:spPr>
          <a:xfrm rot="5400000">
            <a:off x="6068675" y="3061746"/>
            <a:ext cx="2135400" cy="1840863"/>
          </a:xfrm>
          <a:custGeom>
            <a:avLst/>
            <a:gdLst>
              <a:gd name="connsiteX0" fmla="*/ 0 w 2135400"/>
              <a:gd name="connsiteY0" fmla="*/ 920432 h 1840863"/>
              <a:gd name="connsiteX1" fmla="*/ 564574 w 2135400"/>
              <a:gd name="connsiteY1" fmla="*/ 0 h 1840863"/>
              <a:gd name="connsiteX2" fmla="*/ 1570826 w 2135400"/>
              <a:gd name="connsiteY2" fmla="*/ 0 h 1840863"/>
              <a:gd name="connsiteX3" fmla="*/ 2135400 w 2135400"/>
              <a:gd name="connsiteY3" fmla="*/ 920432 h 1840863"/>
              <a:gd name="connsiteX4" fmla="*/ 1570826 w 2135400"/>
              <a:gd name="connsiteY4" fmla="*/ 1840863 h 1840863"/>
              <a:gd name="connsiteX5" fmla="*/ 1067699 w 2135400"/>
              <a:gd name="connsiteY5" fmla="*/ 1840863 h 1840863"/>
              <a:gd name="connsiteX6" fmla="*/ 1067699 w 2135400"/>
              <a:gd name="connsiteY6" fmla="*/ 920434 h 1840863"/>
              <a:gd name="connsiteX7" fmla="*/ 1 w 2135400"/>
              <a:gd name="connsiteY7" fmla="*/ 920434 h 18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5400" h="1840863">
                <a:moveTo>
                  <a:pt x="0" y="920432"/>
                </a:moveTo>
                <a:lnTo>
                  <a:pt x="564574" y="0"/>
                </a:lnTo>
                <a:lnTo>
                  <a:pt x="1570826" y="0"/>
                </a:lnTo>
                <a:lnTo>
                  <a:pt x="2135400" y="920432"/>
                </a:lnTo>
                <a:lnTo>
                  <a:pt x="1570826" y="1840863"/>
                </a:lnTo>
                <a:lnTo>
                  <a:pt x="1067699" y="1840863"/>
                </a:lnTo>
                <a:lnTo>
                  <a:pt x="1067699" y="920434"/>
                </a:lnTo>
                <a:lnTo>
                  <a:pt x="1" y="920434"/>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六边形 9"/>
          <p:cNvSpPr>
            <a:spLocks noChangeAspect="1"/>
          </p:cNvSpPr>
          <p:nvPr/>
        </p:nvSpPr>
        <p:spPr>
          <a:xfrm rot="5400000">
            <a:off x="6257477"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1292913" y="3320456"/>
            <a:ext cx="957943" cy="1323439"/>
          </a:xfrm>
          <a:prstGeom prst="rect">
            <a:avLst/>
          </a:prstGeom>
          <a:noFill/>
        </p:spPr>
        <p:txBody>
          <a:bodyPr wrap="square" rtlCol="0">
            <a:spAutoFit/>
          </a:bodyPr>
          <a:lstStyle/>
          <a:p>
            <a:pPr algn="ctr"/>
            <a:r>
              <a:rPr lang="zh-CN" altLang="en-US" sz="4000" b="1" dirty="0" smtClean="0">
                <a:solidFill>
                  <a:schemeClr val="accent2"/>
                </a:solidFill>
              </a:rPr>
              <a:t>去雾</a:t>
            </a:r>
            <a:endParaRPr lang="zh-CN" altLang="en-US" sz="4000" b="1" dirty="0">
              <a:solidFill>
                <a:schemeClr val="accent2"/>
              </a:solidFill>
            </a:endParaRPr>
          </a:p>
        </p:txBody>
      </p:sp>
      <p:sp>
        <p:nvSpPr>
          <p:cNvPr id="20" name="文本框 19"/>
          <p:cNvSpPr txBox="1"/>
          <p:nvPr/>
        </p:nvSpPr>
        <p:spPr>
          <a:xfrm>
            <a:off x="3937408" y="3320456"/>
            <a:ext cx="957943" cy="1323439"/>
          </a:xfrm>
          <a:prstGeom prst="rect">
            <a:avLst/>
          </a:prstGeom>
          <a:noFill/>
        </p:spPr>
        <p:txBody>
          <a:bodyPr wrap="square" rtlCol="0">
            <a:spAutoFit/>
          </a:bodyPr>
          <a:lstStyle/>
          <a:p>
            <a:pPr algn="ctr"/>
            <a:r>
              <a:rPr lang="zh-CN" altLang="en-US" sz="4000" b="1" dirty="0" smtClean="0">
                <a:solidFill>
                  <a:schemeClr val="accent2"/>
                </a:solidFill>
              </a:rPr>
              <a:t>分割</a:t>
            </a:r>
            <a:endParaRPr lang="zh-CN" altLang="en-US" sz="4000" b="1" dirty="0">
              <a:solidFill>
                <a:schemeClr val="accent2"/>
              </a:solidFill>
            </a:endParaRPr>
          </a:p>
        </p:txBody>
      </p:sp>
      <p:sp>
        <p:nvSpPr>
          <p:cNvPr id="21" name="文本框 20"/>
          <p:cNvSpPr txBox="1"/>
          <p:nvPr/>
        </p:nvSpPr>
        <p:spPr>
          <a:xfrm>
            <a:off x="6632592" y="3320456"/>
            <a:ext cx="957943" cy="1323439"/>
          </a:xfrm>
          <a:prstGeom prst="rect">
            <a:avLst/>
          </a:prstGeom>
          <a:noFill/>
        </p:spPr>
        <p:txBody>
          <a:bodyPr wrap="square" rtlCol="0">
            <a:spAutoFit/>
          </a:bodyPr>
          <a:lstStyle/>
          <a:p>
            <a:pPr algn="ctr"/>
            <a:r>
              <a:rPr lang="zh-CN" altLang="en-US" sz="4000" b="1" dirty="0" smtClean="0">
                <a:solidFill>
                  <a:schemeClr val="accent2"/>
                </a:solidFill>
              </a:rPr>
              <a:t>识别</a:t>
            </a:r>
            <a:endParaRPr lang="zh-CN" altLang="en-US" sz="4000" b="1" dirty="0">
              <a:solidFill>
                <a:schemeClr val="accent2"/>
              </a:solidFill>
            </a:endParaRPr>
          </a:p>
        </p:txBody>
      </p:sp>
    </p:spTree>
    <p:extLst>
      <p:ext uri="{BB962C8B-B14F-4D97-AF65-F5344CB8AC3E}">
        <p14:creationId xmlns:p14="http://schemas.microsoft.com/office/powerpoint/2010/main" val="2319501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展望</a:t>
            </a:r>
            <a:endParaRPr lang="zh-CN" altLang="en-US" b="0" dirty="0"/>
          </a:p>
        </p:txBody>
      </p:sp>
      <p:sp>
        <p:nvSpPr>
          <p:cNvPr id="5" name="六边形 4"/>
          <p:cNvSpPr>
            <a:spLocks noChangeAspect="1"/>
          </p:cNvSpPr>
          <p:nvPr/>
        </p:nvSpPr>
        <p:spPr>
          <a:xfrm rot="5400000">
            <a:off x="799193" y="20875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2333575"/>
            <a:ext cx="6642031" cy="400110"/>
          </a:xfrm>
          <a:prstGeom prst="rect">
            <a:avLst/>
          </a:prstGeom>
        </p:spPr>
        <p:txBody>
          <a:bodyPr wrap="square">
            <a:spAutoFit/>
          </a:bodyPr>
          <a:lstStyle/>
          <a:p>
            <a:pPr algn="just"/>
            <a:r>
              <a:rPr lang="zh-CN" altLang="en-US" sz="2000" dirty="0" smtClean="0">
                <a:latin typeface="+mn-ea"/>
              </a:rPr>
              <a:t>白天检测烟雾，晚上？</a:t>
            </a:r>
            <a:endParaRPr lang="zh-CN" altLang="en-US" sz="2000" dirty="0" smtClean="0">
              <a:latin typeface="+mn-ea"/>
            </a:endParaRPr>
          </a:p>
        </p:txBody>
      </p:sp>
      <p:sp>
        <p:nvSpPr>
          <p:cNvPr id="8" name="矩形 7"/>
          <p:cNvSpPr/>
          <p:nvPr/>
        </p:nvSpPr>
        <p:spPr>
          <a:xfrm>
            <a:off x="1556621" y="3455281"/>
            <a:ext cx="6642032" cy="400110"/>
          </a:xfrm>
          <a:prstGeom prst="rect">
            <a:avLst/>
          </a:prstGeom>
        </p:spPr>
        <p:txBody>
          <a:bodyPr wrap="square">
            <a:spAutoFit/>
          </a:bodyPr>
          <a:lstStyle/>
          <a:p>
            <a:pPr algn="just"/>
            <a:r>
              <a:rPr lang="zh-CN" altLang="en-US" sz="2000" dirty="0">
                <a:latin typeface="+mn-ea"/>
              </a:rPr>
              <a:t>火灾</a:t>
            </a:r>
            <a:r>
              <a:rPr lang="zh-CN" altLang="en-US" sz="2000" dirty="0" smtClean="0">
                <a:latin typeface="+mn-ea"/>
              </a:rPr>
              <a:t>预警的同时给出火灾地点</a:t>
            </a:r>
            <a:endParaRPr lang="zh-CN" altLang="en-US" sz="2000" dirty="0" smtClean="0">
              <a:latin typeface="+mn-ea"/>
            </a:endParaRPr>
          </a:p>
        </p:txBody>
      </p:sp>
      <p:sp>
        <p:nvSpPr>
          <p:cNvPr id="9" name="六边形 8"/>
          <p:cNvSpPr>
            <a:spLocks noChangeAspect="1"/>
          </p:cNvSpPr>
          <p:nvPr/>
        </p:nvSpPr>
        <p:spPr>
          <a:xfrm rot="5400000">
            <a:off x="799193" y="43128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576987"/>
            <a:ext cx="6642032" cy="400110"/>
          </a:xfrm>
          <a:prstGeom prst="rect">
            <a:avLst/>
          </a:prstGeom>
        </p:spPr>
        <p:txBody>
          <a:bodyPr wrap="square">
            <a:spAutoFit/>
          </a:bodyPr>
          <a:lstStyle/>
          <a:p>
            <a:pPr algn="just"/>
            <a:r>
              <a:rPr lang="zh-CN" altLang="en-US" sz="2000" dirty="0" smtClean="0">
                <a:latin typeface="+mn-ea"/>
              </a:rPr>
              <a:t>在进行有无烟雾的识别基础上判断火灾程度</a:t>
            </a:r>
            <a:endParaRPr lang="zh-CN" altLang="en-US" sz="2000" dirty="0" smtClean="0">
              <a:latin typeface="+mn-ea"/>
            </a:endParaRP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感谢我的老师路小波教授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2">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4">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5">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模块</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848</TotalTime>
  <Words>719</Words>
  <Application>Microsoft Office PowerPoint</Application>
  <PresentationFormat>全屏显示(4:3)</PresentationFormat>
  <Paragraphs>204</Paragraphs>
  <Slides>39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53"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Equation</vt:lpstr>
      <vt:lpstr>MathType 6.0 Equation</vt:lpstr>
      <vt:lpstr>Microsoft Word 文档</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212</cp:revision>
  <dcterms:created xsi:type="dcterms:W3CDTF">2015-04-19T07:39:12Z</dcterms:created>
  <dcterms:modified xsi:type="dcterms:W3CDTF">2018-04-06T15:34:54Z</dcterms:modified>
</cp:coreProperties>
</file>