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7" r:id="rId2"/>
    <p:sldId id="273" r:id="rId3"/>
    <p:sldId id="271" r:id="rId4"/>
    <p:sldId id="270" r:id="rId5"/>
    <p:sldId id="269" r:id="rId6"/>
    <p:sldId id="274" r:id="rId7"/>
    <p:sldId id="275" r:id="rId8"/>
    <p:sldId id="278" r:id="rId9"/>
    <p:sldId id="277" r:id="rId10"/>
    <p:sldId id="288" r:id="rId11"/>
    <p:sldId id="291" r:id="rId12"/>
    <p:sldId id="290" r:id="rId13"/>
    <p:sldId id="280" r:id="rId14"/>
    <p:sldId id="293" r:id="rId15"/>
    <p:sldId id="292" r:id="rId16"/>
    <p:sldId id="295" r:id="rId17"/>
    <p:sldId id="294" r:id="rId18"/>
    <p:sldId id="296" r:id="rId19"/>
    <p:sldId id="297" r:id="rId20"/>
    <p:sldId id="298" r:id="rId21"/>
    <p:sldId id="279" r:id="rId22"/>
    <p:sldId id="282" r:id="rId23"/>
    <p:sldId id="281" r:id="rId24"/>
    <p:sldId id="283" r:id="rId25"/>
    <p:sldId id="272" r:id="rId26"/>
    <p:sldId id="284" r:id="rId27"/>
    <p:sldId id="285" r:id="rId28"/>
    <p:sldId id="286" r:id="rId29"/>
    <p:sldId id="267"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48" y="528"/>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image" Target="../media/image27.png"/><Relationship Id="rId1" Type="http://schemas.openxmlformats.org/officeDocument/2006/relationships/image" Target="../media/image26.pn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44450" cap="rnd">
              <a:solidFill>
                <a:schemeClr val="tx2"/>
              </a:solidFill>
              <a:round/>
            </a:ln>
            <a:effectLst/>
          </c:spPr>
          <c:marker>
            <c:symbol val="picture"/>
            <c:spPr>
              <a:blipFill>
                <a:blip xmlns:r="http://schemas.openxmlformats.org/officeDocument/2006/relationships" r:embed="rId1"/>
                <a:stretch>
                  <a:fillRect/>
                </a:stretch>
              </a:blipFill>
              <a:ln w="25400">
                <a:no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0.4</c:v>
                </c:pt>
                <c:pt idx="1">
                  <c:v>1.6</c:v>
                </c:pt>
                <c:pt idx="2">
                  <c:v>3.5</c:v>
                </c:pt>
                <c:pt idx="3">
                  <c:v>4.5</c:v>
                </c:pt>
              </c:numCache>
            </c:numRef>
          </c:val>
          <c:smooth val="0"/>
        </c:ser>
        <c:ser>
          <c:idx val="1"/>
          <c:order val="1"/>
          <c:tx>
            <c:strRef>
              <c:f>Sheet1!$C$1</c:f>
              <c:strCache>
                <c:ptCount val="1"/>
                <c:pt idx="0">
                  <c:v>系列 2</c:v>
                </c:pt>
              </c:strCache>
            </c:strRef>
          </c:tx>
          <c:spPr>
            <a:ln w="44450" cap="rnd">
              <a:solidFill>
                <a:schemeClr val="accent2"/>
              </a:solidFill>
              <a:round/>
            </a:ln>
            <a:effectLst/>
          </c:spPr>
          <c:marker>
            <c:symbol val="circle"/>
            <c:size val="5"/>
            <c:spPr>
              <a:solidFill>
                <a:schemeClr val="accent2"/>
              </a:solidFill>
              <a:ln w="9525">
                <a:solidFill>
                  <a:schemeClr val="accent2"/>
                </a:solidFill>
              </a:ln>
              <a:effectLst/>
            </c:spPr>
          </c:marker>
          <c:dPt>
            <c:idx val="0"/>
            <c:marker>
              <c:symbol val="picture"/>
              <c:spPr>
                <a:blipFill>
                  <a:blip xmlns:r="http://schemas.openxmlformats.org/officeDocument/2006/relationships" r:embed="rId2"/>
                  <a:stretch>
                    <a:fillRect/>
                  </a:stretch>
                </a:blipFill>
                <a:ln w="25400">
                  <a:noFill/>
                </a:ln>
                <a:effectLst/>
              </c:spPr>
            </c:marker>
            <c:bubble3D val="0"/>
          </c:dPt>
          <c:dPt>
            <c:idx val="1"/>
            <c:marker>
              <c:symbol val="picture"/>
              <c:spPr>
                <a:blipFill>
                  <a:blip xmlns:r="http://schemas.openxmlformats.org/officeDocument/2006/relationships" r:embed="rId2"/>
                  <a:stretch>
                    <a:fillRect/>
                  </a:stretch>
                </a:blipFill>
                <a:ln w="25400">
                  <a:noFill/>
                </a:ln>
                <a:effectLst/>
              </c:spPr>
            </c:marker>
            <c:bubble3D val="0"/>
          </c:dPt>
          <c:dPt>
            <c:idx val="2"/>
            <c:marker>
              <c:symbol val="picture"/>
              <c:spPr>
                <a:blipFill>
                  <a:blip xmlns:r="http://schemas.openxmlformats.org/officeDocument/2006/relationships" r:embed="rId2"/>
                  <a:stretch>
                    <a:fillRect/>
                  </a:stretch>
                </a:blipFill>
                <a:ln w="25400">
                  <a:noFill/>
                </a:ln>
                <a:effectLst/>
              </c:spPr>
            </c:marker>
            <c:bubble3D val="0"/>
          </c:dPt>
          <c:dPt>
            <c:idx val="3"/>
            <c:marker>
              <c:symbol val="picture"/>
              <c:spPr>
                <a:blipFill>
                  <a:blip xmlns:r="http://schemas.openxmlformats.org/officeDocument/2006/relationships" r:embed="rId2"/>
                  <a:stretch>
                    <a:fillRect/>
                  </a:stretch>
                </a:blipFill>
                <a:ln w="25400">
                  <a:noFill/>
                </a:ln>
                <a:effectLst/>
              </c:spPr>
            </c:marker>
            <c:bubble3D val="0"/>
          </c:dPt>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ser>
        <c:dLbls>
          <c:showLegendKey val="0"/>
          <c:showVal val="0"/>
          <c:showCatName val="0"/>
          <c:showSerName val="0"/>
          <c:showPercent val="0"/>
          <c:showBubbleSize val="0"/>
        </c:dLbls>
        <c:marker val="1"/>
        <c:smooth val="0"/>
        <c:axId val="420345376"/>
        <c:axId val="420345768"/>
      </c:lineChart>
      <c:catAx>
        <c:axId val="420345376"/>
        <c:scaling>
          <c:orientation val="minMax"/>
        </c:scaling>
        <c:delete val="1"/>
        <c:axPos val="b"/>
        <c:numFmt formatCode="General" sourceLinked="1"/>
        <c:majorTickMark val="none"/>
        <c:minorTickMark val="none"/>
        <c:tickLblPos val="none"/>
        <c:crossAx val="420345768"/>
        <c:crosses val="autoZero"/>
        <c:auto val="1"/>
        <c:lblAlgn val="ctr"/>
        <c:lblOffset val="100"/>
        <c:noMultiLvlLbl val="0"/>
      </c:catAx>
      <c:valAx>
        <c:axId val="420345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20345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CA81FB-84C2-46F2-95AF-5B75DD96F234}" type="datetimeFigureOut">
              <a:rPr lang="zh-CN" altLang="en-US" smtClean="0"/>
              <a:t>2018/4/6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B3C80A-45EE-4FB3-AF5E-1F2A3F2A99BC}" type="slidenum">
              <a:rPr lang="zh-CN" altLang="en-US" smtClean="0"/>
              <a:t>‹#›</a:t>
            </a:fld>
            <a:endParaRPr lang="zh-CN" altLang="en-US"/>
          </a:p>
        </p:txBody>
      </p:sp>
    </p:spTree>
    <p:extLst>
      <p:ext uri="{BB962C8B-B14F-4D97-AF65-F5344CB8AC3E}">
        <p14:creationId xmlns:p14="http://schemas.microsoft.com/office/powerpoint/2010/main" val="166115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3" name="直接连接符 2"/>
          <p:cNvCxnSpPr/>
          <p:nvPr userDrawn="1"/>
        </p:nvCxnSpPr>
        <p:spPr>
          <a:xfrm>
            <a:off x="0" y="1174279"/>
            <a:ext cx="5940152" cy="0"/>
          </a:xfrm>
          <a:prstGeom prst="line">
            <a:avLst/>
          </a:prstGeom>
          <a:ln w="15875">
            <a:gradFill>
              <a:gsLst>
                <a:gs pos="13000">
                  <a:schemeClr val="accent2"/>
                </a:gs>
                <a:gs pos="100000">
                  <a:schemeClr val="accent2">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8" name="文本占位符 7"/>
          <p:cNvSpPr>
            <a:spLocks noGrp="1"/>
          </p:cNvSpPr>
          <p:nvPr>
            <p:ph type="body" sz="quarter" idx="10"/>
          </p:nvPr>
        </p:nvSpPr>
        <p:spPr>
          <a:xfrm>
            <a:off x="365500" y="296900"/>
            <a:ext cx="7344618" cy="649287"/>
          </a:xfrm>
        </p:spPr>
        <p:txBody>
          <a:bodyPr>
            <a:noAutofit/>
          </a:bodyPr>
          <a:lstStyle>
            <a:lvl1pPr marL="0" indent="0">
              <a:buNone/>
              <a:defRPr sz="4400" b="1">
                <a:solidFill>
                  <a:schemeClr val="accent2"/>
                </a:solidFill>
                <a:latin typeface="+mj-ea"/>
                <a:ea typeface="+mj-ea"/>
              </a:defRPr>
            </a:lvl1pPr>
          </a:lstStyle>
          <a:p>
            <a:pPr lvl="0"/>
            <a:r>
              <a:rPr lang="zh-CN" altLang="en-US" dirty="0" smtClean="0"/>
              <a:t>单击此处编辑母版文本样式</a:t>
            </a:r>
          </a:p>
        </p:txBody>
      </p:sp>
    </p:spTree>
    <p:extLst>
      <p:ext uri="{BB962C8B-B14F-4D97-AF65-F5344CB8AC3E}">
        <p14:creationId xmlns:p14="http://schemas.microsoft.com/office/powerpoint/2010/main" val="37107187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8694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70778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2432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397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9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5739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4115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360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1602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2018/4/6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9008267"/>
      </p:ext>
    </p:extLst>
  </p:cSld>
  <p:clrMap bg1="lt1" tx1="dk1" bg2="lt2" tx2="dk2" accent1="accent1" accent2="accent2" accent3="accent3" accent4="accent4" accent5="accent5" accent6="accent6" hlink="hlink" folHlink="folHlink"/>
  <p:sldLayoutIdLst>
    <p:sldLayoutId id="2147483674"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293224" y="4371242"/>
            <a:ext cx="2283363" cy="707886"/>
          </a:xfrm>
          <a:prstGeom prst="rect">
            <a:avLst/>
          </a:prstGeom>
          <a:noFill/>
        </p:spPr>
        <p:txBody>
          <a:bodyPr wrap="square" rtlCol="0">
            <a:spAutoFit/>
          </a:bodyPr>
          <a:lstStyle/>
          <a:p>
            <a:r>
              <a:rPr lang="zh-CN" altLang="en-US" sz="2000" dirty="0">
                <a:solidFill>
                  <a:prstClr val="black">
                    <a:lumMod val="65000"/>
                    <a:lumOff val="35000"/>
                  </a:prstClr>
                </a:solidFill>
              </a:rPr>
              <a:t>答辩人</a:t>
            </a:r>
            <a:r>
              <a:rPr lang="zh-CN" altLang="en-US" sz="2000" dirty="0" smtClean="0">
                <a:solidFill>
                  <a:prstClr val="black">
                    <a:lumMod val="65000"/>
                    <a:lumOff val="35000"/>
                  </a:prstClr>
                </a:solidFill>
              </a:rPr>
              <a:t>：   蔡敏</a:t>
            </a:r>
            <a:endParaRPr lang="en-US" altLang="zh-CN" sz="2000" dirty="0" smtClean="0">
              <a:solidFill>
                <a:prstClr val="black">
                  <a:lumMod val="65000"/>
                  <a:lumOff val="35000"/>
                </a:prstClr>
              </a:solidFill>
            </a:endParaRPr>
          </a:p>
          <a:p>
            <a:r>
              <a:rPr lang="zh-CN" altLang="en-US" sz="2000" dirty="0" smtClean="0">
                <a:solidFill>
                  <a:prstClr val="black">
                    <a:lumMod val="65000"/>
                    <a:lumOff val="35000"/>
                  </a:prstClr>
                </a:solidFill>
              </a:rPr>
              <a:t>指导老师：路小波</a:t>
            </a:r>
            <a:endParaRPr lang="zh-CN" altLang="en-US" sz="2000" dirty="0">
              <a:solidFill>
                <a:prstClr val="black">
                  <a:lumMod val="65000"/>
                  <a:lumOff val="35000"/>
                </a:prstClr>
              </a:solidFill>
            </a:endParaRPr>
          </a:p>
        </p:txBody>
      </p:sp>
      <p:sp>
        <p:nvSpPr>
          <p:cNvPr id="8" name="文本框 7"/>
          <p:cNvSpPr txBox="1"/>
          <p:nvPr/>
        </p:nvSpPr>
        <p:spPr>
          <a:xfrm>
            <a:off x="606303" y="2330359"/>
            <a:ext cx="8356149" cy="1754326"/>
          </a:xfrm>
          <a:prstGeom prst="rect">
            <a:avLst/>
          </a:prstGeom>
          <a:noFill/>
        </p:spPr>
        <p:txBody>
          <a:bodyPr wrap="square" rtlCol="0">
            <a:spAutoFit/>
          </a:bodyPr>
          <a:lstStyle/>
          <a:p>
            <a:pPr algn="ctr"/>
            <a:r>
              <a:rPr lang="zh-CN" altLang="en-US" sz="5400" b="1" dirty="0" smtClean="0">
                <a:solidFill>
                  <a:schemeClr val="accent2"/>
                </a:solidFill>
              </a:rPr>
              <a:t>基于视频分析的</a:t>
            </a:r>
            <a:endParaRPr lang="en-US" altLang="zh-CN" sz="5400" b="1" dirty="0" smtClean="0">
              <a:solidFill>
                <a:schemeClr val="accent2"/>
              </a:solidFill>
            </a:endParaRPr>
          </a:p>
          <a:p>
            <a:pPr algn="ctr"/>
            <a:r>
              <a:rPr lang="zh-CN" altLang="en-US" sz="5400" b="1" dirty="0" smtClean="0">
                <a:solidFill>
                  <a:schemeClr val="accent2"/>
                </a:solidFill>
              </a:rPr>
              <a:t>森林烟火识别算法研究</a:t>
            </a:r>
            <a:endParaRPr lang="zh-CN" altLang="en-US" sz="5400" b="1" dirty="0">
              <a:solidFill>
                <a:schemeClr val="accent2"/>
              </a:solidFill>
            </a:endParaRPr>
          </a:p>
        </p:txBody>
      </p:sp>
      <p:cxnSp>
        <p:nvCxnSpPr>
          <p:cNvPr id="4" name="直接连接符 3"/>
          <p:cNvCxnSpPr/>
          <p:nvPr/>
        </p:nvCxnSpPr>
        <p:spPr>
          <a:xfrm>
            <a:off x="397147" y="3576763"/>
            <a:ext cx="1706950" cy="2265198"/>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rot="19372238">
            <a:off x="1571896" y="-115346"/>
            <a:ext cx="6946439" cy="6946439"/>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rot="19380000">
            <a:off x="885831" y="1225703"/>
            <a:ext cx="2088232" cy="2160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6" name="直接连接符 15"/>
          <p:cNvCxnSpPr/>
          <p:nvPr/>
        </p:nvCxnSpPr>
        <p:spPr>
          <a:xfrm>
            <a:off x="7607845" y="480282"/>
            <a:ext cx="968742" cy="128556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62822" y="4848906"/>
            <a:ext cx="438448" cy="581839"/>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70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原图\1-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470" y="1358446"/>
            <a:ext cx="3024305" cy="2160000"/>
          </a:xfrm>
          <a:prstGeom prst="rect">
            <a:avLst/>
          </a:prstGeom>
          <a:noFill/>
          <a:ln>
            <a:noFill/>
          </a:ln>
        </p:spPr>
      </p:pic>
      <p:pic>
        <p:nvPicPr>
          <p:cNvPr id="15" name="图片 14" descr="E:\研究生毕业设计\论文\chapter2\去雾实验结果\MSRCR\1-3.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8682" y="1358446"/>
            <a:ext cx="3024305" cy="2160000"/>
          </a:xfrm>
          <a:prstGeom prst="rect">
            <a:avLst/>
          </a:prstGeom>
          <a:noFill/>
          <a:ln>
            <a:noFill/>
          </a:ln>
        </p:spPr>
      </p:pic>
      <p:pic>
        <p:nvPicPr>
          <p:cNvPr id="16" name="图片 15" descr="E:\研究生毕业设计\论文\chapter2\去雾实验结果\HSVEqualize\1-3.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470" y="4027976"/>
            <a:ext cx="3024305" cy="2160000"/>
          </a:xfrm>
          <a:prstGeom prst="rect">
            <a:avLst/>
          </a:prstGeom>
          <a:noFill/>
          <a:ln>
            <a:noFill/>
          </a:ln>
        </p:spPr>
      </p:pic>
      <p:pic>
        <p:nvPicPr>
          <p:cNvPr id="17" name="图片 16" descr="E:\研究生毕业设计\论文\chapter2\去雾实验结果\DarkChannel\1-3.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8682" y="4027976"/>
            <a:ext cx="3024305" cy="2160000"/>
          </a:xfrm>
          <a:prstGeom prst="rect">
            <a:avLst/>
          </a:prstGeom>
          <a:noFill/>
          <a:ln>
            <a:noFill/>
          </a:ln>
        </p:spPr>
      </p:pic>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spTree>
    <p:extLst>
      <p:ext uri="{BB962C8B-B14F-4D97-AF65-F5344CB8AC3E}">
        <p14:creationId xmlns:p14="http://schemas.microsoft.com/office/powerpoint/2010/main" val="3261138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sp>
        <p:nvSpPr>
          <p:cNvPr id="4" name="文本框 3"/>
          <p:cNvSpPr txBox="1"/>
          <p:nvPr/>
        </p:nvSpPr>
        <p:spPr>
          <a:xfrm>
            <a:off x="2072456" y="3653402"/>
            <a:ext cx="870331" cy="374574"/>
          </a:xfrm>
          <a:prstGeom prst="rect">
            <a:avLst/>
          </a:prstGeom>
          <a:noFill/>
        </p:spPr>
        <p:txBody>
          <a:bodyPr wrap="square" rtlCol="0">
            <a:spAutoFit/>
          </a:bodyPr>
          <a:lstStyle/>
          <a:p>
            <a:r>
              <a:rPr lang="zh-CN" altLang="en-US" dirty="0"/>
              <a:t>原图</a:t>
            </a:r>
          </a:p>
        </p:txBody>
      </p:sp>
      <p:sp>
        <p:nvSpPr>
          <p:cNvPr id="18" name="文本框 17"/>
          <p:cNvSpPr txBox="1"/>
          <p:nvPr/>
        </p:nvSpPr>
        <p:spPr>
          <a:xfrm>
            <a:off x="5973893" y="3658644"/>
            <a:ext cx="993882" cy="369332"/>
          </a:xfrm>
          <a:prstGeom prst="rect">
            <a:avLst/>
          </a:prstGeom>
          <a:noFill/>
        </p:spPr>
        <p:txBody>
          <a:bodyPr wrap="square" rtlCol="0">
            <a:spAutoFit/>
          </a:bodyPr>
          <a:lstStyle/>
          <a:p>
            <a:r>
              <a:rPr lang="en-US" altLang="zh-CN" dirty="0" smtClean="0"/>
              <a:t>MSRCR</a:t>
            </a:r>
            <a:endParaRPr lang="zh-CN" altLang="en-US" dirty="0"/>
          </a:p>
        </p:txBody>
      </p:sp>
      <p:sp>
        <p:nvSpPr>
          <p:cNvPr id="19" name="文本框 18"/>
          <p:cNvSpPr txBox="1"/>
          <p:nvPr/>
        </p:nvSpPr>
        <p:spPr>
          <a:xfrm>
            <a:off x="2213932" y="6328174"/>
            <a:ext cx="587377" cy="369332"/>
          </a:xfrm>
          <a:prstGeom prst="rect">
            <a:avLst/>
          </a:prstGeom>
          <a:noFill/>
        </p:spPr>
        <p:txBody>
          <a:bodyPr wrap="square" rtlCol="0">
            <a:spAutoFit/>
          </a:bodyPr>
          <a:lstStyle/>
          <a:p>
            <a:r>
              <a:rPr lang="en-US" altLang="zh-CN" dirty="0" smtClean="0"/>
              <a:t>HE</a:t>
            </a:r>
            <a:endParaRPr lang="zh-CN" altLang="en-US" dirty="0"/>
          </a:p>
        </p:txBody>
      </p:sp>
      <p:sp>
        <p:nvSpPr>
          <p:cNvPr id="20" name="文本框 19"/>
          <p:cNvSpPr txBox="1"/>
          <p:nvPr/>
        </p:nvSpPr>
        <p:spPr>
          <a:xfrm>
            <a:off x="5765372" y="6328174"/>
            <a:ext cx="1410924" cy="369332"/>
          </a:xfrm>
          <a:prstGeom prst="rect">
            <a:avLst/>
          </a:prstGeom>
          <a:noFill/>
        </p:spPr>
        <p:txBody>
          <a:bodyPr wrap="square" rtlCol="0">
            <a:spAutoFit/>
          </a:bodyPr>
          <a:lstStyle/>
          <a:p>
            <a:r>
              <a:rPr lang="zh-CN" altLang="en-US" dirty="0" smtClean="0"/>
              <a:t>暗通道去雾</a:t>
            </a:r>
            <a:endParaRPr lang="zh-CN" altLang="en-US" dirty="0"/>
          </a:p>
        </p:txBody>
      </p:sp>
      <p:pic>
        <p:nvPicPr>
          <p:cNvPr id="11" name="图片 10" descr="E:\研究生毕业设计\论文\chapter2\去雾实验结果\原图\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5467" y="1353204"/>
            <a:ext cx="3024305" cy="2160000"/>
          </a:xfrm>
          <a:prstGeom prst="rect">
            <a:avLst/>
          </a:prstGeom>
          <a:noFill/>
          <a:ln>
            <a:noFill/>
          </a:ln>
        </p:spPr>
      </p:pic>
      <p:pic>
        <p:nvPicPr>
          <p:cNvPr id="12" name="图片 11" descr="E:\研究生毕业设计\论文\chapter2\去雾实验结果\MSRCR\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8680" y="1353204"/>
            <a:ext cx="3024305" cy="2160000"/>
          </a:xfrm>
          <a:prstGeom prst="rect">
            <a:avLst/>
          </a:prstGeom>
          <a:noFill/>
          <a:ln>
            <a:noFill/>
          </a:ln>
        </p:spPr>
      </p:pic>
      <p:pic>
        <p:nvPicPr>
          <p:cNvPr id="13" name="图片 12" descr="E:\研究生毕业设计\论文\chapter2\去雾实验结果\HSVEqualize\2.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5466" y="4027976"/>
            <a:ext cx="3024305" cy="2160000"/>
          </a:xfrm>
          <a:prstGeom prst="rect">
            <a:avLst/>
          </a:prstGeom>
          <a:noFill/>
          <a:ln>
            <a:noFill/>
          </a:ln>
        </p:spPr>
      </p:pic>
      <p:pic>
        <p:nvPicPr>
          <p:cNvPr id="21" name="图片 20" descr="E:\研究生毕业设计\论文\chapter2\去雾实验结果\DarkChannel\2.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8679" y="4027976"/>
            <a:ext cx="3024305" cy="2160000"/>
          </a:xfrm>
          <a:prstGeom prst="rect">
            <a:avLst/>
          </a:prstGeom>
          <a:noFill/>
          <a:ln>
            <a:noFill/>
          </a:ln>
        </p:spPr>
      </p:pic>
    </p:spTree>
    <p:extLst>
      <p:ext uri="{BB962C8B-B14F-4D97-AF65-F5344CB8AC3E}">
        <p14:creationId xmlns:p14="http://schemas.microsoft.com/office/powerpoint/2010/main" val="2446304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5" name="组合 4"/>
          <p:cNvGrpSpPr/>
          <p:nvPr/>
        </p:nvGrpSpPr>
        <p:grpSpPr>
          <a:xfrm>
            <a:off x="711115" y="1760918"/>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711115" y="4221266"/>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589186900"/>
              </p:ext>
            </p:extLst>
          </p:nvPr>
        </p:nvGraphicFramePr>
        <p:xfrm>
          <a:off x="1528796" y="1682951"/>
          <a:ext cx="6535551" cy="2053415"/>
        </p:xfrm>
        <a:graphic>
          <a:graphicData uri="http://schemas.openxmlformats.org/drawingml/2006/table">
            <a:tbl>
              <a:tblPr firstCol="1">
                <a:tableStyleId>{5C22544A-7EE6-4342-B048-85BDC9FD1C3A}</a:tableStyleId>
              </a:tblPr>
              <a:tblGrid>
                <a:gridCol w="1755569"/>
                <a:gridCol w="1959664"/>
                <a:gridCol w="2820318"/>
              </a:tblGrid>
              <a:tr h="377267">
                <a:tc rowSpan="3">
                  <a:txBody>
                    <a:bodyPr/>
                    <a:lstStyle/>
                    <a:p>
                      <a:pPr indent="266700" algn="ctr">
                        <a:lnSpc>
                          <a:spcPct val="125000"/>
                        </a:lnSpc>
                        <a:spcAft>
                          <a:spcPts val="0"/>
                        </a:spcAft>
                      </a:pPr>
                      <a:r>
                        <a:rPr lang="zh-CN" sz="1800" kern="100" dirty="0">
                          <a:effectLst/>
                        </a:rPr>
                        <a:t>硬件环境</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CPU</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Intel i5-3470</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内存</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4GB</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zh-CN" sz="1800" kern="100" dirty="0">
                          <a:effectLst/>
                        </a:rPr>
                        <a:t>操作系统</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Windows 7 32bit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rowSpan="2">
                  <a:txBody>
                    <a:bodyPr/>
                    <a:lstStyle/>
                    <a:p>
                      <a:pPr indent="266700" algn="ctr">
                        <a:lnSpc>
                          <a:spcPct val="125000"/>
                        </a:lnSpc>
                        <a:spcAft>
                          <a:spcPts val="0"/>
                        </a:spcAft>
                      </a:pPr>
                      <a:r>
                        <a:rPr lang="zh-CN" sz="1800" kern="100">
                          <a:effectLst/>
                        </a:rPr>
                        <a:t>软件环境</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IDE</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VS2013</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19037">
                <a:tc vMerge="1">
                  <a:txBody>
                    <a:bodyPr/>
                    <a:lstStyle/>
                    <a:p>
                      <a:endParaRPr lang="zh-CN" altLang="en-US"/>
                    </a:p>
                  </a:txBody>
                  <a:tcPr/>
                </a:tc>
                <a:tc>
                  <a:txBody>
                    <a:bodyPr/>
                    <a:lstStyle/>
                    <a:p>
                      <a:pPr indent="266700" algn="ctr">
                        <a:lnSpc>
                          <a:spcPct val="125000"/>
                        </a:lnSpc>
                        <a:spcAft>
                          <a:spcPts val="0"/>
                        </a:spcAft>
                      </a:pPr>
                      <a:r>
                        <a:rPr lang="en-US" sz="1800" kern="100">
                          <a:effectLst/>
                        </a:rPr>
                        <a:t>OpenCV</a:t>
                      </a:r>
                      <a:r>
                        <a:rPr lang="zh-CN" sz="1800" kern="100">
                          <a:effectLst/>
                        </a:rPr>
                        <a:t>版本</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2.4.9</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370671435"/>
              </p:ext>
            </p:extLst>
          </p:nvPr>
        </p:nvGraphicFramePr>
        <p:xfrm>
          <a:off x="1528795" y="4328050"/>
          <a:ext cx="6535551" cy="1913092"/>
        </p:xfrm>
        <a:graphic>
          <a:graphicData uri="http://schemas.openxmlformats.org/drawingml/2006/table">
            <a:tbl>
              <a:tblPr firstRow="1">
                <a:tableStyleId>{5C22544A-7EE6-4342-B048-85BDC9FD1C3A}</a:tableStyleId>
              </a:tblPr>
              <a:tblGrid>
                <a:gridCol w="4348637"/>
                <a:gridCol w="2186914"/>
              </a:tblGrid>
              <a:tr h="478273">
                <a:tc>
                  <a:txBody>
                    <a:bodyPr/>
                    <a:lstStyle/>
                    <a:p>
                      <a:pPr indent="266700" algn="ctr">
                        <a:lnSpc>
                          <a:spcPct val="125000"/>
                        </a:lnSpc>
                        <a:spcAft>
                          <a:spcPts val="0"/>
                        </a:spcAft>
                      </a:pPr>
                      <a:r>
                        <a:rPr lang="zh-CN" sz="1800" kern="100" dirty="0">
                          <a:effectLst/>
                        </a:rPr>
                        <a:t>去雾方法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a:t>
                      </a:r>
                      <a:r>
                        <a:rPr lang="en-US" sz="1800" kern="100">
                          <a:effectLst/>
                        </a:rPr>
                        <a:t>(ms)</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dirty="0">
                          <a:effectLst/>
                        </a:rPr>
                        <a:t>带彩色恢复的多尺度</a:t>
                      </a:r>
                      <a:r>
                        <a:rPr lang="en-US" sz="1800" kern="100" dirty="0" err="1">
                          <a:effectLst/>
                        </a:rPr>
                        <a:t>Retinex</a:t>
                      </a:r>
                      <a:r>
                        <a:rPr lang="en-US" sz="1800" kern="100" dirty="0">
                          <a:effectLst/>
                        </a:rPr>
                        <a:t> (MSRCR)</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293.79</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直方图均衡化</a:t>
                      </a:r>
                      <a:r>
                        <a:rPr lang="en-US" sz="1800" kern="100">
                          <a:effectLst/>
                        </a:rPr>
                        <a:t>(HE)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28.48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78273">
                <a:tc>
                  <a:txBody>
                    <a:bodyPr/>
                    <a:lstStyle/>
                    <a:p>
                      <a:pPr indent="266700" algn="ctr">
                        <a:lnSpc>
                          <a:spcPct val="125000"/>
                        </a:lnSpc>
                        <a:spcAft>
                          <a:spcPts val="0"/>
                        </a:spcAft>
                      </a:pPr>
                      <a:r>
                        <a:rPr lang="zh-CN" sz="1800" kern="100">
                          <a:effectLst/>
                        </a:rPr>
                        <a:t>暗通道</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effectLst/>
                        </a:rPr>
                        <a:t>899.11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039391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grpSp>
        <p:nvGrpSpPr>
          <p:cNvPr id="12" name="组合 11"/>
          <p:cNvGrpSpPr/>
          <p:nvPr/>
        </p:nvGrpSpPr>
        <p:grpSpPr>
          <a:xfrm>
            <a:off x="1848110" y="1342005"/>
            <a:ext cx="1895374" cy="4738767"/>
            <a:chOff x="2130498" y="1557157"/>
            <a:chExt cx="1895374" cy="4738767"/>
          </a:xfrm>
        </p:grpSpPr>
        <p:grpSp>
          <p:nvGrpSpPr>
            <p:cNvPr id="3" name="组合 2"/>
            <p:cNvGrpSpPr>
              <a:grpSpLocks noChangeAspect="1"/>
            </p:cNvGrpSpPr>
            <p:nvPr/>
          </p:nvGrpSpPr>
          <p:grpSpPr>
            <a:xfrm rot="2700000">
              <a:off x="708801" y="2978854"/>
              <a:ext cx="4738767" cy="1895374"/>
              <a:chOff x="1043608" y="2564904"/>
              <a:chExt cx="5297712" cy="2118937"/>
            </a:xfrm>
          </p:grpSpPr>
          <p:sp>
            <p:nvSpPr>
              <p:cNvPr id="4" name="矩形 3"/>
              <p:cNvSpPr/>
              <p:nvPr/>
            </p:nvSpPr>
            <p:spPr>
              <a:xfrm>
                <a:off x="2632996" y="2564904"/>
                <a:ext cx="2118937" cy="211893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 name="直接连接符 4"/>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64999" y="3530169"/>
              <a:ext cx="1826371" cy="461665"/>
            </a:xfrm>
            <a:prstGeom prst="rect">
              <a:avLst/>
            </a:prstGeom>
          </p:spPr>
          <p:txBody>
            <a:bodyPr wrap="square">
              <a:spAutoFit/>
            </a:bodyPr>
            <a:lstStyle/>
            <a:p>
              <a:pPr algn="ctr"/>
              <a:r>
                <a:rPr lang="zh-CN" altLang="en-US" sz="2400" dirty="0" smtClean="0"/>
                <a:t>暗通道判断</a:t>
              </a:r>
              <a:endParaRPr lang="zh-CN" altLang="en-US" sz="2400" dirty="0"/>
            </a:p>
          </p:txBody>
        </p:sp>
      </p:grpSp>
      <p:grpSp>
        <p:nvGrpSpPr>
          <p:cNvPr id="13" name="组合 12"/>
          <p:cNvGrpSpPr/>
          <p:nvPr/>
        </p:nvGrpSpPr>
        <p:grpSpPr>
          <a:xfrm>
            <a:off x="5423710" y="1342005"/>
            <a:ext cx="1987757" cy="4738767"/>
            <a:chOff x="5071938" y="1557157"/>
            <a:chExt cx="1987757" cy="4738767"/>
          </a:xfrm>
        </p:grpSpPr>
        <p:grpSp>
          <p:nvGrpSpPr>
            <p:cNvPr id="6" name="组合 5"/>
            <p:cNvGrpSpPr>
              <a:grpSpLocks noChangeAspect="1"/>
            </p:cNvGrpSpPr>
            <p:nvPr/>
          </p:nvGrpSpPr>
          <p:grpSpPr>
            <a:xfrm rot="13500000" flipH="1">
              <a:off x="3696433" y="2978854"/>
              <a:ext cx="4738767" cy="1895374"/>
              <a:chOff x="1043608" y="2564904"/>
              <a:chExt cx="5297712" cy="2118937"/>
            </a:xfrm>
          </p:grpSpPr>
          <p:sp>
            <p:nvSpPr>
              <p:cNvPr id="7" name="矩形 6"/>
              <p:cNvSpPr/>
              <p:nvPr/>
            </p:nvSpPr>
            <p:spPr>
              <a:xfrm>
                <a:off x="2632996" y="2564904"/>
                <a:ext cx="2118937" cy="21189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cxnSp>
            <p:nvCxnSpPr>
              <p:cNvPr id="8" name="直接连接符 7"/>
              <p:cNvCxnSpPr/>
              <p:nvPr/>
            </p:nvCxnSpPr>
            <p:spPr>
              <a:xfrm>
                <a:off x="1043608" y="4683841"/>
                <a:ext cx="5297712"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071938" y="3530169"/>
              <a:ext cx="1987757" cy="461665"/>
            </a:xfrm>
            <a:prstGeom prst="rect">
              <a:avLst/>
            </a:prstGeom>
          </p:spPr>
          <p:txBody>
            <a:bodyPr wrap="square">
              <a:spAutoFit/>
            </a:bodyPr>
            <a:lstStyle/>
            <a:p>
              <a:pPr algn="ctr"/>
              <a:r>
                <a:rPr lang="zh-CN" altLang="en-US" sz="2400" dirty="0" smtClean="0">
                  <a:solidFill>
                    <a:prstClr val="white"/>
                  </a:solidFill>
                </a:rPr>
                <a:t>直方图处理</a:t>
              </a:r>
              <a:endParaRPr lang="zh-CN" altLang="en-US" sz="2400" dirty="0">
                <a:solidFill>
                  <a:prstClr val="white"/>
                </a:solidFill>
              </a:endParaRPr>
            </a:p>
          </p:txBody>
        </p:sp>
      </p:grpSp>
    </p:spTree>
    <p:extLst>
      <p:ext uri="{BB962C8B-B14F-4D97-AF65-F5344CB8AC3E}">
        <p14:creationId xmlns:p14="http://schemas.microsoft.com/office/powerpoint/2010/main" val="2185871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14" name="图片 13" descr="E:\研究生毕业设计\论文\chapter2\去雾实验结果\Dark+HE\073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8129" y="1599243"/>
            <a:ext cx="2519680" cy="1799590"/>
          </a:xfrm>
          <a:prstGeom prst="rect">
            <a:avLst/>
          </a:prstGeom>
          <a:noFill/>
          <a:ln>
            <a:noFill/>
          </a:ln>
        </p:spPr>
      </p:pic>
      <p:pic>
        <p:nvPicPr>
          <p:cNvPr id="15" name="图片 14" descr="E:\研究生毕业设计\论文\chapter2\去雾实验结果\Dark+HE\处理后0736.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0438" y="1599243"/>
            <a:ext cx="2519680" cy="1799590"/>
          </a:xfrm>
          <a:prstGeom prst="rect">
            <a:avLst/>
          </a:prstGeom>
          <a:noFill/>
          <a:ln>
            <a:noFill/>
          </a:ln>
        </p:spPr>
      </p:pic>
      <p:pic>
        <p:nvPicPr>
          <p:cNvPr id="16" name="图片 15" descr="E:\研究生毕业设计\论文\chapter2\去雾实验结果\Dark+HE\175922_2.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8129" y="4051889"/>
            <a:ext cx="2519680" cy="1799590"/>
          </a:xfrm>
          <a:prstGeom prst="rect">
            <a:avLst/>
          </a:prstGeom>
          <a:noFill/>
          <a:ln>
            <a:noFill/>
          </a:ln>
        </p:spPr>
      </p:pic>
      <p:pic>
        <p:nvPicPr>
          <p:cNvPr id="17" name="图片 16" descr="E:\研究生毕业设计\论文\chapter2\去雾实验结果\Dark+HE\处理后175922_2(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0438" y="4051889"/>
            <a:ext cx="2519680" cy="1799590"/>
          </a:xfrm>
          <a:prstGeom prst="rect">
            <a:avLst/>
          </a:prstGeom>
          <a:noFill/>
          <a:ln>
            <a:noFill/>
          </a:ln>
        </p:spPr>
      </p:pic>
    </p:spTree>
    <p:extLst>
      <p:ext uri="{BB962C8B-B14F-4D97-AF65-F5344CB8AC3E}">
        <p14:creationId xmlns:p14="http://schemas.microsoft.com/office/powerpoint/2010/main" val="2589292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去雾处理</a:t>
            </a:r>
            <a:endParaRPr lang="zh-CN" altLang="en-US" b="0" dirty="0"/>
          </a:p>
        </p:txBody>
      </p:sp>
      <p:pic>
        <p:nvPicPr>
          <p:cNvPr id="22" name="图片 21" descr="E:\研究生毕业设计\论文\chapter2\去雾实验结果\Dark+HE\smoke_dongshan.jpg"/>
          <p:cNvPicPr/>
          <p:nvPr/>
        </p:nvPicPr>
        <p:blipFill>
          <a:blip r:embed="rId2">
            <a:extLst>
              <a:ext uri="{28A0092B-C50C-407E-A947-70E740481C1C}">
                <a14:useLocalDpi xmlns:a14="http://schemas.microsoft.com/office/drawing/2010/main" val="0"/>
              </a:ext>
            </a:extLst>
          </a:blip>
          <a:srcRect/>
          <a:stretch>
            <a:fillRect/>
          </a:stretch>
        </p:blipFill>
        <p:spPr bwMode="auto">
          <a:xfrm>
            <a:off x="1268027" y="1661669"/>
            <a:ext cx="2519680" cy="1799590"/>
          </a:xfrm>
          <a:prstGeom prst="rect">
            <a:avLst/>
          </a:prstGeom>
          <a:noFill/>
          <a:ln>
            <a:noFill/>
          </a:ln>
        </p:spPr>
      </p:pic>
      <p:pic>
        <p:nvPicPr>
          <p:cNvPr id="23" name="图片 22" descr="E:\研究生毕业设计\论文\chapter2\去雾实验结果\Dark+HE\处理后smoke_dongshan.jpg"/>
          <p:cNvPicPr/>
          <p:nvPr/>
        </p:nvPicPr>
        <p:blipFill>
          <a:blip r:embed="rId3">
            <a:extLst>
              <a:ext uri="{28A0092B-C50C-407E-A947-70E740481C1C}">
                <a14:useLocalDpi xmlns:a14="http://schemas.microsoft.com/office/drawing/2010/main" val="0"/>
              </a:ext>
            </a:extLst>
          </a:blip>
          <a:srcRect/>
          <a:stretch>
            <a:fillRect/>
          </a:stretch>
        </p:blipFill>
        <p:spPr bwMode="auto">
          <a:xfrm>
            <a:off x="5004841" y="1661669"/>
            <a:ext cx="2519680" cy="1799590"/>
          </a:xfrm>
          <a:prstGeom prst="rect">
            <a:avLst/>
          </a:prstGeom>
          <a:noFill/>
          <a:ln>
            <a:noFill/>
          </a:ln>
        </p:spPr>
      </p:pic>
      <p:pic>
        <p:nvPicPr>
          <p:cNvPr id="24" name="图片 23" descr="E:\研究生毕业设计\论文\chapter2\去雾实验结果\Dark+HE\Smoke_Manavgat_Raw.jpg"/>
          <p:cNvPicPr/>
          <p:nvPr/>
        </p:nvPicPr>
        <p:blipFill>
          <a:blip r:embed="rId4">
            <a:extLst>
              <a:ext uri="{28A0092B-C50C-407E-A947-70E740481C1C}">
                <a14:useLocalDpi xmlns:a14="http://schemas.microsoft.com/office/drawing/2010/main" val="0"/>
              </a:ext>
            </a:extLst>
          </a:blip>
          <a:srcRect/>
          <a:stretch>
            <a:fillRect/>
          </a:stretch>
        </p:blipFill>
        <p:spPr bwMode="auto">
          <a:xfrm>
            <a:off x="1268027" y="3831535"/>
            <a:ext cx="2519680" cy="1799590"/>
          </a:xfrm>
          <a:prstGeom prst="rect">
            <a:avLst/>
          </a:prstGeom>
          <a:noFill/>
          <a:ln>
            <a:noFill/>
          </a:ln>
        </p:spPr>
      </p:pic>
      <p:pic>
        <p:nvPicPr>
          <p:cNvPr id="25" name="图片 24" descr="E:\研究生毕业设计\论文\chapter2\去雾实验结果\Dark+HE\处理后Smoke_Manavgat_Raw.jpg"/>
          <p:cNvPicPr/>
          <p:nvPr/>
        </p:nvPicPr>
        <p:blipFill>
          <a:blip r:embed="rId5">
            <a:extLst>
              <a:ext uri="{28A0092B-C50C-407E-A947-70E740481C1C}">
                <a14:useLocalDpi xmlns:a14="http://schemas.microsoft.com/office/drawing/2010/main" val="0"/>
              </a:ext>
            </a:extLst>
          </a:blip>
          <a:srcRect/>
          <a:stretch>
            <a:fillRect/>
          </a:stretch>
        </p:blipFill>
        <p:spPr bwMode="auto">
          <a:xfrm>
            <a:off x="5004841" y="3831535"/>
            <a:ext cx="2519680" cy="1799590"/>
          </a:xfrm>
          <a:prstGeom prst="rect">
            <a:avLst/>
          </a:prstGeom>
          <a:noFill/>
          <a:ln>
            <a:noFill/>
          </a:ln>
        </p:spPr>
      </p:pic>
    </p:spTree>
    <p:extLst>
      <p:ext uri="{BB962C8B-B14F-4D97-AF65-F5344CB8AC3E}">
        <p14:creationId xmlns:p14="http://schemas.microsoft.com/office/powerpoint/2010/main" val="37116347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运动目标分割</a:t>
            </a:r>
            <a:endParaRPr lang="zh-CN" altLang="en-US" b="0" dirty="0"/>
          </a:p>
        </p:txBody>
      </p:sp>
      <p:sp>
        <p:nvSpPr>
          <p:cNvPr id="3" name="矩形 2"/>
          <p:cNvSpPr/>
          <p:nvPr/>
        </p:nvSpPr>
        <p:spPr>
          <a:xfrm>
            <a:off x="647564" y="1965339"/>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帧间差分法</a:t>
            </a:r>
            <a:r>
              <a:rPr lang="zh-CN" altLang="en-US" sz="2200" dirty="0">
                <a:solidFill>
                  <a:schemeClr val="accent2"/>
                </a:solidFill>
                <a:latin typeface="微软雅黑 Light" panose="020B0502040204020203" pitchFamily="34" charset="-122"/>
                <a:ea typeface="微软雅黑 Light" panose="020B0502040204020203" pitchFamily="34" charset="-122"/>
              </a:rPr>
              <a:t>：</a:t>
            </a:r>
            <a:r>
              <a:rPr lang="zh-CN" altLang="en-US" sz="2200" dirty="0">
                <a:latin typeface="微软雅黑 Light" panose="020B0502040204020203" pitchFamily="34" charset="-122"/>
                <a:ea typeface="微软雅黑 Light" panose="020B0502040204020203" pitchFamily="34" charset="-122"/>
              </a:rPr>
              <a:t>利用相邻两帧或多帧之间的差值进行运动检测</a:t>
            </a: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7932" y="3258608"/>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1985" y="3540303"/>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基于运动场的估计方法：</a:t>
            </a:r>
            <a:r>
              <a:rPr lang="zh-CN" altLang="en-US" sz="2200" dirty="0">
                <a:latin typeface="微软雅黑 Light" panose="020B0502040204020203" pitchFamily="34" charset="-122"/>
                <a:ea typeface="微软雅黑 Light" panose="020B0502040204020203" pitchFamily="34" charset="-122"/>
              </a:rPr>
              <a:t>通过运动目标与背景的不同运动模式进行运动</a:t>
            </a:r>
            <a:r>
              <a:rPr lang="zh-CN" altLang="en-US" sz="2200" dirty="0" smtClean="0">
                <a:latin typeface="微软雅黑 Light" panose="020B0502040204020203" pitchFamily="34" charset="-122"/>
                <a:ea typeface="微软雅黑 Light" panose="020B0502040204020203" pitchFamily="34" charset="-122"/>
              </a:rPr>
              <a:t>检测，如光流法</a:t>
            </a:r>
            <a:endParaRPr lang="zh-CN" altLang="en-US" sz="2200" dirty="0">
              <a:latin typeface="微软雅黑 Light" panose="020B0502040204020203" pitchFamily="34" charset="-122"/>
              <a:ea typeface="微软雅黑 Light" panose="020B0502040204020203" pitchFamily="34" charset="-122"/>
            </a:endParaRPr>
          </a:p>
        </p:txBody>
      </p:sp>
      <p:sp>
        <p:nvSpPr>
          <p:cNvPr id="17" name="矩形 16"/>
          <p:cNvSpPr/>
          <p:nvPr/>
        </p:nvSpPr>
        <p:spPr>
          <a:xfrm>
            <a:off x="737169" y="5115267"/>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背景差分法：</a:t>
            </a:r>
            <a:r>
              <a:rPr lang="zh-CN" altLang="en-US" sz="2200" dirty="0">
                <a:latin typeface="微软雅黑 Light" panose="020B0502040204020203" pitchFamily="34" charset="-122"/>
                <a:ea typeface="微软雅黑 Light" panose="020B0502040204020203" pitchFamily="34" charset="-122"/>
              </a:rPr>
              <a:t>建模估计背景图像，通过视频图像与背景模型的差值进行运动</a:t>
            </a:r>
            <a:r>
              <a:rPr lang="zh-CN" altLang="en-US" sz="2200" dirty="0" smtClean="0">
                <a:latin typeface="微软雅黑 Light" panose="020B0502040204020203" pitchFamily="34" charset="-122"/>
                <a:ea typeface="微软雅黑 Light" panose="020B0502040204020203" pitchFamily="34" charset="-122"/>
              </a:rPr>
              <a:t>检测，如高斯混合模型、</a:t>
            </a:r>
            <a:r>
              <a:rPr lang="en-US" altLang="zh-CN" sz="2200" dirty="0" smtClean="0">
                <a:latin typeface="微软雅黑 Light" panose="020B0502040204020203" pitchFamily="34" charset="-122"/>
                <a:ea typeface="微软雅黑 Light" panose="020B0502040204020203" pitchFamily="34" charset="-122"/>
              </a:rPr>
              <a:t>VIBE</a:t>
            </a:r>
            <a:endParaRPr lang="zh-CN" altLang="en-US" sz="2200" dirty="0">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708020" y="4798774"/>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43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运动检测实验</a:t>
            </a:r>
            <a:endParaRPr lang="zh-CN" altLang="en-US" b="0" dirty="0"/>
          </a:p>
        </p:txBody>
      </p:sp>
      <p:graphicFrame>
        <p:nvGraphicFramePr>
          <p:cNvPr id="3" name="表格 2"/>
          <p:cNvGraphicFramePr>
            <a:graphicFrameLocks noGrp="1"/>
          </p:cNvGraphicFramePr>
          <p:nvPr>
            <p:extLst>
              <p:ext uri="{D42A27DB-BD31-4B8C-83A1-F6EECF244321}">
                <p14:modId xmlns:p14="http://schemas.microsoft.com/office/powerpoint/2010/main" val="1104808588"/>
              </p:ext>
            </p:extLst>
          </p:nvPr>
        </p:nvGraphicFramePr>
        <p:xfrm>
          <a:off x="1692929" y="4296507"/>
          <a:ext cx="6162856" cy="1718468"/>
        </p:xfrm>
        <a:graphic>
          <a:graphicData uri="http://schemas.openxmlformats.org/drawingml/2006/table">
            <a:tbl>
              <a:tblPr firstRow="1">
                <a:tableStyleId>{5C22544A-7EE6-4342-B048-85BDC9FD1C3A}</a:tableStyleId>
              </a:tblPr>
              <a:tblGrid>
                <a:gridCol w="3081428"/>
                <a:gridCol w="3081428"/>
              </a:tblGrid>
              <a:tr h="429617">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zh-CN" sz="1800" kern="100">
                          <a:effectLst/>
                        </a:rPr>
                        <a:t>时间消耗（</a:t>
                      </a:r>
                      <a:r>
                        <a:rPr lang="en-US" sz="1800" kern="100">
                          <a:effectLst/>
                        </a:rPr>
                        <a:t>ms/</a:t>
                      </a:r>
                      <a:r>
                        <a:rPr lang="zh-CN" sz="1800" kern="100">
                          <a:effectLst/>
                        </a:rPr>
                        <a:t>帧）</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tabLst>
                          <a:tab pos="371475" algn="l"/>
                          <a:tab pos="1249045" algn="ctr"/>
                        </a:tabLst>
                      </a:pPr>
                      <a:r>
                        <a:rPr lang="zh-CN" sz="1800" kern="100" dirty="0" smtClean="0">
                          <a:effectLst/>
                        </a:rPr>
                        <a:t>光</a:t>
                      </a:r>
                      <a:r>
                        <a:rPr lang="zh-CN" sz="1800" kern="100" dirty="0">
                          <a:effectLst/>
                        </a:rPr>
                        <a:t>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r h="429617">
                <a:tc>
                  <a:txBody>
                    <a:bodyPr/>
                    <a:lstStyle/>
                    <a:p>
                      <a:pPr indent="266700" algn="ctr">
                        <a:lnSpc>
                          <a:spcPct val="125000"/>
                        </a:lnSpc>
                        <a:spcAft>
                          <a:spcPts val="0"/>
                        </a:spcAft>
                      </a:pPr>
                      <a:r>
                        <a:rPr lang="en-US" sz="1800" kern="100" dirty="0">
                          <a:solidFill>
                            <a:srgbClr val="FF0000"/>
                          </a:solidFill>
                          <a:effectLst/>
                        </a:rPr>
                        <a:t>VIBE</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266700" algn="ctr">
                        <a:lnSpc>
                          <a:spcPct val="125000"/>
                        </a:lnSpc>
                        <a:spcAft>
                          <a:spcPts val="0"/>
                        </a:spcAft>
                      </a:pPr>
                      <a:r>
                        <a:rPr lang="en-US" sz="1800" kern="100" dirty="0">
                          <a:solidFill>
                            <a:srgbClr val="FF0000"/>
                          </a:solidFill>
                          <a:effectLst/>
                        </a:rPr>
                        <a:t>70.233</a:t>
                      </a:r>
                      <a:endParaRPr lang="zh-CN" sz="24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r>
            </a:tbl>
          </a:graphicData>
        </a:graphic>
      </p:graphicFrame>
      <p:pic>
        <p:nvPicPr>
          <p:cNvPr id="16" name="图片 15" descr="C:\Users\KylinC\Desktop\原始VIBE结果\104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6916" y="1541347"/>
            <a:ext cx="3024305" cy="2160000"/>
          </a:xfrm>
          <a:prstGeom prst="rect">
            <a:avLst/>
          </a:prstGeom>
          <a:noFill/>
          <a:ln>
            <a:noFill/>
          </a:ln>
        </p:spPr>
      </p:pic>
      <p:pic>
        <p:nvPicPr>
          <p:cNvPr id="17" name="图片 16" descr="C:\Users\KylinC\Desktop\原始VIBE结果\104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6395" y="1541347"/>
            <a:ext cx="3024305" cy="2160000"/>
          </a:xfrm>
          <a:prstGeom prst="rect">
            <a:avLst/>
          </a:prstGeom>
          <a:noFill/>
          <a:ln>
            <a:noFill/>
          </a:ln>
        </p:spPr>
      </p:pic>
    </p:spTree>
    <p:extLst>
      <p:ext uri="{BB962C8B-B14F-4D97-AF65-F5344CB8AC3E}">
        <p14:creationId xmlns:p14="http://schemas.microsoft.com/office/powerpoint/2010/main" val="3274039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0" dirty="0" smtClean="0"/>
              <a:t>Vibe</a:t>
            </a:r>
            <a:r>
              <a:rPr lang="zh-CN" altLang="en-US" b="0" dirty="0" smtClean="0"/>
              <a:t>运动检测改进</a:t>
            </a:r>
            <a:endParaRPr lang="zh-CN" altLang="en-US" b="0" dirty="0"/>
          </a:p>
        </p:txBody>
      </p:sp>
      <p:sp>
        <p:nvSpPr>
          <p:cNvPr id="6" name="矩形 5"/>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引入开关变量提高算法速度：</a:t>
            </a:r>
            <a:endParaRPr lang="en-US" altLang="zh-CN" sz="2200" dirty="0" smtClean="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所以，需要选择这样的方案。</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7" name="组合 6"/>
          <p:cNvGrpSpPr/>
          <p:nvPr/>
        </p:nvGrpSpPr>
        <p:grpSpPr>
          <a:xfrm>
            <a:off x="711115" y="1760918"/>
            <a:ext cx="803049" cy="262191"/>
            <a:chOff x="683546" y="2736327"/>
            <a:chExt cx="803049" cy="262191"/>
          </a:xfrm>
        </p:grpSpPr>
        <p:sp>
          <p:nvSpPr>
            <p:cNvPr id="8" name="矩形 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9" name="直接连接符 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11115" y="4221266"/>
            <a:ext cx="803049" cy="262191"/>
            <a:chOff x="683546" y="2736327"/>
            <a:chExt cx="803049" cy="262191"/>
          </a:xfrm>
        </p:grpSpPr>
        <p:sp>
          <p:nvSpPr>
            <p:cNvPr id="11" name="矩形 10"/>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2" name="直接连接符 1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647564" y="4416222"/>
            <a:ext cx="7848872" cy="1446550"/>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引入场景变换检测与快速跟新策略：</a:t>
            </a:r>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smtClean="0">
              <a:latin typeface="微软雅黑 Light" panose="020B0502040204020203" pitchFamily="34" charset="-122"/>
              <a:ea typeface="微软雅黑 Light" panose="020B0502040204020203" pitchFamily="34" charset="-122"/>
            </a:endParaRPr>
          </a:p>
          <a:p>
            <a:pPr indent="457200" algn="just"/>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所以，需要选择这样的方案。</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14" name="直接连接符 13"/>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22775"/>
              </p:ext>
            </p:extLst>
          </p:nvPr>
        </p:nvGraphicFramePr>
        <p:xfrm>
          <a:off x="6038755" y="4166885"/>
          <a:ext cx="1342002" cy="846494"/>
        </p:xfrm>
        <a:graphic>
          <a:graphicData uri="http://schemas.openxmlformats.org/presentationml/2006/ole">
            <mc:AlternateContent xmlns:mc="http://schemas.openxmlformats.org/markup-compatibility/2006">
              <mc:Choice xmlns:v="urn:schemas-microsoft-com:vml" Requires="v">
                <p:oleObj spid="_x0000_s3088" name="Equation" r:id="rId3" imgW="622080" imgH="393480" progId="Equation.DSMT4">
                  <p:embed/>
                </p:oleObj>
              </mc:Choice>
              <mc:Fallback>
                <p:oleObj name="Equation" r:id="rId3" imgW="622080" imgH="393480" progId="Equation.DSMT4">
                  <p:embed/>
                  <p:pic>
                    <p:nvPicPr>
                      <p:cNvPr id="0" name="Object 1"/>
                      <p:cNvPicPr>
                        <a:picLocks noChangeAspect="1" noChangeArrowheads="1"/>
                      </p:cNvPicPr>
                      <p:nvPr/>
                    </p:nvPicPr>
                    <p:blipFill>
                      <a:blip r:embed="rId4"/>
                      <a:srcRect/>
                      <a:stretch>
                        <a:fillRect/>
                      </a:stretch>
                    </p:blipFill>
                    <p:spPr bwMode="auto">
                      <a:xfrm>
                        <a:off x="6038755" y="4166885"/>
                        <a:ext cx="1342002" cy="846494"/>
                      </a:xfrm>
                      <a:prstGeom prst="rect">
                        <a:avLst/>
                      </a:prstGeom>
                      <a:noFill/>
                    </p:spPr>
                  </p:pic>
                </p:oleObj>
              </mc:Fallback>
            </mc:AlternateContent>
          </a:graphicData>
        </a:graphic>
      </p:graphicFrame>
    </p:spTree>
    <p:extLst>
      <p:ext uri="{BB962C8B-B14F-4D97-AF65-F5344CB8AC3E}">
        <p14:creationId xmlns:p14="http://schemas.microsoft.com/office/powerpoint/2010/main" val="3932447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0" dirty="0" smtClean="0"/>
              <a:t>改进</a:t>
            </a:r>
            <a:r>
              <a:rPr lang="en-US" altLang="zh-CN" b="0" dirty="0" smtClean="0"/>
              <a:t>vibe</a:t>
            </a:r>
            <a:r>
              <a:rPr lang="zh-CN" altLang="en-US" b="0" dirty="0" smtClean="0"/>
              <a:t>实验</a:t>
            </a:r>
            <a:endParaRPr lang="zh-CN" altLang="en-US" b="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559395366"/>
              </p:ext>
            </p:extLst>
          </p:nvPr>
        </p:nvGraphicFramePr>
        <p:xfrm>
          <a:off x="1256975" y="1758590"/>
          <a:ext cx="6598286" cy="2129950"/>
        </p:xfrm>
        <a:graphic>
          <a:graphicData uri="http://schemas.openxmlformats.org/drawingml/2006/table">
            <a:tbl>
              <a:tblPr firstRow="1">
                <a:tableStyleId>{5C22544A-7EE6-4342-B048-85BDC9FD1C3A}</a:tableStyleId>
              </a:tblPr>
              <a:tblGrid>
                <a:gridCol w="3299143"/>
                <a:gridCol w="3299143"/>
              </a:tblGrid>
              <a:tr h="425990">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时间消耗（</a:t>
                      </a:r>
                      <a:r>
                        <a:rPr lang="en-US" sz="1800" kern="100" dirty="0" err="1">
                          <a:effectLst/>
                        </a:rPr>
                        <a:t>ms</a:t>
                      </a:r>
                      <a:r>
                        <a:rPr lang="en-US" sz="1800" kern="100" dirty="0">
                          <a:effectLst/>
                        </a:rPr>
                        <a:t>/</a:t>
                      </a:r>
                      <a:r>
                        <a:rPr lang="zh-CN" sz="1800" kern="100" dirty="0">
                          <a:effectLst/>
                        </a:rPr>
                        <a:t>帧）</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dirty="0">
                          <a:effectLst/>
                        </a:rPr>
                        <a:t>光流法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107.274</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93.441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70.233</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425990">
                <a:tc>
                  <a:txBody>
                    <a:bodyPr/>
                    <a:lstStyle/>
                    <a:p>
                      <a:pPr indent="266700" algn="ctr">
                        <a:lnSpc>
                          <a:spcPct val="125000"/>
                        </a:lnSpc>
                        <a:spcAft>
                          <a:spcPts val="0"/>
                        </a:spcAft>
                      </a:pPr>
                      <a:r>
                        <a:rPr lang="zh-CN" sz="1800" kern="100">
                          <a:effectLst/>
                        </a:rPr>
                        <a:t>改进</a:t>
                      </a: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62.454</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506211275"/>
              </p:ext>
            </p:extLst>
          </p:nvPr>
        </p:nvGraphicFramePr>
        <p:xfrm>
          <a:off x="1256974" y="4763516"/>
          <a:ext cx="6598287" cy="1783626"/>
        </p:xfrm>
        <a:graphic>
          <a:graphicData uri="http://schemas.openxmlformats.org/drawingml/2006/table">
            <a:tbl>
              <a:tblPr firstRow="1">
                <a:tableStyleId>{5C22544A-7EE6-4342-B048-85BDC9FD1C3A}</a:tableStyleId>
              </a:tblPr>
              <a:tblGrid>
                <a:gridCol w="1911453"/>
                <a:gridCol w="2253209"/>
                <a:gridCol w="2433625"/>
              </a:tblGrid>
              <a:tr h="377372">
                <a:tc>
                  <a:txBody>
                    <a:bodyPr/>
                    <a:lstStyle/>
                    <a:p>
                      <a:pPr indent="266700" algn="ctr">
                        <a:lnSpc>
                          <a:spcPct val="125000"/>
                        </a:lnSpc>
                        <a:spcAft>
                          <a:spcPts val="0"/>
                        </a:spcAft>
                      </a:pPr>
                      <a:r>
                        <a:rPr lang="zh-CN" sz="1800" kern="100" dirty="0">
                          <a:effectLst/>
                        </a:rPr>
                        <a:t>运动目标检测方法</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适应场景变化所需帧数</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zh-CN" sz="1800" kern="100" dirty="0">
                          <a:effectLst/>
                        </a:rPr>
                        <a:t>适应场景变化所需时间</a:t>
                      </a:r>
                      <a:r>
                        <a:rPr lang="en-US" sz="1800" kern="100" dirty="0">
                          <a:effectLst/>
                        </a:rPr>
                        <a:t>/s</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高斯混合模型</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182</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17.006</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178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12.618</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r h="377372">
                <a:tc>
                  <a:txBody>
                    <a:bodyPr/>
                    <a:lstStyle/>
                    <a:p>
                      <a:pPr indent="266700" algn="ctr">
                        <a:lnSpc>
                          <a:spcPct val="125000"/>
                        </a:lnSpc>
                        <a:spcAft>
                          <a:spcPts val="0"/>
                        </a:spcAft>
                      </a:pPr>
                      <a:r>
                        <a:rPr lang="zh-CN" sz="1800" kern="100">
                          <a:effectLst/>
                        </a:rPr>
                        <a:t>改进</a:t>
                      </a:r>
                      <a:r>
                        <a:rPr lang="en-US" sz="1800" kern="100">
                          <a:effectLst/>
                        </a:rPr>
                        <a:t>VIBE</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a:effectLst/>
                        </a:rPr>
                        <a:t>151</a:t>
                      </a:r>
                      <a:endParaRPr lang="zh-CN" sz="24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266700" algn="ctr">
                        <a:lnSpc>
                          <a:spcPct val="125000"/>
                        </a:lnSpc>
                        <a:spcAft>
                          <a:spcPts val="0"/>
                        </a:spcAft>
                      </a:pPr>
                      <a:r>
                        <a:rPr lang="en-US" sz="1800" kern="100" dirty="0">
                          <a:effectLst/>
                        </a:rPr>
                        <a:t>9.431</a:t>
                      </a:r>
                      <a:endParaRPr lang="zh-CN" sz="24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7" name="文本框 16"/>
          <p:cNvSpPr txBox="1"/>
          <p:nvPr/>
        </p:nvSpPr>
        <p:spPr>
          <a:xfrm>
            <a:off x="2706913" y="1243086"/>
            <a:ext cx="4020457" cy="369332"/>
          </a:xfrm>
          <a:prstGeom prst="rect">
            <a:avLst/>
          </a:prstGeom>
          <a:noFill/>
        </p:spPr>
        <p:txBody>
          <a:bodyPr wrap="square" rtlCol="0">
            <a:spAutoFit/>
          </a:bodyPr>
          <a:lstStyle/>
          <a:p>
            <a:r>
              <a:rPr lang="zh-CN" altLang="en-US" dirty="0" smtClean="0"/>
              <a:t>不同运动目标检测算法耗时对比</a:t>
            </a:r>
            <a:endParaRPr lang="zh-CN" altLang="en-US" dirty="0"/>
          </a:p>
        </p:txBody>
      </p:sp>
      <p:sp>
        <p:nvSpPr>
          <p:cNvPr id="18" name="文本框 17"/>
          <p:cNvSpPr txBox="1"/>
          <p:nvPr/>
        </p:nvSpPr>
        <p:spPr>
          <a:xfrm>
            <a:off x="2706913" y="4141362"/>
            <a:ext cx="4020457" cy="369332"/>
          </a:xfrm>
          <a:prstGeom prst="rect">
            <a:avLst/>
          </a:prstGeom>
          <a:noFill/>
        </p:spPr>
        <p:txBody>
          <a:bodyPr wrap="square" rtlCol="0">
            <a:spAutoFit/>
          </a:bodyPr>
          <a:lstStyle/>
          <a:p>
            <a:r>
              <a:rPr lang="zh-CN" altLang="en-US" dirty="0" smtClean="0"/>
              <a:t>不同算法适应场景变换所需时间对比</a:t>
            </a:r>
            <a:endParaRPr lang="zh-CN" altLang="en-US" dirty="0"/>
          </a:p>
        </p:txBody>
      </p:sp>
    </p:spTree>
    <p:extLst>
      <p:ext uri="{BB962C8B-B14F-4D97-AF65-F5344CB8AC3E}">
        <p14:creationId xmlns:p14="http://schemas.microsoft.com/office/powerpoint/2010/main" val="1570975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solidFill>
                  <a:schemeClr val="accent2"/>
                </a:solidFill>
                <a:latin typeface="微软雅黑" panose="020B0503020204020204" pitchFamily="34" charset="-122"/>
                <a:ea typeface="微软雅黑" panose="020B0503020204020204" pitchFamily="34" charset="-122"/>
              </a:rPr>
              <a:t>Content</a:t>
            </a:r>
            <a:r>
              <a:rPr lang="en-US" altLang="zh-CN" sz="1400" dirty="0" smtClean="0">
                <a:solidFill>
                  <a:schemeClr val="accent2"/>
                </a:solidFill>
                <a:latin typeface="微软雅黑" panose="020B0503020204020204" pitchFamily="34" charset="-122"/>
                <a:ea typeface="微软雅黑" panose="020B0503020204020204" pitchFamily="34" charset="-122"/>
              </a:rPr>
              <a:t> </a:t>
            </a:r>
            <a:r>
              <a:rPr lang="en-US" altLang="zh-CN" sz="2800" b="0" dirty="0" smtClean="0">
                <a:solidFill>
                  <a:schemeClr val="accent2"/>
                </a:solidFill>
                <a:latin typeface="微软雅黑" panose="020B0503020204020204" pitchFamily="34" charset="-122"/>
                <a:ea typeface="微软雅黑" panose="020B0503020204020204" pitchFamily="34" charset="-122"/>
              </a:rPr>
              <a:t>(</a:t>
            </a:r>
            <a:r>
              <a:rPr lang="zh-CN" altLang="en-US" sz="2800" b="0" dirty="0" smtClean="0">
                <a:solidFill>
                  <a:schemeClr val="accent2"/>
                </a:solidFill>
                <a:latin typeface="微软雅黑" panose="020B0503020204020204" pitchFamily="34" charset="-122"/>
                <a:ea typeface="微软雅黑" panose="020B0503020204020204" pitchFamily="34" charset="-122"/>
              </a:rPr>
              <a:t>目录</a:t>
            </a:r>
            <a:r>
              <a:rPr lang="en-US" altLang="zh-CN" sz="2800" b="0" dirty="0" smtClean="0">
                <a:solidFill>
                  <a:schemeClr val="accent2"/>
                </a:solidFill>
                <a:latin typeface="微软雅黑" panose="020B0503020204020204" pitchFamily="34" charset="-122"/>
                <a:ea typeface="微软雅黑" panose="020B0503020204020204" pitchFamily="34" charset="-122"/>
              </a:rPr>
              <a:t>)</a:t>
            </a:r>
            <a:endParaRPr lang="zh-CN" altLang="en-US" sz="2800" b="0" dirty="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rot="18900000" flipH="1">
            <a:off x="72907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0" name="矩形 19"/>
          <p:cNvSpPr/>
          <p:nvPr/>
        </p:nvSpPr>
        <p:spPr>
          <a:xfrm>
            <a:off x="799342" y="3236926"/>
            <a:ext cx="1238647" cy="1015663"/>
          </a:xfrm>
          <a:prstGeom prst="rect">
            <a:avLst/>
          </a:prstGeom>
        </p:spPr>
        <p:txBody>
          <a:bodyPr wrap="square">
            <a:spAutoFit/>
          </a:bodyPr>
          <a:lstStyle/>
          <a:p>
            <a:pPr algn="ctr"/>
            <a:r>
              <a:rPr lang="zh-CN" altLang="en-US" sz="3000" dirty="0" smtClean="0">
                <a:solidFill>
                  <a:schemeClr val="bg1"/>
                </a:solidFill>
                <a:latin typeface="+mn-ea"/>
              </a:rPr>
              <a:t>研究</a:t>
            </a:r>
            <a:r>
              <a:rPr lang="zh-CN" altLang="en-US" sz="3000" dirty="0">
                <a:solidFill>
                  <a:schemeClr val="bg1"/>
                </a:solidFill>
                <a:latin typeface="+mn-ea"/>
              </a:rPr>
              <a:t>背景</a:t>
            </a:r>
            <a:endParaRPr lang="zh-CN" altLang="en-US" sz="3000" dirty="0">
              <a:solidFill>
                <a:schemeClr val="bg1"/>
              </a:solidFill>
              <a:latin typeface="+mn-ea"/>
              <a:cs typeface="Microsoft New Tai Lue" panose="020B0502040204020203" pitchFamily="34" charset="0"/>
            </a:endParaRPr>
          </a:p>
        </p:txBody>
      </p:sp>
      <p:sp>
        <p:nvSpPr>
          <p:cNvPr id="42" name="矩形 41"/>
          <p:cNvSpPr/>
          <p:nvPr/>
        </p:nvSpPr>
        <p:spPr>
          <a:xfrm rot="18900000" flipH="1">
            <a:off x="2831293"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矩形 42"/>
          <p:cNvSpPr/>
          <p:nvPr/>
        </p:nvSpPr>
        <p:spPr>
          <a:xfrm>
            <a:off x="2901564" y="3236925"/>
            <a:ext cx="1238647" cy="1015663"/>
          </a:xfrm>
          <a:prstGeom prst="rect">
            <a:avLst/>
          </a:prstGeom>
        </p:spPr>
        <p:txBody>
          <a:bodyPr wrap="square">
            <a:spAutoFit/>
          </a:bodyPr>
          <a:lstStyle/>
          <a:p>
            <a:pPr algn="ctr"/>
            <a:r>
              <a:rPr lang="zh-CN" altLang="en-US" sz="3000" dirty="0" smtClean="0">
                <a:solidFill>
                  <a:schemeClr val="bg1"/>
                </a:solidFill>
                <a:latin typeface="+mn-ea"/>
                <a:cs typeface="Microsoft New Tai Lue" panose="020B0502040204020203" pitchFamily="34" charset="0"/>
              </a:rPr>
              <a:t>研究模块</a:t>
            </a:r>
            <a:endParaRPr lang="zh-CN" altLang="en-US" sz="3000" dirty="0">
              <a:solidFill>
                <a:schemeClr val="bg1"/>
              </a:solidFill>
              <a:latin typeface="+mn-ea"/>
              <a:cs typeface="Microsoft New Tai Lue" panose="020B0502040204020203" pitchFamily="34" charset="0"/>
            </a:endParaRPr>
          </a:p>
        </p:txBody>
      </p:sp>
      <p:sp>
        <p:nvSpPr>
          <p:cNvPr id="45" name="矩形 44"/>
          <p:cNvSpPr/>
          <p:nvPr/>
        </p:nvSpPr>
        <p:spPr>
          <a:xfrm rot="18900000" flipH="1">
            <a:off x="4933516"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矩形 45"/>
          <p:cNvSpPr/>
          <p:nvPr/>
        </p:nvSpPr>
        <p:spPr>
          <a:xfrm>
            <a:off x="5003787" y="3236925"/>
            <a:ext cx="1238647" cy="1015663"/>
          </a:xfrm>
          <a:prstGeom prst="rect">
            <a:avLst/>
          </a:prstGeom>
        </p:spPr>
        <p:txBody>
          <a:bodyPr wrap="square">
            <a:spAutoFit/>
          </a:bodyPr>
          <a:lstStyle/>
          <a:p>
            <a:pPr algn="ctr"/>
            <a:r>
              <a:rPr lang="zh-CN" altLang="en-US" sz="3000" dirty="0" smtClean="0">
                <a:solidFill>
                  <a:schemeClr val="bg1"/>
                </a:solidFill>
                <a:latin typeface="+mn-ea"/>
              </a:rPr>
              <a:t>研究成果</a:t>
            </a:r>
            <a:endParaRPr lang="zh-CN" altLang="en-US" sz="3000" dirty="0">
              <a:solidFill>
                <a:schemeClr val="bg1"/>
              </a:solidFill>
              <a:latin typeface="+mn-ea"/>
              <a:cs typeface="Microsoft New Tai Lue" panose="020B0502040204020203" pitchFamily="34" charset="0"/>
            </a:endParaRPr>
          </a:p>
        </p:txBody>
      </p:sp>
      <p:sp>
        <p:nvSpPr>
          <p:cNvPr id="48" name="矩形 47"/>
          <p:cNvSpPr/>
          <p:nvPr/>
        </p:nvSpPr>
        <p:spPr>
          <a:xfrm rot="18900000" flipH="1">
            <a:off x="7035740" y="3055162"/>
            <a:ext cx="1379191" cy="13791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7106011" y="3236924"/>
            <a:ext cx="1238647" cy="1015663"/>
          </a:xfrm>
          <a:prstGeom prst="rect">
            <a:avLst/>
          </a:prstGeom>
        </p:spPr>
        <p:txBody>
          <a:bodyPr wrap="square">
            <a:spAutoFit/>
          </a:bodyPr>
          <a:lstStyle/>
          <a:p>
            <a:pPr algn="ctr"/>
            <a:r>
              <a:rPr lang="zh-CN" altLang="en-US" sz="3000" dirty="0" smtClean="0">
                <a:solidFill>
                  <a:schemeClr val="bg1"/>
                </a:solidFill>
                <a:latin typeface="+mn-ea"/>
              </a:rPr>
              <a:t>研究总结</a:t>
            </a:r>
            <a:endParaRPr lang="zh-CN" altLang="en-US" sz="3000" dirty="0">
              <a:solidFill>
                <a:schemeClr val="bg1"/>
              </a:solidFill>
              <a:latin typeface="+mn-ea"/>
              <a:cs typeface="Microsoft New Tai Lue" panose="020B0502040204020203" pitchFamily="34" charset="0"/>
            </a:endParaRPr>
          </a:p>
        </p:txBody>
      </p:sp>
    </p:spTree>
    <p:extLst>
      <p:ext uri="{BB962C8B-B14F-4D97-AF65-F5344CB8AC3E}">
        <p14:creationId xmlns:p14="http://schemas.microsoft.com/office/powerpoint/2010/main" val="41704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特征提取</a:t>
            </a:r>
            <a:endParaRPr lang="zh-CN" altLang="en-US" b="0" dirty="0"/>
          </a:p>
        </p:txBody>
      </p:sp>
      <p:sp>
        <p:nvSpPr>
          <p:cNvPr id="15" name="矩形 14"/>
          <p:cNvSpPr/>
          <p:nvPr/>
        </p:nvSpPr>
        <p:spPr>
          <a:xfrm>
            <a:off x="647564" y="1959249"/>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静态特征：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烟雾颜色、表面纹理、边缘轮廓</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16" name="组合 15"/>
          <p:cNvGrpSpPr/>
          <p:nvPr/>
        </p:nvGrpSpPr>
        <p:grpSpPr>
          <a:xfrm>
            <a:off x="711115" y="1760918"/>
            <a:ext cx="803049" cy="262191"/>
            <a:chOff x="683546" y="2736327"/>
            <a:chExt cx="803049" cy="262191"/>
          </a:xfrm>
        </p:grpSpPr>
        <p:sp>
          <p:nvSpPr>
            <p:cNvPr id="18" name="矩形 17"/>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9" name="直接连接符 18"/>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711115" y="4221266"/>
            <a:ext cx="803049" cy="262191"/>
            <a:chOff x="683546" y="2736327"/>
            <a:chExt cx="803049" cy="262191"/>
          </a:xfrm>
        </p:grpSpPr>
        <p:sp>
          <p:nvSpPr>
            <p:cNvPr id="24" name="矩形 23"/>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5" name="直接连接符 24"/>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647564" y="4416222"/>
            <a:ext cx="7848872" cy="769441"/>
          </a:xfrm>
          <a:prstGeom prst="rect">
            <a:avLst/>
          </a:prstGeom>
        </p:spPr>
        <p:txBody>
          <a:bodyPr wrap="square">
            <a:spAutoFit/>
          </a:bodyPr>
          <a:lstStyle/>
          <a:p>
            <a:pPr indent="457200" algn="just"/>
            <a:r>
              <a:rPr lang="zh-CN" altLang="en-US" sz="2200" dirty="0" smtClean="0">
                <a:latin typeface="微软雅黑 Light" panose="020B0502040204020203" pitchFamily="34" charset="-122"/>
                <a:ea typeface="微软雅黑 Light" panose="020B0502040204020203" pitchFamily="34" charset="-122"/>
              </a:rPr>
              <a:t>动态特征：</a:t>
            </a:r>
            <a:endParaRPr lang="en-US" altLang="zh-CN" sz="2200" dirty="0">
              <a:latin typeface="微软雅黑 Light" panose="020B0502040204020203" pitchFamily="34" charset="-122"/>
              <a:ea typeface="微软雅黑 Light" panose="020B0502040204020203" pitchFamily="34" charset="-122"/>
            </a:endParaRPr>
          </a:p>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运动方向、区域面积变化、周期飘动强度</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cxnSp>
        <p:nvCxnSpPr>
          <p:cNvPr id="27" name="直接连接符 26"/>
          <p:cNvCxnSpPr/>
          <p:nvPr/>
        </p:nvCxnSpPr>
        <p:spPr>
          <a:xfrm>
            <a:off x="98603" y="389368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441457" y="354601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164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a:spLocks noChangeAspect="1"/>
          </p:cNvSpPr>
          <p:nvPr/>
        </p:nvSpPr>
        <p:spPr>
          <a:xfrm>
            <a:off x="3097800" y="2025000"/>
            <a:ext cx="2948400" cy="2808000"/>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244603" y="297466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成果</a:t>
            </a:r>
          </a:p>
        </p:txBody>
      </p:sp>
    </p:spTree>
    <p:extLst>
      <p:ext uri="{BB962C8B-B14F-4D97-AF65-F5344CB8AC3E}">
        <p14:creationId xmlns:p14="http://schemas.microsoft.com/office/powerpoint/2010/main" val="14896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sp>
        <p:nvSpPr>
          <p:cNvPr id="3" name="正五边形 2"/>
          <p:cNvSpPr>
            <a:spLocks noChangeAspect="1"/>
          </p:cNvSpPr>
          <p:nvPr/>
        </p:nvSpPr>
        <p:spPr>
          <a:xfrm>
            <a:off x="1051285" y="2154559"/>
            <a:ext cx="720000" cy="685714"/>
          </a:xfrm>
          <a:prstGeom prst="pent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endParaRPr lang="zh-CN" altLang="en-US" sz="2800" dirty="0"/>
          </a:p>
        </p:txBody>
      </p:sp>
      <p:sp>
        <p:nvSpPr>
          <p:cNvPr id="4" name="正五边形 3"/>
          <p:cNvSpPr>
            <a:spLocks noChangeAspect="1"/>
          </p:cNvSpPr>
          <p:nvPr/>
        </p:nvSpPr>
        <p:spPr>
          <a:xfrm>
            <a:off x="1051285" y="4201074"/>
            <a:ext cx="720000" cy="685714"/>
          </a:xfrm>
          <a:prstGeom prst="pent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5" name="矩形 4"/>
          <p:cNvSpPr/>
          <p:nvPr/>
        </p:nvSpPr>
        <p:spPr>
          <a:xfrm>
            <a:off x="2113507" y="2306038"/>
            <a:ext cx="3111636" cy="523220"/>
          </a:xfrm>
          <a:prstGeom prst="rect">
            <a:avLst/>
          </a:prstGeom>
        </p:spPr>
        <p:txBody>
          <a:bodyPr wrap="square">
            <a:spAutoFit/>
          </a:bodyPr>
          <a:lstStyle/>
          <a:p>
            <a:pPr algn="just"/>
            <a:r>
              <a:rPr lang="zh-CN" altLang="en-US" sz="2800" dirty="0" smtClean="0">
                <a:solidFill>
                  <a:schemeClr val="accent2"/>
                </a:solidFill>
                <a:latin typeface="+mn-ea"/>
              </a:rPr>
              <a:t>一句话总结成果</a:t>
            </a:r>
            <a:endParaRPr lang="zh-CN" altLang="en-US" sz="2800" dirty="0">
              <a:solidFill>
                <a:schemeClr val="accent2"/>
              </a:solidFill>
              <a:latin typeface="+mn-ea"/>
            </a:endParaRPr>
          </a:p>
        </p:txBody>
      </p:sp>
      <p:sp>
        <p:nvSpPr>
          <p:cNvPr id="6" name="矩形 5"/>
          <p:cNvSpPr/>
          <p:nvPr/>
        </p:nvSpPr>
        <p:spPr>
          <a:xfrm>
            <a:off x="2113507" y="4352553"/>
            <a:ext cx="3111636" cy="523220"/>
          </a:xfrm>
          <a:prstGeom prst="rect">
            <a:avLst/>
          </a:prstGeom>
        </p:spPr>
        <p:txBody>
          <a:bodyPr wrap="square">
            <a:spAutoFit/>
          </a:bodyPr>
          <a:lstStyle/>
          <a:p>
            <a:pPr algn="just"/>
            <a:r>
              <a:rPr lang="zh-CN" altLang="en-US" sz="2800" dirty="0" smtClean="0">
                <a:solidFill>
                  <a:schemeClr val="accent2"/>
                </a:solidFill>
                <a:latin typeface="+mn-ea"/>
              </a:rPr>
              <a:t>一句话总结成果</a:t>
            </a:r>
            <a:endParaRPr lang="zh-CN" altLang="en-US" sz="2800" dirty="0">
              <a:solidFill>
                <a:schemeClr val="accent2"/>
              </a:solidFill>
              <a:latin typeface="+mn-ea"/>
            </a:endParaRPr>
          </a:p>
        </p:txBody>
      </p:sp>
      <p:sp>
        <p:nvSpPr>
          <p:cNvPr id="7" name="矩形 6"/>
          <p:cNvSpPr/>
          <p:nvPr/>
        </p:nvSpPr>
        <p:spPr>
          <a:xfrm>
            <a:off x="2113507" y="2829258"/>
            <a:ext cx="5927408" cy="1015663"/>
          </a:xfrm>
          <a:prstGeom prst="rect">
            <a:avLst/>
          </a:prstGeom>
        </p:spPr>
        <p:txBody>
          <a:bodyPr wrap="square">
            <a:spAutoFit/>
          </a:bodyPr>
          <a:lstStyle/>
          <a:p>
            <a:pPr algn="just"/>
            <a:r>
              <a:rPr lang="zh-CN" altLang="en-US" sz="2000" dirty="0" smtClean="0">
                <a:latin typeface="+mn-ea"/>
              </a:rPr>
              <a:t>在这里填写研究成果，在这里填写研究成果，在这里填写研究成果，在这里填写研究成果，在这里填写研究成果</a:t>
            </a:r>
            <a:r>
              <a:rPr lang="zh-CN" altLang="en-US" sz="2000" dirty="0">
                <a:latin typeface="+mn-ea"/>
              </a:rPr>
              <a:t>。</a:t>
            </a:r>
            <a:endParaRPr lang="zh-CN" altLang="en-US" sz="2000" dirty="0" smtClean="0">
              <a:latin typeface="+mn-ea"/>
            </a:endParaRPr>
          </a:p>
        </p:txBody>
      </p:sp>
      <p:sp>
        <p:nvSpPr>
          <p:cNvPr id="8" name="矩形 7"/>
          <p:cNvSpPr/>
          <p:nvPr/>
        </p:nvSpPr>
        <p:spPr>
          <a:xfrm>
            <a:off x="2113507" y="4875814"/>
            <a:ext cx="5927408" cy="1015663"/>
          </a:xfrm>
          <a:prstGeom prst="rect">
            <a:avLst/>
          </a:prstGeom>
        </p:spPr>
        <p:txBody>
          <a:bodyPr wrap="square">
            <a:spAutoFit/>
          </a:bodyPr>
          <a:lstStyle/>
          <a:p>
            <a:pPr algn="just"/>
            <a:r>
              <a:rPr lang="zh-CN" altLang="en-US" sz="2000" dirty="0" smtClean="0">
                <a:latin typeface="+mn-ea"/>
              </a:rPr>
              <a:t>在这里填写研究成果，在这里填写研究成果，在这里填写研究成果，在这里填写研究成果，在这里填写研究成果</a:t>
            </a:r>
            <a:r>
              <a:rPr lang="zh-CN" altLang="en-US" sz="2000" dirty="0">
                <a:latin typeface="+mn-ea"/>
              </a:rPr>
              <a:t>。</a:t>
            </a:r>
            <a:endParaRPr lang="zh-CN" altLang="en-US" sz="2000" dirty="0" smtClean="0">
              <a:latin typeface="+mn-ea"/>
            </a:endParaRPr>
          </a:p>
        </p:txBody>
      </p:sp>
      <p:cxnSp>
        <p:nvCxnSpPr>
          <p:cNvPr id="9" name="直接连接符 8"/>
          <p:cNvCxnSpPr/>
          <p:nvPr/>
        </p:nvCxnSpPr>
        <p:spPr>
          <a:xfrm>
            <a:off x="142145" y="4038826"/>
            <a:ext cx="594015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16200000">
            <a:off x="-397915" y="3691156"/>
            <a:ext cx="2088232" cy="0"/>
          </a:xfrm>
          <a:prstGeom prst="line">
            <a:avLst/>
          </a:prstGeom>
          <a:ln w="15875">
            <a:gradFill>
              <a:gsLst>
                <a:gs pos="13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949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graphicFrame>
        <p:nvGraphicFramePr>
          <p:cNvPr id="7" name="图表 6"/>
          <p:cNvGraphicFramePr/>
          <p:nvPr>
            <p:extLst>
              <p:ext uri="{D42A27DB-BD31-4B8C-83A1-F6EECF244321}">
                <p14:modId xmlns:p14="http://schemas.microsoft.com/office/powerpoint/2010/main" val="73933533"/>
              </p:ext>
            </p:extLst>
          </p:nvPr>
        </p:nvGraphicFramePr>
        <p:xfrm>
          <a:off x="1465942" y="1800000"/>
          <a:ext cx="6096000" cy="3855600"/>
        </p:xfrm>
        <a:graphic>
          <a:graphicData uri="http://schemas.openxmlformats.org/drawingml/2006/chart">
            <c:chart xmlns:c="http://schemas.openxmlformats.org/drawingml/2006/chart" xmlns:r="http://schemas.openxmlformats.org/officeDocument/2006/relationships" r:id="rId2"/>
          </a:graphicData>
        </a:graphic>
      </p:graphicFrame>
      <p:sp>
        <p:nvSpPr>
          <p:cNvPr id="8" name="矩形 7"/>
          <p:cNvSpPr/>
          <p:nvPr/>
        </p:nvSpPr>
        <p:spPr>
          <a:xfrm>
            <a:off x="2233314" y="5723061"/>
            <a:ext cx="4677372" cy="400110"/>
          </a:xfrm>
          <a:prstGeom prst="rect">
            <a:avLst/>
          </a:prstGeom>
        </p:spPr>
        <p:txBody>
          <a:bodyPr wrap="square">
            <a:spAutoFit/>
          </a:bodyPr>
          <a:lstStyle/>
          <a:p>
            <a:pPr algn="ctr"/>
            <a:r>
              <a:rPr lang="zh-CN" altLang="en-US" sz="2000" dirty="0" smtClean="0">
                <a:solidFill>
                  <a:schemeClr val="accent2"/>
                </a:solidFill>
                <a:cs typeface="Microsoft New Tai Lue" panose="020B0502040204020203" pitchFamily="34" charset="0"/>
              </a:rPr>
              <a:t>用一张图表来说明研究成果</a:t>
            </a:r>
            <a:endParaRPr lang="zh-CN" altLang="en-US" sz="2000" dirty="0">
              <a:solidFill>
                <a:schemeClr val="accent2"/>
              </a:solidFill>
              <a:cs typeface="Microsoft New Tai Lue" panose="020B0502040204020203" pitchFamily="34" charset="0"/>
            </a:endParaRPr>
          </a:p>
        </p:txBody>
      </p:sp>
    </p:spTree>
    <p:extLst>
      <p:ext uri="{BB962C8B-B14F-4D97-AF65-F5344CB8AC3E}">
        <p14:creationId xmlns:p14="http://schemas.microsoft.com/office/powerpoint/2010/main" val="1330731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Result</a:t>
            </a:r>
            <a:r>
              <a:rPr lang="en-US" altLang="zh-CN" sz="1400" dirty="0" smtClean="0"/>
              <a:t> </a:t>
            </a:r>
            <a:r>
              <a:rPr lang="en-US" altLang="zh-CN" sz="2800" b="0" dirty="0" smtClean="0"/>
              <a:t>(</a:t>
            </a:r>
            <a:r>
              <a:rPr lang="zh-CN" altLang="en-US" sz="2800" b="0" dirty="0" smtClean="0"/>
              <a:t>成果</a:t>
            </a:r>
            <a:r>
              <a:rPr lang="en-US" altLang="zh-CN" sz="2800" b="0" dirty="0" smtClean="0"/>
              <a:t>)</a:t>
            </a:r>
            <a:endParaRPr lang="zh-CN" altLang="en-US" b="0" dirty="0"/>
          </a:p>
        </p:txBody>
      </p:sp>
      <p:sp>
        <p:nvSpPr>
          <p:cNvPr id="4" name="矩形 3"/>
          <p:cNvSpPr/>
          <p:nvPr/>
        </p:nvSpPr>
        <p:spPr>
          <a:xfrm>
            <a:off x="1188000" y="1403829"/>
            <a:ext cx="6768000" cy="4528800"/>
          </a:xfrm>
          <a:prstGeom prst="rect">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233314" y="6057418"/>
            <a:ext cx="4677372" cy="400110"/>
          </a:xfrm>
          <a:prstGeom prst="rect">
            <a:avLst/>
          </a:prstGeom>
        </p:spPr>
        <p:txBody>
          <a:bodyPr wrap="square">
            <a:spAutoFit/>
          </a:bodyPr>
          <a:lstStyle/>
          <a:p>
            <a:pPr algn="ctr"/>
            <a:r>
              <a:rPr lang="zh-CN" altLang="en-US" sz="2000" dirty="0" smtClean="0">
                <a:solidFill>
                  <a:schemeClr val="accent2"/>
                </a:solidFill>
                <a:cs typeface="Microsoft New Tai Lue" panose="020B0502040204020203" pitchFamily="34" charset="0"/>
              </a:rPr>
              <a:t>用一张图片来说明研究成果</a:t>
            </a:r>
            <a:endParaRPr lang="zh-CN" altLang="en-US" sz="2000" dirty="0">
              <a:solidFill>
                <a:schemeClr val="accent2"/>
              </a:solidFill>
              <a:cs typeface="Microsoft New Tai Lue" panose="020B0502040204020203" pitchFamily="34" charset="0"/>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504" y="1475829"/>
            <a:ext cx="6602992" cy="4384800"/>
          </a:xfrm>
          <a:prstGeom prst="rect">
            <a:avLst/>
          </a:prstGeom>
        </p:spPr>
      </p:pic>
    </p:spTree>
    <p:extLst>
      <p:ext uri="{BB962C8B-B14F-4D97-AF65-F5344CB8AC3E}">
        <p14:creationId xmlns:p14="http://schemas.microsoft.com/office/powerpoint/2010/main" val="2881621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a:spLocks noChangeAspect="1"/>
          </p:cNvSpPr>
          <p:nvPr/>
        </p:nvSpPr>
        <p:spPr>
          <a:xfrm rot="5400000">
            <a:off x="2970000" y="2047965"/>
            <a:ext cx="3204000" cy="276207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244603" y="2705725"/>
            <a:ext cx="2654795"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a:solidFill>
                  <a:schemeClr val="bg1"/>
                </a:solidFill>
              </a:rPr>
              <a:t>总结</a:t>
            </a:r>
          </a:p>
        </p:txBody>
      </p:sp>
    </p:spTree>
    <p:extLst>
      <p:ext uri="{BB962C8B-B14F-4D97-AF65-F5344CB8AC3E}">
        <p14:creationId xmlns:p14="http://schemas.microsoft.com/office/powerpoint/2010/main" val="2270678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Summary</a:t>
            </a:r>
            <a:r>
              <a:rPr lang="en-US" altLang="zh-CN" sz="1400" dirty="0" smtClean="0"/>
              <a:t> </a:t>
            </a:r>
            <a:r>
              <a:rPr lang="en-US" altLang="zh-CN" sz="2800" b="0" dirty="0" smtClean="0"/>
              <a:t>(</a:t>
            </a:r>
            <a:r>
              <a:rPr lang="zh-CN" altLang="en-US" sz="2800" b="0" dirty="0"/>
              <a:t>总结</a:t>
            </a:r>
            <a:r>
              <a:rPr lang="en-US" altLang="zh-CN" sz="2800" b="0" dirty="0" smtClean="0"/>
              <a:t>)</a:t>
            </a:r>
            <a:endParaRPr lang="zh-CN" altLang="en-US" b="0" dirty="0"/>
          </a:p>
        </p:txBody>
      </p:sp>
      <p:sp>
        <p:nvSpPr>
          <p:cNvPr id="32" name="任意多边形 31"/>
          <p:cNvSpPr>
            <a:spLocks noChangeAspect="1"/>
          </p:cNvSpPr>
          <p:nvPr/>
        </p:nvSpPr>
        <p:spPr>
          <a:xfrm rot="5400000">
            <a:off x="1813226" y="2263492"/>
            <a:ext cx="1067699" cy="920433"/>
          </a:xfrm>
          <a:custGeom>
            <a:avLst/>
            <a:gdLst>
              <a:gd name="connsiteX0" fmla="*/ 0 w 1067699"/>
              <a:gd name="connsiteY0" fmla="*/ 920432 h 920433"/>
              <a:gd name="connsiteX1" fmla="*/ 564574 w 1067699"/>
              <a:gd name="connsiteY1" fmla="*/ 0 h 920433"/>
              <a:gd name="connsiteX2" fmla="*/ 1067699 w 1067699"/>
              <a:gd name="connsiteY2" fmla="*/ 0 h 920433"/>
              <a:gd name="connsiteX3" fmla="*/ 1067699 w 1067699"/>
              <a:gd name="connsiteY3" fmla="*/ 920433 h 920433"/>
              <a:gd name="connsiteX4" fmla="*/ 0 w 1067699"/>
              <a:gd name="connsiteY4" fmla="*/ 920433 h 920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7699" h="920433">
                <a:moveTo>
                  <a:pt x="0" y="920432"/>
                </a:moveTo>
                <a:lnTo>
                  <a:pt x="564574" y="0"/>
                </a:lnTo>
                <a:lnTo>
                  <a:pt x="1067699" y="0"/>
                </a:lnTo>
                <a:lnTo>
                  <a:pt x="1067699" y="920433"/>
                </a:lnTo>
                <a:lnTo>
                  <a:pt x="0" y="920433"/>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6" name="六边形 5"/>
          <p:cNvSpPr>
            <a:spLocks noChangeAspect="1"/>
          </p:cNvSpPr>
          <p:nvPr/>
        </p:nvSpPr>
        <p:spPr>
          <a:xfrm rot="5400000">
            <a:off x="1007962" y="2499887"/>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任意多边形 32"/>
          <p:cNvSpPr>
            <a:spLocks noChangeAspect="1"/>
          </p:cNvSpPr>
          <p:nvPr/>
        </p:nvSpPr>
        <p:spPr>
          <a:xfrm rot="5400000">
            <a:off x="3964517" y="2797341"/>
            <a:ext cx="2135400" cy="920435"/>
          </a:xfrm>
          <a:custGeom>
            <a:avLst/>
            <a:gdLst>
              <a:gd name="connsiteX0" fmla="*/ 0 w 2135400"/>
              <a:gd name="connsiteY0" fmla="*/ 920432 h 920435"/>
              <a:gd name="connsiteX1" fmla="*/ 564574 w 2135400"/>
              <a:gd name="connsiteY1" fmla="*/ 0 h 920435"/>
              <a:gd name="connsiteX2" fmla="*/ 1570826 w 2135400"/>
              <a:gd name="connsiteY2" fmla="*/ 0 h 920435"/>
              <a:gd name="connsiteX3" fmla="*/ 2135400 w 2135400"/>
              <a:gd name="connsiteY3" fmla="*/ 920432 h 920435"/>
              <a:gd name="connsiteX4" fmla="*/ 2135399 w 2135400"/>
              <a:gd name="connsiteY4" fmla="*/ 920435 h 920435"/>
              <a:gd name="connsiteX5" fmla="*/ 1067699 w 2135400"/>
              <a:gd name="connsiteY5" fmla="*/ 920435 h 920435"/>
              <a:gd name="connsiteX6" fmla="*/ 2 w 2135400"/>
              <a:gd name="connsiteY6" fmla="*/ 920435 h 920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00" h="920435">
                <a:moveTo>
                  <a:pt x="0" y="920432"/>
                </a:moveTo>
                <a:lnTo>
                  <a:pt x="564574" y="0"/>
                </a:lnTo>
                <a:lnTo>
                  <a:pt x="1570826" y="0"/>
                </a:lnTo>
                <a:lnTo>
                  <a:pt x="2135400" y="920432"/>
                </a:lnTo>
                <a:lnTo>
                  <a:pt x="2135399" y="920435"/>
                </a:lnTo>
                <a:lnTo>
                  <a:pt x="1067699" y="920435"/>
                </a:lnTo>
                <a:lnTo>
                  <a:pt x="2" y="920435"/>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8" name="六边形 7"/>
          <p:cNvSpPr>
            <a:spLocks noChangeAspect="1"/>
          </p:cNvSpPr>
          <p:nvPr/>
        </p:nvSpPr>
        <p:spPr>
          <a:xfrm rot="5400000">
            <a:off x="3693105" y="2499887"/>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任意多边形 33"/>
          <p:cNvSpPr>
            <a:spLocks noChangeAspect="1"/>
          </p:cNvSpPr>
          <p:nvPr/>
        </p:nvSpPr>
        <p:spPr>
          <a:xfrm rot="5400000">
            <a:off x="6189445" y="2337127"/>
            <a:ext cx="2135400" cy="1840863"/>
          </a:xfrm>
          <a:custGeom>
            <a:avLst/>
            <a:gdLst>
              <a:gd name="connsiteX0" fmla="*/ 0 w 2135400"/>
              <a:gd name="connsiteY0" fmla="*/ 920432 h 1840863"/>
              <a:gd name="connsiteX1" fmla="*/ 564574 w 2135400"/>
              <a:gd name="connsiteY1" fmla="*/ 0 h 1840863"/>
              <a:gd name="connsiteX2" fmla="*/ 1570826 w 2135400"/>
              <a:gd name="connsiteY2" fmla="*/ 0 h 1840863"/>
              <a:gd name="connsiteX3" fmla="*/ 2135400 w 2135400"/>
              <a:gd name="connsiteY3" fmla="*/ 920432 h 1840863"/>
              <a:gd name="connsiteX4" fmla="*/ 1570826 w 2135400"/>
              <a:gd name="connsiteY4" fmla="*/ 1840863 h 1840863"/>
              <a:gd name="connsiteX5" fmla="*/ 1067699 w 2135400"/>
              <a:gd name="connsiteY5" fmla="*/ 1840863 h 1840863"/>
              <a:gd name="connsiteX6" fmla="*/ 1067699 w 2135400"/>
              <a:gd name="connsiteY6" fmla="*/ 920434 h 1840863"/>
              <a:gd name="connsiteX7" fmla="*/ 1 w 2135400"/>
              <a:gd name="connsiteY7" fmla="*/ 920434 h 184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5400" h="1840863">
                <a:moveTo>
                  <a:pt x="0" y="920432"/>
                </a:moveTo>
                <a:lnTo>
                  <a:pt x="564574" y="0"/>
                </a:lnTo>
                <a:lnTo>
                  <a:pt x="1570826" y="0"/>
                </a:lnTo>
                <a:lnTo>
                  <a:pt x="2135400" y="920432"/>
                </a:lnTo>
                <a:lnTo>
                  <a:pt x="1570826" y="1840863"/>
                </a:lnTo>
                <a:lnTo>
                  <a:pt x="1067699" y="1840863"/>
                </a:lnTo>
                <a:lnTo>
                  <a:pt x="1067699" y="920434"/>
                </a:lnTo>
                <a:lnTo>
                  <a:pt x="1" y="920434"/>
                </a:lnTo>
                <a:close/>
              </a:path>
            </a:pathLst>
          </a:cu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0" name="六边形 9"/>
          <p:cNvSpPr>
            <a:spLocks noChangeAspect="1"/>
          </p:cNvSpPr>
          <p:nvPr/>
        </p:nvSpPr>
        <p:spPr>
          <a:xfrm rot="5400000">
            <a:off x="6378247" y="2499887"/>
            <a:ext cx="1757795" cy="1515341"/>
          </a:xfrm>
          <a:prstGeom prst="hexagon">
            <a:avLst>
              <a:gd name="adj" fmla="val 30669"/>
              <a:gd name="vf" fmla="val 115470"/>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文本框 18"/>
          <p:cNvSpPr txBox="1"/>
          <p:nvPr/>
        </p:nvSpPr>
        <p:spPr>
          <a:xfrm>
            <a:off x="1407887" y="2795892"/>
            <a:ext cx="957943" cy="923330"/>
          </a:xfrm>
          <a:prstGeom prst="rect">
            <a:avLst/>
          </a:prstGeom>
          <a:noFill/>
        </p:spPr>
        <p:txBody>
          <a:bodyPr wrap="square" rtlCol="0">
            <a:spAutoFit/>
          </a:bodyPr>
          <a:lstStyle/>
          <a:p>
            <a:pPr algn="ctr"/>
            <a:r>
              <a:rPr lang="zh-CN" altLang="en-US" sz="5400" b="1" dirty="0">
                <a:solidFill>
                  <a:schemeClr val="accent2"/>
                </a:solidFill>
              </a:rPr>
              <a:t>快</a:t>
            </a:r>
          </a:p>
        </p:txBody>
      </p:sp>
      <p:sp>
        <p:nvSpPr>
          <p:cNvPr id="20" name="文本框 19"/>
          <p:cNvSpPr txBox="1"/>
          <p:nvPr/>
        </p:nvSpPr>
        <p:spPr>
          <a:xfrm>
            <a:off x="4093030" y="2795892"/>
            <a:ext cx="957943" cy="923330"/>
          </a:xfrm>
          <a:prstGeom prst="rect">
            <a:avLst/>
          </a:prstGeom>
          <a:noFill/>
        </p:spPr>
        <p:txBody>
          <a:bodyPr wrap="square" rtlCol="0">
            <a:spAutoFit/>
          </a:bodyPr>
          <a:lstStyle/>
          <a:p>
            <a:pPr algn="ctr"/>
            <a:r>
              <a:rPr lang="zh-CN" altLang="en-US" sz="5400" b="1" dirty="0" smtClean="0">
                <a:solidFill>
                  <a:schemeClr val="accent2"/>
                </a:solidFill>
              </a:rPr>
              <a:t>准</a:t>
            </a:r>
            <a:endParaRPr lang="zh-CN" altLang="en-US" sz="5400" b="1" dirty="0">
              <a:solidFill>
                <a:schemeClr val="accent2"/>
              </a:solidFill>
            </a:endParaRPr>
          </a:p>
        </p:txBody>
      </p:sp>
      <p:sp>
        <p:nvSpPr>
          <p:cNvPr id="21" name="文本框 20"/>
          <p:cNvSpPr txBox="1"/>
          <p:nvPr/>
        </p:nvSpPr>
        <p:spPr>
          <a:xfrm>
            <a:off x="6778172" y="2795892"/>
            <a:ext cx="957943" cy="923330"/>
          </a:xfrm>
          <a:prstGeom prst="rect">
            <a:avLst/>
          </a:prstGeom>
          <a:noFill/>
        </p:spPr>
        <p:txBody>
          <a:bodyPr wrap="square" rtlCol="0">
            <a:spAutoFit/>
          </a:bodyPr>
          <a:lstStyle/>
          <a:p>
            <a:pPr algn="ctr"/>
            <a:r>
              <a:rPr lang="zh-CN" altLang="en-US" sz="5400" b="1" dirty="0">
                <a:solidFill>
                  <a:schemeClr val="accent2"/>
                </a:solidFill>
              </a:rPr>
              <a:t>少</a:t>
            </a:r>
          </a:p>
        </p:txBody>
      </p:sp>
      <p:sp>
        <p:nvSpPr>
          <p:cNvPr id="26" name="文本框 25"/>
          <p:cNvSpPr txBox="1"/>
          <p:nvPr/>
        </p:nvSpPr>
        <p:spPr>
          <a:xfrm>
            <a:off x="953375" y="4553687"/>
            <a:ext cx="1866965" cy="1261884"/>
          </a:xfrm>
          <a:prstGeom prst="rect">
            <a:avLst/>
          </a:prstGeom>
          <a:noFill/>
        </p:spPr>
        <p:txBody>
          <a:bodyPr wrap="square" rtlCol="0">
            <a:spAutoFit/>
          </a:bodyPr>
          <a:lstStyle/>
          <a:p>
            <a:pPr algn="ctr"/>
            <a:r>
              <a:rPr lang="zh-CN" altLang="en-US" sz="2000" dirty="0" smtClean="0">
                <a:latin typeface="+mn-ea"/>
              </a:rPr>
              <a:t>算法运行时间为原有算法的</a:t>
            </a:r>
            <a:r>
              <a:rPr lang="en-US" altLang="zh-CN" sz="3600" dirty="0" smtClean="0">
                <a:solidFill>
                  <a:schemeClr val="accent2"/>
                </a:solidFill>
                <a:latin typeface="+mn-ea"/>
              </a:rPr>
              <a:t>25</a:t>
            </a:r>
            <a:r>
              <a:rPr lang="en-US" altLang="zh-CN" sz="2000" dirty="0" smtClean="0">
                <a:latin typeface="+mn-ea"/>
              </a:rPr>
              <a:t>%</a:t>
            </a:r>
            <a:endParaRPr lang="zh-CN" altLang="en-US" sz="2000" dirty="0">
              <a:latin typeface="+mn-ea"/>
            </a:endParaRPr>
          </a:p>
        </p:txBody>
      </p:sp>
      <p:sp>
        <p:nvSpPr>
          <p:cNvPr id="27" name="文本框 26"/>
          <p:cNvSpPr txBox="1"/>
          <p:nvPr/>
        </p:nvSpPr>
        <p:spPr>
          <a:xfrm>
            <a:off x="3638518" y="4553687"/>
            <a:ext cx="1866965" cy="1261884"/>
          </a:xfrm>
          <a:prstGeom prst="rect">
            <a:avLst/>
          </a:prstGeom>
          <a:noFill/>
        </p:spPr>
        <p:txBody>
          <a:bodyPr wrap="square" rtlCol="0">
            <a:spAutoFit/>
          </a:bodyPr>
          <a:lstStyle/>
          <a:p>
            <a:pPr algn="ctr"/>
            <a:r>
              <a:rPr lang="zh-CN" altLang="en-US" sz="2000" dirty="0" smtClean="0">
                <a:latin typeface="+mn-ea"/>
              </a:rPr>
              <a:t>计算结果精度比原有算法高</a:t>
            </a:r>
            <a:r>
              <a:rPr lang="en-US" altLang="zh-CN" sz="3600" dirty="0" smtClean="0">
                <a:solidFill>
                  <a:schemeClr val="accent2"/>
                </a:solidFill>
                <a:latin typeface="+mn-ea"/>
              </a:rPr>
              <a:t>50</a:t>
            </a:r>
            <a:r>
              <a:rPr lang="en-US" altLang="zh-CN" sz="2000" dirty="0" smtClean="0">
                <a:latin typeface="+mn-ea"/>
              </a:rPr>
              <a:t>%</a:t>
            </a:r>
            <a:endParaRPr lang="zh-CN" altLang="en-US" sz="2000" dirty="0">
              <a:latin typeface="+mn-ea"/>
            </a:endParaRPr>
          </a:p>
        </p:txBody>
      </p:sp>
      <p:sp>
        <p:nvSpPr>
          <p:cNvPr id="28" name="文本框 27"/>
          <p:cNvSpPr txBox="1"/>
          <p:nvPr/>
        </p:nvSpPr>
        <p:spPr>
          <a:xfrm>
            <a:off x="6323661" y="4553687"/>
            <a:ext cx="1866965" cy="1261884"/>
          </a:xfrm>
          <a:prstGeom prst="rect">
            <a:avLst/>
          </a:prstGeom>
          <a:noFill/>
        </p:spPr>
        <p:txBody>
          <a:bodyPr wrap="square" rtlCol="0">
            <a:spAutoFit/>
          </a:bodyPr>
          <a:lstStyle/>
          <a:p>
            <a:pPr algn="ctr"/>
            <a:r>
              <a:rPr lang="zh-CN" altLang="en-US" sz="2000" dirty="0" smtClean="0">
                <a:latin typeface="+mn-ea"/>
              </a:rPr>
              <a:t>空间存储容量为原有算法的</a:t>
            </a:r>
            <a:r>
              <a:rPr lang="en-US" altLang="zh-CN" sz="3600" dirty="0" smtClean="0">
                <a:solidFill>
                  <a:schemeClr val="accent2"/>
                </a:solidFill>
                <a:latin typeface="+mn-ea"/>
              </a:rPr>
              <a:t>75</a:t>
            </a:r>
            <a:r>
              <a:rPr lang="en-US" altLang="zh-CN"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23195011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Summary</a:t>
            </a:r>
            <a:r>
              <a:rPr lang="en-US" altLang="zh-CN" sz="1400" dirty="0" smtClean="0"/>
              <a:t> </a:t>
            </a:r>
            <a:r>
              <a:rPr lang="en-US" altLang="zh-CN" sz="2800" b="0" dirty="0" smtClean="0"/>
              <a:t>(</a:t>
            </a:r>
            <a:r>
              <a:rPr lang="zh-CN" altLang="en-US" sz="2800" b="0" dirty="0"/>
              <a:t>总结</a:t>
            </a:r>
            <a:r>
              <a:rPr lang="en-US" altLang="zh-CN" sz="2800" b="0" dirty="0" smtClean="0"/>
              <a:t>)</a:t>
            </a:r>
            <a:endParaRPr lang="zh-CN" altLang="en-US" b="0" dirty="0"/>
          </a:p>
        </p:txBody>
      </p:sp>
      <p:sp>
        <p:nvSpPr>
          <p:cNvPr id="3" name="矩形 2"/>
          <p:cNvSpPr/>
          <p:nvPr/>
        </p:nvSpPr>
        <p:spPr>
          <a:xfrm>
            <a:off x="2646068" y="1841582"/>
            <a:ext cx="3851864" cy="523220"/>
          </a:xfrm>
          <a:prstGeom prst="rect">
            <a:avLst/>
          </a:prstGeom>
        </p:spPr>
        <p:txBody>
          <a:bodyPr wrap="square">
            <a:spAutoFit/>
          </a:bodyPr>
          <a:lstStyle/>
          <a:p>
            <a:pPr algn="just"/>
            <a:r>
              <a:rPr lang="zh-CN" altLang="en-US" sz="2800" dirty="0" smtClean="0">
                <a:solidFill>
                  <a:schemeClr val="accent2"/>
                </a:solidFill>
                <a:latin typeface="+mn-ea"/>
              </a:rPr>
              <a:t>得到优秀的结果的原因</a:t>
            </a:r>
            <a:endParaRPr lang="zh-CN" altLang="en-US" sz="2800" dirty="0">
              <a:solidFill>
                <a:schemeClr val="accent2"/>
              </a:solidFill>
              <a:latin typeface="+mn-ea"/>
            </a:endParaRPr>
          </a:p>
        </p:txBody>
      </p:sp>
      <p:sp>
        <p:nvSpPr>
          <p:cNvPr id="5" name="六边形 4"/>
          <p:cNvSpPr>
            <a:spLocks noChangeAspect="1"/>
          </p:cNvSpPr>
          <p:nvPr/>
        </p:nvSpPr>
        <p:spPr>
          <a:xfrm rot="5400000">
            <a:off x="902710" y="2587852"/>
            <a:ext cx="720000" cy="620690"/>
          </a:xfrm>
          <a:prstGeom prst="hexagon">
            <a:avLst>
              <a:gd name="adj" fmla="val 30669"/>
              <a:gd name="vf" fmla="val 115470"/>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prstClr val="white"/>
                </a:solidFill>
              </a:rPr>
              <a:t>1</a:t>
            </a:r>
            <a:endParaRPr lang="zh-CN" altLang="en-US" sz="2800" dirty="0">
              <a:solidFill>
                <a:prstClr val="white"/>
              </a:solidFill>
            </a:endParaRPr>
          </a:p>
        </p:txBody>
      </p:sp>
      <p:sp>
        <p:nvSpPr>
          <p:cNvPr id="6" name="六边形 5"/>
          <p:cNvSpPr>
            <a:spLocks noChangeAspect="1"/>
          </p:cNvSpPr>
          <p:nvPr/>
        </p:nvSpPr>
        <p:spPr>
          <a:xfrm rot="5400000">
            <a:off x="902710" y="3700530"/>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2</a:t>
            </a:r>
            <a:endParaRPr lang="zh-CN" altLang="en-US" sz="2800" dirty="0">
              <a:solidFill>
                <a:schemeClr val="accent2"/>
              </a:solidFill>
            </a:endParaRPr>
          </a:p>
        </p:txBody>
      </p:sp>
      <p:sp>
        <p:nvSpPr>
          <p:cNvPr id="7" name="矩形 6"/>
          <p:cNvSpPr/>
          <p:nvPr/>
        </p:nvSpPr>
        <p:spPr>
          <a:xfrm>
            <a:off x="1660139" y="2833907"/>
            <a:ext cx="6642031" cy="707886"/>
          </a:xfrm>
          <a:prstGeom prst="rect">
            <a:avLst/>
          </a:prstGeom>
        </p:spPr>
        <p:txBody>
          <a:bodyPr wrap="square">
            <a:spAutoFit/>
          </a:bodyPr>
          <a:lstStyle/>
          <a:p>
            <a:pPr algn="just"/>
            <a:r>
              <a:rPr lang="zh-CN" altLang="en-US" sz="2000" dirty="0" smtClean="0">
                <a:latin typeface="+mn-ea"/>
              </a:rPr>
              <a:t>在这里填写结果原因，在这里填写结果原因，在这里填写结果原因，在这里填写结果原因。</a:t>
            </a:r>
          </a:p>
        </p:txBody>
      </p:sp>
      <p:sp>
        <p:nvSpPr>
          <p:cNvPr id="8" name="矩形 7"/>
          <p:cNvSpPr/>
          <p:nvPr/>
        </p:nvSpPr>
        <p:spPr>
          <a:xfrm>
            <a:off x="1660138" y="3955613"/>
            <a:ext cx="6642032" cy="707886"/>
          </a:xfrm>
          <a:prstGeom prst="rect">
            <a:avLst/>
          </a:prstGeom>
        </p:spPr>
        <p:txBody>
          <a:bodyPr wrap="square">
            <a:spAutoFit/>
          </a:bodyPr>
          <a:lstStyle/>
          <a:p>
            <a:pPr algn="just"/>
            <a:r>
              <a:rPr lang="zh-CN" altLang="en-US" sz="2000" dirty="0" smtClean="0">
                <a:latin typeface="+mn-ea"/>
              </a:rPr>
              <a:t>在这里填写结果原因，在这里填写结果原因，在这里填写结果原因，在这里填写结果原因。</a:t>
            </a:r>
          </a:p>
        </p:txBody>
      </p:sp>
      <p:sp>
        <p:nvSpPr>
          <p:cNvPr id="9" name="六边形 8"/>
          <p:cNvSpPr>
            <a:spLocks noChangeAspect="1"/>
          </p:cNvSpPr>
          <p:nvPr/>
        </p:nvSpPr>
        <p:spPr>
          <a:xfrm rot="5400000">
            <a:off x="902710" y="4813208"/>
            <a:ext cx="720000" cy="620690"/>
          </a:xfrm>
          <a:prstGeom prst="hexagon">
            <a:avLst>
              <a:gd name="adj" fmla="val 30669"/>
              <a:gd name="vf" fmla="val 115470"/>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800" dirty="0" smtClean="0">
                <a:solidFill>
                  <a:schemeClr val="accent2"/>
                </a:solidFill>
              </a:rPr>
              <a:t>3</a:t>
            </a:r>
            <a:endParaRPr lang="zh-CN" altLang="en-US" sz="2800" dirty="0">
              <a:solidFill>
                <a:schemeClr val="accent2"/>
              </a:solidFill>
            </a:endParaRPr>
          </a:p>
        </p:txBody>
      </p:sp>
      <p:sp>
        <p:nvSpPr>
          <p:cNvPr id="10" name="矩形 9"/>
          <p:cNvSpPr/>
          <p:nvPr/>
        </p:nvSpPr>
        <p:spPr>
          <a:xfrm>
            <a:off x="1660138" y="5077319"/>
            <a:ext cx="6642032" cy="707886"/>
          </a:xfrm>
          <a:prstGeom prst="rect">
            <a:avLst/>
          </a:prstGeom>
        </p:spPr>
        <p:txBody>
          <a:bodyPr wrap="square">
            <a:spAutoFit/>
          </a:bodyPr>
          <a:lstStyle/>
          <a:p>
            <a:pPr algn="just"/>
            <a:r>
              <a:rPr lang="zh-CN" altLang="en-US" sz="2000" dirty="0" smtClean="0">
                <a:latin typeface="+mn-ea"/>
              </a:rPr>
              <a:t>在这里填写结果原因，在这里填写结果原因，在这里填写结果原因，在这里填写结果原因。</a:t>
            </a:r>
          </a:p>
        </p:txBody>
      </p:sp>
    </p:spTree>
    <p:extLst>
      <p:ext uri="{BB962C8B-B14F-4D97-AF65-F5344CB8AC3E}">
        <p14:creationId xmlns:p14="http://schemas.microsoft.com/office/powerpoint/2010/main" val="32098080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Acknowledgement</a:t>
            </a:r>
            <a:r>
              <a:rPr lang="en-US" altLang="zh-CN" sz="1400" dirty="0" smtClean="0"/>
              <a:t> </a:t>
            </a:r>
            <a:r>
              <a:rPr lang="en-US" altLang="zh-CN" sz="2800" b="0" dirty="0" smtClean="0"/>
              <a:t>(</a:t>
            </a:r>
            <a:r>
              <a:rPr lang="zh-CN" altLang="en-US" sz="2800" b="0" dirty="0" smtClean="0"/>
              <a:t>致谢</a:t>
            </a:r>
            <a:r>
              <a:rPr lang="en-US" altLang="zh-CN" sz="2800" b="0" dirty="0" smtClean="0"/>
              <a:t>)</a:t>
            </a:r>
            <a:endParaRPr lang="zh-CN" altLang="en-US" b="0" dirty="0"/>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11661" b="43014"/>
          <a:stretch/>
        </p:blipFill>
        <p:spPr>
          <a:xfrm flipH="1">
            <a:off x="350986" y="1411051"/>
            <a:ext cx="5628526" cy="5446949"/>
          </a:xfrm>
          <a:prstGeom prst="rect">
            <a:avLst/>
          </a:prstGeom>
        </p:spPr>
      </p:pic>
      <p:sp>
        <p:nvSpPr>
          <p:cNvPr id="4" name="矩形 3"/>
          <p:cNvSpPr/>
          <p:nvPr/>
        </p:nvSpPr>
        <p:spPr>
          <a:xfrm>
            <a:off x="4189051" y="2625355"/>
            <a:ext cx="4204322" cy="523220"/>
          </a:xfrm>
          <a:prstGeom prst="rect">
            <a:avLst/>
          </a:prstGeom>
        </p:spPr>
        <p:txBody>
          <a:bodyPr wrap="square">
            <a:spAutoFit/>
          </a:bodyPr>
          <a:lstStyle/>
          <a:p>
            <a:pPr algn="just"/>
            <a:r>
              <a:rPr lang="zh-CN" altLang="en-US" sz="2800" dirty="0" smtClean="0">
                <a:solidFill>
                  <a:schemeClr val="accent2"/>
                </a:solidFill>
                <a:latin typeface="+mn-ea"/>
              </a:rPr>
              <a:t>感谢我的老师路小波教授</a:t>
            </a:r>
            <a:endParaRPr lang="zh-CN" altLang="en-US" sz="2800" dirty="0">
              <a:solidFill>
                <a:schemeClr val="accent2"/>
              </a:solidFill>
              <a:latin typeface="+mn-ea"/>
            </a:endParaRPr>
          </a:p>
        </p:txBody>
      </p:sp>
      <p:sp>
        <p:nvSpPr>
          <p:cNvPr id="5" name="矩形 4"/>
          <p:cNvSpPr/>
          <p:nvPr/>
        </p:nvSpPr>
        <p:spPr>
          <a:xfrm>
            <a:off x="4189051" y="3148575"/>
            <a:ext cx="4330835" cy="1938992"/>
          </a:xfrm>
          <a:prstGeom prst="rect">
            <a:avLst/>
          </a:prstGeom>
        </p:spPr>
        <p:txBody>
          <a:bodyPr wrap="square">
            <a:spAutoFit/>
          </a:bodyPr>
          <a:lstStyle/>
          <a:p>
            <a:pPr algn="just"/>
            <a:r>
              <a:rPr lang="zh-CN" altLang="en-US" sz="2000" dirty="0" smtClean="0">
                <a:latin typeface="+mn-ea"/>
              </a:rPr>
              <a:t>感谢东大，给了我广阔的成长舞台，感谢路老师给了我悉心的科研指导，感谢实验室的兄弟姐妹增添了学习生活中的欢笑，感谢同学好友之间纯粹的友谊，路漫漫其修远兮，吾将上下而求索，幸而一路有你们的陪伴。</a:t>
            </a:r>
          </a:p>
        </p:txBody>
      </p:sp>
    </p:spTree>
    <p:extLst>
      <p:ext uri="{BB962C8B-B14F-4D97-AF65-F5344CB8AC3E}">
        <p14:creationId xmlns:p14="http://schemas.microsoft.com/office/powerpoint/2010/main" val="23404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Rectangle 4"/>
          <p:cNvSpPr>
            <a:spLocks noChangeArrowheads="1"/>
          </p:cNvSpPr>
          <p:nvPr/>
        </p:nvSpPr>
        <p:spPr bwMode="auto">
          <a:xfrm>
            <a:off x="2987175" y="3044280"/>
            <a:ext cx="3169650" cy="769441"/>
          </a:xfrm>
          <a:prstGeom prst="rect">
            <a:avLst/>
          </a:prstGeom>
          <a:noFill/>
          <a:ln>
            <a:noFill/>
          </a:ln>
          <a:effectLst/>
          <a:extLst>
            <a:ext uri="{909E8E84-426E-40DD-AFC4-6F175D3DCCD1}">
              <a14:hiddenFill xmlns:a14="http://schemas.microsoft.com/office/drawing/2010/main">
                <a:gradFill rotWithShape="0">
                  <a:gsLst>
                    <a:gs pos="0">
                      <a:srgbClr val="DDDDDD"/>
                    </a:gs>
                    <a:gs pos="100000">
                      <a:schemeClr val="bg1"/>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4400" dirty="0">
                <a:solidFill>
                  <a:schemeClr val="bg1"/>
                </a:solidFill>
                <a:ea typeface="华文细黑" panose="02010600040101010101" pitchFamily="2" charset="-122"/>
              </a:rPr>
              <a:t>Thank you!</a:t>
            </a:r>
          </a:p>
        </p:txBody>
      </p:sp>
      <p:grpSp>
        <p:nvGrpSpPr>
          <p:cNvPr id="8" name="组合 7"/>
          <p:cNvGrpSpPr/>
          <p:nvPr/>
        </p:nvGrpSpPr>
        <p:grpSpPr>
          <a:xfrm>
            <a:off x="1872000" y="1101414"/>
            <a:ext cx="5400000" cy="4655172"/>
            <a:chOff x="1872000" y="1101414"/>
            <a:chExt cx="5400000" cy="4655172"/>
          </a:xfrm>
        </p:grpSpPr>
        <p:sp>
          <p:nvSpPr>
            <p:cNvPr id="6" name="六边形 5"/>
            <p:cNvSpPr/>
            <p:nvPr/>
          </p:nvSpPr>
          <p:spPr>
            <a:xfrm rot="246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六边形 3"/>
            <p:cNvSpPr/>
            <p:nvPr/>
          </p:nvSpPr>
          <p:spPr>
            <a:xfrm rot="6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六边形 4"/>
            <p:cNvSpPr/>
            <p:nvPr/>
          </p:nvSpPr>
          <p:spPr>
            <a:xfrm rot="150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六边形 6"/>
            <p:cNvSpPr/>
            <p:nvPr/>
          </p:nvSpPr>
          <p:spPr>
            <a:xfrm rot="21240000">
              <a:off x="1872000" y="1101414"/>
              <a:ext cx="5400000" cy="4655172"/>
            </a:xfrm>
            <a:prstGeom prst="hexagon">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250878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36" presetClass="emph" presetSubtype="0" fill="hold" grpId="1" nodeType="afterEffect">
                                  <p:stCondLst>
                                    <p:cond delay="0"/>
                                  </p:stCondLst>
                                  <p:iterate type="lt">
                                    <p:tmPct val="10000"/>
                                  </p:iterate>
                                  <p:childTnLst>
                                    <p:animScale>
                                      <p:cBhvr>
                                        <p:cTn id="10" dur="250" autoRev="1" fill="hold">
                                          <p:stCondLst>
                                            <p:cond delay="0"/>
                                          </p:stCondLst>
                                        </p:cTn>
                                        <p:tgtEl>
                                          <p:spTgt spid="3"/>
                                        </p:tgtEl>
                                      </p:cBhvr>
                                      <p:to x="80000" y="100000"/>
                                    </p:animScale>
                                    <p:anim by="(#ppt_w*0.10)" calcmode="lin" valueType="num">
                                      <p:cBhvr>
                                        <p:cTn id="11" dur="250" autoRev="1" fill="hold">
                                          <p:stCondLst>
                                            <p:cond delay="0"/>
                                          </p:stCondLst>
                                        </p:cTn>
                                        <p:tgtEl>
                                          <p:spTgt spid="3"/>
                                        </p:tgtEl>
                                        <p:attrNameLst>
                                          <p:attrName>ppt_x</p:attrName>
                                        </p:attrNameLst>
                                      </p:cBhvr>
                                    </p:anim>
                                    <p:anim by="(-#ppt_w*0.10)" calcmode="lin" valueType="num">
                                      <p:cBhvr>
                                        <p:cTn id="12" dur="250" autoRev="1" fill="hold">
                                          <p:stCondLst>
                                            <p:cond delay="0"/>
                                          </p:stCondLst>
                                        </p:cTn>
                                        <p:tgtEl>
                                          <p:spTgt spid="3"/>
                                        </p:tgtEl>
                                        <p:attrNameLst>
                                          <p:attrName>ppt_y</p:attrName>
                                        </p:attrNameLst>
                                      </p:cBhvr>
                                    </p:anim>
                                    <p:animRot by="-479820">
                                      <p:cBhvr>
                                        <p:cTn id="13" dur="250" autoRev="1" fill="hold">
                                          <p:stCondLst>
                                            <p:cond delay="0"/>
                                          </p:stCondLst>
                                        </p:cTn>
                                        <p:tgtEl>
                                          <p:spTgt spid="3"/>
                                        </p:tgtEl>
                                        <p:attrNameLst>
                                          <p:attrName>r</p:attrName>
                                        </p:attrNameLst>
                                      </p:cBhvr>
                                    </p:animRot>
                                  </p:childTnLst>
                                </p:cTn>
                              </p:par>
                            </p:childTnLst>
                          </p:cTn>
                        </p:par>
                        <p:par>
                          <p:cTn id="14" fill="hold">
                            <p:stCondLst>
                              <p:cond delay="1900"/>
                            </p:stCondLst>
                            <p:childTnLst>
                              <p:par>
                                <p:cTn id="15" presetID="10" presetClass="exit" presetSubtype="0" fill="hold" nodeType="afterEffect">
                                  <p:stCondLst>
                                    <p:cond delay="0"/>
                                  </p:stCondLst>
                                  <p:childTnLst>
                                    <p:animEffect transition="out" filter="fade">
                                      <p:cBhvr>
                                        <p:cTn id="16" dur="1500"/>
                                        <p:tgtEl>
                                          <p:spTgt spid="8"/>
                                        </p:tgtEl>
                                      </p:cBhvr>
                                    </p:animEffect>
                                    <p:set>
                                      <p:cBhvr>
                                        <p:cTn id="17" dur="1" fill="hold">
                                          <p:stCondLst>
                                            <p:cond delay="1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 grpId="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a:off x="2905372" y="1644717"/>
            <a:ext cx="3333255" cy="2873495"/>
          </a:xfrm>
          <a:prstGeom prst="triangl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8" y="2934978"/>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背景</a:t>
            </a:r>
            <a:endParaRPr lang="zh-CN" altLang="en-US" sz="4400" dirty="0">
              <a:solidFill>
                <a:schemeClr val="bg1"/>
              </a:solidFill>
            </a:endParaRPr>
          </a:p>
        </p:txBody>
      </p:sp>
    </p:spTree>
    <p:extLst>
      <p:ext uri="{BB962C8B-B14F-4D97-AF65-F5344CB8AC3E}">
        <p14:creationId xmlns:p14="http://schemas.microsoft.com/office/powerpoint/2010/main" val="1383941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00" y="1472421"/>
            <a:ext cx="4648200" cy="325755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3011" y="3020457"/>
            <a:ext cx="5020518" cy="3419027"/>
          </a:xfrm>
          <a:prstGeom prst="rect">
            <a:avLst/>
          </a:prstGeom>
        </p:spPr>
      </p:pic>
    </p:spTree>
    <p:extLst>
      <p:ext uri="{BB962C8B-B14F-4D97-AF65-F5344CB8AC3E}">
        <p14:creationId xmlns:p14="http://schemas.microsoft.com/office/powerpoint/2010/main" val="138340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sp>
        <p:nvSpPr>
          <p:cNvPr id="6" name="矩形 5"/>
          <p:cNvSpPr/>
          <p:nvPr/>
        </p:nvSpPr>
        <p:spPr>
          <a:xfrm>
            <a:off x="365500"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7" name="矩形 6"/>
          <p:cNvSpPr/>
          <p:nvPr/>
        </p:nvSpPr>
        <p:spPr>
          <a:xfrm>
            <a:off x="2618765" y="2813477"/>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2" name="文本框 1"/>
          <p:cNvSpPr txBox="1"/>
          <p:nvPr/>
        </p:nvSpPr>
        <p:spPr>
          <a:xfrm>
            <a:off x="1396551" y="3013532"/>
            <a:ext cx="1409257" cy="707886"/>
          </a:xfrm>
          <a:prstGeom prst="rect">
            <a:avLst/>
          </a:prstGeom>
          <a:noFill/>
        </p:spPr>
        <p:txBody>
          <a:bodyPr wrap="square" rtlCol="0">
            <a:spAutoFit/>
          </a:bodyPr>
          <a:lstStyle/>
          <a:p>
            <a:r>
              <a:rPr lang="zh-CN" altLang="en-US" sz="4000" dirty="0" smtClean="0"/>
              <a:t>三早</a:t>
            </a:r>
            <a:endParaRPr lang="zh-CN" altLang="en-US" sz="4000" dirty="0"/>
          </a:p>
        </p:txBody>
      </p:sp>
      <p:sp>
        <p:nvSpPr>
          <p:cNvPr id="11" name="矩形 10"/>
          <p:cNvSpPr/>
          <p:nvPr/>
        </p:nvSpPr>
        <p:spPr>
          <a:xfrm>
            <a:off x="365500"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2" name="矩形 11"/>
          <p:cNvSpPr/>
          <p:nvPr/>
        </p:nvSpPr>
        <p:spPr>
          <a:xfrm>
            <a:off x="2618765" y="4150320"/>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3" name="文本框 12"/>
          <p:cNvSpPr txBox="1"/>
          <p:nvPr/>
        </p:nvSpPr>
        <p:spPr>
          <a:xfrm>
            <a:off x="1396551" y="4350375"/>
            <a:ext cx="1409257" cy="707886"/>
          </a:xfrm>
          <a:prstGeom prst="rect">
            <a:avLst/>
          </a:prstGeom>
          <a:noFill/>
        </p:spPr>
        <p:txBody>
          <a:bodyPr wrap="square" rtlCol="0">
            <a:spAutoFit/>
          </a:bodyPr>
          <a:lstStyle/>
          <a:p>
            <a:r>
              <a:rPr lang="zh-CN" altLang="en-US" sz="4000" dirty="0" smtClean="0"/>
              <a:t>两快</a:t>
            </a:r>
            <a:endParaRPr lang="zh-CN" altLang="en-US" sz="4000" dirty="0"/>
          </a:p>
        </p:txBody>
      </p:sp>
      <p:sp>
        <p:nvSpPr>
          <p:cNvPr id="14" name="矩形 13"/>
          <p:cNvSpPr/>
          <p:nvPr/>
        </p:nvSpPr>
        <p:spPr>
          <a:xfrm>
            <a:off x="365500"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5" name="矩形 14"/>
          <p:cNvSpPr/>
          <p:nvPr/>
        </p:nvSpPr>
        <p:spPr>
          <a:xfrm>
            <a:off x="2618765" y="5458371"/>
            <a:ext cx="1031051" cy="1107996"/>
          </a:xfrm>
          <a:prstGeom prst="rect">
            <a:avLst/>
          </a:prstGeom>
        </p:spPr>
        <p:txBody>
          <a:bodyPr wrap="none">
            <a:spAutoFit/>
          </a:bodyPr>
          <a:lstStyle/>
          <a:p>
            <a:r>
              <a:rPr lang="zh-CN" altLang="en-US" sz="6600" b="1" dirty="0">
                <a:solidFill>
                  <a:schemeClr val="accent2"/>
                </a:solidFill>
                <a:latin typeface="MS Gothic" panose="020B0609070205080204" pitchFamily="49" charset="-128"/>
                <a:ea typeface="MS Gothic" panose="020B0609070205080204" pitchFamily="49" charset="-128"/>
              </a:rPr>
              <a:t>”</a:t>
            </a:r>
          </a:p>
        </p:txBody>
      </p:sp>
      <p:sp>
        <p:nvSpPr>
          <p:cNvPr id="16" name="文本框 15"/>
          <p:cNvSpPr txBox="1"/>
          <p:nvPr/>
        </p:nvSpPr>
        <p:spPr>
          <a:xfrm>
            <a:off x="1396551" y="5658426"/>
            <a:ext cx="1409257" cy="707886"/>
          </a:xfrm>
          <a:prstGeom prst="rect">
            <a:avLst/>
          </a:prstGeom>
          <a:noFill/>
        </p:spPr>
        <p:txBody>
          <a:bodyPr wrap="square" rtlCol="0">
            <a:spAutoFit/>
          </a:bodyPr>
          <a:lstStyle/>
          <a:p>
            <a:r>
              <a:rPr lang="zh-CN" altLang="en-US" sz="4000" dirty="0" smtClean="0"/>
              <a:t>一强</a:t>
            </a:r>
            <a:endParaRPr lang="zh-CN" altLang="en-US" sz="4000" dirty="0"/>
          </a:p>
        </p:txBody>
      </p:sp>
      <p:sp>
        <p:nvSpPr>
          <p:cNvPr id="3" name="文本框 2"/>
          <p:cNvSpPr txBox="1"/>
          <p:nvPr/>
        </p:nvSpPr>
        <p:spPr>
          <a:xfrm>
            <a:off x="3649815" y="3013532"/>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早发现、早出动、早扑灭</a:t>
            </a:r>
            <a:endParaRPr lang="zh-CN" altLang="en-US" sz="2800" dirty="0">
              <a:solidFill>
                <a:schemeClr val="tx1">
                  <a:lumMod val="75000"/>
                  <a:lumOff val="25000"/>
                </a:schemeClr>
              </a:solidFill>
            </a:endParaRPr>
          </a:p>
        </p:txBody>
      </p:sp>
      <p:sp>
        <p:nvSpPr>
          <p:cNvPr id="17" name="文本框 16"/>
          <p:cNvSpPr txBox="1"/>
          <p:nvPr/>
        </p:nvSpPr>
        <p:spPr>
          <a:xfrm>
            <a:off x="3649815" y="4350301"/>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领导上得快、火灾扑灭快</a:t>
            </a:r>
            <a:endParaRPr lang="zh-CN" altLang="en-US" sz="2800" dirty="0">
              <a:solidFill>
                <a:schemeClr val="tx1">
                  <a:lumMod val="75000"/>
                  <a:lumOff val="25000"/>
                </a:schemeClr>
              </a:solidFill>
            </a:endParaRPr>
          </a:p>
        </p:txBody>
      </p:sp>
      <p:sp>
        <p:nvSpPr>
          <p:cNvPr id="18" name="文本框 17"/>
          <p:cNvSpPr txBox="1"/>
          <p:nvPr/>
        </p:nvSpPr>
        <p:spPr>
          <a:xfrm>
            <a:off x="3649814" y="5658426"/>
            <a:ext cx="5080015" cy="523220"/>
          </a:xfrm>
          <a:prstGeom prst="rect">
            <a:avLst/>
          </a:prstGeom>
          <a:noFill/>
        </p:spPr>
        <p:txBody>
          <a:bodyPr wrap="square" rtlCol="0">
            <a:spAutoFit/>
          </a:bodyPr>
          <a:lstStyle/>
          <a:p>
            <a:r>
              <a:rPr lang="zh-CN" altLang="en-US" sz="2800" dirty="0" smtClean="0">
                <a:solidFill>
                  <a:schemeClr val="tx1">
                    <a:lumMod val="75000"/>
                    <a:lumOff val="25000"/>
                  </a:schemeClr>
                </a:solidFill>
              </a:rPr>
              <a:t>指挥强</a:t>
            </a:r>
            <a:endParaRPr lang="zh-CN" altLang="en-US" sz="2800" dirty="0">
              <a:solidFill>
                <a:schemeClr val="tx1">
                  <a:lumMod val="75000"/>
                  <a:lumOff val="25000"/>
                </a:schemeClr>
              </a:solidFill>
            </a:endParaRPr>
          </a:p>
        </p:txBody>
      </p:sp>
      <p:sp>
        <p:nvSpPr>
          <p:cNvPr id="19" name="文本占位符 3"/>
          <p:cNvSpPr txBox="1">
            <a:spLocks/>
          </p:cNvSpPr>
          <p:nvPr/>
        </p:nvSpPr>
        <p:spPr>
          <a:xfrm>
            <a:off x="3134290" y="1779395"/>
            <a:ext cx="2691126" cy="649287"/>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4400" b="1" kern="1200">
                <a:solidFill>
                  <a:schemeClr val="accent2"/>
                </a:solidFill>
                <a:latin typeface="+mj-ea"/>
                <a:ea typeface="+mj-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扑火原则</a:t>
            </a:r>
            <a:endParaRPr lang="zh-CN" altLang="en-US" dirty="0"/>
          </a:p>
        </p:txBody>
      </p:sp>
    </p:spTree>
    <p:extLst>
      <p:ext uri="{BB962C8B-B14F-4D97-AF65-F5344CB8AC3E}">
        <p14:creationId xmlns:p14="http://schemas.microsoft.com/office/powerpoint/2010/main" val="211061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Background</a:t>
            </a:r>
            <a:r>
              <a:rPr lang="en-US" altLang="zh-CN" sz="1400" dirty="0" smtClean="0"/>
              <a:t> </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背景</a:t>
            </a:r>
            <a:r>
              <a:rPr lang="en-US" altLang="zh-CN" sz="2800" b="0" dirty="0" smtClean="0">
                <a:latin typeface="微软雅黑" panose="020B0503020204020204" pitchFamily="34" charset="-122"/>
                <a:ea typeface="微软雅黑" panose="020B0503020204020204" pitchFamily="34" charset="-122"/>
              </a:rPr>
              <a:t>)</a:t>
            </a:r>
            <a:endParaRPr lang="zh-CN" altLang="en-US" dirty="0"/>
          </a:p>
        </p:txBody>
      </p:sp>
      <p:pic>
        <p:nvPicPr>
          <p:cNvPr id="2" name="图片 1"/>
          <p:cNvPicPr>
            <a:picLocks/>
          </p:cNvPicPr>
          <p:nvPr/>
        </p:nvPicPr>
        <p:blipFill rotWithShape="1">
          <a:blip r:embed="rId2">
            <a:extLst>
              <a:ext uri="{28A0092B-C50C-407E-A947-70E740481C1C}">
                <a14:useLocalDpi xmlns:a14="http://schemas.microsoft.com/office/drawing/2010/main" val="0"/>
              </a:ext>
            </a:extLst>
          </a:blip>
          <a:srcRect l="22323" t="2418"/>
          <a:stretch/>
        </p:blipFill>
        <p:spPr>
          <a:xfrm>
            <a:off x="797809" y="1329532"/>
            <a:ext cx="3240000" cy="2520000"/>
          </a:xfrm>
          <a:prstGeom prst="rect">
            <a:avLst/>
          </a:prstGeom>
        </p:spPr>
      </p:pic>
      <p:pic>
        <p:nvPicPr>
          <p:cNvPr id="3" name="图片 2"/>
          <p:cNvPicPr>
            <a:picLocks/>
          </p:cNvPicPr>
          <p:nvPr/>
        </p:nvPicPr>
        <p:blipFill>
          <a:blip r:embed="rId3">
            <a:extLst>
              <a:ext uri="{28A0092B-C50C-407E-A947-70E740481C1C}">
                <a14:useLocalDpi xmlns:a14="http://schemas.microsoft.com/office/drawing/2010/main" val="0"/>
              </a:ext>
            </a:extLst>
          </a:blip>
          <a:stretch>
            <a:fillRect/>
          </a:stretch>
        </p:blipFill>
        <p:spPr>
          <a:xfrm>
            <a:off x="4791859" y="1329532"/>
            <a:ext cx="3240000" cy="2520000"/>
          </a:xfrm>
          <a:prstGeom prst="rect">
            <a:avLst/>
          </a:prstGeom>
        </p:spPr>
      </p:pic>
      <p:pic>
        <p:nvPicPr>
          <p:cNvPr id="5" name="图片 4"/>
          <p:cNvPicPr>
            <a:picLocks/>
          </p:cNvPicPr>
          <p:nvPr/>
        </p:nvPicPr>
        <p:blipFill>
          <a:blip r:embed="rId4">
            <a:extLst>
              <a:ext uri="{28A0092B-C50C-407E-A947-70E740481C1C}">
                <a14:useLocalDpi xmlns:a14="http://schemas.microsoft.com/office/drawing/2010/main" val="0"/>
              </a:ext>
            </a:extLst>
          </a:blip>
          <a:stretch>
            <a:fillRect/>
          </a:stretch>
        </p:blipFill>
        <p:spPr>
          <a:xfrm>
            <a:off x="797809" y="4126651"/>
            <a:ext cx="3240000" cy="2520000"/>
          </a:xfrm>
          <a:prstGeom prst="rect">
            <a:avLst/>
          </a:prstGeom>
        </p:spPr>
      </p:pic>
      <p:pic>
        <p:nvPicPr>
          <p:cNvPr id="7" name="图片 6"/>
          <p:cNvPicPr>
            <a:picLocks/>
          </p:cNvPicPr>
          <p:nvPr/>
        </p:nvPicPr>
        <p:blipFill>
          <a:blip r:embed="rId5">
            <a:extLst>
              <a:ext uri="{28A0092B-C50C-407E-A947-70E740481C1C}">
                <a14:useLocalDpi xmlns:a14="http://schemas.microsoft.com/office/drawing/2010/main" val="0"/>
              </a:ext>
            </a:extLst>
          </a:blip>
          <a:stretch>
            <a:fillRect/>
          </a:stretch>
        </p:blipFill>
        <p:spPr>
          <a:xfrm>
            <a:off x="4791859" y="4126651"/>
            <a:ext cx="3240000" cy="2520000"/>
          </a:xfrm>
          <a:prstGeom prst="rect">
            <a:avLst/>
          </a:prstGeom>
        </p:spPr>
      </p:pic>
    </p:spTree>
    <p:extLst>
      <p:ext uri="{BB962C8B-B14F-4D97-AF65-F5344CB8AC3E}">
        <p14:creationId xmlns:p14="http://schemas.microsoft.com/office/powerpoint/2010/main" val="894062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spect="1"/>
          </p:cNvSpPr>
          <p:nvPr/>
        </p:nvSpPr>
        <p:spPr>
          <a:xfrm rot="2700000">
            <a:off x="3276000" y="2133000"/>
            <a:ext cx="2592000" cy="2592000"/>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文本框 9"/>
          <p:cNvSpPr txBox="1"/>
          <p:nvPr/>
        </p:nvSpPr>
        <p:spPr>
          <a:xfrm>
            <a:off x="3599019" y="2705725"/>
            <a:ext cx="1945962" cy="1446550"/>
          </a:xfrm>
          <a:prstGeom prst="rect">
            <a:avLst/>
          </a:prstGeom>
          <a:noFill/>
        </p:spPr>
        <p:txBody>
          <a:bodyPr wrap="square" rtlCol="0">
            <a:spAutoFit/>
          </a:bodyPr>
          <a:lstStyle/>
          <a:p>
            <a:pPr algn="ctr"/>
            <a:r>
              <a:rPr lang="zh-CN" altLang="en-US" sz="4400" dirty="0" smtClean="0">
                <a:solidFill>
                  <a:schemeClr val="bg1"/>
                </a:solidFill>
              </a:rPr>
              <a:t>研究</a:t>
            </a:r>
            <a:endParaRPr lang="en-US" altLang="zh-CN" sz="4400" dirty="0" smtClean="0">
              <a:solidFill>
                <a:schemeClr val="bg1"/>
              </a:solidFill>
            </a:endParaRPr>
          </a:p>
          <a:p>
            <a:pPr algn="ctr"/>
            <a:r>
              <a:rPr lang="zh-CN" altLang="en-US" sz="4400" dirty="0" smtClean="0">
                <a:solidFill>
                  <a:schemeClr val="bg1"/>
                </a:solidFill>
              </a:rPr>
              <a:t>模块</a:t>
            </a:r>
            <a:endParaRPr lang="zh-CN" altLang="en-US" sz="4400" dirty="0">
              <a:solidFill>
                <a:schemeClr val="bg1"/>
              </a:solidFill>
            </a:endParaRPr>
          </a:p>
        </p:txBody>
      </p:sp>
    </p:spTree>
    <p:extLst>
      <p:ext uri="{BB962C8B-B14F-4D97-AF65-F5344CB8AC3E}">
        <p14:creationId xmlns:p14="http://schemas.microsoft.com/office/powerpoint/2010/main" val="3725891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zh-CN" altLang="en-US" b="0" dirty="0"/>
              <a:t>森林</a:t>
            </a:r>
            <a:r>
              <a:rPr lang="zh-CN" altLang="en-US" b="0" dirty="0" smtClean="0"/>
              <a:t>烟火识别模块</a:t>
            </a:r>
            <a:endParaRPr lang="zh-CN" altLang="en-US" b="0" dirty="0"/>
          </a:p>
        </p:txBody>
      </p:sp>
      <p:sp>
        <p:nvSpPr>
          <p:cNvPr id="13" name="矩形 12"/>
          <p:cNvSpPr/>
          <p:nvPr/>
        </p:nvSpPr>
        <p:spPr>
          <a:xfrm>
            <a:off x="647564" y="1703720"/>
            <a:ext cx="7848872" cy="461665"/>
          </a:xfrm>
          <a:prstGeom prst="rect">
            <a:avLst/>
          </a:prstGeom>
        </p:spPr>
        <p:txBody>
          <a:bodyPr wrap="square">
            <a:spAutoFit/>
          </a:bodyPr>
          <a:lstStyle/>
          <a:p>
            <a:pPr algn="ctr"/>
            <a:r>
              <a:rPr lang="zh-CN" altLang="en-US" sz="2400" dirty="0" smtClean="0">
                <a:solidFill>
                  <a:schemeClr val="accent2"/>
                </a:solidFill>
                <a:latin typeface="+mn-ea"/>
              </a:rPr>
              <a:t>基于视频分析的森林烟火识别算法模块</a:t>
            </a:r>
            <a:endParaRPr lang="zh-CN" altLang="en-US" sz="2400" dirty="0">
              <a:solidFill>
                <a:schemeClr val="accent2"/>
              </a:solidFill>
              <a:latin typeface="+mn-ea"/>
            </a:endParaRPr>
          </a:p>
        </p:txBody>
      </p:sp>
      <p:grpSp>
        <p:nvGrpSpPr>
          <p:cNvPr id="19" name="组合 18"/>
          <p:cNvGrpSpPr/>
          <p:nvPr/>
        </p:nvGrpSpPr>
        <p:grpSpPr>
          <a:xfrm>
            <a:off x="625288" y="4050806"/>
            <a:ext cx="7893424" cy="244518"/>
            <a:chOff x="625288" y="3441211"/>
            <a:chExt cx="7893424" cy="244518"/>
          </a:xfrm>
        </p:grpSpPr>
        <p:cxnSp>
          <p:nvCxnSpPr>
            <p:cNvPr id="12" name="直接箭头连接符 11"/>
            <p:cNvCxnSpPr/>
            <p:nvPr/>
          </p:nvCxnSpPr>
          <p:spPr>
            <a:xfrm>
              <a:off x="625288" y="3563471"/>
              <a:ext cx="7893424" cy="0"/>
            </a:xfrm>
            <a:prstGeom prst="straightConnector1">
              <a:avLst/>
            </a:prstGeom>
            <a:ln w="317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2086850" y="3441211"/>
              <a:ext cx="4970300" cy="244518"/>
              <a:chOff x="1944667" y="3441211"/>
              <a:chExt cx="4970300" cy="244518"/>
            </a:xfrm>
          </p:grpSpPr>
          <p:sp>
            <p:nvSpPr>
              <p:cNvPr id="14" name="矩形 13"/>
              <p:cNvSpPr>
                <a:spLocks noChangeAspect="1"/>
              </p:cNvSpPr>
              <p:nvPr/>
            </p:nvSpPr>
            <p:spPr>
              <a:xfrm rot="2700000">
                <a:off x="1944667"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a:spLocks noChangeAspect="1"/>
              </p:cNvSpPr>
              <p:nvPr/>
            </p:nvSpPr>
            <p:spPr>
              <a:xfrm rot="2700000">
                <a:off x="3519928"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a:spLocks noChangeAspect="1"/>
              </p:cNvSpPr>
              <p:nvPr/>
            </p:nvSpPr>
            <p:spPr>
              <a:xfrm rot="2700000">
                <a:off x="509518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a:spLocks noChangeAspect="1"/>
              </p:cNvSpPr>
              <p:nvPr/>
            </p:nvSpPr>
            <p:spPr>
              <a:xfrm rot="2700000">
                <a:off x="6670449" y="3441211"/>
                <a:ext cx="244518" cy="244518"/>
              </a:xfrm>
              <a:prstGeom prst="rect">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20" name="矩形 19"/>
          <p:cNvSpPr/>
          <p:nvPr/>
        </p:nvSpPr>
        <p:spPr>
          <a:xfrm>
            <a:off x="1185926" y="3083457"/>
            <a:ext cx="2046366" cy="646331"/>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图像增强：</a:t>
            </a:r>
            <a:endParaRPr lang="en-US" altLang="zh-CN" dirty="0" smtClean="0">
              <a:latin typeface="微软雅黑 Light" panose="020B0502040204020203" pitchFamily="34" charset="-122"/>
              <a:ea typeface="微软雅黑 Light" panose="020B0502040204020203" pitchFamily="34" charset="-122"/>
            </a:endParaRPr>
          </a:p>
          <a:p>
            <a:pPr algn="ctr"/>
            <a:r>
              <a:rPr lang="zh-CN" altLang="en-US" dirty="0" smtClean="0">
                <a:latin typeface="微软雅黑 Light" panose="020B0502040204020203" pitchFamily="34" charset="-122"/>
                <a:ea typeface="微软雅黑 Light" panose="020B0502040204020203" pitchFamily="34" charset="-122"/>
              </a:rPr>
              <a:t>视频去雾霾处理</a:t>
            </a:r>
          </a:p>
        </p:txBody>
      </p:sp>
      <p:sp>
        <p:nvSpPr>
          <p:cNvPr id="23" name="矩形 22"/>
          <p:cNvSpPr/>
          <p:nvPr/>
        </p:nvSpPr>
        <p:spPr>
          <a:xfrm>
            <a:off x="2761187"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运动目标分割</a:t>
            </a:r>
          </a:p>
        </p:txBody>
      </p:sp>
      <p:sp>
        <p:nvSpPr>
          <p:cNvPr id="24" name="矩形 23"/>
          <p:cNvSpPr/>
          <p:nvPr/>
        </p:nvSpPr>
        <p:spPr>
          <a:xfrm>
            <a:off x="4336448" y="3083457"/>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烟雾特征提取</a:t>
            </a:r>
          </a:p>
        </p:txBody>
      </p:sp>
      <p:sp>
        <p:nvSpPr>
          <p:cNvPr id="25" name="矩形 24"/>
          <p:cNvSpPr/>
          <p:nvPr/>
        </p:nvSpPr>
        <p:spPr>
          <a:xfrm>
            <a:off x="5911708" y="4785459"/>
            <a:ext cx="2046366" cy="369332"/>
          </a:xfrm>
          <a:prstGeom prst="rect">
            <a:avLst/>
          </a:prstGeom>
        </p:spPr>
        <p:txBody>
          <a:bodyPr wrap="square">
            <a:spAutoFit/>
          </a:bodyPr>
          <a:lstStyle/>
          <a:p>
            <a:pPr algn="ctr"/>
            <a:r>
              <a:rPr lang="zh-CN" altLang="en-US" dirty="0" smtClean="0">
                <a:latin typeface="微软雅黑 Light" panose="020B0502040204020203" pitchFamily="34" charset="-122"/>
                <a:ea typeface="微软雅黑 Light" panose="020B0502040204020203" pitchFamily="34" charset="-122"/>
              </a:rPr>
              <a:t>分类器设计</a:t>
            </a:r>
          </a:p>
        </p:txBody>
      </p:sp>
    </p:spTree>
    <p:extLst>
      <p:ext uri="{BB962C8B-B14F-4D97-AF65-F5344CB8AC3E}">
        <p14:creationId xmlns:p14="http://schemas.microsoft.com/office/powerpoint/2010/main" val="3403981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去</a:t>
            </a:r>
            <a:r>
              <a:rPr lang="zh-CN" altLang="en-US" dirty="0" smtClean="0"/>
              <a:t>雾处理</a:t>
            </a:r>
            <a:endParaRPr lang="zh-CN" altLang="en-US" b="0" dirty="0"/>
          </a:p>
        </p:txBody>
      </p:sp>
      <p:sp>
        <p:nvSpPr>
          <p:cNvPr id="3" name="矩形 2"/>
          <p:cNvSpPr/>
          <p:nvPr/>
        </p:nvSpPr>
        <p:spPr>
          <a:xfrm>
            <a:off x="647564" y="1965339"/>
            <a:ext cx="7848872" cy="1107996"/>
          </a:xfrm>
          <a:prstGeom prst="rect">
            <a:avLst/>
          </a:prstGeom>
        </p:spPr>
        <p:txBody>
          <a:bodyPr wrap="square">
            <a:spAutoFit/>
          </a:bodyPr>
          <a:lstStyle/>
          <a:p>
            <a:pPr indent="457200" algn="just"/>
            <a:r>
              <a:rPr lang="zh-CN" altLang="en-US" sz="2200" dirty="0">
                <a:solidFill>
                  <a:schemeClr val="accent2"/>
                </a:solidFill>
                <a:latin typeface="微软雅黑 Light" panose="020B0502040204020203" pitchFamily="34" charset="-122"/>
                <a:ea typeface="微软雅黑 Light" panose="020B0502040204020203" pitchFamily="34" charset="-122"/>
              </a:rPr>
              <a:t>暗通道去雾：</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基于暗通道先验理论计算大气光取值与透射率图，根据有雾图像模型估算无雾图像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5" name="组合 4"/>
          <p:cNvGrpSpPr/>
          <p:nvPr/>
        </p:nvGrpSpPr>
        <p:grpSpPr>
          <a:xfrm>
            <a:off x="711115" y="1662772"/>
            <a:ext cx="803049" cy="262191"/>
            <a:chOff x="683546" y="2736327"/>
            <a:chExt cx="803049" cy="262191"/>
          </a:xfrm>
        </p:grpSpPr>
        <p:sp>
          <p:nvSpPr>
            <p:cNvPr id="6" name="矩形 5"/>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7" name="直接连接符 6"/>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93512" y="3430204"/>
            <a:ext cx="803049" cy="262191"/>
            <a:chOff x="683546" y="2736327"/>
            <a:chExt cx="803049" cy="262191"/>
          </a:xfrm>
        </p:grpSpPr>
        <p:sp>
          <p:nvSpPr>
            <p:cNvPr id="9" name="矩形 8"/>
            <p:cNvSpPr/>
            <p:nvPr/>
          </p:nvSpPr>
          <p:spPr>
            <a:xfrm rot="18900000" flipH="1">
              <a:off x="861276" y="2736327"/>
              <a:ext cx="262191" cy="262191"/>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10" name="直接连接符 9"/>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47565" y="3711899"/>
            <a:ext cx="7848872" cy="1107996"/>
          </a:xfrm>
          <a:prstGeom prst="rect">
            <a:avLst/>
          </a:prstGeom>
        </p:spPr>
        <p:txBody>
          <a:bodyPr wrap="square">
            <a:spAutoFit/>
          </a:bodyPr>
          <a:lstStyle/>
          <a:p>
            <a:pPr indent="457200" algn="just"/>
            <a:r>
              <a:rPr lang="en-US" altLang="zh-CN" sz="2200" dirty="0">
                <a:solidFill>
                  <a:schemeClr val="accent2"/>
                </a:solidFill>
                <a:latin typeface="微软雅黑 Light" panose="020B0502040204020203" pitchFamily="34" charset="-122"/>
                <a:ea typeface="微软雅黑 Light" panose="020B0502040204020203" pitchFamily="34" charset="-122"/>
              </a:rPr>
              <a:t>MSRCR</a:t>
            </a:r>
            <a:r>
              <a:rPr lang="zh-CN" altLang="en-US" sz="2200" dirty="0">
                <a:solidFill>
                  <a:schemeClr val="accent2"/>
                </a:solidFill>
                <a:latin typeface="微软雅黑 Light" panose="020B0502040204020203" pitchFamily="34" charset="-122"/>
                <a:ea typeface="微软雅黑 Light" panose="020B0502040204020203" pitchFamily="34" charset="-122"/>
              </a:rPr>
              <a:t>：</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基于视网膜感知图像能力通过观测图像与反射图像求解入射图像即无雾图像。</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647564" y="5472385"/>
            <a:ext cx="7848872" cy="769441"/>
          </a:xfrm>
          <a:prstGeom prst="rect">
            <a:avLst/>
          </a:prstGeom>
        </p:spPr>
        <p:txBody>
          <a:bodyPr wrap="square">
            <a:spAutoFit/>
          </a:bodyPr>
          <a:lstStyle/>
          <a:p>
            <a:pPr indent="457200" algn="just"/>
            <a:r>
              <a:rPr lang="zh-CN" altLang="en-US" sz="2200" dirty="0" smtClean="0">
                <a:solidFill>
                  <a:schemeClr val="accent2"/>
                </a:solidFill>
                <a:latin typeface="微软雅黑 Light" panose="020B0502040204020203" pitchFamily="34" charset="-122"/>
                <a:ea typeface="微软雅黑 Light" panose="020B0502040204020203" pitchFamily="34" charset="-122"/>
              </a:rPr>
              <a:t>直方图均衡：</a:t>
            </a:r>
            <a:endParaRPr lang="en-US" altLang="zh-CN" sz="2200" dirty="0">
              <a:solidFill>
                <a:schemeClr val="accent2"/>
              </a:solidFill>
              <a:latin typeface="微软雅黑 Light" panose="020B0502040204020203" pitchFamily="34" charset="-122"/>
              <a:ea typeface="微软雅黑 Light" panose="020B0502040204020203" pitchFamily="34" charset="-122"/>
            </a:endParaRPr>
          </a:p>
          <a:p>
            <a:pPr indent="457200" algn="just"/>
            <a:r>
              <a:rPr lang="zh-CN" altLang="en-US" sz="2200" dirty="0" smtClean="0">
                <a:latin typeface="微软雅黑 Light" panose="020B0502040204020203" pitchFamily="34" charset="-122"/>
                <a:ea typeface="微软雅黑 Light" panose="020B0502040204020203" pitchFamily="34" charset="-122"/>
              </a:rPr>
              <a:t>基于图像直方图增强图像中对比度达到去雾处理效果</a:t>
            </a:r>
            <a:endParaRPr lang="zh-CN" altLang="en-US" sz="2200" dirty="0">
              <a:solidFill>
                <a:schemeClr val="accent2"/>
              </a:solidFill>
              <a:latin typeface="微软雅黑 Light" panose="020B0502040204020203" pitchFamily="34" charset="-122"/>
              <a:ea typeface="微软雅黑 Light" panose="020B0502040204020203" pitchFamily="34" charset="-122"/>
            </a:endParaRPr>
          </a:p>
        </p:txBody>
      </p:sp>
      <p:grpSp>
        <p:nvGrpSpPr>
          <p:cNvPr id="20" name="组合 19"/>
          <p:cNvGrpSpPr/>
          <p:nvPr/>
        </p:nvGrpSpPr>
        <p:grpSpPr>
          <a:xfrm>
            <a:off x="618415" y="5155892"/>
            <a:ext cx="803049" cy="262191"/>
            <a:chOff x="683546" y="2736327"/>
            <a:chExt cx="803049" cy="262191"/>
          </a:xfrm>
        </p:grpSpPr>
        <p:sp>
          <p:nvSpPr>
            <p:cNvPr id="21" name="矩形 20"/>
            <p:cNvSpPr/>
            <p:nvPr/>
          </p:nvSpPr>
          <p:spPr>
            <a:xfrm rot="18900000" flipH="1">
              <a:off x="861276" y="2736327"/>
              <a:ext cx="262191" cy="26219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22" name="直接连接符 21"/>
            <p:cNvCxnSpPr/>
            <p:nvPr/>
          </p:nvCxnSpPr>
          <p:spPr>
            <a:xfrm rot="18900000" flipH="1">
              <a:off x="683546" y="2960121"/>
              <a:ext cx="803049" cy="0"/>
            </a:xfrm>
            <a:prstGeom prst="line">
              <a:avLst/>
            </a:prstGeom>
            <a:ln w="25400">
              <a:gradFill>
                <a:gsLst>
                  <a:gs pos="0">
                    <a:schemeClr val="accent5">
                      <a:alpha val="0"/>
                    </a:schemeClr>
                  </a:gs>
                  <a:gs pos="50000">
                    <a:schemeClr val="accent5"/>
                  </a:gs>
                  <a:gs pos="100000">
                    <a:schemeClr val="accent5">
                      <a:alpha val="0"/>
                    </a:schemeClr>
                  </a:gs>
                </a:gsLst>
                <a:lin ang="0" scaled="0"/>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8527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622</TotalTime>
  <Words>770</Words>
  <Application>Microsoft Office PowerPoint</Application>
  <PresentationFormat>全屏显示(4:3)</PresentationFormat>
  <Paragraphs>163</Paragraphs>
  <Slides>29</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0" baseType="lpstr">
      <vt:lpstr>MS Gothic</vt:lpstr>
      <vt:lpstr>华文细黑</vt:lpstr>
      <vt:lpstr>宋体</vt:lpstr>
      <vt:lpstr>微软雅黑</vt:lpstr>
      <vt:lpstr>微软雅黑 Light</vt:lpstr>
      <vt:lpstr>Arial</vt:lpstr>
      <vt:lpstr>Calibri</vt:lpstr>
      <vt:lpstr>Microsoft New Tai Lue</vt:lpstr>
      <vt:lpstr>Times New Roman</vt:lpstr>
      <vt:lpstr>1_Office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www.pptbz.com</dc:creator>
  <cp:lastModifiedBy>KylinC</cp:lastModifiedBy>
  <cp:revision>177</cp:revision>
  <dcterms:created xsi:type="dcterms:W3CDTF">2015-04-19T07:39:12Z</dcterms:created>
  <dcterms:modified xsi:type="dcterms:W3CDTF">2018-04-06T09:05:28Z</dcterms:modified>
</cp:coreProperties>
</file>