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85" r:id="rId12"/>
    <p:sldId id="284" r:id="rId13"/>
    <p:sldId id="280" r:id="rId14"/>
    <p:sldId id="281" r:id="rId15"/>
    <p:sldId id="282" r:id="rId16"/>
    <p:sldId id="283" r:id="rId17"/>
    <p:sldId id="279" r:id="rId18"/>
  </p:sldIdLst>
  <p:sldSz cx="9144000" cy="5143500" type="screen16x9"/>
  <p:notesSz cx="6858000" cy="9144000"/>
  <p:embeddedFontLst>
    <p:embeddedFont>
      <p:font typeface="Algerian" panose="04020705040A02060702" pitchFamily="82" charset="0"/>
      <p:regular r:id="rId20"/>
    </p:embeddedFont>
    <p:embeddedFont>
      <p:font typeface="Calibri" panose="020F0502020204030204" pitchFamily="34" charset="0"/>
      <p:regular r:id="rId21"/>
      <p:bold r:id="rId22"/>
      <p:italic r:id="rId23"/>
      <p:boldItalic r:id="rId24"/>
    </p:embeddedFont>
    <p:embeddedFont>
      <p:font typeface="Hind"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8C9028AE-8340-4036-A4CA-EF9D5B2B2C67}">
          <p14:sldIdLst>
            <p14:sldId id="256"/>
            <p14:sldId id="257"/>
            <p14:sldId id="258"/>
            <p14:sldId id="259"/>
            <p14:sldId id="260"/>
            <p14:sldId id="261"/>
            <p14:sldId id="262"/>
            <p14:sldId id="263"/>
            <p14:sldId id="264"/>
            <p14:sldId id="266"/>
          </p14:sldIdLst>
        </p14:section>
        <p14:section name="Sección de resumen" id="{75EE3601-5983-4468-A40C-FDFADDEF902E}">
          <p14:sldIdLst>
            <p14:sldId id="285"/>
          </p14:sldIdLst>
        </p14:section>
        <p14:section name="Estructura de carpetas" id="{6B699B64-5751-47C1-B3E3-4BC5E009144F}">
          <p14:sldIdLst>
            <p14:sldId id="284"/>
            <p14:sldId id="280"/>
            <p14:sldId id="281"/>
            <p14:sldId id="282"/>
            <p14:sldId id="283"/>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C48D5F-98CF-4F84-A71C-B47E52B6E5C6}">
  <a:tblStyle styleId="{D8C48D5F-98CF-4F84-A71C-B47E52B6E5C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906083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17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492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666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36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0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873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21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3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180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06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72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429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06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a:endParaRPr/>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4"/>
          <p:cNvSpPr/>
          <p:nvPr/>
        </p:nvSpPr>
        <p:spPr>
          <a:xfrm rot="-5400000" flipH="1">
            <a:off x="-358985" y="3663619"/>
            <a:ext cx="1838515" cy="112055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github.com/LauraCamilaPaez/Microservices-Architectur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latin typeface="Algerian" panose="04020705040A02060702" pitchFamily="82" charset="0"/>
              </a:rPr>
              <a:t>ARQUITECTURA DE MICRO SERVICIOS</a:t>
            </a:r>
            <a:endParaRPr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5"/>
          <p:cNvSpPr txBox="1">
            <a:spLocks noGrp="1"/>
          </p:cNvSpPr>
          <p:nvPr>
            <p:ph type="title" idx="4294967295"/>
          </p:nvPr>
        </p:nvSpPr>
        <p:spPr>
          <a:xfrm>
            <a:off x="402675" y="428100"/>
            <a:ext cx="3358200" cy="5283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2400" dirty="0"/>
              <a:t>Infografía</a:t>
            </a:r>
            <a:endParaRPr sz="2400" dirty="0"/>
          </a:p>
        </p:txBody>
      </p:sp>
      <p:sp>
        <p:nvSpPr>
          <p:cNvPr id="282" name="Google Shape;282;p2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Imagen 2" descr="Calendario&#10;&#10;Descripción generada automáticamente">
            <a:extLst>
              <a:ext uri="{FF2B5EF4-FFF2-40B4-BE49-F238E27FC236}">
                <a16:creationId xmlns:a16="http://schemas.microsoft.com/office/drawing/2014/main" id="{B4686507-727A-4768-A347-49E51BBAA042}"/>
              </a:ext>
            </a:extLst>
          </p:cNvPr>
          <p:cNvPicPr>
            <a:picLocks noChangeAspect="1"/>
          </p:cNvPicPr>
          <p:nvPr/>
        </p:nvPicPr>
        <p:blipFill>
          <a:blip r:embed="rId4"/>
          <a:stretch>
            <a:fillRect/>
          </a:stretch>
        </p:blipFill>
        <p:spPr>
          <a:xfrm>
            <a:off x="3543300" y="0"/>
            <a:ext cx="20574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4" name="Vista general de resumen 3">
                <a:extLst>
                  <a:ext uri="{FF2B5EF4-FFF2-40B4-BE49-F238E27FC236}">
                    <a16:creationId xmlns:a16="http://schemas.microsoft.com/office/drawing/2014/main" id="{3BF3CB34-A281-4945-B006-9EE7CCA0182F}"/>
                  </a:ext>
                </a:extLst>
              </p:cNvPr>
              <p:cNvGraphicFramePr>
                <a:graphicFrameLocks noChangeAspect="1"/>
              </p:cNvGraphicFramePr>
              <p:nvPr>
                <p:extLst>
                  <p:ext uri="{D42A27DB-BD31-4B8C-83A1-F6EECF244321}">
                    <p14:modId xmlns:p14="http://schemas.microsoft.com/office/powerpoint/2010/main" val="3941127356"/>
                  </p:ext>
                </p:extLst>
              </p:nvPr>
            </p:nvGraphicFramePr>
            <p:xfrm>
              <a:off x="1524000" y="539750"/>
              <a:ext cx="6096000" cy="4064000"/>
            </p:xfrm>
            <a:graphic>
              <a:graphicData uri="http://schemas.microsoft.com/office/powerpoint/2016/summaryzoom">
                <psuz:summaryZm>
                  <psuz:summaryZmObj sectionId="{6B699B64-5751-47C1-B3E3-4BC5E009144F}">
                    <psuz:zmPr id="{B1E0FF40-A320-43F0-B3DF-540EB6287C46}" transitionDur="1000">
                      <p166:blipFill xmlns:p166="http://schemas.microsoft.com/office/powerpoint/2016/6/main">
                        <a:blip r:embed="rId2"/>
                        <a:stretch>
                          <a:fillRect/>
                        </a:stretch>
                      </p166:blipFill>
                      <p166:spPr xmlns:p166="http://schemas.microsoft.com/office/powerpoint/2016/6/main">
                        <a:xfrm>
                          <a:off x="304800" y="488950"/>
                          <a:ext cx="5486400" cy="3086100"/>
                        </a:xfrm>
                        <a:prstGeom prst="rect">
                          <a:avLst/>
                        </a:prstGeom>
                        <a:ln w="3175">
                          <a:solidFill>
                            <a:prstClr val="ltGray"/>
                          </a:solidFill>
                        </a:ln>
                      </p166:spPr>
                    </psuz:zmPr>
                  </psuz:summaryZmObj>
                  <psuz:gridLayout/>
                </psuz:summaryZm>
              </a:graphicData>
            </a:graphic>
          </p:graphicFrame>
        </mc:Choice>
        <mc:Fallback>
          <p:grpSp>
            <p:nvGrpSpPr>
              <p:cNvPr id="4" name="Vista general de resumen 3">
                <a:extLst>
                  <a:ext uri="{FF2B5EF4-FFF2-40B4-BE49-F238E27FC236}">
                    <a16:creationId xmlns:a16="http://schemas.microsoft.com/office/drawing/2014/main" id="{3BF3CB34-A281-4945-B006-9EE7CCA0182F}"/>
                  </a:ext>
                </a:extLst>
              </p:cNvPr>
              <p:cNvGrpSpPr>
                <a:grpSpLocks noGrp="1" noUngrp="1" noRot="1" noChangeAspect="1" noMove="1" noResize="1"/>
              </p:cNvGrpSpPr>
              <p:nvPr/>
            </p:nvGrpSpPr>
            <p:grpSpPr>
              <a:xfrm>
                <a:off x="1524000" y="539750"/>
                <a:ext cx="6096000" cy="4064000"/>
                <a:chOff x="1524000" y="539750"/>
                <a:chExt cx="6096000" cy="4064000"/>
              </a:xfrm>
            </p:grpSpPr>
            <p:pic>
              <p:nvPicPr>
                <p:cNvPr id="7" name="Imagen 7">
                  <a:hlinkClick r:id="rId3"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828800" y="1028700"/>
                  <a:ext cx="5486400" cy="3086100"/>
                </a:xfrm>
                <a:prstGeom prst="rect">
                  <a:avLst/>
                </a:prstGeom>
                <a:ln w="3175">
                  <a:solidFill>
                    <a:prstClr val="ltGray"/>
                  </a:solidFill>
                </a:ln>
              </p:spPr>
            </p:pic>
          </p:grpSp>
        </mc:Fallback>
      </mc:AlternateContent>
      <p:sp>
        <p:nvSpPr>
          <p:cNvPr id="6" name="CuadroTexto 5">
            <a:extLst>
              <a:ext uri="{FF2B5EF4-FFF2-40B4-BE49-F238E27FC236}">
                <a16:creationId xmlns:a16="http://schemas.microsoft.com/office/drawing/2014/main" id="{AD56E5EC-0985-41D1-BB78-BBFD462A6F92}"/>
              </a:ext>
            </a:extLst>
          </p:cNvPr>
          <p:cNvSpPr txBox="1"/>
          <p:nvPr/>
        </p:nvSpPr>
        <p:spPr>
          <a:xfrm>
            <a:off x="2286000" y="2308169"/>
            <a:ext cx="4572000" cy="523220"/>
          </a:xfrm>
          <a:prstGeom prst="rect">
            <a:avLst/>
          </a:prstGeom>
          <a:noFill/>
        </p:spPr>
        <p:txBody>
          <a:bodyPr wrap="square">
            <a:spAutoFit/>
          </a:bodyPr>
          <a:lstStyle/>
          <a:p>
            <a:r>
              <a:rPr lang="es-CO" dirty="0">
                <a:hlinkClick r:id="rId4"/>
              </a:rPr>
              <a:t>https://github.com/LauraCamilaPaez/Microservices-Architecture</a:t>
            </a:r>
            <a:endParaRPr lang="es-CO" dirty="0"/>
          </a:p>
        </p:txBody>
      </p:sp>
    </p:spTree>
    <p:extLst>
      <p:ext uri="{BB962C8B-B14F-4D97-AF65-F5344CB8AC3E}">
        <p14:creationId xmlns:p14="http://schemas.microsoft.com/office/powerpoint/2010/main" val="168310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xfrm>
            <a:off x="1067099" y="21770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Estructura de carpetas</a:t>
            </a:r>
            <a:endParaRPr dirty="0"/>
          </a:p>
        </p:txBody>
      </p:sp>
      <p:sp>
        <p:nvSpPr>
          <p:cNvPr id="268" name="Google Shape;268;p2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82648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9"/>
          <p:cNvSpPr txBox="1">
            <a:spLocks noGrp="1"/>
          </p:cNvSpPr>
          <p:nvPr>
            <p:ph type="title"/>
          </p:nvPr>
        </p:nvSpPr>
        <p:spPr>
          <a:xfrm>
            <a:off x="2917153" y="728452"/>
            <a:ext cx="2101414"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RESUMEN</a:t>
            </a:r>
            <a:endParaRPr dirty="0"/>
          </a:p>
        </p:txBody>
      </p:sp>
      <p:sp>
        <p:nvSpPr>
          <p:cNvPr id="412" name="Google Shape;412;p39"/>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p>
            <a:pPr marL="76200" indent="0">
              <a:buNone/>
            </a:pPr>
            <a:r>
              <a:rPr lang="es-CO" sz="1200" dirty="0"/>
              <a:t>Es un enfoque para el desarrollo de una aplicación única como un conjunto de pequeños</a:t>
            </a:r>
          </a:p>
          <a:p>
            <a:pPr marL="76200" indent="0">
              <a:buNone/>
            </a:pPr>
            <a:r>
              <a:rPr lang="es-CO" sz="1200" dirty="0"/>
              <a:t>servicios, cada uno ejecutándose en su propio proceso y mecanismos ligeros de</a:t>
            </a:r>
          </a:p>
          <a:p>
            <a:pPr marL="76200" indent="0">
              <a:buNone/>
            </a:pPr>
            <a:r>
              <a:rPr lang="es-CO" sz="1200" dirty="0"/>
              <a:t>comunicación, a menudo un recurso de una interfaz de programación de aplicaciones</a:t>
            </a:r>
          </a:p>
          <a:p>
            <a:pPr marL="76200" indent="0">
              <a:buNone/>
            </a:pPr>
            <a:r>
              <a:rPr lang="es-CO" sz="1200" dirty="0"/>
              <a:t>(API) sobre protocolo de transferencia de hipertexto (HTTP). Estos servicios están</a:t>
            </a:r>
          </a:p>
          <a:p>
            <a:pPr marL="76200" indent="0">
              <a:buNone/>
            </a:pPr>
            <a:r>
              <a:rPr lang="es-CO" sz="1200" dirty="0"/>
              <a:t>construidos alrededor de las capacidades del negocio y con independencia de</a:t>
            </a:r>
          </a:p>
          <a:p>
            <a:pPr marL="76200" indent="0">
              <a:buNone/>
            </a:pPr>
            <a:r>
              <a:rPr lang="es-CO" sz="1200" dirty="0"/>
              <a:t>despliegue e implementación totalmente automatizada. Pueden estar escritos en lenguajes de programación diferentes y utilizar diferentes tecnologías de almacenamiento de datos.</a:t>
            </a:r>
          </a:p>
          <a:p>
            <a:pPr marL="76200" lvl="0" indent="0">
              <a:lnSpc>
                <a:spcPct val="115000"/>
              </a:lnSpc>
              <a:buClr>
                <a:srgbClr val="FFFFFF"/>
              </a:buClr>
              <a:buNone/>
            </a:pPr>
            <a:endParaRPr sz="2400" dirty="0"/>
          </a:p>
        </p:txBody>
      </p:sp>
      <p:sp>
        <p:nvSpPr>
          <p:cNvPr id="413" name="Google Shape;413;p3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46C3A-7D00-4E65-AFCD-693E25498023}"/>
              </a:ext>
            </a:extLst>
          </p:cNvPr>
          <p:cNvSpPr>
            <a:spLocks noGrp="1"/>
          </p:cNvSpPr>
          <p:nvPr>
            <p:ph type="title"/>
          </p:nvPr>
        </p:nvSpPr>
        <p:spPr>
          <a:xfrm>
            <a:off x="3108539" y="838422"/>
            <a:ext cx="2197107" cy="636000"/>
          </a:xfrm>
        </p:spPr>
        <p:txBody>
          <a:bodyPr/>
          <a:lstStyle/>
          <a:p>
            <a:r>
              <a:rPr lang="es-CO" dirty="0"/>
              <a:t>GLOSARIO</a:t>
            </a:r>
          </a:p>
        </p:txBody>
      </p:sp>
      <p:sp>
        <p:nvSpPr>
          <p:cNvPr id="3" name="Marcador de texto 2">
            <a:extLst>
              <a:ext uri="{FF2B5EF4-FFF2-40B4-BE49-F238E27FC236}">
                <a16:creationId xmlns:a16="http://schemas.microsoft.com/office/drawing/2014/main" id="{BDF3FF09-370E-418B-9D17-B340D4CE2E55}"/>
              </a:ext>
            </a:extLst>
          </p:cNvPr>
          <p:cNvSpPr>
            <a:spLocks noGrp="1"/>
          </p:cNvSpPr>
          <p:nvPr>
            <p:ph type="body" idx="1"/>
          </p:nvPr>
        </p:nvSpPr>
        <p:spPr>
          <a:xfrm>
            <a:off x="1067088" y="1650548"/>
            <a:ext cx="5972100" cy="2953350"/>
          </a:xfrm>
        </p:spPr>
        <p:txBody>
          <a:bodyPr/>
          <a:lstStyle/>
          <a:p>
            <a:r>
              <a:rPr lang="es-MX" sz="1200" dirty="0" err="1"/>
              <a:t>Estilio</a:t>
            </a:r>
            <a:r>
              <a:rPr lang="es-MX" sz="1200" dirty="0"/>
              <a:t> de arquitectura: Describe como implementar aspectos particulares de elementos o de las relaciones entre ellos usando las características de un lenguaje particular</a:t>
            </a:r>
          </a:p>
          <a:p>
            <a:r>
              <a:rPr lang="es-MX" sz="1200" dirty="0"/>
              <a:t>Microservicios:  es un enfoque para desarrollar una sola aplicación como un conjunto de pequeños servicios, cada uno ejecutándose en su propio proceso y comunicándose con mecanismos ligeros, a menudo una API de recursos HTTP.</a:t>
            </a:r>
          </a:p>
          <a:p>
            <a:r>
              <a:rPr lang="es-MX" sz="1200" dirty="0"/>
              <a:t>Monolítico: una aplicación monolítica hace referencia a una aplicación software en la que la capa de interfaz de usuario y la capa de acceso a datos están combinadas en un mismo programa y sobre una misma plataforma. Una aplicación monolítica es autónoma, e independiente de otras aplicaciones.</a:t>
            </a:r>
          </a:p>
          <a:p>
            <a:r>
              <a:rPr lang="es-MX" sz="1200" dirty="0" err="1"/>
              <a:t>Datacenter</a:t>
            </a:r>
            <a:r>
              <a:rPr lang="es-MX" sz="1200" dirty="0"/>
              <a:t>: Es un “centro de datos” o “Centro de Proceso de Datos” (CPD). Esta definición engloba las dependencias y los sistemas asociados gracias a los cuales los datos son almacenados, tratados y distribuidos al personal o procesos autorizados para consultarlos y/o modificarlos.</a:t>
            </a:r>
          </a:p>
          <a:p>
            <a:endParaRPr lang="es-MX" sz="1200" dirty="0"/>
          </a:p>
          <a:p>
            <a:endParaRPr lang="es-MX" sz="1200" dirty="0"/>
          </a:p>
        </p:txBody>
      </p:sp>
      <p:sp>
        <p:nvSpPr>
          <p:cNvPr id="4" name="Marcador de número de diapositiva 3">
            <a:extLst>
              <a:ext uri="{FF2B5EF4-FFF2-40B4-BE49-F238E27FC236}">
                <a16:creationId xmlns:a16="http://schemas.microsoft.com/office/drawing/2014/main" id="{6D4B4D12-A5BC-4369-951B-4F35D1BB50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14</a:t>
            </a:fld>
            <a:endParaRPr lang="es-CO"/>
          </a:p>
        </p:txBody>
      </p:sp>
    </p:spTree>
    <p:extLst>
      <p:ext uri="{BB962C8B-B14F-4D97-AF65-F5344CB8AC3E}">
        <p14:creationId xmlns:p14="http://schemas.microsoft.com/office/powerpoint/2010/main" val="327384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98742D6-C87D-4D84-834A-BC68183A9FBA}"/>
              </a:ext>
            </a:extLst>
          </p:cNvPr>
          <p:cNvSpPr>
            <a:spLocks noGrp="1"/>
          </p:cNvSpPr>
          <p:nvPr>
            <p:ph type="body" idx="1"/>
          </p:nvPr>
        </p:nvSpPr>
        <p:spPr>
          <a:xfrm>
            <a:off x="1116418" y="754912"/>
            <a:ext cx="5922769" cy="3660136"/>
          </a:xfrm>
        </p:spPr>
        <p:txBody>
          <a:bodyPr/>
          <a:lstStyle/>
          <a:p>
            <a:r>
              <a:rPr lang="es-MX" sz="1200" dirty="0"/>
              <a:t>SAP: Es un sistema de información que permite gestionar las diferentes acciones de una empresa, sobre todo las que tienen que ver con la producción, la logística, el inventario, los envíos y la contabilidad. Sus servicios destacan por cubrir, además, las necesidades tanto administrativas como las de sus clientes y proporcionar las herramientas que se necesitan.</a:t>
            </a:r>
            <a:endParaRPr lang="es-CO" sz="1200" dirty="0"/>
          </a:p>
          <a:p>
            <a:r>
              <a:rPr lang="es-MX" sz="1200" dirty="0"/>
              <a:t>Escalamiento: Es la capacidad de adaptación y respuesta de un sistema con respecto al rendimiento del mismo a medida que aumentan de forma significativa el número de usuarios del mismo.</a:t>
            </a:r>
          </a:p>
          <a:p>
            <a:r>
              <a:rPr lang="es-MX" sz="1200" dirty="0" err="1"/>
              <a:t>Encapulados</a:t>
            </a:r>
            <a:r>
              <a:rPr lang="es-MX" sz="1200" dirty="0"/>
              <a:t>: Es el proceso por el cual los datos que se deben enviar a través de una red se deben colocar en paquetes que se puedan administrar y rastrear. Un ejemplo muy común de encapsulamiento son los </a:t>
            </a:r>
            <a:r>
              <a:rPr lang="es-MX" sz="1200" dirty="0" err="1"/>
              <a:t>getters</a:t>
            </a:r>
            <a:r>
              <a:rPr lang="es-MX" sz="1200" dirty="0"/>
              <a:t> y </a:t>
            </a:r>
            <a:r>
              <a:rPr lang="es-MX" sz="1200" dirty="0" err="1"/>
              <a:t>setters</a:t>
            </a:r>
            <a:r>
              <a:rPr lang="es-MX" sz="1200" dirty="0"/>
              <a:t> de las propiedades dentro de una clase.</a:t>
            </a:r>
          </a:p>
          <a:p>
            <a:r>
              <a:rPr lang="es-MX" sz="1200" dirty="0"/>
              <a:t>Arquitectura: se refiere a la estructuración del sistema que, idealmente, se crea en etapas tempranas del desarrollo. Esta estructuración representa un diseño de alto nivel del sistema que tiene dos propósitos primarios: satisfacer los atributos de calidad (desempeño, seguridad, modificabilidad), y servir como guía en el desarrollo.</a:t>
            </a:r>
            <a:endParaRPr lang="es-CO" sz="1200" dirty="0"/>
          </a:p>
        </p:txBody>
      </p:sp>
      <p:sp>
        <p:nvSpPr>
          <p:cNvPr id="4" name="Marcador de número de diapositiva 3">
            <a:extLst>
              <a:ext uri="{FF2B5EF4-FFF2-40B4-BE49-F238E27FC236}">
                <a16:creationId xmlns:a16="http://schemas.microsoft.com/office/drawing/2014/main" id="{A9886B7C-B195-4C9A-A1E3-F2CCF4E6D7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15</a:t>
            </a:fld>
            <a:endParaRPr lang="es-CO"/>
          </a:p>
        </p:txBody>
      </p:sp>
    </p:spTree>
    <p:extLst>
      <p:ext uri="{BB962C8B-B14F-4D97-AF65-F5344CB8AC3E}">
        <p14:creationId xmlns:p14="http://schemas.microsoft.com/office/powerpoint/2010/main" val="2003901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8F84062-7383-4054-859C-218F7ADC0642}"/>
              </a:ext>
            </a:extLst>
          </p:cNvPr>
          <p:cNvSpPr>
            <a:spLocks noGrp="1"/>
          </p:cNvSpPr>
          <p:nvPr>
            <p:ph type="body" idx="1"/>
          </p:nvPr>
        </p:nvSpPr>
        <p:spPr>
          <a:xfrm>
            <a:off x="1056455" y="651087"/>
            <a:ext cx="6769107" cy="4161537"/>
          </a:xfrm>
        </p:spPr>
        <p:txBody>
          <a:bodyPr/>
          <a:lstStyle/>
          <a:p>
            <a:r>
              <a:rPr lang="es-MX" sz="1200" dirty="0"/>
              <a:t>API GETAWAY: Los API Gateway son una capa que se encuentra entre el cliente y los servicios en los que se basa. A veces llamados “reverse proxy “, actúan como un único punto de entrada del cliente a sus servicios</a:t>
            </a:r>
          </a:p>
          <a:p>
            <a:r>
              <a:rPr lang="es-MX" sz="1200" dirty="0"/>
              <a:t>Anti patrón Golden </a:t>
            </a:r>
            <a:r>
              <a:rPr lang="es-MX" sz="1200" dirty="0" err="1"/>
              <a:t>Hammer</a:t>
            </a:r>
            <a:r>
              <a:rPr lang="es-MX" sz="1200" dirty="0"/>
              <a:t>: Golden </a:t>
            </a:r>
            <a:r>
              <a:rPr lang="es-MX" sz="1200" dirty="0" err="1"/>
              <a:t>Hammer</a:t>
            </a:r>
            <a:r>
              <a:rPr lang="es-MX" sz="1200" dirty="0"/>
              <a:t> (“Para un martillo todo son clavos”): Este anti patrón se refiere al uso de una tecnología, patrón, arquitectura etc.… para cualquier problema o situación incluso cuando es evidente que no va ser útil.</a:t>
            </a:r>
          </a:p>
          <a:p>
            <a:r>
              <a:rPr lang="es-MX" sz="1200" dirty="0"/>
              <a:t>Latencia: Es el tiempo exacto que tarda en transmitirse un paquete dentro de la red, el tiempo que tardas en recibir </a:t>
            </a:r>
            <a:r>
              <a:rPr lang="es-MX" sz="1200" dirty="0" err="1"/>
              <a:t>unpaquete</a:t>
            </a:r>
            <a:r>
              <a:rPr lang="es-MX" sz="1200" dirty="0"/>
              <a:t> del servidor. ... Para m </a:t>
            </a:r>
            <a:r>
              <a:rPr lang="es-MX" sz="1200" dirty="0" err="1"/>
              <a:t>edir</a:t>
            </a:r>
            <a:r>
              <a:rPr lang="es-MX" sz="1200" dirty="0"/>
              <a:t> la latencia se utiliza el ping, que se mide en milisegundos (o ms) el tiempo que tardan en comunicarse tu conexión local con un equipo remoto en la red IP.</a:t>
            </a:r>
          </a:p>
          <a:p>
            <a:r>
              <a:rPr lang="es-MX" sz="1200" dirty="0"/>
              <a:t>LDAP: Siglas de </a:t>
            </a:r>
            <a:r>
              <a:rPr lang="es-MX" sz="1200" dirty="0" err="1"/>
              <a:t>Lightweight</a:t>
            </a:r>
            <a:r>
              <a:rPr lang="es-MX" sz="1200" dirty="0"/>
              <a:t> </a:t>
            </a:r>
            <a:r>
              <a:rPr lang="es-MX" sz="1200" dirty="0" err="1"/>
              <a:t>Directory</a:t>
            </a:r>
            <a:r>
              <a:rPr lang="es-MX" sz="1200" dirty="0"/>
              <a:t> Access </a:t>
            </a:r>
            <a:r>
              <a:rPr lang="es-MX" sz="1200" dirty="0" err="1"/>
              <a:t>Protocol</a:t>
            </a:r>
            <a:r>
              <a:rPr lang="es-MX" sz="1200" dirty="0"/>
              <a:t>. Como su propio nombre indica, es un protocolo dirigido específicamente a aplicaciones de gestión y aplicaciones de navegador que proporcionan acceso interactivo de lectura / escritura a Directorios.</a:t>
            </a:r>
            <a:endParaRPr lang="es-CO" sz="1200" dirty="0"/>
          </a:p>
        </p:txBody>
      </p:sp>
      <p:sp>
        <p:nvSpPr>
          <p:cNvPr id="4" name="Marcador de número de diapositiva 3">
            <a:extLst>
              <a:ext uri="{FF2B5EF4-FFF2-40B4-BE49-F238E27FC236}">
                <a16:creationId xmlns:a16="http://schemas.microsoft.com/office/drawing/2014/main" id="{56FD2544-A1D6-40F4-9679-4E0846EA15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16</a:t>
            </a:fld>
            <a:endParaRPr lang="es-CO"/>
          </a:p>
        </p:txBody>
      </p:sp>
    </p:spTree>
    <p:extLst>
      <p:ext uri="{BB962C8B-B14F-4D97-AF65-F5344CB8AC3E}">
        <p14:creationId xmlns:p14="http://schemas.microsoft.com/office/powerpoint/2010/main" val="329250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ctrTitle" idx="4294967295"/>
          </p:nvPr>
        </p:nvSpPr>
        <p:spPr>
          <a:xfrm>
            <a:off x="2715450" y="1523250"/>
            <a:ext cx="3691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latin typeface="Algerian" panose="04020705040A02060702" pitchFamily="82" charset="0"/>
              </a:rPr>
              <a:t>GRACIAS!</a:t>
            </a:r>
            <a:endParaRPr sz="6000" dirty="0">
              <a:latin typeface="Algerian" panose="04020705040A02060702" pitchFamily="82" charset="0"/>
            </a:endParaRPr>
          </a:p>
        </p:txBody>
      </p:sp>
      <p:pic>
        <p:nvPicPr>
          <p:cNvPr id="405" name="Google Shape;405;p38"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406" name="Google Shape;406;p3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1067088" y="3032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latin typeface="Algerian" panose="04020705040A02060702" pitchFamily="82" charset="0"/>
              </a:rPr>
              <a:t>INTEGRANTES</a:t>
            </a:r>
            <a:endParaRPr sz="4400" dirty="0">
              <a:latin typeface="Algerian" panose="04020705040A02060702" pitchFamily="82" charset="0"/>
            </a:endParaRPr>
          </a:p>
        </p:txBody>
      </p:sp>
      <p:sp>
        <p:nvSpPr>
          <p:cNvPr id="203" name="Google Shape;203;p16"/>
          <p:cNvSpPr txBox="1">
            <a:spLocks noGrp="1"/>
          </p:cNvSpPr>
          <p:nvPr>
            <p:ph type="body" idx="2"/>
          </p:nvPr>
        </p:nvSpPr>
        <p:spPr>
          <a:xfrm>
            <a:off x="1067087" y="1371597"/>
            <a:ext cx="6147751" cy="344102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CO" sz="2400" dirty="0"/>
              <a:t>Leonardo Aponte</a:t>
            </a:r>
          </a:p>
          <a:p>
            <a:pPr marL="0" lvl="0" indent="0" algn="l" rtl="0">
              <a:spcBef>
                <a:spcPts val="600"/>
              </a:spcBef>
              <a:spcAft>
                <a:spcPts val="0"/>
              </a:spcAft>
              <a:buNone/>
            </a:pPr>
            <a:r>
              <a:rPr lang="es-CO" sz="2400" dirty="0"/>
              <a:t>Laura Páez</a:t>
            </a:r>
          </a:p>
          <a:p>
            <a:pPr marL="0" lvl="0" indent="0" algn="l" rtl="0">
              <a:spcBef>
                <a:spcPts val="600"/>
              </a:spcBef>
              <a:spcAft>
                <a:spcPts val="0"/>
              </a:spcAft>
              <a:buNone/>
            </a:pPr>
            <a:r>
              <a:rPr lang="es-CO" sz="2400" dirty="0"/>
              <a:t>Kevin Rodríguez</a:t>
            </a:r>
            <a:endParaRPr sz="2400" dirty="0"/>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ctrTitle" idx="4294967295"/>
          </p:nvPr>
        </p:nvSpPr>
        <p:spPr>
          <a:xfrm>
            <a:off x="2726600" y="291872"/>
            <a:ext cx="4477087" cy="1333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sz="4000" dirty="0">
                <a:latin typeface="Algerian" panose="04020705040A02060702" pitchFamily="82" charset="0"/>
              </a:rPr>
              <a:t>OPINION SEGÚN INDICACION</a:t>
            </a:r>
            <a:endParaRPr sz="4000" dirty="0">
              <a:latin typeface="Algerian" panose="04020705040A02060702" pitchFamily="82" charset="0"/>
            </a:endParaRPr>
          </a:p>
        </p:txBody>
      </p:sp>
      <p:sp>
        <p:nvSpPr>
          <p:cNvPr id="211" name="Google Shape;211;p17"/>
          <p:cNvSpPr txBox="1">
            <a:spLocks noGrp="1"/>
          </p:cNvSpPr>
          <p:nvPr>
            <p:ph type="subTitle" idx="4294967295"/>
          </p:nvPr>
        </p:nvSpPr>
        <p:spPr>
          <a:xfrm>
            <a:off x="2495543" y="1480660"/>
            <a:ext cx="4939200" cy="1451700"/>
          </a:xfrm>
          <a:prstGeom prst="rect">
            <a:avLst/>
          </a:prstGeom>
        </p:spPr>
        <p:txBody>
          <a:bodyPr spcFirstLastPara="1" wrap="square" lIns="91425" tIns="91425" rIns="91425" bIns="91425" anchor="t" anchorCtr="0">
            <a:noAutofit/>
          </a:bodyPr>
          <a:lstStyle/>
          <a:p>
            <a:pPr marL="0" lvl="0" indent="0">
              <a:buNone/>
            </a:pPr>
            <a:r>
              <a:rPr lang="es-CO" sz="1800" dirty="0"/>
              <a:t>Nuestro grupo opina que a arquitectura micro servicios son una cantidad indefinida de servidores que se ayudan de un servidor a otro dado que cada servidor fue creado única y exclusivamente para que realice una sola tarea de acuerdo a lo que haya pedido el cliente dándole un servicio, ya que si se le da la tarea de que realice un negocio completo es imposible que un solo servidor la realice, por eso se necesita de varios servidores que a su vez crean una red el cual hace que cada servidor se ayude mutuamente el cual facilita el uso de varias bases de datos.</a:t>
            </a:r>
            <a:endParaRPr sz="1800" b="1" dirty="0"/>
          </a:p>
        </p:txBody>
      </p:sp>
      <p:pic>
        <p:nvPicPr>
          <p:cNvPr id="212" name="Google Shape;212;p17"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213" name="Google Shape;213;p1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2302211" y="156117"/>
            <a:ext cx="3848100" cy="10036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dirty="0">
                <a:latin typeface="Algerian" panose="04020705040A02060702" pitchFamily="82" charset="0"/>
              </a:rPr>
              <a:t>REGISTRO DE SERVICIOS</a:t>
            </a:r>
            <a:endParaRPr dirty="0">
              <a:latin typeface="Algerian" panose="04020705040A02060702" pitchFamily="82" charset="0"/>
            </a:endParaRPr>
          </a:p>
        </p:txBody>
      </p:sp>
      <p:sp>
        <p:nvSpPr>
          <p:cNvPr id="219" name="Google Shape;219;p18"/>
          <p:cNvSpPr txBox="1">
            <a:spLocks noGrp="1"/>
          </p:cNvSpPr>
          <p:nvPr>
            <p:ph type="subTitle" idx="1"/>
          </p:nvPr>
        </p:nvSpPr>
        <p:spPr>
          <a:xfrm>
            <a:off x="2152185" y="1076298"/>
            <a:ext cx="4549697" cy="784800"/>
          </a:xfrm>
          <a:prstGeom prst="rect">
            <a:avLst/>
          </a:prstGeom>
        </p:spPr>
        <p:txBody>
          <a:bodyPr spcFirstLastPara="1" wrap="square" lIns="91425" tIns="91425" rIns="91425" bIns="91425" anchor="t" anchorCtr="0">
            <a:noAutofit/>
          </a:bodyPr>
          <a:lstStyle/>
          <a:p>
            <a:pPr marL="0" lvl="0" indent="0"/>
            <a:r>
              <a:rPr lang="es-CO" sz="1800" dirty="0"/>
              <a:t>Nuestro grupo opina</a:t>
            </a:r>
            <a:r>
              <a:rPr lang="es-CO" dirty="0"/>
              <a:t> que a arquitectura micro servicios son una cantidad indefinida de servidores que se ayudan de un servidor a otro dado que cada servidor fue creado única y exclusivamente para que realice una sola tarea de acuerdo a lo que haya pedido el cliente dándole un servicio, ya que si se le da la tarea de que realice un negocio completo es imposible que un solo servidor la realice, por eso se necesita de varios servidores que a su vez crean una red el cual hace que cada servidor se ayude mutuamente el cual facilita el uso de varias bases de datos.</a:t>
            </a:r>
            <a:endParaRPr dirty="0"/>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endParaRPr dirty="0"/>
          </a:p>
        </p:txBody>
      </p:sp>
      <p:sp>
        <p:nvSpPr>
          <p:cNvPr id="226" name="Google Shape;226;p1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232" name="Google Shape;232;p20"/>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dirty="0"/>
              <a:t>. </a:t>
            </a:r>
            <a:endParaRPr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ctrTitle" idx="4294967295"/>
          </p:nvPr>
        </p:nvSpPr>
        <p:spPr>
          <a:xfrm>
            <a:off x="171085" y="137451"/>
            <a:ext cx="4949070" cy="1711747"/>
          </a:xfrm>
          <a:prstGeom prst="rect">
            <a:avLst/>
          </a:prstGeom>
        </p:spPr>
        <p:txBody>
          <a:bodyPr spcFirstLastPara="1" wrap="square" lIns="91425" tIns="91425" rIns="91425" bIns="91425" anchor="b" anchorCtr="0">
            <a:noAutofit/>
          </a:bodyPr>
          <a:lstStyle/>
          <a:p>
            <a:pPr lvl="0"/>
            <a:r>
              <a:rPr lang="es-CO" sz="2000" dirty="0">
                <a:latin typeface="Algerian" panose="04020705040A02060702" pitchFamily="82" charset="0"/>
              </a:rPr>
              <a:t>¿Cuál es la razón por la que Netflix tomo la decisión de moverse de un datacenter monolítico a una nube basada en arquitectura micro servicios?</a:t>
            </a:r>
          </a:p>
        </p:txBody>
      </p:sp>
      <p:sp>
        <p:nvSpPr>
          <p:cNvPr id="239" name="Google Shape;239;p21"/>
          <p:cNvSpPr txBox="1">
            <a:spLocks noGrp="1"/>
          </p:cNvSpPr>
          <p:nvPr>
            <p:ph type="subTitle" idx="4294967295"/>
          </p:nvPr>
        </p:nvSpPr>
        <p:spPr>
          <a:xfrm>
            <a:off x="1019919" y="1986650"/>
            <a:ext cx="6930900" cy="784800"/>
          </a:xfrm>
          <a:prstGeom prst="rect">
            <a:avLst/>
          </a:prstGeom>
        </p:spPr>
        <p:txBody>
          <a:bodyPr spcFirstLastPara="1" wrap="square" lIns="91425" tIns="91425" rIns="91425" bIns="91425" anchor="t" anchorCtr="0">
            <a:noAutofit/>
          </a:bodyPr>
          <a:lstStyle/>
          <a:p>
            <a:pPr marL="0" indent="0">
              <a:buNone/>
            </a:pPr>
            <a:r>
              <a:rPr lang="es-CO" sz="1800" dirty="0"/>
              <a:t>La razón por la que Netflix tomo la decisión de moverse de un datacenter monolítico a una nube basada en arquitectura de macro servicios  es porque conforme fueron cambiando los años la tecnología ha ido  cambiado tanto que Netflix vio una oportunidad y la uso que es volverse una plataforma de uso gratuito de la que solo es necesario suscribirse para gozar de todo el contenido único y pagado de Netflix, acordando una asociación con distintas empresas como Sony, fue tan eficaz y apoyado por mucha gente del mundo que obligo a BluckBuster quedara en bancarrota, gracias al gran progreso tecnológico de Netflix. </a:t>
            </a:r>
          </a:p>
          <a:p>
            <a:pPr marL="0" lvl="0" indent="0" algn="l" rtl="0">
              <a:spcBef>
                <a:spcPts val="600"/>
              </a:spcBef>
              <a:spcAft>
                <a:spcPts val="0"/>
              </a:spcAft>
              <a:buNone/>
            </a:pPr>
            <a:endParaRPr sz="1800" dirty="0"/>
          </a:p>
        </p:txBody>
      </p:sp>
      <p:sp>
        <p:nvSpPr>
          <p:cNvPr id="240" name="Google Shape;240;p21"/>
          <p:cNvSpPr/>
          <p:nvPr/>
        </p:nvSpPr>
        <p:spPr>
          <a:xfrm>
            <a:off x="5722472" y="291615"/>
            <a:ext cx="275621" cy="2631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1"/>
          <p:cNvGrpSpPr/>
          <p:nvPr/>
        </p:nvGrpSpPr>
        <p:grpSpPr>
          <a:xfrm>
            <a:off x="6237674" y="151777"/>
            <a:ext cx="1333298" cy="1333379"/>
            <a:chOff x="6654650" y="3665275"/>
            <a:chExt cx="409100" cy="409125"/>
          </a:xfrm>
        </p:grpSpPr>
        <p:sp>
          <p:nvSpPr>
            <p:cNvPr id="242" name="Google Shape;242;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1"/>
          <p:cNvGrpSpPr/>
          <p:nvPr/>
        </p:nvGrpSpPr>
        <p:grpSpPr>
          <a:xfrm>
            <a:off x="5609062" y="1020784"/>
            <a:ext cx="384731" cy="480964"/>
            <a:chOff x="570875" y="4322250"/>
            <a:chExt cx="443300" cy="443325"/>
          </a:xfrm>
        </p:grpSpPr>
        <p:sp>
          <p:nvSpPr>
            <p:cNvPr id="245" name="Google Shape;245;p2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1"/>
          <p:cNvSpPr/>
          <p:nvPr/>
        </p:nvSpPr>
        <p:spPr>
          <a:xfrm rot="1892490">
            <a:off x="7490780" y="1234541"/>
            <a:ext cx="275600" cy="2631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rot="-931596">
            <a:off x="6645961" y="1760203"/>
            <a:ext cx="186411" cy="177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8" name="Google Shape;258;p22"/>
          <p:cNvSpPr txBox="1">
            <a:spLocks noGrp="1"/>
          </p:cNvSpPr>
          <p:nvPr>
            <p:ph type="body" idx="2"/>
          </p:nvPr>
        </p:nvSpPr>
        <p:spPr>
          <a:xfrm>
            <a:off x="1067087" y="1706950"/>
            <a:ext cx="5285343" cy="321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Título 3">
            <a:extLst>
              <a:ext uri="{FF2B5EF4-FFF2-40B4-BE49-F238E27FC236}">
                <a16:creationId xmlns:a16="http://schemas.microsoft.com/office/drawing/2014/main" id="{63FAB1B9-DD20-4766-B1D1-FC698D858300}"/>
              </a:ext>
            </a:extLst>
          </p:cNvPr>
          <p:cNvSpPr>
            <a:spLocks noGrp="1"/>
          </p:cNvSpPr>
          <p:nvPr>
            <p:ph type="title"/>
          </p:nvPr>
        </p:nvSpPr>
        <p:spPr>
          <a:xfrm>
            <a:off x="1067088" y="902217"/>
            <a:ext cx="4982838" cy="636000"/>
          </a:xfrm>
        </p:spPr>
        <p:txBody>
          <a:bodyPr/>
          <a:lstStyle/>
          <a:p>
            <a:pPr algn="ctr"/>
            <a:r>
              <a:rPr lang="es-CO" dirty="0"/>
              <a:t>Diagrama de Componentes</a:t>
            </a:r>
          </a:p>
        </p:txBody>
      </p:sp>
      <p:pic>
        <p:nvPicPr>
          <p:cNvPr id="8" name="Imagen 7">
            <a:extLst>
              <a:ext uri="{FF2B5EF4-FFF2-40B4-BE49-F238E27FC236}">
                <a16:creationId xmlns:a16="http://schemas.microsoft.com/office/drawing/2014/main" id="{EC288AD5-DF43-4669-B453-FD42FA2F66DD}"/>
              </a:ext>
            </a:extLst>
          </p:cNvPr>
          <p:cNvPicPr>
            <a:picLocks noChangeAspect="1"/>
          </p:cNvPicPr>
          <p:nvPr/>
        </p:nvPicPr>
        <p:blipFill>
          <a:blip r:embed="rId3"/>
          <a:stretch>
            <a:fillRect/>
          </a:stretch>
        </p:blipFill>
        <p:spPr>
          <a:xfrm>
            <a:off x="1067087" y="1694280"/>
            <a:ext cx="5285343" cy="32940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xfrm>
            <a:off x="1067099" y="21770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Diagrama de Despliegue</a:t>
            </a:r>
            <a:endParaRPr dirty="0"/>
          </a:p>
        </p:txBody>
      </p:sp>
      <p:sp>
        <p:nvSpPr>
          <p:cNvPr id="268" name="Google Shape;268;p2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Imagen 2" descr="Diagrama&#10;&#10;Descripción generada automáticamente">
            <a:extLst>
              <a:ext uri="{FF2B5EF4-FFF2-40B4-BE49-F238E27FC236}">
                <a16:creationId xmlns:a16="http://schemas.microsoft.com/office/drawing/2014/main" id="{E757F36B-0B4B-4A2F-8188-C68A480972E1}"/>
              </a:ext>
            </a:extLst>
          </p:cNvPr>
          <p:cNvPicPr>
            <a:picLocks noChangeAspect="1"/>
          </p:cNvPicPr>
          <p:nvPr/>
        </p:nvPicPr>
        <p:blipFill>
          <a:blip r:embed="rId3"/>
          <a:stretch>
            <a:fillRect/>
          </a:stretch>
        </p:blipFill>
        <p:spPr>
          <a:xfrm>
            <a:off x="928179" y="790640"/>
            <a:ext cx="7287642" cy="4237763"/>
          </a:xfrm>
          <a:prstGeom prst="rect">
            <a:avLst/>
          </a:prstGeom>
        </p:spPr>
      </p:pic>
    </p:spTree>
  </p:cSld>
  <p:clrMapOvr>
    <a:masterClrMapping/>
  </p:clrMapOvr>
</p:sld>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1062</Words>
  <Application>Microsoft Office PowerPoint</Application>
  <PresentationFormat>Presentación en pantalla (16:9)</PresentationFormat>
  <Paragraphs>54</Paragraphs>
  <Slides>17</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Hind</vt:lpstr>
      <vt:lpstr>Arial</vt:lpstr>
      <vt:lpstr>Algerian</vt:lpstr>
      <vt:lpstr>Calibri</vt:lpstr>
      <vt:lpstr>Dumaine</vt:lpstr>
      <vt:lpstr>ARQUITECTURA DE MICRO SERVICIOS</vt:lpstr>
      <vt:lpstr>INTEGRANTES</vt:lpstr>
      <vt:lpstr>OPINION SEGÚN INDICACION</vt:lpstr>
      <vt:lpstr>REGISTRO DE SERVICIOS</vt:lpstr>
      <vt:lpstr>Presentación de PowerPoint</vt:lpstr>
      <vt:lpstr>This is a slide title</vt:lpstr>
      <vt:lpstr>¿Cuál es la razón por la que Netflix tomo la decisión de moverse de un datacenter monolítico a una nube basada en arquitectura micro servicios?</vt:lpstr>
      <vt:lpstr>Diagrama de Componentes</vt:lpstr>
      <vt:lpstr>Diagrama de Despliegue</vt:lpstr>
      <vt:lpstr>Infografía</vt:lpstr>
      <vt:lpstr>Presentación de PowerPoint</vt:lpstr>
      <vt:lpstr>Estructura de carpetas</vt:lpstr>
      <vt:lpstr>RESUMEN</vt:lpstr>
      <vt:lpstr>GLOSARIO</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MICRO SERVICIOS</dc:title>
  <dc:creator>A</dc:creator>
  <cp:lastModifiedBy>Robinson Cortes Galindo</cp:lastModifiedBy>
  <cp:revision>11</cp:revision>
  <dcterms:modified xsi:type="dcterms:W3CDTF">2021-02-07T13:54:05Z</dcterms:modified>
</cp:coreProperties>
</file>