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1"/>
      <p:bold r:id="rId12"/>
    </p:embeddedFont>
    <p:embeddedFont>
      <p:font typeface="Montserrat Alternates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3"/>
  </p:normalViewPr>
  <p:slideViewPr>
    <p:cSldViewPr snapToGrid="0">
      <p:cViewPr varScale="1">
        <p:scale>
          <a:sx n="135" d="100"/>
          <a:sy n="13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Núm. Clientes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Vigente</c:v>
                </c:pt>
                <c:pt idx="1">
                  <c:v>Vencido</c:v>
                </c:pt>
                <c:pt idx="2">
                  <c:v>Castigado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2649592</c:v>
                </c:pt>
                <c:pt idx="1">
                  <c:v>364550</c:v>
                </c:pt>
                <c:pt idx="2">
                  <c:v>80140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4-4B45-A280-BC5B8781E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37"/>
        <c:axId val="941041391"/>
        <c:axId val="941043119"/>
      </c:barChart>
      <c:catAx>
        <c:axId val="94104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41043119"/>
        <c:crosses val="autoZero"/>
        <c:auto val="1"/>
        <c:lblAlgn val="ctr"/>
        <c:lblOffset val="100"/>
        <c:noMultiLvlLbl val="0"/>
      </c:catAx>
      <c:valAx>
        <c:axId val="941043119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94104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45D14-4DA7-4E4A-A214-80ED54E9B2CE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B55DEFE-C21E-7040-A007-71AB8282FC82}">
      <dgm:prSet phldrT="[Texto]" custT="1"/>
      <dgm:spPr/>
      <dgm:t>
        <a:bodyPr/>
        <a:lstStyle/>
        <a:p>
          <a:r>
            <a:rPr lang="es-MX" sz="1100" dirty="0"/>
            <a:t>4 años de operaciones en México</a:t>
          </a:r>
        </a:p>
      </dgm:t>
    </dgm:pt>
    <dgm:pt modelId="{8006C430-2195-A44D-9A80-CC2937A2EB9C}" type="parTrans" cxnId="{5A723E6A-4A52-8244-B857-98E2F0E6DE0E}">
      <dgm:prSet/>
      <dgm:spPr/>
      <dgm:t>
        <a:bodyPr/>
        <a:lstStyle/>
        <a:p>
          <a:endParaRPr lang="es-MX" sz="1100"/>
        </a:p>
      </dgm:t>
    </dgm:pt>
    <dgm:pt modelId="{40F9F168-0558-DE4A-996D-D3F7281AB5B5}" type="sibTrans" cxnId="{5A723E6A-4A52-8244-B857-98E2F0E6DE0E}">
      <dgm:prSet/>
      <dgm:spPr/>
      <dgm:t>
        <a:bodyPr/>
        <a:lstStyle/>
        <a:p>
          <a:endParaRPr lang="es-MX" sz="1100"/>
        </a:p>
      </dgm:t>
    </dgm:pt>
    <dgm:pt modelId="{7864512A-3042-214E-B75F-11F7CE8732B3}">
      <dgm:prSet phldrT="[Texto]" custT="1"/>
      <dgm:spPr/>
      <dgm:t>
        <a:bodyPr/>
        <a:lstStyle/>
        <a:p>
          <a:r>
            <a:rPr lang="es-MX" sz="1100" dirty="0"/>
            <a:t>Más de 3 millones de clientes</a:t>
          </a:r>
        </a:p>
      </dgm:t>
    </dgm:pt>
    <dgm:pt modelId="{78A20BCA-7C02-944D-8FF0-B747681FC793}" type="parTrans" cxnId="{27DEB0DA-8CFB-CE4C-A49F-C7DFCD25A888}">
      <dgm:prSet/>
      <dgm:spPr/>
      <dgm:t>
        <a:bodyPr/>
        <a:lstStyle/>
        <a:p>
          <a:endParaRPr lang="es-MX" sz="1100"/>
        </a:p>
      </dgm:t>
    </dgm:pt>
    <dgm:pt modelId="{F5D7EBBB-D0E2-584C-9960-7887E7AB3D3A}" type="sibTrans" cxnId="{27DEB0DA-8CFB-CE4C-A49F-C7DFCD25A888}">
      <dgm:prSet/>
      <dgm:spPr/>
      <dgm:t>
        <a:bodyPr/>
        <a:lstStyle/>
        <a:p>
          <a:endParaRPr lang="es-MX" sz="1100"/>
        </a:p>
      </dgm:t>
    </dgm:pt>
    <dgm:pt modelId="{74B00B2F-091A-5147-A515-B474449E9C42}">
      <dgm:prSet phldrT="[Texto]" custT="1"/>
      <dgm:spPr/>
      <dgm:t>
        <a:bodyPr/>
        <a:lstStyle/>
        <a:p>
          <a:r>
            <a:rPr lang="es-MX" sz="1100" dirty="0"/>
            <a:t>Modificaciones por requisitos regulatorios</a:t>
          </a:r>
        </a:p>
      </dgm:t>
    </dgm:pt>
    <dgm:pt modelId="{45278F46-21F0-FD45-8EBA-57EC2C8DB50B}" type="parTrans" cxnId="{15BB1418-1B6F-484B-A9F1-9FDFA9FB3897}">
      <dgm:prSet/>
      <dgm:spPr/>
      <dgm:t>
        <a:bodyPr/>
        <a:lstStyle/>
        <a:p>
          <a:endParaRPr lang="es-MX" sz="1100"/>
        </a:p>
      </dgm:t>
    </dgm:pt>
    <dgm:pt modelId="{C1381B0E-DBBD-F04A-9A94-125B27870CA7}" type="sibTrans" cxnId="{15BB1418-1B6F-484B-A9F1-9FDFA9FB3897}">
      <dgm:prSet/>
      <dgm:spPr/>
      <dgm:t>
        <a:bodyPr/>
        <a:lstStyle/>
        <a:p>
          <a:endParaRPr lang="es-MX" sz="1100"/>
        </a:p>
      </dgm:t>
    </dgm:pt>
    <dgm:pt modelId="{C3E56580-D24B-1148-B4B6-6FD61F8B36F1}">
      <dgm:prSet phldrT="[Texto]" custT="1"/>
      <dgm:spPr/>
      <dgm:t>
        <a:bodyPr/>
        <a:lstStyle/>
        <a:p>
          <a:r>
            <a:rPr lang="es-MX" sz="1400" b="1" dirty="0"/>
            <a:t>Análisis respecto del modelo actual</a:t>
          </a:r>
        </a:p>
      </dgm:t>
    </dgm:pt>
    <dgm:pt modelId="{3746622C-6586-F54D-9BF9-2254F281F735}" type="sibTrans" cxnId="{F2C6CF9B-8E25-D545-9CA5-785497E97DC1}">
      <dgm:prSet/>
      <dgm:spPr/>
      <dgm:t>
        <a:bodyPr/>
        <a:lstStyle/>
        <a:p>
          <a:endParaRPr lang="es-MX" sz="1100"/>
        </a:p>
      </dgm:t>
    </dgm:pt>
    <dgm:pt modelId="{E2D749A4-738C-BE43-954D-D0DDF6BCF0AC}" type="parTrans" cxnId="{F2C6CF9B-8E25-D545-9CA5-785497E97DC1}">
      <dgm:prSet/>
      <dgm:spPr/>
      <dgm:t>
        <a:bodyPr/>
        <a:lstStyle/>
        <a:p>
          <a:endParaRPr lang="es-MX" sz="1100"/>
        </a:p>
      </dgm:t>
    </dgm:pt>
    <dgm:pt modelId="{B28B6395-BFE8-024D-8A65-D33BCC70FAB1}" type="pres">
      <dgm:prSet presAssocID="{4EF45D14-4DA7-4E4A-A214-80ED54E9B2CE}" presName="Name0" presStyleCnt="0">
        <dgm:presLayoutVars>
          <dgm:chMax val="4"/>
          <dgm:resizeHandles val="exact"/>
        </dgm:presLayoutVars>
      </dgm:prSet>
      <dgm:spPr/>
    </dgm:pt>
    <dgm:pt modelId="{75223037-A644-7843-9BBF-4578F58FD486}" type="pres">
      <dgm:prSet presAssocID="{4EF45D14-4DA7-4E4A-A214-80ED54E9B2CE}" presName="ellipse" presStyleLbl="trBgShp" presStyleIdx="0" presStyleCnt="1"/>
      <dgm:spPr/>
    </dgm:pt>
    <dgm:pt modelId="{A8D096C3-D4E7-6441-BC6B-C56509D0E1A6}" type="pres">
      <dgm:prSet presAssocID="{4EF45D14-4DA7-4E4A-A214-80ED54E9B2CE}" presName="arrow1" presStyleLbl="fgShp" presStyleIdx="0" presStyleCnt="1"/>
      <dgm:spPr/>
    </dgm:pt>
    <dgm:pt modelId="{E5992BA3-221E-4645-87D6-56D30B345C6F}" type="pres">
      <dgm:prSet presAssocID="{4EF45D14-4DA7-4E4A-A214-80ED54E9B2CE}" presName="rectangle" presStyleLbl="revTx" presStyleIdx="0" presStyleCnt="1">
        <dgm:presLayoutVars>
          <dgm:bulletEnabled val="1"/>
        </dgm:presLayoutVars>
      </dgm:prSet>
      <dgm:spPr/>
    </dgm:pt>
    <dgm:pt modelId="{782F7F1C-18C2-A046-B83D-D5BB7CF8F702}" type="pres">
      <dgm:prSet presAssocID="{7864512A-3042-214E-B75F-11F7CE8732B3}" presName="item1" presStyleLbl="node1" presStyleIdx="0" presStyleCnt="3" custScaleX="148340">
        <dgm:presLayoutVars>
          <dgm:bulletEnabled val="1"/>
        </dgm:presLayoutVars>
      </dgm:prSet>
      <dgm:spPr/>
    </dgm:pt>
    <dgm:pt modelId="{FFDA3D64-5B2E-294A-8997-86620C391F87}" type="pres">
      <dgm:prSet presAssocID="{74B00B2F-091A-5147-A515-B474449E9C42}" presName="item2" presStyleLbl="node1" presStyleIdx="1" presStyleCnt="3" custScaleX="118233" custLinFactNeighborX="-1952" custLinFactNeighborY="-12543">
        <dgm:presLayoutVars>
          <dgm:bulletEnabled val="1"/>
        </dgm:presLayoutVars>
      </dgm:prSet>
      <dgm:spPr/>
    </dgm:pt>
    <dgm:pt modelId="{AC76B4D2-A0F3-2943-87AF-DA7BAD8704B6}" type="pres">
      <dgm:prSet presAssocID="{C3E56580-D24B-1148-B4B6-6FD61F8B36F1}" presName="item3" presStyleLbl="node1" presStyleIdx="2" presStyleCnt="3" custScaleX="118233" custLinFactNeighborX="15613" custLinFactNeighborY="-4879">
        <dgm:presLayoutVars>
          <dgm:bulletEnabled val="1"/>
        </dgm:presLayoutVars>
      </dgm:prSet>
      <dgm:spPr/>
    </dgm:pt>
    <dgm:pt modelId="{08C6555E-4AFD-234B-9123-F2558E5F3951}" type="pres">
      <dgm:prSet presAssocID="{4EF45D14-4DA7-4E4A-A214-80ED54E9B2CE}" presName="funnel" presStyleLbl="trAlignAcc1" presStyleIdx="0" presStyleCnt="1" custScaleX="115871" custLinFactNeighborX="-314" custLinFactNeighborY="-1751"/>
      <dgm:spPr/>
    </dgm:pt>
  </dgm:ptLst>
  <dgm:cxnLst>
    <dgm:cxn modelId="{15BB1418-1B6F-484B-A9F1-9FDFA9FB3897}" srcId="{4EF45D14-4DA7-4E4A-A214-80ED54E9B2CE}" destId="{74B00B2F-091A-5147-A515-B474449E9C42}" srcOrd="2" destOrd="0" parTransId="{45278F46-21F0-FD45-8EBA-57EC2C8DB50B}" sibTransId="{C1381B0E-DBBD-F04A-9A94-125B27870CA7}"/>
    <dgm:cxn modelId="{C607B236-B3FA-9A4E-A711-A397492AD2EB}" type="presOf" srcId="{EB55DEFE-C21E-7040-A007-71AB8282FC82}" destId="{AC76B4D2-A0F3-2943-87AF-DA7BAD8704B6}" srcOrd="0" destOrd="0" presId="urn:microsoft.com/office/officeart/2005/8/layout/funnel1"/>
    <dgm:cxn modelId="{70D88E39-AC37-4347-A6A9-68F233DDBC04}" type="presOf" srcId="{C3E56580-D24B-1148-B4B6-6FD61F8B36F1}" destId="{E5992BA3-221E-4645-87D6-56D30B345C6F}" srcOrd="0" destOrd="0" presId="urn:microsoft.com/office/officeart/2005/8/layout/funnel1"/>
    <dgm:cxn modelId="{5672E64D-1BFC-C04C-BC03-EB2FE8DB87C6}" type="presOf" srcId="{74B00B2F-091A-5147-A515-B474449E9C42}" destId="{782F7F1C-18C2-A046-B83D-D5BB7CF8F702}" srcOrd="0" destOrd="0" presId="urn:microsoft.com/office/officeart/2005/8/layout/funnel1"/>
    <dgm:cxn modelId="{EC8E2862-F5AF-4745-9C92-864DBDF1D598}" type="presOf" srcId="{4EF45D14-4DA7-4E4A-A214-80ED54E9B2CE}" destId="{B28B6395-BFE8-024D-8A65-D33BCC70FAB1}" srcOrd="0" destOrd="0" presId="urn:microsoft.com/office/officeart/2005/8/layout/funnel1"/>
    <dgm:cxn modelId="{5A723E6A-4A52-8244-B857-98E2F0E6DE0E}" srcId="{4EF45D14-4DA7-4E4A-A214-80ED54E9B2CE}" destId="{EB55DEFE-C21E-7040-A007-71AB8282FC82}" srcOrd="0" destOrd="0" parTransId="{8006C430-2195-A44D-9A80-CC2937A2EB9C}" sibTransId="{40F9F168-0558-DE4A-996D-D3F7281AB5B5}"/>
    <dgm:cxn modelId="{F2C6CF9B-8E25-D545-9CA5-785497E97DC1}" srcId="{4EF45D14-4DA7-4E4A-A214-80ED54E9B2CE}" destId="{C3E56580-D24B-1148-B4B6-6FD61F8B36F1}" srcOrd="3" destOrd="0" parTransId="{E2D749A4-738C-BE43-954D-D0DDF6BCF0AC}" sibTransId="{3746622C-6586-F54D-9BF9-2254F281F735}"/>
    <dgm:cxn modelId="{A90939A3-ECCC-714A-8309-77072BFA0E45}" type="presOf" srcId="{7864512A-3042-214E-B75F-11F7CE8732B3}" destId="{FFDA3D64-5B2E-294A-8997-86620C391F87}" srcOrd="0" destOrd="0" presId="urn:microsoft.com/office/officeart/2005/8/layout/funnel1"/>
    <dgm:cxn modelId="{27DEB0DA-8CFB-CE4C-A49F-C7DFCD25A888}" srcId="{4EF45D14-4DA7-4E4A-A214-80ED54E9B2CE}" destId="{7864512A-3042-214E-B75F-11F7CE8732B3}" srcOrd="1" destOrd="0" parTransId="{78A20BCA-7C02-944D-8FF0-B747681FC793}" sibTransId="{F5D7EBBB-D0E2-584C-9960-7887E7AB3D3A}"/>
    <dgm:cxn modelId="{6EC71C3A-5559-E340-BD35-2E6F31DB6271}" type="presParOf" srcId="{B28B6395-BFE8-024D-8A65-D33BCC70FAB1}" destId="{75223037-A644-7843-9BBF-4578F58FD486}" srcOrd="0" destOrd="0" presId="urn:microsoft.com/office/officeart/2005/8/layout/funnel1"/>
    <dgm:cxn modelId="{BD001895-6DDA-2C47-960D-2EBE0A4B1AD5}" type="presParOf" srcId="{B28B6395-BFE8-024D-8A65-D33BCC70FAB1}" destId="{A8D096C3-D4E7-6441-BC6B-C56509D0E1A6}" srcOrd="1" destOrd="0" presId="urn:microsoft.com/office/officeart/2005/8/layout/funnel1"/>
    <dgm:cxn modelId="{D632757D-B649-ED41-9B1A-30F2F7AC5C91}" type="presParOf" srcId="{B28B6395-BFE8-024D-8A65-D33BCC70FAB1}" destId="{E5992BA3-221E-4645-87D6-56D30B345C6F}" srcOrd="2" destOrd="0" presId="urn:microsoft.com/office/officeart/2005/8/layout/funnel1"/>
    <dgm:cxn modelId="{26F039A9-5A27-6844-B1A4-391F1FC7758C}" type="presParOf" srcId="{B28B6395-BFE8-024D-8A65-D33BCC70FAB1}" destId="{782F7F1C-18C2-A046-B83D-D5BB7CF8F702}" srcOrd="3" destOrd="0" presId="urn:microsoft.com/office/officeart/2005/8/layout/funnel1"/>
    <dgm:cxn modelId="{50FFF03A-7CCC-F643-876B-F07644594155}" type="presParOf" srcId="{B28B6395-BFE8-024D-8A65-D33BCC70FAB1}" destId="{FFDA3D64-5B2E-294A-8997-86620C391F87}" srcOrd="4" destOrd="0" presId="urn:microsoft.com/office/officeart/2005/8/layout/funnel1"/>
    <dgm:cxn modelId="{BBFE4FEF-A0A3-9841-829A-3E620E83076B}" type="presParOf" srcId="{B28B6395-BFE8-024D-8A65-D33BCC70FAB1}" destId="{AC76B4D2-A0F3-2943-87AF-DA7BAD8704B6}" srcOrd="5" destOrd="0" presId="urn:microsoft.com/office/officeart/2005/8/layout/funnel1"/>
    <dgm:cxn modelId="{293F168D-4166-6C4F-91CC-B8E2EB9BBC20}" type="presParOf" srcId="{B28B6395-BFE8-024D-8A65-D33BCC70FAB1}" destId="{08C6555E-4AFD-234B-9123-F2558E5F395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A62D3-2F45-D64D-9502-597E2D93FBAA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2ABE3D9-898F-0B47-9E4F-9E47AF5BAD02}">
      <dgm:prSet phldrT="[Texto]" custT="1"/>
      <dgm:spPr/>
      <dgm:t>
        <a:bodyPr/>
        <a:lstStyle/>
        <a:p>
          <a:r>
            <a:rPr lang="es-MX" sz="1000" dirty="0"/>
            <a:t>Muestra de 500 </a:t>
          </a:r>
          <a:r>
            <a:rPr lang="es-MX" sz="1000"/>
            <a:t>mil clientes</a:t>
          </a:r>
          <a:endParaRPr lang="es-MX" sz="1000" dirty="0"/>
        </a:p>
      </dgm:t>
    </dgm:pt>
    <dgm:pt modelId="{676A245D-D51B-704F-B1D8-DB89229C6306}" type="parTrans" cxnId="{9B299F2D-7A8E-6244-9B75-2CDBABDA6D4A}">
      <dgm:prSet/>
      <dgm:spPr/>
      <dgm:t>
        <a:bodyPr/>
        <a:lstStyle/>
        <a:p>
          <a:endParaRPr lang="es-MX" sz="1000"/>
        </a:p>
      </dgm:t>
    </dgm:pt>
    <dgm:pt modelId="{A7D29ED9-F438-6345-9E1B-E2A034712662}" type="sibTrans" cxnId="{9B299F2D-7A8E-6244-9B75-2CDBABDA6D4A}">
      <dgm:prSet/>
      <dgm:spPr/>
      <dgm:t>
        <a:bodyPr/>
        <a:lstStyle/>
        <a:p>
          <a:endParaRPr lang="es-MX" sz="1000"/>
        </a:p>
      </dgm:t>
    </dgm:pt>
    <dgm:pt modelId="{129ACC9D-2752-CB41-BAE4-E9258FBB1D84}">
      <dgm:prSet phldrT="[Texto]" custT="1"/>
      <dgm:spPr/>
      <dgm:t>
        <a:bodyPr/>
        <a:lstStyle/>
        <a:p>
          <a:r>
            <a:rPr lang="es-MX" sz="1000" dirty="0"/>
            <a:t>Periodo de 24 meses</a:t>
          </a:r>
        </a:p>
      </dgm:t>
    </dgm:pt>
    <dgm:pt modelId="{952E6C7B-012A-5643-9CDD-9E7046A04230}" type="parTrans" cxnId="{EBAC7D05-E3D4-B949-B0DE-7E4155203184}">
      <dgm:prSet/>
      <dgm:spPr/>
      <dgm:t>
        <a:bodyPr/>
        <a:lstStyle/>
        <a:p>
          <a:endParaRPr lang="es-MX" sz="1000"/>
        </a:p>
      </dgm:t>
    </dgm:pt>
    <dgm:pt modelId="{B3E83689-D1E1-F34E-8374-50795D646481}" type="sibTrans" cxnId="{EBAC7D05-E3D4-B949-B0DE-7E4155203184}">
      <dgm:prSet/>
      <dgm:spPr/>
      <dgm:t>
        <a:bodyPr/>
        <a:lstStyle/>
        <a:p>
          <a:endParaRPr lang="es-MX" sz="1000"/>
        </a:p>
      </dgm:t>
    </dgm:pt>
    <dgm:pt modelId="{CFCAA784-66FB-8344-980C-3D415B5435C3}">
      <dgm:prSet phldrT="[Texto]" custT="1"/>
      <dgm:spPr/>
      <dgm:t>
        <a:bodyPr/>
        <a:lstStyle/>
        <a:p>
          <a:r>
            <a:rPr lang="es-MX" sz="1000" dirty="0"/>
            <a:t>Días de atraso de cada cliente por periodo</a:t>
          </a:r>
        </a:p>
      </dgm:t>
    </dgm:pt>
    <dgm:pt modelId="{B03653EF-C8CB-0347-A3E2-407CD2EDE6EC}" type="parTrans" cxnId="{CEEEC15D-2EEE-5140-9924-646AFB33867E}">
      <dgm:prSet/>
      <dgm:spPr/>
      <dgm:t>
        <a:bodyPr/>
        <a:lstStyle/>
        <a:p>
          <a:endParaRPr lang="es-MX" sz="1000"/>
        </a:p>
      </dgm:t>
    </dgm:pt>
    <dgm:pt modelId="{0CAB351B-85A2-8649-80B8-1FF99100B369}" type="sibTrans" cxnId="{CEEEC15D-2EEE-5140-9924-646AFB33867E}">
      <dgm:prSet/>
      <dgm:spPr/>
      <dgm:t>
        <a:bodyPr/>
        <a:lstStyle/>
        <a:p>
          <a:endParaRPr lang="es-MX" sz="1000"/>
        </a:p>
      </dgm:t>
    </dgm:pt>
    <dgm:pt modelId="{8BA219AF-DB93-F140-9E02-567D47C334BC}">
      <dgm:prSet phldrT="[Texto]" custT="1"/>
      <dgm:spPr/>
      <dgm:t>
        <a:bodyPr/>
        <a:lstStyle/>
        <a:p>
          <a:r>
            <a:rPr lang="es-MX" sz="1000" dirty="0"/>
            <a:t>Estatus final de los clientes</a:t>
          </a:r>
        </a:p>
      </dgm:t>
    </dgm:pt>
    <dgm:pt modelId="{6B4DBF37-F566-E542-B2BA-06C05C56D580}" type="parTrans" cxnId="{9E544ACE-B550-374D-8597-CC43A9303251}">
      <dgm:prSet/>
      <dgm:spPr/>
      <dgm:t>
        <a:bodyPr/>
        <a:lstStyle/>
        <a:p>
          <a:endParaRPr lang="es-MX" sz="1000"/>
        </a:p>
      </dgm:t>
    </dgm:pt>
    <dgm:pt modelId="{7ECF3552-6D06-7949-8CE5-41D997E6B826}" type="sibTrans" cxnId="{9E544ACE-B550-374D-8597-CC43A9303251}">
      <dgm:prSet/>
      <dgm:spPr/>
      <dgm:t>
        <a:bodyPr/>
        <a:lstStyle/>
        <a:p>
          <a:endParaRPr lang="es-MX" sz="1000"/>
        </a:p>
      </dgm:t>
    </dgm:pt>
    <dgm:pt modelId="{94BA01C2-E4C4-714E-A659-89A2B92D04C6}" type="pres">
      <dgm:prSet presAssocID="{601A62D3-2F45-D64D-9502-597E2D93FBA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19385EB-761B-4A41-B3E7-CEB2AFBB8EDE}" type="pres">
      <dgm:prSet presAssocID="{82ABE3D9-898F-0B47-9E4F-9E47AF5BAD02}" presName="Accent1" presStyleCnt="0"/>
      <dgm:spPr/>
    </dgm:pt>
    <dgm:pt modelId="{40C79B33-1468-834B-A6BD-A98A28AE06F5}" type="pres">
      <dgm:prSet presAssocID="{82ABE3D9-898F-0B47-9E4F-9E47AF5BAD02}" presName="Accent" presStyleLbl="node1" presStyleIdx="0" presStyleCnt="4"/>
      <dgm:spPr/>
    </dgm:pt>
    <dgm:pt modelId="{7E7CB33F-5162-2A47-8D39-902AEE602716}" type="pres">
      <dgm:prSet presAssocID="{82ABE3D9-898F-0B47-9E4F-9E47AF5BAD02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33E5B38E-61A8-994E-BDF5-3B7C916599B1}" type="pres">
      <dgm:prSet presAssocID="{129ACC9D-2752-CB41-BAE4-E9258FBB1D84}" presName="Accent2" presStyleCnt="0"/>
      <dgm:spPr/>
    </dgm:pt>
    <dgm:pt modelId="{F7DE3C4C-1D12-8249-A5F8-EEDA26A4A03E}" type="pres">
      <dgm:prSet presAssocID="{129ACC9D-2752-CB41-BAE4-E9258FBB1D84}" presName="Accent" presStyleLbl="node1" presStyleIdx="1" presStyleCnt="4"/>
      <dgm:spPr/>
    </dgm:pt>
    <dgm:pt modelId="{418B569C-8F8F-B046-8EBD-3BC30E553906}" type="pres">
      <dgm:prSet presAssocID="{129ACC9D-2752-CB41-BAE4-E9258FBB1D8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5FFCE626-370A-2D47-9B81-E6BE8E4078F7}" type="pres">
      <dgm:prSet presAssocID="{CFCAA784-66FB-8344-980C-3D415B5435C3}" presName="Accent3" presStyleCnt="0"/>
      <dgm:spPr/>
    </dgm:pt>
    <dgm:pt modelId="{05605552-18BD-7C4D-A3C9-D872E2F87F0A}" type="pres">
      <dgm:prSet presAssocID="{CFCAA784-66FB-8344-980C-3D415B5435C3}" presName="Accent" presStyleLbl="node1" presStyleIdx="2" presStyleCnt="4"/>
      <dgm:spPr/>
    </dgm:pt>
    <dgm:pt modelId="{D061016A-CBBA-914B-B5CB-F8D5B237201D}" type="pres">
      <dgm:prSet presAssocID="{CFCAA784-66FB-8344-980C-3D415B5435C3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EC83A47-B3CD-9A4A-A8E9-5D6426AB2D17}" type="pres">
      <dgm:prSet presAssocID="{8BA219AF-DB93-F140-9E02-567D47C334BC}" presName="Accent4" presStyleCnt="0"/>
      <dgm:spPr/>
    </dgm:pt>
    <dgm:pt modelId="{AAB675A3-9698-2545-837B-6D6E2C7BB65A}" type="pres">
      <dgm:prSet presAssocID="{8BA219AF-DB93-F140-9E02-567D47C334BC}" presName="Accent" presStyleLbl="node1" presStyleIdx="3" presStyleCnt="4"/>
      <dgm:spPr/>
    </dgm:pt>
    <dgm:pt modelId="{F8DA8272-2931-074F-872D-6BCE4E7461F3}" type="pres">
      <dgm:prSet presAssocID="{8BA219AF-DB93-F140-9E02-567D47C334BC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BAC7D05-E3D4-B949-B0DE-7E4155203184}" srcId="{601A62D3-2F45-D64D-9502-597E2D93FBAA}" destId="{129ACC9D-2752-CB41-BAE4-E9258FBB1D84}" srcOrd="1" destOrd="0" parTransId="{952E6C7B-012A-5643-9CDD-9E7046A04230}" sibTransId="{B3E83689-D1E1-F34E-8374-50795D646481}"/>
    <dgm:cxn modelId="{9B299F2D-7A8E-6244-9B75-2CDBABDA6D4A}" srcId="{601A62D3-2F45-D64D-9502-597E2D93FBAA}" destId="{82ABE3D9-898F-0B47-9E4F-9E47AF5BAD02}" srcOrd="0" destOrd="0" parTransId="{676A245D-D51B-704F-B1D8-DB89229C6306}" sibTransId="{A7D29ED9-F438-6345-9E1B-E2A034712662}"/>
    <dgm:cxn modelId="{81E44D4F-524B-B447-A8E1-86AC3F4CE355}" type="presOf" srcId="{CFCAA784-66FB-8344-980C-3D415B5435C3}" destId="{D061016A-CBBA-914B-B5CB-F8D5B237201D}" srcOrd="0" destOrd="0" presId="urn:microsoft.com/office/officeart/2009/layout/CircleArrowProcess"/>
    <dgm:cxn modelId="{CEEEC15D-2EEE-5140-9924-646AFB33867E}" srcId="{601A62D3-2F45-D64D-9502-597E2D93FBAA}" destId="{CFCAA784-66FB-8344-980C-3D415B5435C3}" srcOrd="2" destOrd="0" parTransId="{B03653EF-C8CB-0347-A3E2-407CD2EDE6EC}" sibTransId="{0CAB351B-85A2-8649-80B8-1FF99100B369}"/>
    <dgm:cxn modelId="{A2B58F7F-10CE-3645-95FA-FB0AE9B487E5}" type="presOf" srcId="{129ACC9D-2752-CB41-BAE4-E9258FBB1D84}" destId="{418B569C-8F8F-B046-8EBD-3BC30E553906}" srcOrd="0" destOrd="0" presId="urn:microsoft.com/office/officeart/2009/layout/CircleArrowProcess"/>
    <dgm:cxn modelId="{7F975188-F040-C04E-8715-3EB8BE7AAD77}" type="presOf" srcId="{8BA219AF-DB93-F140-9E02-567D47C334BC}" destId="{F8DA8272-2931-074F-872D-6BCE4E7461F3}" srcOrd="0" destOrd="0" presId="urn:microsoft.com/office/officeart/2009/layout/CircleArrowProcess"/>
    <dgm:cxn modelId="{151DD4A8-D391-AD49-AD8A-6143060E3222}" type="presOf" srcId="{601A62D3-2F45-D64D-9502-597E2D93FBAA}" destId="{94BA01C2-E4C4-714E-A659-89A2B92D04C6}" srcOrd="0" destOrd="0" presId="urn:microsoft.com/office/officeart/2009/layout/CircleArrowProcess"/>
    <dgm:cxn modelId="{9E544ACE-B550-374D-8597-CC43A9303251}" srcId="{601A62D3-2F45-D64D-9502-597E2D93FBAA}" destId="{8BA219AF-DB93-F140-9E02-567D47C334BC}" srcOrd="3" destOrd="0" parTransId="{6B4DBF37-F566-E542-B2BA-06C05C56D580}" sibTransId="{7ECF3552-6D06-7949-8CE5-41D997E6B826}"/>
    <dgm:cxn modelId="{0B1D23D0-56C3-6B45-A9E1-579B605E29E5}" type="presOf" srcId="{82ABE3D9-898F-0B47-9E4F-9E47AF5BAD02}" destId="{7E7CB33F-5162-2A47-8D39-902AEE602716}" srcOrd="0" destOrd="0" presId="urn:microsoft.com/office/officeart/2009/layout/CircleArrowProcess"/>
    <dgm:cxn modelId="{21F5A88B-94BD-AB4F-988C-CE069E2352FB}" type="presParOf" srcId="{94BA01C2-E4C4-714E-A659-89A2B92D04C6}" destId="{A19385EB-761B-4A41-B3E7-CEB2AFBB8EDE}" srcOrd="0" destOrd="0" presId="urn:microsoft.com/office/officeart/2009/layout/CircleArrowProcess"/>
    <dgm:cxn modelId="{90626F9C-19D5-2D41-A572-6D04357C9CBC}" type="presParOf" srcId="{A19385EB-761B-4A41-B3E7-CEB2AFBB8EDE}" destId="{40C79B33-1468-834B-A6BD-A98A28AE06F5}" srcOrd="0" destOrd="0" presId="urn:microsoft.com/office/officeart/2009/layout/CircleArrowProcess"/>
    <dgm:cxn modelId="{82946507-D386-8C42-9A16-4EBC1C65FF28}" type="presParOf" srcId="{94BA01C2-E4C4-714E-A659-89A2B92D04C6}" destId="{7E7CB33F-5162-2A47-8D39-902AEE602716}" srcOrd="1" destOrd="0" presId="urn:microsoft.com/office/officeart/2009/layout/CircleArrowProcess"/>
    <dgm:cxn modelId="{A6ADA4E3-B18A-1C4C-AB78-8A51049332E5}" type="presParOf" srcId="{94BA01C2-E4C4-714E-A659-89A2B92D04C6}" destId="{33E5B38E-61A8-994E-BDF5-3B7C916599B1}" srcOrd="2" destOrd="0" presId="urn:microsoft.com/office/officeart/2009/layout/CircleArrowProcess"/>
    <dgm:cxn modelId="{399BE5A9-45A0-104B-B6F4-B6B199396B45}" type="presParOf" srcId="{33E5B38E-61A8-994E-BDF5-3B7C916599B1}" destId="{F7DE3C4C-1D12-8249-A5F8-EEDA26A4A03E}" srcOrd="0" destOrd="0" presId="urn:microsoft.com/office/officeart/2009/layout/CircleArrowProcess"/>
    <dgm:cxn modelId="{4291D9BB-764D-644E-9516-731B20BFD5F7}" type="presParOf" srcId="{94BA01C2-E4C4-714E-A659-89A2B92D04C6}" destId="{418B569C-8F8F-B046-8EBD-3BC30E553906}" srcOrd="3" destOrd="0" presId="urn:microsoft.com/office/officeart/2009/layout/CircleArrowProcess"/>
    <dgm:cxn modelId="{E90A5DF6-0E31-F54B-BD09-BFDC30683A5F}" type="presParOf" srcId="{94BA01C2-E4C4-714E-A659-89A2B92D04C6}" destId="{5FFCE626-370A-2D47-9B81-E6BE8E4078F7}" srcOrd="4" destOrd="0" presId="urn:microsoft.com/office/officeart/2009/layout/CircleArrowProcess"/>
    <dgm:cxn modelId="{1B00D590-3613-6A43-ADB8-AE2F8E47C836}" type="presParOf" srcId="{5FFCE626-370A-2D47-9B81-E6BE8E4078F7}" destId="{05605552-18BD-7C4D-A3C9-D872E2F87F0A}" srcOrd="0" destOrd="0" presId="urn:microsoft.com/office/officeart/2009/layout/CircleArrowProcess"/>
    <dgm:cxn modelId="{23AA8E96-F46D-304D-851C-69F99AA94ACF}" type="presParOf" srcId="{94BA01C2-E4C4-714E-A659-89A2B92D04C6}" destId="{D061016A-CBBA-914B-B5CB-F8D5B237201D}" srcOrd="5" destOrd="0" presId="urn:microsoft.com/office/officeart/2009/layout/CircleArrowProcess"/>
    <dgm:cxn modelId="{37D5B91E-676B-664C-A72E-E2A5F6433DA1}" type="presParOf" srcId="{94BA01C2-E4C4-714E-A659-89A2B92D04C6}" destId="{BEC83A47-B3CD-9A4A-A8E9-5D6426AB2D17}" srcOrd="6" destOrd="0" presId="urn:microsoft.com/office/officeart/2009/layout/CircleArrowProcess"/>
    <dgm:cxn modelId="{3E090D06-14AA-9B42-9FAB-CA43BCEE2F1F}" type="presParOf" srcId="{BEC83A47-B3CD-9A4A-A8E9-5D6426AB2D17}" destId="{AAB675A3-9698-2545-837B-6D6E2C7BB65A}" srcOrd="0" destOrd="0" presId="urn:microsoft.com/office/officeart/2009/layout/CircleArrowProcess"/>
    <dgm:cxn modelId="{7ED2F5B3-4B86-D349-B85A-BF37ABF5A700}" type="presParOf" srcId="{94BA01C2-E4C4-714E-A659-89A2B92D04C6}" destId="{F8DA8272-2931-074F-872D-6BCE4E7461F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23037-A644-7843-9BBF-4578F58FD486}">
      <dsp:nvSpPr>
        <dsp:cNvPr id="0" name=""/>
        <dsp:cNvSpPr/>
      </dsp:nvSpPr>
      <dsp:spPr>
        <a:xfrm>
          <a:off x="1530631" y="139539"/>
          <a:ext cx="2769328" cy="9617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096C3-D4E7-6441-BC6B-C56509D0E1A6}">
      <dsp:nvSpPr>
        <dsp:cNvPr id="0" name=""/>
        <dsp:cNvSpPr/>
      </dsp:nvSpPr>
      <dsp:spPr>
        <a:xfrm>
          <a:off x="2651243" y="2494542"/>
          <a:ext cx="536691" cy="34348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92BA3-221E-4645-87D6-56D30B345C6F}">
      <dsp:nvSpPr>
        <dsp:cNvPr id="0" name=""/>
        <dsp:cNvSpPr/>
      </dsp:nvSpPr>
      <dsp:spPr>
        <a:xfrm>
          <a:off x="1631529" y="2769328"/>
          <a:ext cx="2576119" cy="64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Análisis respecto del modelo actual</a:t>
          </a:r>
        </a:p>
      </dsp:txBody>
      <dsp:txXfrm>
        <a:off x="1631529" y="2769328"/>
        <a:ext cx="2576119" cy="644029"/>
      </dsp:txXfrm>
    </dsp:sp>
    <dsp:sp modelId="{782F7F1C-18C2-A046-B83D-D5BB7CF8F702}">
      <dsp:nvSpPr>
        <dsp:cNvPr id="0" name=""/>
        <dsp:cNvSpPr/>
      </dsp:nvSpPr>
      <dsp:spPr>
        <a:xfrm>
          <a:off x="2303972" y="1175569"/>
          <a:ext cx="1433030" cy="96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Modificaciones por requisitos regulatorios</a:t>
          </a:r>
        </a:p>
      </dsp:txBody>
      <dsp:txXfrm>
        <a:off x="2513834" y="1317043"/>
        <a:ext cx="1013306" cy="683096"/>
      </dsp:txXfrm>
    </dsp:sp>
    <dsp:sp modelId="{FFDA3D64-5B2E-294A-8997-86620C391F87}">
      <dsp:nvSpPr>
        <dsp:cNvPr id="0" name=""/>
        <dsp:cNvSpPr/>
      </dsp:nvSpPr>
      <dsp:spPr>
        <a:xfrm>
          <a:off x="1739279" y="329649"/>
          <a:ext cx="1142183" cy="96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Más de 3 millones de clientes</a:t>
          </a:r>
        </a:p>
      </dsp:txBody>
      <dsp:txXfrm>
        <a:off x="1906548" y="471123"/>
        <a:ext cx="807645" cy="683096"/>
      </dsp:txXfrm>
    </dsp:sp>
    <dsp:sp modelId="{AC76B4D2-A0F3-2943-87AF-DA7BAD8704B6}">
      <dsp:nvSpPr>
        <dsp:cNvPr id="0" name=""/>
        <dsp:cNvSpPr/>
      </dsp:nvSpPr>
      <dsp:spPr>
        <a:xfrm>
          <a:off x="2896477" y="170119"/>
          <a:ext cx="1142183" cy="96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4 años de operaciones en México</a:t>
          </a:r>
        </a:p>
      </dsp:txBody>
      <dsp:txXfrm>
        <a:off x="3063746" y="311593"/>
        <a:ext cx="807645" cy="683096"/>
      </dsp:txXfrm>
    </dsp:sp>
    <dsp:sp modelId="{08C6555E-4AFD-234B-9123-F2558E5F3951}">
      <dsp:nvSpPr>
        <dsp:cNvPr id="0" name=""/>
        <dsp:cNvSpPr/>
      </dsp:nvSpPr>
      <dsp:spPr>
        <a:xfrm>
          <a:off x="1168916" y="0"/>
          <a:ext cx="3482471" cy="24043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79B33-1468-834B-A6BD-A98A28AE06F5}">
      <dsp:nvSpPr>
        <dsp:cNvPr id="0" name=""/>
        <dsp:cNvSpPr/>
      </dsp:nvSpPr>
      <dsp:spPr>
        <a:xfrm>
          <a:off x="1149774" y="0"/>
          <a:ext cx="1532378" cy="15325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CB33F-5162-2A47-8D39-902AEE602716}">
      <dsp:nvSpPr>
        <dsp:cNvPr id="0" name=""/>
        <dsp:cNvSpPr/>
      </dsp:nvSpPr>
      <dsp:spPr>
        <a:xfrm>
          <a:off x="1488098" y="554736"/>
          <a:ext cx="855153" cy="42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Muestra de 500 </a:t>
          </a:r>
          <a:r>
            <a:rPr lang="es-MX" sz="1000" kern="1200"/>
            <a:t>mil clientes</a:t>
          </a:r>
          <a:endParaRPr lang="es-MX" sz="1000" kern="1200" dirty="0"/>
        </a:p>
      </dsp:txBody>
      <dsp:txXfrm>
        <a:off x="1488098" y="554736"/>
        <a:ext cx="855153" cy="427532"/>
      </dsp:txXfrm>
    </dsp:sp>
    <dsp:sp modelId="{F7DE3C4C-1D12-8249-A5F8-EEDA26A4A03E}">
      <dsp:nvSpPr>
        <dsp:cNvPr id="0" name=""/>
        <dsp:cNvSpPr/>
      </dsp:nvSpPr>
      <dsp:spPr>
        <a:xfrm>
          <a:off x="724065" y="880668"/>
          <a:ext cx="1532378" cy="15325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B569C-8F8F-B046-8EBD-3BC30E553906}">
      <dsp:nvSpPr>
        <dsp:cNvPr id="0" name=""/>
        <dsp:cNvSpPr/>
      </dsp:nvSpPr>
      <dsp:spPr>
        <a:xfrm>
          <a:off x="1060665" y="1437030"/>
          <a:ext cx="855153" cy="42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Periodo de 24 meses</a:t>
          </a:r>
        </a:p>
      </dsp:txBody>
      <dsp:txXfrm>
        <a:off x="1060665" y="1437030"/>
        <a:ext cx="855153" cy="427532"/>
      </dsp:txXfrm>
    </dsp:sp>
    <dsp:sp modelId="{05605552-18BD-7C4D-A3C9-D872E2F87F0A}">
      <dsp:nvSpPr>
        <dsp:cNvPr id="0" name=""/>
        <dsp:cNvSpPr/>
      </dsp:nvSpPr>
      <dsp:spPr>
        <a:xfrm>
          <a:off x="1149774" y="1764588"/>
          <a:ext cx="1532378" cy="153253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1016A-CBBA-914B-B5CB-F8D5B237201D}">
      <dsp:nvSpPr>
        <dsp:cNvPr id="0" name=""/>
        <dsp:cNvSpPr/>
      </dsp:nvSpPr>
      <dsp:spPr>
        <a:xfrm>
          <a:off x="1488098" y="2319324"/>
          <a:ext cx="855153" cy="42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Días de atraso de cada cliente por periodo</a:t>
          </a:r>
        </a:p>
      </dsp:txBody>
      <dsp:txXfrm>
        <a:off x="1488098" y="2319324"/>
        <a:ext cx="855153" cy="427532"/>
      </dsp:txXfrm>
    </dsp:sp>
    <dsp:sp modelId="{AAB675A3-9698-2545-837B-6D6E2C7BB65A}">
      <dsp:nvSpPr>
        <dsp:cNvPr id="0" name=""/>
        <dsp:cNvSpPr/>
      </dsp:nvSpPr>
      <dsp:spPr>
        <a:xfrm>
          <a:off x="833295" y="2746857"/>
          <a:ext cx="1316505" cy="131714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A8272-2931-074F-872D-6BCE4E7461F3}">
      <dsp:nvSpPr>
        <dsp:cNvPr id="0" name=""/>
        <dsp:cNvSpPr/>
      </dsp:nvSpPr>
      <dsp:spPr>
        <a:xfrm>
          <a:off x="1060665" y="3201619"/>
          <a:ext cx="855153" cy="42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Estatus final de los clientes</a:t>
          </a:r>
        </a:p>
      </dsp:txBody>
      <dsp:txXfrm>
        <a:off x="1060665" y="3201619"/>
        <a:ext cx="855153" cy="427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09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11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5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48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407693" y="388144"/>
            <a:ext cx="4422000" cy="19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ontserrat Alternates"/>
              <a:buNone/>
              <a:defRPr sz="4500" b="1" i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>
  <p:cSld name="4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>
            <a:spLocks noGrp="1"/>
          </p:cNvSpPr>
          <p:nvPr>
            <p:ph type="pic" idx="2"/>
          </p:nvPr>
        </p:nvSpPr>
        <p:spPr>
          <a:xfrm>
            <a:off x="4572000" y="647257"/>
            <a:ext cx="3849000" cy="3849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1469951" y="0"/>
            <a:ext cx="3399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305991" y="468488"/>
            <a:ext cx="1431000" cy="1431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260443" y="1843088"/>
            <a:ext cx="6072000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3"/>
          </p:nvPr>
        </p:nvSpPr>
        <p:spPr>
          <a:xfrm>
            <a:off x="2260443" y="581033"/>
            <a:ext cx="60720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  <a:defRPr sz="3500" b="1" i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>
            <a:spLocks noGrp="1"/>
          </p:cNvSpPr>
          <p:nvPr>
            <p:ph type="pic" idx="2"/>
          </p:nvPr>
        </p:nvSpPr>
        <p:spPr>
          <a:xfrm>
            <a:off x="7372713" y="283213"/>
            <a:ext cx="1431000" cy="1431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57585" y="1828799"/>
            <a:ext cx="63432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657585" y="623018"/>
            <a:ext cx="63432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  <a:defRPr sz="3500" b="1" i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2535864" y="0"/>
            <a:ext cx="6608100" cy="333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Alternates"/>
              <a:buNone/>
              <a:defRPr sz="3300" b="0" i="0" u="none" strike="noStrike" cap="none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members.com/en_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14" r="22814"/>
          <a:stretch/>
        </p:blipFill>
        <p:spPr>
          <a:xfrm>
            <a:off x="0" y="0"/>
            <a:ext cx="487203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/>
          <p:nvPr/>
        </p:nvSpPr>
        <p:spPr>
          <a:xfrm>
            <a:off x="4872038" y="2161762"/>
            <a:ext cx="4272000" cy="298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7065818" y="4416320"/>
            <a:ext cx="1718454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Laura Chávez Ávila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Ironhack</a:t>
            </a:r>
            <a:r>
              <a:rPr lang="es-ES" sz="1100" dirty="0">
                <a:solidFill>
                  <a:schemeClr val="l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, DA PT 2023</a:t>
            </a:r>
            <a:endParaRPr sz="1100" b="0" i="0" u="none" strike="noStrike" cap="none" dirty="0">
              <a:solidFill>
                <a:schemeClr val="lt2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42" name="Google Shape;42;p8"/>
          <p:cNvGrpSpPr/>
          <p:nvPr/>
        </p:nvGrpSpPr>
        <p:grpSpPr>
          <a:xfrm>
            <a:off x="4070747" y="4617719"/>
            <a:ext cx="1010705" cy="261257"/>
            <a:chOff x="5427663" y="6156959"/>
            <a:chExt cx="1347606" cy="348343"/>
          </a:xfrm>
        </p:grpSpPr>
        <p:grpSp>
          <p:nvGrpSpPr>
            <p:cNvPr id="43" name="Google Shape;43;p8"/>
            <p:cNvGrpSpPr/>
            <p:nvPr/>
          </p:nvGrpSpPr>
          <p:grpSpPr>
            <a:xfrm>
              <a:off x="5427663" y="6166383"/>
              <a:ext cx="1335600" cy="338400"/>
              <a:chOff x="5427663" y="5711825"/>
              <a:chExt cx="1335600" cy="338400"/>
            </a:xfrm>
          </p:grpSpPr>
          <p:sp>
            <p:nvSpPr>
              <p:cNvPr id="44" name="Google Shape;44;p8"/>
              <p:cNvSpPr/>
              <p:nvPr/>
            </p:nvSpPr>
            <p:spPr>
              <a:xfrm>
                <a:off x="5429245" y="5711825"/>
                <a:ext cx="1332435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" name="Google Shape;45;p8"/>
              <p:cNvSpPr/>
              <p:nvPr/>
            </p:nvSpPr>
            <p:spPr>
              <a:xfrm>
                <a:off x="5628635" y="5887235"/>
                <a:ext cx="85453" cy="130393"/>
              </a:xfrm>
              <a:custGeom>
                <a:avLst/>
                <a:gdLst/>
                <a:ahLst/>
                <a:cxnLst/>
                <a:rect l="l" t="t" r="r" b="b"/>
                <a:pathLst>
                  <a:path w="83" h="130" extrusionOk="0">
                    <a:moveTo>
                      <a:pt x="83" y="90"/>
                    </a:moveTo>
                    <a:cubicBezTo>
                      <a:pt x="83" y="97"/>
                      <a:pt x="82" y="103"/>
                      <a:pt x="79" y="108"/>
                    </a:cubicBezTo>
                    <a:cubicBezTo>
                      <a:pt x="77" y="113"/>
                      <a:pt x="73" y="117"/>
                      <a:pt x="69" y="120"/>
                    </a:cubicBezTo>
                    <a:cubicBezTo>
                      <a:pt x="65" y="124"/>
                      <a:pt x="60" y="126"/>
                      <a:pt x="54" y="128"/>
                    </a:cubicBezTo>
                    <a:cubicBezTo>
                      <a:pt x="49" y="130"/>
                      <a:pt x="42" y="130"/>
                      <a:pt x="36" y="130"/>
                    </a:cubicBezTo>
                    <a:cubicBezTo>
                      <a:pt x="32" y="130"/>
                      <a:pt x="28" y="130"/>
                      <a:pt x="24" y="129"/>
                    </a:cubicBezTo>
                    <a:cubicBezTo>
                      <a:pt x="20" y="129"/>
                      <a:pt x="17" y="128"/>
                      <a:pt x="14" y="127"/>
                    </a:cubicBezTo>
                    <a:cubicBezTo>
                      <a:pt x="11" y="126"/>
                      <a:pt x="9" y="125"/>
                      <a:pt x="7" y="124"/>
                    </a:cubicBezTo>
                    <a:cubicBezTo>
                      <a:pt x="5" y="122"/>
                      <a:pt x="3" y="121"/>
                      <a:pt x="3" y="121"/>
                    </a:cubicBezTo>
                    <a:cubicBezTo>
                      <a:pt x="2" y="120"/>
                      <a:pt x="1" y="119"/>
                      <a:pt x="1" y="117"/>
                    </a:cubicBezTo>
                    <a:cubicBezTo>
                      <a:pt x="0" y="115"/>
                      <a:pt x="0" y="113"/>
                      <a:pt x="0" y="110"/>
                    </a:cubicBezTo>
                    <a:cubicBezTo>
                      <a:pt x="0" y="108"/>
                      <a:pt x="0" y="106"/>
                      <a:pt x="0" y="105"/>
                    </a:cubicBezTo>
                    <a:cubicBezTo>
                      <a:pt x="1" y="104"/>
                      <a:pt x="1" y="103"/>
                      <a:pt x="1" y="102"/>
                    </a:cubicBezTo>
                    <a:cubicBezTo>
                      <a:pt x="1" y="101"/>
                      <a:pt x="2" y="100"/>
                      <a:pt x="2" y="100"/>
                    </a:cubicBezTo>
                    <a:cubicBezTo>
                      <a:pt x="3" y="100"/>
                      <a:pt x="3" y="99"/>
                      <a:pt x="4" y="99"/>
                    </a:cubicBezTo>
                    <a:cubicBezTo>
                      <a:pt x="5" y="99"/>
                      <a:pt x="6" y="100"/>
                      <a:pt x="8" y="101"/>
                    </a:cubicBezTo>
                    <a:cubicBezTo>
                      <a:pt x="9" y="102"/>
                      <a:pt x="12" y="103"/>
                      <a:pt x="14" y="105"/>
                    </a:cubicBezTo>
                    <a:cubicBezTo>
                      <a:pt x="17" y="106"/>
                      <a:pt x="20" y="107"/>
                      <a:pt x="24" y="108"/>
                    </a:cubicBezTo>
                    <a:cubicBezTo>
                      <a:pt x="27" y="109"/>
                      <a:pt x="31" y="110"/>
                      <a:pt x="36" y="110"/>
                    </a:cubicBezTo>
                    <a:cubicBezTo>
                      <a:pt x="39" y="110"/>
                      <a:pt x="42" y="109"/>
                      <a:pt x="45" y="109"/>
                    </a:cubicBezTo>
                    <a:cubicBezTo>
                      <a:pt x="47" y="108"/>
                      <a:pt x="49" y="107"/>
                      <a:pt x="51" y="105"/>
                    </a:cubicBezTo>
                    <a:cubicBezTo>
                      <a:pt x="53" y="104"/>
                      <a:pt x="54" y="102"/>
                      <a:pt x="55" y="100"/>
                    </a:cubicBezTo>
                    <a:cubicBezTo>
                      <a:pt x="56" y="98"/>
                      <a:pt x="56" y="96"/>
                      <a:pt x="56" y="94"/>
                    </a:cubicBezTo>
                    <a:cubicBezTo>
                      <a:pt x="56" y="91"/>
                      <a:pt x="55" y="88"/>
                      <a:pt x="54" y="86"/>
                    </a:cubicBezTo>
                    <a:cubicBezTo>
                      <a:pt x="52" y="84"/>
                      <a:pt x="50" y="82"/>
                      <a:pt x="48" y="81"/>
                    </a:cubicBezTo>
                    <a:cubicBezTo>
                      <a:pt x="45" y="79"/>
                      <a:pt x="42" y="78"/>
                      <a:pt x="39" y="76"/>
                    </a:cubicBezTo>
                    <a:cubicBezTo>
                      <a:pt x="36" y="75"/>
                      <a:pt x="33" y="73"/>
                      <a:pt x="29" y="72"/>
                    </a:cubicBezTo>
                    <a:cubicBezTo>
                      <a:pt x="26" y="70"/>
                      <a:pt x="23" y="68"/>
                      <a:pt x="19" y="66"/>
                    </a:cubicBezTo>
                    <a:cubicBezTo>
                      <a:pt x="16" y="65"/>
                      <a:pt x="13" y="62"/>
                      <a:pt x="11" y="59"/>
                    </a:cubicBezTo>
                    <a:cubicBezTo>
                      <a:pt x="8" y="57"/>
                      <a:pt x="6" y="53"/>
                      <a:pt x="5" y="50"/>
                    </a:cubicBezTo>
                    <a:cubicBezTo>
                      <a:pt x="3" y="46"/>
                      <a:pt x="2" y="41"/>
                      <a:pt x="2" y="36"/>
                    </a:cubicBezTo>
                    <a:cubicBezTo>
                      <a:pt x="2" y="30"/>
                      <a:pt x="3" y="25"/>
                      <a:pt x="6" y="20"/>
                    </a:cubicBezTo>
                    <a:cubicBezTo>
                      <a:pt x="8" y="15"/>
                      <a:pt x="11" y="12"/>
                      <a:pt x="15" y="9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34" y="0"/>
                      <a:pt x="39" y="0"/>
                      <a:pt x="45" y="0"/>
                    </a:cubicBezTo>
                    <a:cubicBezTo>
                      <a:pt x="48" y="0"/>
                      <a:pt x="51" y="0"/>
                      <a:pt x="54" y="0"/>
                    </a:cubicBezTo>
                    <a:cubicBezTo>
                      <a:pt x="57" y="1"/>
                      <a:pt x="60" y="1"/>
                      <a:pt x="62" y="2"/>
                    </a:cubicBezTo>
                    <a:cubicBezTo>
                      <a:pt x="65" y="3"/>
                      <a:pt x="67" y="4"/>
                      <a:pt x="69" y="5"/>
                    </a:cubicBezTo>
                    <a:cubicBezTo>
                      <a:pt x="71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9"/>
                    </a:cubicBezTo>
                    <a:cubicBezTo>
                      <a:pt x="75" y="9"/>
                      <a:pt x="75" y="10"/>
                      <a:pt x="75" y="11"/>
                    </a:cubicBezTo>
                    <a:cubicBezTo>
                      <a:pt x="75" y="11"/>
                      <a:pt x="75" y="12"/>
                      <a:pt x="75" y="13"/>
                    </a:cubicBezTo>
                    <a:cubicBezTo>
                      <a:pt x="76" y="15"/>
                      <a:pt x="76" y="16"/>
                      <a:pt x="76" y="18"/>
                    </a:cubicBezTo>
                    <a:cubicBezTo>
                      <a:pt x="76" y="20"/>
                      <a:pt x="76" y="21"/>
                      <a:pt x="75" y="22"/>
                    </a:cubicBezTo>
                    <a:cubicBezTo>
                      <a:pt x="75" y="24"/>
                      <a:pt x="75" y="25"/>
                      <a:pt x="75" y="26"/>
                    </a:cubicBezTo>
                    <a:cubicBezTo>
                      <a:pt x="75" y="27"/>
                      <a:pt x="74" y="27"/>
                      <a:pt x="74" y="28"/>
                    </a:cubicBezTo>
                    <a:cubicBezTo>
                      <a:pt x="74" y="28"/>
                      <a:pt x="73" y="28"/>
                      <a:pt x="72" y="28"/>
                    </a:cubicBezTo>
                    <a:cubicBezTo>
                      <a:pt x="72" y="28"/>
                      <a:pt x="70" y="28"/>
                      <a:pt x="69" y="27"/>
                    </a:cubicBezTo>
                    <a:cubicBezTo>
                      <a:pt x="67" y="26"/>
                      <a:pt x="65" y="25"/>
                      <a:pt x="63" y="24"/>
                    </a:cubicBezTo>
                    <a:cubicBezTo>
                      <a:pt x="61" y="23"/>
                      <a:pt x="58" y="22"/>
                      <a:pt x="55" y="21"/>
                    </a:cubicBezTo>
                    <a:cubicBezTo>
                      <a:pt x="52" y="20"/>
                      <a:pt x="49" y="20"/>
                      <a:pt x="45" y="20"/>
                    </a:cubicBezTo>
                    <a:cubicBezTo>
                      <a:pt x="42" y="20"/>
                      <a:pt x="40" y="20"/>
                      <a:pt x="38" y="21"/>
                    </a:cubicBezTo>
                    <a:cubicBezTo>
                      <a:pt x="36" y="21"/>
                      <a:pt x="34" y="22"/>
                      <a:pt x="33" y="23"/>
                    </a:cubicBezTo>
                    <a:cubicBezTo>
                      <a:pt x="31" y="25"/>
                      <a:pt x="30" y="26"/>
                      <a:pt x="30" y="28"/>
                    </a:cubicBezTo>
                    <a:cubicBezTo>
                      <a:pt x="29" y="29"/>
                      <a:pt x="28" y="31"/>
                      <a:pt x="28" y="33"/>
                    </a:cubicBezTo>
                    <a:cubicBezTo>
                      <a:pt x="28" y="36"/>
                      <a:pt x="29" y="38"/>
                      <a:pt x="31" y="40"/>
                    </a:cubicBezTo>
                    <a:cubicBezTo>
                      <a:pt x="32" y="42"/>
                      <a:pt x="34" y="44"/>
                      <a:pt x="37" y="46"/>
                    </a:cubicBezTo>
                    <a:cubicBezTo>
                      <a:pt x="40" y="47"/>
                      <a:pt x="42" y="49"/>
                      <a:pt x="46" y="50"/>
                    </a:cubicBezTo>
                    <a:cubicBezTo>
                      <a:pt x="49" y="52"/>
                      <a:pt x="52" y="53"/>
                      <a:pt x="56" y="55"/>
                    </a:cubicBezTo>
                    <a:cubicBezTo>
                      <a:pt x="59" y="56"/>
                      <a:pt x="62" y="58"/>
                      <a:pt x="66" y="60"/>
                    </a:cubicBezTo>
                    <a:cubicBezTo>
                      <a:pt x="69" y="62"/>
                      <a:pt x="72" y="65"/>
                      <a:pt x="74" y="67"/>
                    </a:cubicBezTo>
                    <a:cubicBezTo>
                      <a:pt x="77" y="70"/>
                      <a:pt x="79" y="73"/>
                      <a:pt x="81" y="77"/>
                    </a:cubicBezTo>
                    <a:cubicBezTo>
                      <a:pt x="82" y="81"/>
                      <a:pt x="83" y="85"/>
                      <a:pt x="83" y="90"/>
                    </a:cubicBez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" name="Google Shape;46;p8"/>
              <p:cNvSpPr/>
              <p:nvPr/>
            </p:nvSpPr>
            <p:spPr>
              <a:xfrm>
                <a:off x="5726748" y="5879473"/>
                <a:ext cx="26902" cy="13815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7" extrusionOk="0">
                    <a:moveTo>
                      <a:pt x="25" y="133"/>
                    </a:moveTo>
                    <a:cubicBezTo>
                      <a:pt x="25" y="133"/>
                      <a:pt x="25" y="134"/>
                      <a:pt x="24" y="135"/>
                    </a:cubicBezTo>
                    <a:cubicBezTo>
                      <a:pt x="24" y="135"/>
                      <a:pt x="23" y="135"/>
                      <a:pt x="22" y="136"/>
                    </a:cubicBezTo>
                    <a:cubicBezTo>
                      <a:pt x="21" y="136"/>
                      <a:pt x="20" y="136"/>
                      <a:pt x="18" y="137"/>
                    </a:cubicBezTo>
                    <a:cubicBezTo>
                      <a:pt x="17" y="137"/>
                      <a:pt x="15" y="137"/>
                      <a:pt x="12" y="137"/>
                    </a:cubicBezTo>
                    <a:cubicBezTo>
                      <a:pt x="10" y="137"/>
                      <a:pt x="8" y="137"/>
                      <a:pt x="7" y="137"/>
                    </a:cubicBezTo>
                    <a:cubicBezTo>
                      <a:pt x="5" y="136"/>
                      <a:pt x="4" y="136"/>
                      <a:pt x="3" y="136"/>
                    </a:cubicBezTo>
                    <a:cubicBezTo>
                      <a:pt x="2" y="135"/>
                      <a:pt x="1" y="135"/>
                      <a:pt x="1" y="135"/>
                    </a:cubicBezTo>
                    <a:cubicBezTo>
                      <a:pt x="0" y="134"/>
                      <a:pt x="0" y="133"/>
                      <a:pt x="0" y="1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5" y="0"/>
                      <a:pt x="17" y="0"/>
                      <a:pt x="18" y="1"/>
                    </a:cubicBezTo>
                    <a:cubicBezTo>
                      <a:pt x="20" y="1"/>
                      <a:pt x="21" y="1"/>
                      <a:pt x="22" y="1"/>
                    </a:cubicBezTo>
                    <a:cubicBezTo>
                      <a:pt x="23" y="2"/>
                      <a:pt x="24" y="2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lnTo>
                      <a:pt x="25" y="133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5771057" y="5882577"/>
                <a:ext cx="28484" cy="135050"/>
              </a:xfrm>
              <a:custGeom>
                <a:avLst/>
                <a:gdLst/>
                <a:ahLst/>
                <a:cxnLst/>
                <a:rect l="l" t="t" r="r" b="b"/>
                <a:pathLst>
                  <a:path w="28" h="133" extrusionOk="0">
                    <a:moveTo>
                      <a:pt x="28" y="12"/>
                    </a:moveTo>
                    <a:cubicBezTo>
                      <a:pt x="28" y="17"/>
                      <a:pt x="27" y="21"/>
                      <a:pt x="25" y="22"/>
                    </a:cubicBezTo>
                    <a:cubicBezTo>
                      <a:pt x="23" y="24"/>
                      <a:pt x="19" y="25"/>
                      <a:pt x="14" y="25"/>
                    </a:cubicBezTo>
                    <a:cubicBezTo>
                      <a:pt x="8" y="25"/>
                      <a:pt x="4" y="24"/>
                      <a:pt x="2" y="23"/>
                    </a:cubicBezTo>
                    <a:cubicBezTo>
                      <a:pt x="0" y="21"/>
                      <a:pt x="0" y="17"/>
                      <a:pt x="0" y="13"/>
                    </a:cubicBezTo>
                    <a:cubicBezTo>
                      <a:pt x="0" y="8"/>
                      <a:pt x="1" y="4"/>
                      <a:pt x="3" y="2"/>
                    </a:cubicBezTo>
                    <a:cubicBezTo>
                      <a:pt x="5" y="1"/>
                      <a:pt x="8" y="0"/>
                      <a:pt x="14" y="0"/>
                    </a:cubicBezTo>
                    <a:cubicBezTo>
                      <a:pt x="19" y="0"/>
                      <a:pt x="23" y="0"/>
                      <a:pt x="25" y="2"/>
                    </a:cubicBezTo>
                    <a:cubicBezTo>
                      <a:pt x="27" y="4"/>
                      <a:pt x="28" y="7"/>
                      <a:pt x="28" y="12"/>
                    </a:cubicBezTo>
                    <a:close/>
                    <a:moveTo>
                      <a:pt x="26" y="129"/>
                    </a:moveTo>
                    <a:cubicBezTo>
                      <a:pt x="26" y="129"/>
                      <a:pt x="26" y="130"/>
                      <a:pt x="25" y="131"/>
                    </a:cubicBezTo>
                    <a:cubicBezTo>
                      <a:pt x="25" y="131"/>
                      <a:pt x="24" y="131"/>
                      <a:pt x="23" y="132"/>
                    </a:cubicBezTo>
                    <a:cubicBezTo>
                      <a:pt x="23" y="132"/>
                      <a:pt x="21" y="132"/>
                      <a:pt x="20" y="133"/>
                    </a:cubicBezTo>
                    <a:cubicBezTo>
                      <a:pt x="18" y="133"/>
                      <a:pt x="16" y="133"/>
                      <a:pt x="14" y="133"/>
                    </a:cubicBezTo>
                    <a:cubicBezTo>
                      <a:pt x="11" y="133"/>
                      <a:pt x="9" y="133"/>
                      <a:pt x="8" y="133"/>
                    </a:cubicBezTo>
                    <a:cubicBezTo>
                      <a:pt x="6" y="132"/>
                      <a:pt x="5" y="132"/>
                      <a:pt x="4" y="132"/>
                    </a:cubicBezTo>
                    <a:cubicBezTo>
                      <a:pt x="3" y="131"/>
                      <a:pt x="2" y="131"/>
                      <a:pt x="2" y="131"/>
                    </a:cubicBezTo>
                    <a:cubicBezTo>
                      <a:pt x="2" y="130"/>
                      <a:pt x="1" y="129"/>
                      <a:pt x="1" y="129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2" y="41"/>
                      <a:pt x="2" y="40"/>
                    </a:cubicBezTo>
                    <a:cubicBezTo>
                      <a:pt x="2" y="40"/>
                      <a:pt x="3" y="39"/>
                      <a:pt x="4" y="39"/>
                    </a:cubicBezTo>
                    <a:cubicBezTo>
                      <a:pt x="5" y="39"/>
                      <a:pt x="6" y="38"/>
                      <a:pt x="8" y="38"/>
                    </a:cubicBezTo>
                    <a:cubicBezTo>
                      <a:pt x="9" y="38"/>
                      <a:pt x="11" y="38"/>
                      <a:pt x="14" y="38"/>
                    </a:cubicBezTo>
                    <a:cubicBezTo>
                      <a:pt x="16" y="38"/>
                      <a:pt x="18" y="38"/>
                      <a:pt x="20" y="38"/>
                    </a:cubicBezTo>
                    <a:cubicBezTo>
                      <a:pt x="21" y="38"/>
                      <a:pt x="23" y="39"/>
                      <a:pt x="23" y="39"/>
                    </a:cubicBezTo>
                    <a:cubicBezTo>
                      <a:pt x="24" y="39"/>
                      <a:pt x="25" y="40"/>
                      <a:pt x="25" y="40"/>
                    </a:cubicBezTo>
                    <a:cubicBezTo>
                      <a:pt x="26" y="41"/>
                      <a:pt x="26" y="41"/>
                      <a:pt x="26" y="42"/>
                    </a:cubicBezTo>
                    <a:lnTo>
                      <a:pt x="26" y="129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5813784" y="5879473"/>
                <a:ext cx="88618" cy="1381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88" y="132"/>
                    </a:moveTo>
                    <a:cubicBezTo>
                      <a:pt x="88" y="133"/>
                      <a:pt x="87" y="133"/>
                      <a:pt x="87" y="134"/>
                    </a:cubicBezTo>
                    <a:cubicBezTo>
                      <a:pt x="87" y="134"/>
                      <a:pt x="86" y="135"/>
                      <a:pt x="85" y="135"/>
                    </a:cubicBezTo>
                    <a:cubicBezTo>
                      <a:pt x="85" y="135"/>
                      <a:pt x="84" y="135"/>
                      <a:pt x="82" y="136"/>
                    </a:cubicBezTo>
                    <a:cubicBezTo>
                      <a:pt x="81" y="136"/>
                      <a:pt x="79" y="136"/>
                      <a:pt x="77" y="136"/>
                    </a:cubicBezTo>
                    <a:cubicBezTo>
                      <a:pt x="75" y="136"/>
                      <a:pt x="73" y="136"/>
                      <a:pt x="72" y="136"/>
                    </a:cubicBezTo>
                    <a:cubicBezTo>
                      <a:pt x="71" y="135"/>
                      <a:pt x="70" y="135"/>
                      <a:pt x="69" y="135"/>
                    </a:cubicBezTo>
                    <a:cubicBezTo>
                      <a:pt x="68" y="135"/>
                      <a:pt x="68" y="134"/>
                      <a:pt x="67" y="134"/>
                    </a:cubicBezTo>
                    <a:cubicBezTo>
                      <a:pt x="67" y="133"/>
                      <a:pt x="67" y="133"/>
                      <a:pt x="67" y="13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2" y="127"/>
                      <a:pt x="57" y="131"/>
                      <a:pt x="52" y="133"/>
                    </a:cubicBezTo>
                    <a:cubicBezTo>
                      <a:pt x="48" y="136"/>
                      <a:pt x="42" y="137"/>
                      <a:pt x="36" y="137"/>
                    </a:cubicBezTo>
                    <a:cubicBezTo>
                      <a:pt x="29" y="137"/>
                      <a:pt x="24" y="136"/>
                      <a:pt x="19" y="134"/>
                    </a:cubicBezTo>
                    <a:cubicBezTo>
                      <a:pt x="15" y="131"/>
                      <a:pt x="11" y="128"/>
                      <a:pt x="8" y="123"/>
                    </a:cubicBezTo>
                    <a:cubicBezTo>
                      <a:pt x="5" y="119"/>
                      <a:pt x="3" y="114"/>
                      <a:pt x="2" y="108"/>
                    </a:cubicBezTo>
                    <a:cubicBezTo>
                      <a:pt x="0" y="102"/>
                      <a:pt x="0" y="96"/>
                      <a:pt x="0" y="89"/>
                    </a:cubicBezTo>
                    <a:cubicBezTo>
                      <a:pt x="0" y="82"/>
                      <a:pt x="0" y="75"/>
                      <a:pt x="2" y="69"/>
                    </a:cubicBezTo>
                    <a:cubicBezTo>
                      <a:pt x="4" y="62"/>
                      <a:pt x="6" y="57"/>
                      <a:pt x="9" y="53"/>
                    </a:cubicBezTo>
                    <a:cubicBezTo>
                      <a:pt x="13" y="48"/>
                      <a:pt x="17" y="45"/>
                      <a:pt x="21" y="43"/>
                    </a:cubicBezTo>
                    <a:cubicBezTo>
                      <a:pt x="26" y="40"/>
                      <a:pt x="32" y="39"/>
                      <a:pt x="38" y="39"/>
                    </a:cubicBezTo>
                    <a:cubicBezTo>
                      <a:pt x="43" y="39"/>
                      <a:pt x="47" y="40"/>
                      <a:pt x="51" y="42"/>
                    </a:cubicBezTo>
                    <a:cubicBezTo>
                      <a:pt x="55" y="44"/>
                      <a:pt x="59" y="47"/>
                      <a:pt x="63" y="51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3"/>
                      <a:pt x="63" y="2"/>
                      <a:pt x="64" y="2"/>
                    </a:cubicBezTo>
                    <a:cubicBezTo>
                      <a:pt x="64" y="1"/>
                      <a:pt x="65" y="1"/>
                      <a:pt x="66" y="1"/>
                    </a:cubicBezTo>
                    <a:cubicBezTo>
                      <a:pt x="66" y="0"/>
                      <a:pt x="68" y="0"/>
                      <a:pt x="69" y="0"/>
                    </a:cubicBezTo>
                    <a:cubicBezTo>
                      <a:pt x="71" y="0"/>
                      <a:pt x="73" y="0"/>
                      <a:pt x="75" y="0"/>
                    </a:cubicBezTo>
                    <a:cubicBezTo>
                      <a:pt x="78" y="0"/>
                      <a:pt x="80" y="0"/>
                      <a:pt x="81" y="0"/>
                    </a:cubicBezTo>
                    <a:cubicBezTo>
                      <a:pt x="83" y="0"/>
                      <a:pt x="84" y="0"/>
                      <a:pt x="85" y="1"/>
                    </a:cubicBezTo>
                    <a:cubicBezTo>
                      <a:pt x="86" y="1"/>
                      <a:pt x="87" y="1"/>
                      <a:pt x="87" y="2"/>
                    </a:cubicBezTo>
                    <a:cubicBezTo>
                      <a:pt x="87" y="2"/>
                      <a:pt x="88" y="3"/>
                      <a:pt x="88" y="4"/>
                    </a:cubicBezTo>
                    <a:lnTo>
                      <a:pt x="88" y="132"/>
                    </a:lnTo>
                    <a:close/>
                    <a:moveTo>
                      <a:pt x="63" y="74"/>
                    </a:moveTo>
                    <a:cubicBezTo>
                      <a:pt x="59" y="69"/>
                      <a:pt x="56" y="66"/>
                      <a:pt x="53" y="63"/>
                    </a:cubicBezTo>
                    <a:cubicBezTo>
                      <a:pt x="50" y="61"/>
                      <a:pt x="46" y="60"/>
                      <a:pt x="43" y="60"/>
                    </a:cubicBezTo>
                    <a:cubicBezTo>
                      <a:pt x="40" y="60"/>
                      <a:pt x="37" y="61"/>
                      <a:pt x="34" y="62"/>
                    </a:cubicBezTo>
                    <a:cubicBezTo>
                      <a:pt x="32" y="64"/>
                      <a:pt x="30" y="66"/>
                      <a:pt x="29" y="69"/>
                    </a:cubicBezTo>
                    <a:cubicBezTo>
                      <a:pt x="27" y="71"/>
                      <a:pt x="26" y="74"/>
                      <a:pt x="26" y="78"/>
                    </a:cubicBezTo>
                    <a:cubicBezTo>
                      <a:pt x="25" y="81"/>
                      <a:pt x="25" y="84"/>
                      <a:pt x="25" y="88"/>
                    </a:cubicBezTo>
                    <a:cubicBezTo>
                      <a:pt x="25" y="91"/>
                      <a:pt x="25" y="95"/>
                      <a:pt x="26" y="98"/>
                    </a:cubicBezTo>
                    <a:cubicBezTo>
                      <a:pt x="26" y="102"/>
                      <a:pt x="27" y="105"/>
                      <a:pt x="28" y="108"/>
                    </a:cubicBezTo>
                    <a:cubicBezTo>
                      <a:pt x="30" y="110"/>
                      <a:pt x="32" y="113"/>
                      <a:pt x="34" y="114"/>
                    </a:cubicBezTo>
                    <a:cubicBezTo>
                      <a:pt x="36" y="116"/>
                      <a:pt x="39" y="117"/>
                      <a:pt x="42" y="117"/>
                    </a:cubicBezTo>
                    <a:cubicBezTo>
                      <a:pt x="44" y="117"/>
                      <a:pt x="46" y="116"/>
                      <a:pt x="47" y="116"/>
                    </a:cubicBezTo>
                    <a:cubicBezTo>
                      <a:pt x="49" y="115"/>
                      <a:pt x="50" y="115"/>
                      <a:pt x="52" y="113"/>
                    </a:cubicBezTo>
                    <a:cubicBezTo>
                      <a:pt x="54" y="112"/>
                      <a:pt x="55" y="111"/>
                      <a:pt x="57" y="109"/>
                    </a:cubicBezTo>
                    <a:cubicBezTo>
                      <a:pt x="59" y="107"/>
                      <a:pt x="61" y="105"/>
                      <a:pt x="63" y="103"/>
                    </a:cubicBezTo>
                    <a:lnTo>
                      <a:pt x="63" y="74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49;p8"/>
              <p:cNvSpPr/>
              <p:nvPr/>
            </p:nvSpPr>
            <p:spPr>
              <a:xfrm>
                <a:off x="5916644" y="5919832"/>
                <a:ext cx="88618" cy="97795"/>
              </a:xfrm>
              <a:custGeom>
                <a:avLst/>
                <a:gdLst/>
                <a:ahLst/>
                <a:cxnLst/>
                <a:rect l="l" t="t" r="r" b="b"/>
                <a:pathLst>
                  <a:path w="86" h="98" extrusionOk="0">
                    <a:moveTo>
                      <a:pt x="86" y="47"/>
                    </a:moveTo>
                    <a:cubicBezTo>
                      <a:pt x="86" y="50"/>
                      <a:pt x="85" y="52"/>
                      <a:pt x="84" y="53"/>
                    </a:cubicBezTo>
                    <a:cubicBezTo>
                      <a:pt x="83" y="55"/>
                      <a:pt x="81" y="56"/>
                      <a:pt x="78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6" y="63"/>
                      <a:pt x="27" y="66"/>
                    </a:cubicBezTo>
                    <a:cubicBezTo>
                      <a:pt x="27" y="69"/>
                      <a:pt x="29" y="71"/>
                      <a:pt x="31" y="73"/>
                    </a:cubicBezTo>
                    <a:cubicBezTo>
                      <a:pt x="33" y="75"/>
                      <a:pt x="35" y="77"/>
                      <a:pt x="38" y="78"/>
                    </a:cubicBezTo>
                    <a:cubicBezTo>
                      <a:pt x="41" y="79"/>
                      <a:pt x="45" y="80"/>
                      <a:pt x="49" y="80"/>
                    </a:cubicBezTo>
                    <a:cubicBezTo>
                      <a:pt x="53" y="80"/>
                      <a:pt x="57" y="80"/>
                      <a:pt x="61" y="79"/>
                    </a:cubicBezTo>
                    <a:cubicBezTo>
                      <a:pt x="64" y="78"/>
                      <a:pt x="67" y="78"/>
                      <a:pt x="69" y="77"/>
                    </a:cubicBezTo>
                    <a:cubicBezTo>
                      <a:pt x="71" y="76"/>
                      <a:pt x="73" y="75"/>
                      <a:pt x="75" y="75"/>
                    </a:cubicBezTo>
                    <a:cubicBezTo>
                      <a:pt x="76" y="74"/>
                      <a:pt x="78" y="74"/>
                      <a:pt x="79" y="74"/>
                    </a:cubicBezTo>
                    <a:cubicBezTo>
                      <a:pt x="79" y="74"/>
                      <a:pt x="80" y="74"/>
                      <a:pt x="80" y="74"/>
                    </a:cubicBezTo>
                    <a:cubicBezTo>
                      <a:pt x="81" y="74"/>
                      <a:pt x="81" y="75"/>
                      <a:pt x="81" y="75"/>
                    </a:cubicBezTo>
                    <a:cubicBezTo>
                      <a:pt x="81" y="76"/>
                      <a:pt x="82" y="77"/>
                      <a:pt x="82" y="78"/>
                    </a:cubicBezTo>
                    <a:cubicBezTo>
                      <a:pt x="82" y="79"/>
                      <a:pt x="82" y="80"/>
                      <a:pt x="82" y="82"/>
                    </a:cubicBezTo>
                    <a:cubicBezTo>
                      <a:pt x="82" y="83"/>
                      <a:pt x="82" y="85"/>
                      <a:pt x="82" y="86"/>
                    </a:cubicBezTo>
                    <a:cubicBezTo>
                      <a:pt x="82" y="87"/>
                      <a:pt x="82" y="88"/>
                      <a:pt x="81" y="88"/>
                    </a:cubicBezTo>
                    <a:cubicBezTo>
                      <a:pt x="81" y="89"/>
                      <a:pt x="81" y="90"/>
                      <a:pt x="81" y="90"/>
                    </a:cubicBezTo>
                    <a:cubicBezTo>
                      <a:pt x="81" y="91"/>
                      <a:pt x="80" y="91"/>
                      <a:pt x="80" y="91"/>
                    </a:cubicBezTo>
                    <a:cubicBezTo>
                      <a:pt x="79" y="92"/>
                      <a:pt x="78" y="93"/>
                      <a:pt x="76" y="93"/>
                    </a:cubicBezTo>
                    <a:cubicBezTo>
                      <a:pt x="74" y="94"/>
                      <a:pt x="72" y="95"/>
                      <a:pt x="69" y="96"/>
                    </a:cubicBezTo>
                    <a:cubicBezTo>
                      <a:pt x="66" y="96"/>
                      <a:pt x="63" y="97"/>
                      <a:pt x="59" y="98"/>
                    </a:cubicBezTo>
                    <a:cubicBezTo>
                      <a:pt x="55" y="98"/>
                      <a:pt x="51" y="98"/>
                      <a:pt x="47" y="98"/>
                    </a:cubicBezTo>
                    <a:cubicBezTo>
                      <a:pt x="39" y="98"/>
                      <a:pt x="32" y="97"/>
                      <a:pt x="26" y="95"/>
                    </a:cubicBezTo>
                    <a:cubicBezTo>
                      <a:pt x="21" y="94"/>
                      <a:pt x="16" y="91"/>
                      <a:pt x="12" y="87"/>
                    </a:cubicBezTo>
                    <a:cubicBezTo>
                      <a:pt x="8" y="83"/>
                      <a:pt x="5" y="78"/>
                      <a:pt x="3" y="72"/>
                    </a:cubicBezTo>
                    <a:cubicBezTo>
                      <a:pt x="1" y="65"/>
                      <a:pt x="0" y="58"/>
                      <a:pt x="0" y="50"/>
                    </a:cubicBezTo>
                    <a:cubicBezTo>
                      <a:pt x="0" y="43"/>
                      <a:pt x="1" y="36"/>
                      <a:pt x="3" y="29"/>
                    </a:cubicBezTo>
                    <a:cubicBezTo>
                      <a:pt x="5" y="23"/>
                      <a:pt x="8" y="18"/>
                      <a:pt x="12" y="13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1"/>
                      <a:pt x="38" y="0"/>
                      <a:pt x="45" y="0"/>
                    </a:cubicBezTo>
                    <a:cubicBezTo>
                      <a:pt x="52" y="0"/>
                      <a:pt x="58" y="1"/>
                      <a:pt x="63" y="3"/>
                    </a:cubicBezTo>
                    <a:cubicBezTo>
                      <a:pt x="69" y="6"/>
                      <a:pt x="73" y="9"/>
                      <a:pt x="76" y="12"/>
                    </a:cubicBezTo>
                    <a:cubicBezTo>
                      <a:pt x="80" y="16"/>
                      <a:pt x="82" y="21"/>
                      <a:pt x="84" y="26"/>
                    </a:cubicBezTo>
                    <a:cubicBezTo>
                      <a:pt x="85" y="31"/>
                      <a:pt x="86" y="37"/>
                      <a:pt x="86" y="43"/>
                    </a:cubicBezTo>
                    <a:lnTo>
                      <a:pt x="86" y="47"/>
                    </a:lnTo>
                    <a:close/>
                    <a:moveTo>
                      <a:pt x="62" y="40"/>
                    </a:moveTo>
                    <a:cubicBezTo>
                      <a:pt x="62" y="33"/>
                      <a:pt x="61" y="27"/>
                      <a:pt x="58" y="23"/>
                    </a:cubicBezTo>
                    <a:cubicBezTo>
                      <a:pt x="55" y="20"/>
                      <a:pt x="50" y="18"/>
                      <a:pt x="44" y="18"/>
                    </a:cubicBezTo>
                    <a:cubicBezTo>
                      <a:pt x="41" y="18"/>
                      <a:pt x="38" y="18"/>
                      <a:pt x="36" y="19"/>
                    </a:cubicBezTo>
                    <a:cubicBezTo>
                      <a:pt x="34" y="20"/>
                      <a:pt x="32" y="22"/>
                      <a:pt x="30" y="24"/>
                    </a:cubicBezTo>
                    <a:cubicBezTo>
                      <a:pt x="29" y="26"/>
                      <a:pt x="27" y="28"/>
                      <a:pt x="27" y="31"/>
                    </a:cubicBezTo>
                    <a:cubicBezTo>
                      <a:pt x="26" y="34"/>
                      <a:pt x="25" y="37"/>
                      <a:pt x="25" y="40"/>
                    </a:cubicBezTo>
                    <a:lnTo>
                      <a:pt x="62" y="40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6063814" y="5888786"/>
                <a:ext cx="134510" cy="12884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7" extrusionOk="0">
                    <a:moveTo>
                      <a:pt x="132" y="124"/>
                    </a:move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2" y="126"/>
                      <a:pt x="131" y="126"/>
                      <a:pt x="131" y="126"/>
                    </a:cubicBezTo>
                    <a:cubicBezTo>
                      <a:pt x="130" y="126"/>
                      <a:pt x="130" y="126"/>
                      <a:pt x="129" y="127"/>
                    </a:cubicBezTo>
                    <a:cubicBezTo>
                      <a:pt x="128" y="127"/>
                      <a:pt x="127" y="127"/>
                      <a:pt x="126" y="127"/>
                    </a:cubicBezTo>
                    <a:cubicBezTo>
                      <a:pt x="125" y="127"/>
                      <a:pt x="124" y="127"/>
                      <a:pt x="123" y="127"/>
                    </a:cubicBezTo>
                    <a:cubicBezTo>
                      <a:pt x="123" y="126"/>
                      <a:pt x="122" y="126"/>
                      <a:pt x="121" y="126"/>
                    </a:cubicBezTo>
                    <a:cubicBezTo>
                      <a:pt x="121" y="126"/>
                      <a:pt x="121" y="126"/>
                      <a:pt x="120" y="125"/>
                    </a:cubicBezTo>
                    <a:cubicBezTo>
                      <a:pt x="120" y="125"/>
                      <a:pt x="120" y="125"/>
                      <a:pt x="120" y="124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0" y="125"/>
                      <a:pt x="70" y="125"/>
                      <a:pt x="70" y="126"/>
                    </a:cubicBezTo>
                    <a:cubicBezTo>
                      <a:pt x="69" y="126"/>
                      <a:pt x="69" y="126"/>
                      <a:pt x="68" y="126"/>
                    </a:cubicBezTo>
                    <a:cubicBezTo>
                      <a:pt x="68" y="126"/>
                      <a:pt x="67" y="127"/>
                      <a:pt x="67" y="127"/>
                    </a:cubicBezTo>
                    <a:cubicBezTo>
                      <a:pt x="66" y="127"/>
                      <a:pt x="66" y="127"/>
                      <a:pt x="65" y="127"/>
                    </a:cubicBezTo>
                    <a:cubicBezTo>
                      <a:pt x="64" y="127"/>
                      <a:pt x="63" y="127"/>
                      <a:pt x="62" y="127"/>
                    </a:cubicBezTo>
                    <a:cubicBezTo>
                      <a:pt x="62" y="127"/>
                      <a:pt x="61" y="126"/>
                      <a:pt x="61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1" y="125"/>
                    </a:cubicBezTo>
                    <a:cubicBezTo>
                      <a:pt x="11" y="126"/>
                      <a:pt x="11" y="126"/>
                      <a:pt x="10" y="126"/>
                    </a:cubicBezTo>
                    <a:cubicBezTo>
                      <a:pt x="10" y="126"/>
                      <a:pt x="9" y="126"/>
                      <a:pt x="8" y="127"/>
                    </a:cubicBezTo>
                    <a:cubicBezTo>
                      <a:pt x="8" y="127"/>
                      <a:pt x="7" y="127"/>
                      <a:pt x="5" y="127"/>
                    </a:cubicBezTo>
                    <a:cubicBezTo>
                      <a:pt x="4" y="127"/>
                      <a:pt x="3" y="127"/>
                      <a:pt x="3" y="127"/>
                    </a:cubicBezTo>
                    <a:cubicBezTo>
                      <a:pt x="2" y="126"/>
                      <a:pt x="1" y="126"/>
                      <a:pt x="1" y="126"/>
                    </a:cubicBezTo>
                    <a:cubicBezTo>
                      <a:pt x="0" y="126"/>
                      <a:pt x="0" y="126"/>
                      <a:pt x="0" y="125"/>
                    </a:cubicBezTo>
                    <a:cubicBezTo>
                      <a:pt x="0" y="125"/>
                      <a:pt x="0" y="125"/>
                      <a:pt x="0" y="12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1"/>
                      <a:pt x="18" y="1"/>
                      <a:pt x="19" y="2"/>
                    </a:cubicBezTo>
                    <a:cubicBezTo>
                      <a:pt x="20" y="3"/>
                      <a:pt x="21" y="3"/>
                      <a:pt x="22" y="4"/>
                    </a:cubicBezTo>
                    <a:cubicBezTo>
                      <a:pt x="22" y="5"/>
                      <a:pt x="23" y="6"/>
                      <a:pt x="23" y="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109" y="8"/>
                      <a:pt x="109" y="8"/>
                      <a:pt x="109" y="8"/>
                    </a:cubicBezTo>
                    <a:cubicBezTo>
                      <a:pt x="110" y="7"/>
                      <a:pt x="111" y="5"/>
                      <a:pt x="111" y="4"/>
                    </a:cubicBezTo>
                    <a:cubicBezTo>
                      <a:pt x="112" y="3"/>
                      <a:pt x="113" y="2"/>
                      <a:pt x="114" y="2"/>
                    </a:cubicBezTo>
                    <a:cubicBezTo>
                      <a:pt x="115" y="1"/>
                      <a:pt x="115" y="0"/>
                      <a:pt x="116" y="0"/>
                    </a:cubicBezTo>
                    <a:cubicBezTo>
                      <a:pt x="117" y="0"/>
                      <a:pt x="118" y="0"/>
                      <a:pt x="120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8" y="0"/>
                      <a:pt x="129" y="0"/>
                    </a:cubicBezTo>
                    <a:cubicBezTo>
                      <a:pt x="129" y="0"/>
                      <a:pt x="130" y="1"/>
                      <a:pt x="130" y="1"/>
                    </a:cubicBezTo>
                    <a:cubicBezTo>
                      <a:pt x="131" y="2"/>
                      <a:pt x="131" y="2"/>
                      <a:pt x="132" y="3"/>
                    </a:cubicBezTo>
                    <a:cubicBezTo>
                      <a:pt x="132" y="4"/>
                      <a:pt x="132" y="5"/>
                      <a:pt x="132" y="6"/>
                    </a:cubicBezTo>
                    <a:lnTo>
                      <a:pt x="132" y="124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6217312" y="5921385"/>
                <a:ext cx="79123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78" h="96" extrusionOk="0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8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5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5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4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9" y="91"/>
                      <a:pt x="66" y="92"/>
                      <a:pt x="64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5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8" y="0"/>
                      <a:pt x="53" y="1"/>
                      <a:pt x="58" y="4"/>
                    </a:cubicBezTo>
                    <a:cubicBezTo>
                      <a:pt x="63" y="6"/>
                      <a:pt x="66" y="9"/>
                      <a:pt x="69" y="12"/>
                    </a:cubicBezTo>
                    <a:cubicBezTo>
                      <a:pt x="73" y="16"/>
                      <a:pt x="75" y="21"/>
                      <a:pt x="76" y="26"/>
                    </a:cubicBezTo>
                    <a:cubicBezTo>
                      <a:pt x="78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8" y="22"/>
                      <a:pt x="16" y="25"/>
                      <a:pt x="14" y="29"/>
                    </a:cubicBezTo>
                    <a:cubicBezTo>
                      <a:pt x="13" y="32"/>
                      <a:pt x="13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6313843" y="5921385"/>
                <a:ext cx="129762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95" extrusionOk="0">
                    <a:moveTo>
                      <a:pt x="126" y="92"/>
                    </a:moveTo>
                    <a:cubicBezTo>
                      <a:pt x="126" y="93"/>
                      <a:pt x="126" y="93"/>
                      <a:pt x="126" y="93"/>
                    </a:cubicBezTo>
                    <a:cubicBezTo>
                      <a:pt x="126" y="94"/>
                      <a:pt x="126" y="94"/>
                      <a:pt x="125" y="94"/>
                    </a:cubicBezTo>
                    <a:cubicBezTo>
                      <a:pt x="125" y="94"/>
                      <a:pt x="124" y="94"/>
                      <a:pt x="123" y="95"/>
                    </a:cubicBezTo>
                    <a:cubicBezTo>
                      <a:pt x="123" y="95"/>
                      <a:pt x="122" y="95"/>
                      <a:pt x="121" y="95"/>
                    </a:cubicBezTo>
                    <a:cubicBezTo>
                      <a:pt x="119" y="95"/>
                      <a:pt x="118" y="95"/>
                      <a:pt x="118" y="95"/>
                    </a:cubicBezTo>
                    <a:cubicBezTo>
                      <a:pt x="117" y="94"/>
                      <a:pt x="116" y="94"/>
                      <a:pt x="116" y="94"/>
                    </a:cubicBezTo>
                    <a:cubicBezTo>
                      <a:pt x="115" y="94"/>
                      <a:pt x="115" y="94"/>
                      <a:pt x="115" y="93"/>
                    </a:cubicBezTo>
                    <a:cubicBezTo>
                      <a:pt x="115" y="93"/>
                      <a:pt x="115" y="93"/>
                      <a:pt x="115" y="92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115" y="34"/>
                      <a:pt x="114" y="30"/>
                      <a:pt x="114" y="26"/>
                    </a:cubicBezTo>
                    <a:cubicBezTo>
                      <a:pt x="113" y="23"/>
                      <a:pt x="112" y="20"/>
                      <a:pt x="110" y="18"/>
                    </a:cubicBezTo>
                    <a:cubicBezTo>
                      <a:pt x="109" y="15"/>
                      <a:pt x="106" y="13"/>
                      <a:pt x="104" y="12"/>
                    </a:cubicBezTo>
                    <a:cubicBezTo>
                      <a:pt x="102" y="11"/>
                      <a:pt x="99" y="10"/>
                      <a:pt x="95" y="10"/>
                    </a:cubicBezTo>
                    <a:cubicBezTo>
                      <a:pt x="91" y="10"/>
                      <a:pt x="87" y="12"/>
                      <a:pt x="83" y="15"/>
                    </a:cubicBezTo>
                    <a:cubicBezTo>
                      <a:pt x="79" y="18"/>
                      <a:pt x="74" y="23"/>
                      <a:pt x="69" y="29"/>
                    </a:cubicBezTo>
                    <a:cubicBezTo>
                      <a:pt x="69" y="92"/>
                      <a:pt x="69" y="92"/>
                      <a:pt x="69" y="92"/>
                    </a:cubicBezTo>
                    <a:cubicBezTo>
                      <a:pt x="69" y="93"/>
                      <a:pt x="69" y="93"/>
                      <a:pt x="69" y="93"/>
                    </a:cubicBezTo>
                    <a:cubicBezTo>
                      <a:pt x="69" y="94"/>
                      <a:pt x="68" y="94"/>
                      <a:pt x="68" y="94"/>
                    </a:cubicBezTo>
                    <a:cubicBezTo>
                      <a:pt x="67" y="94"/>
                      <a:pt x="67" y="94"/>
                      <a:pt x="66" y="95"/>
                    </a:cubicBezTo>
                    <a:cubicBezTo>
                      <a:pt x="65" y="95"/>
                      <a:pt x="64" y="95"/>
                      <a:pt x="63" y="95"/>
                    </a:cubicBezTo>
                    <a:cubicBezTo>
                      <a:pt x="62" y="95"/>
                      <a:pt x="61" y="95"/>
                      <a:pt x="60" y="95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4"/>
                      <a:pt x="58" y="94"/>
                      <a:pt x="58" y="93"/>
                    </a:cubicBezTo>
                    <a:cubicBezTo>
                      <a:pt x="58" y="93"/>
                      <a:pt x="57" y="93"/>
                      <a:pt x="57" y="92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4"/>
                      <a:pt x="57" y="30"/>
                      <a:pt x="56" y="26"/>
                    </a:cubicBezTo>
                    <a:cubicBezTo>
                      <a:pt x="56" y="23"/>
                      <a:pt x="54" y="20"/>
                      <a:pt x="53" y="18"/>
                    </a:cubicBezTo>
                    <a:cubicBezTo>
                      <a:pt x="51" y="15"/>
                      <a:pt x="49" y="13"/>
                      <a:pt x="47" y="12"/>
                    </a:cubicBezTo>
                    <a:cubicBezTo>
                      <a:pt x="44" y="11"/>
                      <a:pt x="41" y="10"/>
                      <a:pt x="38" y="10"/>
                    </a:cubicBezTo>
                    <a:cubicBezTo>
                      <a:pt x="34" y="10"/>
                      <a:pt x="30" y="12"/>
                      <a:pt x="25" y="15"/>
                    </a:cubicBezTo>
                    <a:cubicBezTo>
                      <a:pt x="21" y="18"/>
                      <a:pt x="17" y="23"/>
                      <a:pt x="12" y="29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6" y="11"/>
                      <a:pt x="21" y="7"/>
                      <a:pt x="26" y="4"/>
                    </a:cubicBezTo>
                    <a:cubicBezTo>
                      <a:pt x="30" y="1"/>
                      <a:pt x="35" y="0"/>
                      <a:pt x="39" y="0"/>
                    </a:cubicBezTo>
                    <a:cubicBezTo>
                      <a:pt x="43" y="0"/>
                      <a:pt x="46" y="1"/>
                      <a:pt x="49" y="2"/>
                    </a:cubicBezTo>
                    <a:cubicBezTo>
                      <a:pt x="52" y="2"/>
                      <a:pt x="55" y="4"/>
                      <a:pt x="57" y="5"/>
                    </a:cubicBezTo>
                    <a:cubicBezTo>
                      <a:pt x="59" y="7"/>
                      <a:pt x="61" y="9"/>
                      <a:pt x="63" y="11"/>
                    </a:cubicBezTo>
                    <a:cubicBezTo>
                      <a:pt x="64" y="13"/>
                      <a:pt x="65" y="16"/>
                      <a:pt x="66" y="18"/>
                    </a:cubicBezTo>
                    <a:cubicBezTo>
                      <a:pt x="69" y="15"/>
                      <a:pt x="72" y="12"/>
                      <a:pt x="75" y="10"/>
                    </a:cubicBezTo>
                    <a:cubicBezTo>
                      <a:pt x="78" y="7"/>
                      <a:pt x="80" y="6"/>
                      <a:pt x="83" y="4"/>
                    </a:cubicBezTo>
                    <a:cubicBezTo>
                      <a:pt x="85" y="3"/>
                      <a:pt x="88" y="2"/>
                      <a:pt x="90" y="1"/>
                    </a:cubicBezTo>
                    <a:cubicBezTo>
                      <a:pt x="92" y="1"/>
                      <a:pt x="94" y="0"/>
                      <a:pt x="97" y="0"/>
                    </a:cubicBezTo>
                    <a:cubicBezTo>
                      <a:pt x="102" y="0"/>
                      <a:pt x="107" y="1"/>
                      <a:pt x="111" y="3"/>
                    </a:cubicBezTo>
                    <a:cubicBezTo>
                      <a:pt x="115" y="5"/>
                      <a:pt x="118" y="8"/>
                      <a:pt x="120" y="11"/>
                    </a:cubicBezTo>
                    <a:cubicBezTo>
                      <a:pt x="122" y="14"/>
                      <a:pt x="124" y="18"/>
                      <a:pt x="125" y="23"/>
                    </a:cubicBezTo>
                    <a:cubicBezTo>
                      <a:pt x="126" y="27"/>
                      <a:pt x="126" y="32"/>
                      <a:pt x="126" y="37"/>
                    </a:cubicBezTo>
                    <a:lnTo>
                      <a:pt x="126" y="92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6467342" y="5879473"/>
                <a:ext cx="77541" cy="13815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38" extrusionOk="0">
                    <a:moveTo>
                      <a:pt x="77" y="89"/>
                    </a:moveTo>
                    <a:cubicBezTo>
                      <a:pt x="77" y="96"/>
                      <a:pt x="76" y="103"/>
                      <a:pt x="75" y="109"/>
                    </a:cubicBezTo>
                    <a:cubicBezTo>
                      <a:pt x="73" y="115"/>
                      <a:pt x="71" y="120"/>
                      <a:pt x="67" y="125"/>
                    </a:cubicBezTo>
                    <a:cubicBezTo>
                      <a:pt x="64" y="129"/>
                      <a:pt x="60" y="132"/>
                      <a:pt x="55" y="134"/>
                    </a:cubicBezTo>
                    <a:cubicBezTo>
                      <a:pt x="51" y="137"/>
                      <a:pt x="45" y="138"/>
                      <a:pt x="39" y="138"/>
                    </a:cubicBezTo>
                    <a:cubicBezTo>
                      <a:pt x="36" y="138"/>
                      <a:pt x="34" y="138"/>
                      <a:pt x="31" y="137"/>
                    </a:cubicBezTo>
                    <a:cubicBezTo>
                      <a:pt x="29" y="136"/>
                      <a:pt x="27" y="136"/>
                      <a:pt x="25" y="134"/>
                    </a:cubicBezTo>
                    <a:cubicBezTo>
                      <a:pt x="22" y="133"/>
                      <a:pt x="20" y="132"/>
                      <a:pt x="18" y="130"/>
                    </a:cubicBezTo>
                    <a:cubicBezTo>
                      <a:pt x="16" y="128"/>
                      <a:pt x="13" y="125"/>
                      <a:pt x="10" y="123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6"/>
                      <a:pt x="10" y="136"/>
                      <a:pt x="9" y="136"/>
                    </a:cubicBezTo>
                    <a:cubicBezTo>
                      <a:pt x="9" y="136"/>
                      <a:pt x="8" y="137"/>
                      <a:pt x="7" y="137"/>
                    </a:cubicBezTo>
                    <a:cubicBezTo>
                      <a:pt x="7" y="137"/>
                      <a:pt x="6" y="137"/>
                      <a:pt x="5" y="137"/>
                    </a:cubicBezTo>
                    <a:cubicBezTo>
                      <a:pt x="4" y="137"/>
                      <a:pt x="3" y="137"/>
                      <a:pt x="2" y="137"/>
                    </a:cubicBezTo>
                    <a:cubicBezTo>
                      <a:pt x="2" y="137"/>
                      <a:pt x="1" y="136"/>
                      <a:pt x="1" y="136"/>
                    </a:cubicBezTo>
                    <a:cubicBezTo>
                      <a:pt x="0" y="136"/>
                      <a:pt x="0" y="136"/>
                      <a:pt x="0" y="135"/>
                    </a:cubicBezTo>
                    <a:cubicBezTo>
                      <a:pt x="0" y="135"/>
                      <a:pt x="0" y="135"/>
                      <a:pt x="0" y="13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1" y="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4" y="55"/>
                      <a:pt x="17" y="52"/>
                      <a:pt x="19" y="50"/>
                    </a:cubicBezTo>
                    <a:cubicBezTo>
                      <a:pt x="22" y="48"/>
                      <a:pt x="24" y="47"/>
                      <a:pt x="27" y="46"/>
                    </a:cubicBezTo>
                    <a:cubicBezTo>
                      <a:pt x="29" y="44"/>
                      <a:pt x="32" y="44"/>
                      <a:pt x="34" y="43"/>
                    </a:cubicBezTo>
                    <a:cubicBezTo>
                      <a:pt x="36" y="42"/>
                      <a:pt x="39" y="42"/>
                      <a:pt x="41" y="42"/>
                    </a:cubicBezTo>
                    <a:cubicBezTo>
                      <a:pt x="48" y="42"/>
                      <a:pt x="53" y="43"/>
                      <a:pt x="58" y="46"/>
                    </a:cubicBezTo>
                    <a:cubicBezTo>
                      <a:pt x="62" y="48"/>
                      <a:pt x="66" y="52"/>
                      <a:pt x="69" y="56"/>
                    </a:cubicBezTo>
                    <a:cubicBezTo>
                      <a:pt x="72" y="60"/>
                      <a:pt x="74" y="65"/>
                      <a:pt x="75" y="71"/>
                    </a:cubicBezTo>
                    <a:cubicBezTo>
                      <a:pt x="76" y="76"/>
                      <a:pt x="77" y="83"/>
                      <a:pt x="77" y="89"/>
                    </a:cubicBezTo>
                    <a:close/>
                    <a:moveTo>
                      <a:pt x="65" y="91"/>
                    </a:moveTo>
                    <a:cubicBezTo>
                      <a:pt x="65" y="86"/>
                      <a:pt x="64" y="81"/>
                      <a:pt x="64" y="76"/>
                    </a:cubicBezTo>
                    <a:cubicBezTo>
                      <a:pt x="63" y="72"/>
                      <a:pt x="62" y="68"/>
                      <a:pt x="60" y="64"/>
                    </a:cubicBezTo>
                    <a:cubicBezTo>
                      <a:pt x="58" y="61"/>
                      <a:pt x="55" y="58"/>
                      <a:pt x="52" y="55"/>
                    </a:cubicBezTo>
                    <a:cubicBezTo>
                      <a:pt x="49" y="53"/>
                      <a:pt x="45" y="52"/>
                      <a:pt x="40" y="52"/>
                    </a:cubicBezTo>
                    <a:cubicBezTo>
                      <a:pt x="38" y="52"/>
                      <a:pt x="36" y="53"/>
                      <a:pt x="34" y="53"/>
                    </a:cubicBezTo>
                    <a:cubicBezTo>
                      <a:pt x="31" y="54"/>
                      <a:pt x="29" y="55"/>
                      <a:pt x="27" y="56"/>
                    </a:cubicBezTo>
                    <a:cubicBezTo>
                      <a:pt x="24" y="58"/>
                      <a:pt x="22" y="60"/>
                      <a:pt x="19" y="62"/>
                    </a:cubicBezTo>
                    <a:cubicBezTo>
                      <a:pt x="17" y="65"/>
                      <a:pt x="14" y="68"/>
                      <a:pt x="11" y="71"/>
                    </a:cubicBezTo>
                    <a:cubicBezTo>
                      <a:pt x="11" y="110"/>
                      <a:pt x="11" y="110"/>
                      <a:pt x="11" y="110"/>
                    </a:cubicBezTo>
                    <a:cubicBezTo>
                      <a:pt x="16" y="115"/>
                      <a:pt x="21" y="120"/>
                      <a:pt x="26" y="123"/>
                    </a:cubicBezTo>
                    <a:cubicBezTo>
                      <a:pt x="30" y="126"/>
                      <a:pt x="35" y="128"/>
                      <a:pt x="40" y="128"/>
                    </a:cubicBezTo>
                    <a:cubicBezTo>
                      <a:pt x="44" y="128"/>
                      <a:pt x="48" y="127"/>
                      <a:pt x="51" y="125"/>
                    </a:cubicBezTo>
                    <a:cubicBezTo>
                      <a:pt x="54" y="122"/>
                      <a:pt x="57" y="120"/>
                      <a:pt x="59" y="116"/>
                    </a:cubicBezTo>
                    <a:cubicBezTo>
                      <a:pt x="61" y="113"/>
                      <a:pt x="63" y="109"/>
                      <a:pt x="63" y="104"/>
                    </a:cubicBezTo>
                    <a:cubicBezTo>
                      <a:pt x="64" y="100"/>
                      <a:pt x="65" y="95"/>
                      <a:pt x="65" y="91"/>
                    </a:cubicBez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6555960" y="5921385"/>
                <a:ext cx="80706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78" h="96" extrusionOk="0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7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4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4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8" y="91"/>
                      <a:pt x="66" y="92"/>
                      <a:pt x="63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4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7" y="0"/>
                      <a:pt x="53" y="1"/>
                      <a:pt x="58" y="4"/>
                    </a:cubicBezTo>
                    <a:cubicBezTo>
                      <a:pt x="62" y="6"/>
                      <a:pt x="66" y="9"/>
                      <a:pt x="69" y="12"/>
                    </a:cubicBezTo>
                    <a:cubicBezTo>
                      <a:pt x="72" y="16"/>
                      <a:pt x="75" y="21"/>
                      <a:pt x="76" y="26"/>
                    </a:cubicBezTo>
                    <a:cubicBezTo>
                      <a:pt x="77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7" y="22"/>
                      <a:pt x="16" y="25"/>
                      <a:pt x="14" y="29"/>
                    </a:cubicBezTo>
                    <a:cubicBezTo>
                      <a:pt x="13" y="32"/>
                      <a:pt x="12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6654072" y="5921385"/>
                <a:ext cx="49057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49" h="95" extrusionOk="0">
                    <a:moveTo>
                      <a:pt x="49" y="8"/>
                    </a:moveTo>
                    <a:cubicBezTo>
                      <a:pt x="49" y="9"/>
                      <a:pt x="49" y="10"/>
                      <a:pt x="49" y="11"/>
                    </a:cubicBezTo>
                    <a:cubicBezTo>
                      <a:pt x="49" y="11"/>
                      <a:pt x="49" y="12"/>
                      <a:pt x="49" y="12"/>
                    </a:cubicBezTo>
                    <a:cubicBezTo>
                      <a:pt x="49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6" y="14"/>
                      <a:pt x="45" y="13"/>
                    </a:cubicBezTo>
                    <a:cubicBezTo>
                      <a:pt x="44" y="13"/>
                      <a:pt x="43" y="13"/>
                      <a:pt x="42" y="12"/>
                    </a:cubicBezTo>
                    <a:cubicBezTo>
                      <a:pt x="41" y="12"/>
                      <a:pt x="40" y="12"/>
                      <a:pt x="39" y="11"/>
                    </a:cubicBezTo>
                    <a:cubicBezTo>
                      <a:pt x="38" y="11"/>
                      <a:pt x="36" y="11"/>
                      <a:pt x="35" y="11"/>
                    </a:cubicBezTo>
                    <a:cubicBezTo>
                      <a:pt x="33" y="11"/>
                      <a:pt x="31" y="11"/>
                      <a:pt x="30" y="12"/>
                    </a:cubicBezTo>
                    <a:cubicBezTo>
                      <a:pt x="28" y="13"/>
                      <a:pt x="26" y="14"/>
                      <a:pt x="24" y="16"/>
                    </a:cubicBezTo>
                    <a:cubicBezTo>
                      <a:pt x="22" y="17"/>
                      <a:pt x="20" y="20"/>
                      <a:pt x="18" y="22"/>
                    </a:cubicBezTo>
                    <a:cubicBezTo>
                      <a:pt x="16" y="25"/>
                      <a:pt x="14" y="28"/>
                      <a:pt x="12" y="3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4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4" y="14"/>
                      <a:pt x="16" y="11"/>
                      <a:pt x="18" y="9"/>
                    </a:cubicBezTo>
                    <a:cubicBezTo>
                      <a:pt x="20" y="7"/>
                      <a:pt x="22" y="5"/>
                      <a:pt x="24" y="3"/>
                    </a:cubicBezTo>
                    <a:cubicBezTo>
                      <a:pt x="26" y="2"/>
                      <a:pt x="28" y="1"/>
                      <a:pt x="30" y="1"/>
                    </a:cubicBezTo>
                    <a:cubicBezTo>
                      <a:pt x="32" y="0"/>
                      <a:pt x="34" y="0"/>
                      <a:pt x="36" y="0"/>
                    </a:cubicBezTo>
                    <a:cubicBezTo>
                      <a:pt x="37" y="0"/>
                      <a:pt x="38" y="0"/>
                      <a:pt x="39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4" y="1"/>
                      <a:pt x="45" y="1"/>
                      <a:pt x="46" y="2"/>
                    </a:cubicBezTo>
                    <a:cubicBezTo>
                      <a:pt x="47" y="2"/>
                      <a:pt x="47" y="3"/>
                      <a:pt x="48" y="3"/>
                    </a:cubicBezTo>
                    <a:cubicBezTo>
                      <a:pt x="48" y="3"/>
                      <a:pt x="48" y="3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9" y="6"/>
                    </a:cubicBezTo>
                    <a:cubicBezTo>
                      <a:pt x="49" y="7"/>
                      <a:pt x="49" y="7"/>
                      <a:pt x="49" y="8"/>
                    </a:cubicBez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6701546" y="5921385"/>
                <a:ext cx="61717" cy="96242"/>
              </a:xfrm>
              <a:custGeom>
                <a:avLst/>
                <a:gdLst/>
                <a:ahLst/>
                <a:cxnLst/>
                <a:rect l="l" t="t" r="r" b="b"/>
                <a:pathLst>
                  <a:path w="60" h="96" extrusionOk="0">
                    <a:moveTo>
                      <a:pt x="60" y="69"/>
                    </a:moveTo>
                    <a:cubicBezTo>
                      <a:pt x="60" y="73"/>
                      <a:pt x="59" y="77"/>
                      <a:pt x="58" y="80"/>
                    </a:cubicBezTo>
                    <a:cubicBezTo>
                      <a:pt x="56" y="83"/>
                      <a:pt x="54" y="86"/>
                      <a:pt x="51" y="89"/>
                    </a:cubicBezTo>
                    <a:cubicBezTo>
                      <a:pt x="48" y="91"/>
                      <a:pt x="45" y="93"/>
                      <a:pt x="41" y="94"/>
                    </a:cubicBezTo>
                    <a:cubicBezTo>
                      <a:pt x="37" y="95"/>
                      <a:pt x="32" y="96"/>
                      <a:pt x="27" y="96"/>
                    </a:cubicBezTo>
                    <a:cubicBezTo>
                      <a:pt x="24" y="96"/>
                      <a:pt x="21" y="96"/>
                      <a:pt x="19" y="95"/>
                    </a:cubicBezTo>
                    <a:cubicBezTo>
                      <a:pt x="16" y="95"/>
                      <a:pt x="13" y="94"/>
                      <a:pt x="11" y="93"/>
                    </a:cubicBezTo>
                    <a:cubicBezTo>
                      <a:pt x="9" y="92"/>
                      <a:pt x="7" y="92"/>
                      <a:pt x="6" y="91"/>
                    </a:cubicBezTo>
                    <a:cubicBezTo>
                      <a:pt x="4" y="90"/>
                      <a:pt x="3" y="89"/>
                      <a:pt x="2" y="89"/>
                    </a:cubicBezTo>
                    <a:cubicBezTo>
                      <a:pt x="1" y="88"/>
                      <a:pt x="1" y="87"/>
                      <a:pt x="1" y="86"/>
                    </a:cubicBezTo>
                    <a:cubicBezTo>
                      <a:pt x="0" y="85"/>
                      <a:pt x="0" y="84"/>
                      <a:pt x="0" y="82"/>
                    </a:cubicBezTo>
                    <a:cubicBezTo>
                      <a:pt x="0" y="81"/>
                      <a:pt x="0" y="81"/>
                      <a:pt x="0" y="80"/>
                    </a:cubicBezTo>
                    <a:cubicBezTo>
                      <a:pt x="0" y="79"/>
                      <a:pt x="1" y="79"/>
                      <a:pt x="1" y="78"/>
                    </a:cubicBezTo>
                    <a:cubicBezTo>
                      <a:pt x="1" y="78"/>
                      <a:pt x="1" y="78"/>
                      <a:pt x="2" y="77"/>
                    </a:cubicBezTo>
                    <a:cubicBezTo>
                      <a:pt x="2" y="77"/>
                      <a:pt x="2" y="77"/>
                      <a:pt x="3" y="77"/>
                    </a:cubicBezTo>
                    <a:cubicBezTo>
                      <a:pt x="3" y="77"/>
                      <a:pt x="4" y="77"/>
                      <a:pt x="6" y="78"/>
                    </a:cubicBezTo>
                    <a:cubicBezTo>
                      <a:pt x="7" y="79"/>
                      <a:pt x="9" y="80"/>
                      <a:pt x="11" y="81"/>
                    </a:cubicBezTo>
                    <a:cubicBezTo>
                      <a:pt x="13" y="82"/>
                      <a:pt x="15" y="83"/>
                      <a:pt x="18" y="84"/>
                    </a:cubicBezTo>
                    <a:cubicBezTo>
                      <a:pt x="21" y="85"/>
                      <a:pt x="24" y="86"/>
                      <a:pt x="28" y="86"/>
                    </a:cubicBezTo>
                    <a:cubicBezTo>
                      <a:pt x="31" y="86"/>
                      <a:pt x="34" y="85"/>
                      <a:pt x="36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0"/>
                      <a:pt x="46" y="79"/>
                      <a:pt x="47" y="77"/>
                    </a:cubicBezTo>
                    <a:cubicBezTo>
                      <a:pt x="48" y="75"/>
                      <a:pt x="49" y="72"/>
                      <a:pt x="49" y="70"/>
                    </a:cubicBezTo>
                    <a:cubicBezTo>
                      <a:pt x="49" y="67"/>
                      <a:pt x="48" y="65"/>
                      <a:pt x="47" y="63"/>
                    </a:cubicBezTo>
                    <a:cubicBezTo>
                      <a:pt x="45" y="61"/>
                      <a:pt x="44" y="59"/>
                      <a:pt x="42" y="58"/>
                    </a:cubicBezTo>
                    <a:cubicBezTo>
                      <a:pt x="39" y="56"/>
                      <a:pt x="37" y="55"/>
                      <a:pt x="34" y="54"/>
                    </a:cubicBezTo>
                    <a:cubicBezTo>
                      <a:pt x="32" y="53"/>
                      <a:pt x="29" y="52"/>
                      <a:pt x="26" y="51"/>
                    </a:cubicBezTo>
                    <a:cubicBezTo>
                      <a:pt x="23" y="50"/>
                      <a:pt x="20" y="48"/>
                      <a:pt x="18" y="47"/>
                    </a:cubicBezTo>
                    <a:cubicBezTo>
                      <a:pt x="15" y="46"/>
                      <a:pt x="12" y="44"/>
                      <a:pt x="10" y="42"/>
                    </a:cubicBezTo>
                    <a:cubicBezTo>
                      <a:pt x="8" y="40"/>
                      <a:pt x="7" y="38"/>
                      <a:pt x="5" y="35"/>
                    </a:cubicBezTo>
                    <a:cubicBezTo>
                      <a:pt x="4" y="32"/>
                      <a:pt x="3" y="29"/>
                      <a:pt x="3" y="25"/>
                    </a:cubicBezTo>
                    <a:cubicBezTo>
                      <a:pt x="3" y="22"/>
                      <a:pt x="4" y="19"/>
                      <a:pt x="5" y="16"/>
                    </a:cubicBezTo>
                    <a:cubicBezTo>
                      <a:pt x="6" y="13"/>
                      <a:pt x="8" y="10"/>
                      <a:pt x="10" y="8"/>
                    </a:cubicBezTo>
                    <a:cubicBezTo>
                      <a:pt x="13" y="6"/>
                      <a:pt x="16" y="4"/>
                      <a:pt x="20" y="2"/>
                    </a:cubicBezTo>
                    <a:cubicBezTo>
                      <a:pt x="24" y="1"/>
                      <a:pt x="28" y="0"/>
                      <a:pt x="33" y="0"/>
                    </a:cubicBezTo>
                    <a:cubicBezTo>
                      <a:pt x="36" y="0"/>
                      <a:pt x="38" y="0"/>
                      <a:pt x="40" y="1"/>
                    </a:cubicBezTo>
                    <a:cubicBezTo>
                      <a:pt x="42" y="1"/>
                      <a:pt x="44" y="2"/>
                      <a:pt x="46" y="2"/>
                    </a:cubicBezTo>
                    <a:cubicBezTo>
                      <a:pt x="48" y="3"/>
                      <a:pt x="49" y="3"/>
                      <a:pt x="51" y="4"/>
                    </a:cubicBezTo>
                    <a:cubicBezTo>
                      <a:pt x="52" y="5"/>
                      <a:pt x="53" y="5"/>
                      <a:pt x="54" y="6"/>
                    </a:cubicBezTo>
                    <a:cubicBezTo>
                      <a:pt x="54" y="6"/>
                      <a:pt x="55" y="7"/>
                      <a:pt x="55" y="7"/>
                    </a:cubicBezTo>
                    <a:cubicBezTo>
                      <a:pt x="55" y="8"/>
                      <a:pt x="55" y="8"/>
                      <a:pt x="56" y="8"/>
                    </a:cubicBezTo>
                    <a:cubicBezTo>
                      <a:pt x="56" y="9"/>
                      <a:pt x="56" y="9"/>
                      <a:pt x="56" y="10"/>
                    </a:cubicBezTo>
                    <a:cubicBezTo>
                      <a:pt x="56" y="10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4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2" y="16"/>
                      <a:pt x="51" y="16"/>
                    </a:cubicBezTo>
                    <a:cubicBezTo>
                      <a:pt x="50" y="15"/>
                      <a:pt x="49" y="14"/>
                      <a:pt x="47" y="13"/>
                    </a:cubicBezTo>
                    <a:cubicBezTo>
                      <a:pt x="45" y="13"/>
                      <a:pt x="43" y="12"/>
                      <a:pt x="41" y="11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0" y="10"/>
                      <a:pt x="27" y="10"/>
                      <a:pt x="25" y="11"/>
                    </a:cubicBezTo>
                    <a:cubicBezTo>
                      <a:pt x="22" y="12"/>
                      <a:pt x="21" y="13"/>
                      <a:pt x="19" y="14"/>
                    </a:cubicBezTo>
                    <a:cubicBezTo>
                      <a:pt x="18" y="15"/>
                      <a:pt x="16" y="17"/>
                      <a:pt x="16" y="19"/>
                    </a:cubicBezTo>
                    <a:cubicBezTo>
                      <a:pt x="15" y="20"/>
                      <a:pt x="15" y="22"/>
                      <a:pt x="15" y="24"/>
                    </a:cubicBezTo>
                    <a:cubicBezTo>
                      <a:pt x="15" y="27"/>
                      <a:pt x="15" y="30"/>
                      <a:pt x="16" y="32"/>
                    </a:cubicBezTo>
                    <a:cubicBezTo>
                      <a:pt x="18" y="34"/>
                      <a:pt x="20" y="35"/>
                      <a:pt x="22" y="37"/>
                    </a:cubicBezTo>
                    <a:cubicBezTo>
                      <a:pt x="24" y="38"/>
                      <a:pt x="26" y="39"/>
                      <a:pt x="29" y="41"/>
                    </a:cubicBezTo>
                    <a:cubicBezTo>
                      <a:pt x="32" y="42"/>
                      <a:pt x="35" y="43"/>
                      <a:pt x="37" y="44"/>
                    </a:cubicBezTo>
                    <a:cubicBezTo>
                      <a:pt x="40" y="45"/>
                      <a:pt x="43" y="46"/>
                      <a:pt x="46" y="48"/>
                    </a:cubicBezTo>
                    <a:cubicBezTo>
                      <a:pt x="49" y="49"/>
                      <a:pt x="51" y="50"/>
                      <a:pt x="53" y="52"/>
                    </a:cubicBezTo>
                    <a:cubicBezTo>
                      <a:pt x="55" y="54"/>
                      <a:pt x="57" y="57"/>
                      <a:pt x="58" y="59"/>
                    </a:cubicBezTo>
                    <a:cubicBezTo>
                      <a:pt x="60" y="62"/>
                      <a:pt x="60" y="65"/>
                      <a:pt x="60" y="69"/>
                    </a:cubicBezTo>
                    <a:close/>
                  </a:path>
                </a:pathLst>
              </a:cu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5432410" y="5711825"/>
                <a:ext cx="136092" cy="1536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55B3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5432410" y="5711825"/>
                <a:ext cx="136092" cy="1536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5427663" y="5804963"/>
                <a:ext cx="136092" cy="1521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98" extrusionOk="0">
                    <a:moveTo>
                      <a:pt x="0" y="0"/>
                    </a:moveTo>
                    <a:lnTo>
                      <a:pt x="0" y="98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98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5432410" y="5894996"/>
                <a:ext cx="136092" cy="1536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E8382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>
                <a:off x="5582745" y="5711825"/>
                <a:ext cx="136092" cy="153678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86" y="5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86" y="5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2" name="Google Shape;62;p8">
              <a:hlinkClick r:id="rId4"/>
            </p:cNvPr>
            <p:cNvSpPr/>
            <p:nvPr/>
          </p:nvSpPr>
          <p:spPr>
            <a:xfrm>
              <a:off x="5434149" y="6156959"/>
              <a:ext cx="1341120" cy="348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761692" y="697584"/>
            <a:ext cx="4422000" cy="370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BB0"/>
              </a:buClr>
              <a:buSzPts val="4500"/>
              <a:buFont typeface="Montserrat Alternates"/>
              <a:buNone/>
            </a:pPr>
            <a:r>
              <a:rPr lang="en-US" b="0" dirty="0" err="1">
                <a:solidFill>
                  <a:srgbClr val="3EABB0"/>
                </a:solidFill>
              </a:rPr>
              <a:t>Área</a:t>
            </a:r>
            <a:r>
              <a:rPr lang="en-US" b="0" dirty="0">
                <a:solidFill>
                  <a:srgbClr val="3EABB0"/>
                </a:solidFill>
              </a:rPr>
              <a:t> de </a:t>
            </a:r>
            <a:r>
              <a:rPr lang="en-US" b="0" dirty="0" err="1">
                <a:solidFill>
                  <a:srgbClr val="3EABB0"/>
                </a:solidFill>
              </a:rPr>
              <a:t>Crédito</a:t>
            </a:r>
            <a:br>
              <a:rPr lang="en-US" b="0" dirty="0">
                <a:solidFill>
                  <a:srgbClr val="3EABB0"/>
                </a:solidFill>
              </a:rPr>
            </a:br>
            <a:r>
              <a:rPr lang="en-US" dirty="0"/>
              <a:t> </a:t>
            </a:r>
            <a:br>
              <a:rPr lang="en-US" dirty="0"/>
            </a:br>
            <a:r>
              <a:rPr lang="en-US" dirty="0" err="1">
                <a:solidFill>
                  <a:srgbClr val="3F3F3F"/>
                </a:solidFill>
              </a:rPr>
              <a:t>Evaluación</a:t>
            </a:r>
            <a:r>
              <a:rPr lang="en-US" dirty="0">
                <a:solidFill>
                  <a:srgbClr val="3F3F3F"/>
                </a:solidFill>
              </a:rPr>
              <a:t> del </a:t>
            </a:r>
            <a:r>
              <a:rPr lang="en-US" dirty="0" err="1">
                <a:solidFill>
                  <a:srgbClr val="3F3F3F"/>
                </a:solidFill>
              </a:rPr>
              <a:t>modelo</a:t>
            </a:r>
            <a:r>
              <a:rPr lang="en-US" dirty="0">
                <a:solidFill>
                  <a:srgbClr val="3F3F3F"/>
                </a:solidFill>
              </a:rPr>
              <a:t> de </a:t>
            </a:r>
            <a:r>
              <a:rPr lang="en-US" dirty="0" err="1">
                <a:solidFill>
                  <a:srgbClr val="3F3F3F"/>
                </a:solidFill>
              </a:rPr>
              <a:t>otorgamiento</a:t>
            </a:r>
            <a:endParaRPr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5757530" y="0"/>
            <a:ext cx="3386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55" r="16656"/>
          <a:stretch/>
        </p:blipFill>
        <p:spPr>
          <a:xfrm>
            <a:off x="4572000" y="647257"/>
            <a:ext cx="3849000" cy="3849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828961" y="1259844"/>
            <a:ext cx="41145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i="1" err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Contenido</a:t>
            </a:r>
            <a:endParaRPr sz="4100" b="1" i="1">
              <a:solidFill>
                <a:srgbClr val="3F3F3F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89596" y="1609944"/>
            <a:ext cx="5154600" cy="30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</a:pPr>
            <a:endParaRPr lang="en-US" sz="1600" b="1" dirty="0">
              <a:solidFill>
                <a:schemeClr val="dk2"/>
              </a:solidFill>
            </a:endParaRP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Dónde</a:t>
            </a: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estamos</a:t>
            </a:r>
            <a:r>
              <a:rPr lang="en-US" sz="1600" b="1" dirty="0">
                <a:solidFill>
                  <a:schemeClr val="dk2"/>
                </a:solidFill>
              </a:rPr>
              <a:t>?</a:t>
            </a: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 err="1">
                <a:solidFill>
                  <a:schemeClr val="dk2"/>
                </a:solidFill>
              </a:rPr>
              <a:t>Objetivo</a:t>
            </a:r>
            <a:r>
              <a:rPr lang="en-US" sz="1600" b="1" dirty="0">
                <a:solidFill>
                  <a:schemeClr val="dk2"/>
                </a:solidFill>
              </a:rPr>
              <a:t> del </a:t>
            </a:r>
            <a:r>
              <a:rPr lang="en-US" sz="1600" b="1" dirty="0" err="1">
                <a:solidFill>
                  <a:schemeClr val="dk2"/>
                </a:solidFill>
              </a:rPr>
              <a:t>modelo</a:t>
            </a:r>
            <a:endParaRPr lang="en-US" sz="1600" b="1" dirty="0">
              <a:solidFill>
                <a:schemeClr val="dk2"/>
              </a:solidFill>
            </a:endParaRP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revisamos</a:t>
            </a: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 err="1">
                <a:solidFill>
                  <a:schemeClr val="dk2"/>
                </a:solidFill>
              </a:rPr>
              <a:t>Resultados</a:t>
            </a:r>
            <a:r>
              <a:rPr lang="en-US" sz="1600" b="1" dirty="0">
                <a:solidFill>
                  <a:schemeClr val="dk2"/>
                </a:solidFill>
              </a:rPr>
              <a:t> del </a:t>
            </a:r>
            <a:r>
              <a:rPr lang="en-US" sz="1600" b="1" dirty="0" err="1">
                <a:solidFill>
                  <a:schemeClr val="dk2"/>
                </a:solidFill>
              </a:rPr>
              <a:t>análisis</a:t>
            </a:r>
            <a:endParaRPr lang="en-US" sz="1600" b="1" dirty="0">
              <a:solidFill>
                <a:schemeClr val="dk2"/>
              </a:solidFill>
            </a:endParaRPr>
          </a:p>
          <a:p>
            <a:pPr marL="177800" marR="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Alternates"/>
              <a:buAutoNum type="arabicPeriod"/>
            </a:pPr>
            <a:r>
              <a:rPr lang="en-US" sz="1600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lang="en-US" sz="16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1143000" y="0"/>
            <a:ext cx="735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41" r="16641"/>
          <a:stretch/>
        </p:blipFill>
        <p:spPr>
          <a:xfrm>
            <a:off x="305991" y="468488"/>
            <a:ext cx="1431000" cy="14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3"/>
          </p:nvPr>
        </p:nvSpPr>
        <p:spPr>
          <a:xfrm>
            <a:off x="2185029" y="179817"/>
            <a:ext cx="6072000" cy="7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</a:pPr>
            <a:r>
              <a:rPr lang="es-ES" dirty="0"/>
              <a:t>¿Dónde estamos?</a:t>
            </a:r>
            <a:endParaRPr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C062DE7-550F-48AC-3ADE-D3D837187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19615"/>
              </p:ext>
            </p:extLst>
          </p:nvPr>
        </p:nvGraphicFramePr>
        <p:xfrm>
          <a:off x="1652410" y="1240186"/>
          <a:ext cx="5839179" cy="343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3" r="434"/>
          <a:stretch/>
        </p:blipFill>
        <p:spPr>
          <a:xfrm>
            <a:off x="1469951" y="0"/>
            <a:ext cx="3399184" cy="5143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0"/>
          <p:cNvCxnSpPr/>
          <p:nvPr/>
        </p:nvCxnSpPr>
        <p:spPr>
          <a:xfrm>
            <a:off x="303029" y="774792"/>
            <a:ext cx="0" cy="436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0"/>
          <p:cNvSpPr txBox="1"/>
          <p:nvPr/>
        </p:nvSpPr>
        <p:spPr>
          <a:xfrm>
            <a:off x="5525139" y="83999"/>
            <a:ext cx="3618861" cy="133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i="1" dirty="0" err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Objetivo</a:t>
            </a:r>
            <a:r>
              <a:rPr lang="en-US" sz="4100" b="1" i="1" dirty="0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del </a:t>
            </a:r>
            <a:r>
              <a:rPr lang="en-US" sz="4100" b="1" i="1" dirty="0" err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modelo</a:t>
            </a:r>
            <a:endParaRPr sz="4100" b="1" i="1" dirty="0">
              <a:solidFill>
                <a:srgbClr val="3F3F3F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6915150" y="1415102"/>
            <a:ext cx="2229000" cy="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ortar rectángulo de esquina diagonal 1">
            <a:extLst>
              <a:ext uri="{FF2B5EF4-FFF2-40B4-BE49-F238E27FC236}">
                <a16:creationId xmlns:a16="http://schemas.microsoft.com/office/drawing/2014/main" id="{E8663CFC-D296-A8D6-5B12-FFD023461341}"/>
              </a:ext>
            </a:extLst>
          </p:cNvPr>
          <p:cNvSpPr/>
          <p:nvPr/>
        </p:nvSpPr>
        <p:spPr>
          <a:xfrm>
            <a:off x="5410986" y="1887451"/>
            <a:ext cx="3355942" cy="283537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 acuerdo con el comportamiento de 24 meses de un portafolio de crédito, elaborar un modelo que nos ayude a precedir si los clientes a los que se les está aprobando un crédito actualmente terminarán resultando en una pérdida para la compañía de acuerdo con sus comportamientos de pago.</a:t>
            </a:r>
            <a:endParaRPr lang="es-MX" sz="1800" b="1" i="1" dirty="0"/>
          </a:p>
          <a:p>
            <a:pPr algn="ctr"/>
            <a:endParaRPr lang="es-MX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2"/>
          <p:cNvGrpSpPr/>
          <p:nvPr/>
        </p:nvGrpSpPr>
        <p:grpSpPr>
          <a:xfrm>
            <a:off x="7372722" y="12"/>
            <a:ext cx="1771291" cy="1768558"/>
            <a:chOff x="2538691" y="3517915"/>
            <a:chExt cx="1624144" cy="1621638"/>
          </a:xfrm>
        </p:grpSpPr>
        <p:sp>
          <p:nvSpPr>
            <p:cNvPr id="97" name="Google Shape;97;p12"/>
            <p:cNvSpPr/>
            <p:nvPr/>
          </p:nvSpPr>
          <p:spPr>
            <a:xfrm rot="-5400000">
              <a:off x="2539944" y="3516662"/>
              <a:ext cx="1621638" cy="1624143"/>
            </a:xfrm>
            <a:custGeom>
              <a:avLst/>
              <a:gdLst/>
              <a:ahLst/>
              <a:cxnLst/>
              <a:rect l="l" t="t" r="r" b="b"/>
              <a:pathLst>
                <a:path w="2090" h="2089" extrusionOk="0">
                  <a:moveTo>
                    <a:pt x="2090" y="693"/>
                  </a:moveTo>
                  <a:lnTo>
                    <a:pt x="2090" y="0"/>
                  </a:lnTo>
                  <a:cubicBezTo>
                    <a:pt x="936" y="0"/>
                    <a:pt x="0" y="935"/>
                    <a:pt x="0" y="2089"/>
                  </a:cubicBezTo>
                  <a:lnTo>
                    <a:pt x="694" y="2089"/>
                  </a:lnTo>
                  <a:cubicBezTo>
                    <a:pt x="694" y="1318"/>
                    <a:pt x="1319" y="693"/>
                    <a:pt x="2090" y="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5400000">
              <a:off x="2987473" y="3516556"/>
              <a:ext cx="1174003" cy="1176722"/>
            </a:xfrm>
            <a:custGeom>
              <a:avLst/>
              <a:gdLst/>
              <a:ahLst/>
              <a:cxnLst/>
              <a:rect l="l" t="t" r="r" b="b"/>
              <a:pathLst>
                <a:path w="1396" h="1396" extrusionOk="0">
                  <a:moveTo>
                    <a:pt x="0" y="1396"/>
                  </a:moveTo>
                  <a:lnTo>
                    <a:pt x="1396" y="1396"/>
                  </a:lnTo>
                  <a:lnTo>
                    <a:pt x="1396" y="0"/>
                  </a:lnTo>
                  <a:cubicBezTo>
                    <a:pt x="625" y="0"/>
                    <a:pt x="0" y="625"/>
                    <a:pt x="0" y="13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830" r="21831"/>
          <a:stretch/>
        </p:blipFill>
        <p:spPr>
          <a:xfrm>
            <a:off x="7372713" y="283213"/>
            <a:ext cx="1431000" cy="14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>
            <a:spLocks noGrp="1"/>
          </p:cNvSpPr>
          <p:nvPr>
            <p:ph type="body" idx="3"/>
          </p:nvPr>
        </p:nvSpPr>
        <p:spPr>
          <a:xfrm>
            <a:off x="657585" y="623018"/>
            <a:ext cx="63432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</a:pPr>
            <a:r>
              <a:rPr lang="es-ES" i="1" dirty="0"/>
              <a:t>¿Qué revisamos?</a:t>
            </a:r>
            <a:endParaRPr i="1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EEBFC70-BCDF-9525-7473-8E6102DCF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825363"/>
              </p:ext>
            </p:extLst>
          </p:nvPr>
        </p:nvGraphicFramePr>
        <p:xfrm>
          <a:off x="4681995" y="796287"/>
          <a:ext cx="340621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5AF360F-78BE-3A5A-D578-DDF8A3C6A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11486"/>
              </p:ext>
            </p:extLst>
          </p:nvPr>
        </p:nvGraphicFramePr>
        <p:xfrm>
          <a:off x="340287" y="1261895"/>
          <a:ext cx="4711105" cy="3258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B718A00-9C8A-465B-4533-EFB4F45D69C5}"/>
              </a:ext>
            </a:extLst>
          </p:cNvPr>
          <p:cNvSpPr txBox="1"/>
          <p:nvPr/>
        </p:nvSpPr>
        <p:spPr>
          <a:xfrm>
            <a:off x="340287" y="4520482"/>
            <a:ext cx="4306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Vigente: De 0 a 59 días de atraso</a:t>
            </a:r>
          </a:p>
          <a:p>
            <a:r>
              <a:rPr lang="es-MX" sz="1000" dirty="0"/>
              <a:t>Vencido: De 60 a 180 días de atraso</a:t>
            </a:r>
          </a:p>
          <a:p>
            <a:r>
              <a:rPr lang="es-MX" sz="1000" dirty="0"/>
              <a:t>Castigado: De 181 días de atraso en adelante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2"/>
          <p:cNvGrpSpPr/>
          <p:nvPr/>
        </p:nvGrpSpPr>
        <p:grpSpPr>
          <a:xfrm>
            <a:off x="7372722" y="12"/>
            <a:ext cx="1771291" cy="1768558"/>
            <a:chOff x="2538691" y="3517915"/>
            <a:chExt cx="1624144" cy="1621638"/>
          </a:xfrm>
        </p:grpSpPr>
        <p:sp>
          <p:nvSpPr>
            <p:cNvPr id="97" name="Google Shape;97;p12"/>
            <p:cNvSpPr/>
            <p:nvPr/>
          </p:nvSpPr>
          <p:spPr>
            <a:xfrm rot="-5400000">
              <a:off x="2539944" y="3516662"/>
              <a:ext cx="1621638" cy="1624143"/>
            </a:xfrm>
            <a:custGeom>
              <a:avLst/>
              <a:gdLst/>
              <a:ahLst/>
              <a:cxnLst/>
              <a:rect l="l" t="t" r="r" b="b"/>
              <a:pathLst>
                <a:path w="2090" h="2089" extrusionOk="0">
                  <a:moveTo>
                    <a:pt x="2090" y="693"/>
                  </a:moveTo>
                  <a:lnTo>
                    <a:pt x="2090" y="0"/>
                  </a:lnTo>
                  <a:cubicBezTo>
                    <a:pt x="936" y="0"/>
                    <a:pt x="0" y="935"/>
                    <a:pt x="0" y="2089"/>
                  </a:cubicBezTo>
                  <a:lnTo>
                    <a:pt x="694" y="2089"/>
                  </a:lnTo>
                  <a:cubicBezTo>
                    <a:pt x="694" y="1318"/>
                    <a:pt x="1319" y="693"/>
                    <a:pt x="2090" y="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5400000">
              <a:off x="2987473" y="3516556"/>
              <a:ext cx="1174003" cy="1176722"/>
            </a:xfrm>
            <a:custGeom>
              <a:avLst/>
              <a:gdLst/>
              <a:ahLst/>
              <a:cxnLst/>
              <a:rect l="l" t="t" r="r" b="b"/>
              <a:pathLst>
                <a:path w="1396" h="1396" extrusionOk="0">
                  <a:moveTo>
                    <a:pt x="0" y="1396"/>
                  </a:moveTo>
                  <a:lnTo>
                    <a:pt x="1396" y="1396"/>
                  </a:lnTo>
                  <a:lnTo>
                    <a:pt x="1396" y="0"/>
                  </a:lnTo>
                  <a:cubicBezTo>
                    <a:pt x="625" y="0"/>
                    <a:pt x="0" y="625"/>
                    <a:pt x="0" y="13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" name="Google Shape;99;p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830" r="21831"/>
          <a:stretch/>
        </p:blipFill>
        <p:spPr>
          <a:xfrm>
            <a:off x="7372713" y="283213"/>
            <a:ext cx="1431000" cy="14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>
            <a:spLocks noGrp="1"/>
          </p:cNvSpPr>
          <p:nvPr>
            <p:ph type="body" idx="3"/>
          </p:nvPr>
        </p:nvSpPr>
        <p:spPr>
          <a:xfrm>
            <a:off x="657585" y="623018"/>
            <a:ext cx="6343200" cy="12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</a:pPr>
            <a:r>
              <a:rPr lang="es-ES" i="1" dirty="0"/>
              <a:t>Resultado del análisis</a:t>
            </a:r>
            <a:endParaRPr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F0EC06-E27F-1068-F544-9C25374C2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7" y="1714213"/>
            <a:ext cx="3739444" cy="3016577"/>
          </a:xfrm>
          <a:prstGeom prst="rect">
            <a:avLst/>
          </a:prstGeom>
        </p:spPr>
      </p:pic>
      <p:sp>
        <p:nvSpPr>
          <p:cNvPr id="6" name="Google Shape;90;p11">
            <a:extLst>
              <a:ext uri="{FF2B5EF4-FFF2-40B4-BE49-F238E27FC236}">
                <a16:creationId xmlns:a16="http://schemas.microsoft.com/office/drawing/2014/main" id="{23800C16-9F95-8E91-8C24-4296332E9E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8626" y="1206631"/>
            <a:ext cx="1962765" cy="50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 err="1"/>
              <a:t>Modelo</a:t>
            </a:r>
            <a:r>
              <a:rPr lang="en-US" b="1" dirty="0"/>
              <a:t> KNN Train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/>
              <a:t>Score = </a:t>
            </a:r>
            <a:r>
              <a:rPr lang="es-MX" dirty="0"/>
              <a:t>0.9990</a:t>
            </a:r>
            <a:endParaRPr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82D907-E8E0-9349-E777-FF65280EE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659" y="1714213"/>
            <a:ext cx="3739444" cy="3016577"/>
          </a:xfrm>
          <a:prstGeom prst="rect">
            <a:avLst/>
          </a:prstGeom>
        </p:spPr>
      </p:pic>
      <p:sp>
        <p:nvSpPr>
          <p:cNvPr id="8" name="Google Shape;90;p11">
            <a:extLst>
              <a:ext uri="{FF2B5EF4-FFF2-40B4-BE49-F238E27FC236}">
                <a16:creationId xmlns:a16="http://schemas.microsoft.com/office/drawing/2014/main" id="{C61B585D-AE9D-B526-7B68-F05D517EE45D}"/>
              </a:ext>
            </a:extLst>
          </p:cNvPr>
          <p:cNvSpPr txBox="1">
            <a:spLocks/>
          </p:cNvSpPr>
          <p:nvPr/>
        </p:nvSpPr>
        <p:spPr>
          <a:xfrm>
            <a:off x="5339998" y="1206631"/>
            <a:ext cx="1962765" cy="50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en-US" b="1" dirty="0" err="1"/>
              <a:t>Modelo</a:t>
            </a:r>
            <a:r>
              <a:rPr lang="en-US" b="1" dirty="0"/>
              <a:t> KNN Test</a:t>
            </a:r>
          </a:p>
          <a:p>
            <a:pPr marL="0" indent="0" algn="ctr">
              <a:spcBef>
                <a:spcPts val="0"/>
              </a:spcBef>
            </a:pPr>
            <a:r>
              <a:rPr lang="en-US" b="1" dirty="0"/>
              <a:t>Score = </a:t>
            </a:r>
            <a:r>
              <a:rPr lang="es-MX" dirty="0"/>
              <a:t>0.9988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24C284-69DD-39A0-7230-936B66833A21}"/>
              </a:ext>
            </a:extLst>
          </p:cNvPr>
          <p:cNvSpPr txBox="1"/>
          <p:nvPr/>
        </p:nvSpPr>
        <p:spPr>
          <a:xfrm>
            <a:off x="2945606" y="4589502"/>
            <a:ext cx="3012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0 = Vigente: De 0 a 59 días de atraso</a:t>
            </a:r>
          </a:p>
          <a:p>
            <a:r>
              <a:rPr lang="es-MX" sz="1000" dirty="0"/>
              <a:t>1 = Vencido: De 60 a 180 días de atraso</a:t>
            </a:r>
          </a:p>
          <a:p>
            <a:r>
              <a:rPr lang="es-MX" sz="1000" dirty="0"/>
              <a:t>2 = Castigado: De 181 días de atraso en adelante</a:t>
            </a:r>
          </a:p>
        </p:txBody>
      </p:sp>
    </p:spTree>
    <p:extLst>
      <p:ext uri="{BB962C8B-B14F-4D97-AF65-F5344CB8AC3E}">
        <p14:creationId xmlns:p14="http://schemas.microsoft.com/office/powerpoint/2010/main" val="214735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1143000" y="0"/>
            <a:ext cx="735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41" r="16641"/>
          <a:stretch/>
        </p:blipFill>
        <p:spPr>
          <a:xfrm>
            <a:off x="305991" y="468488"/>
            <a:ext cx="1431000" cy="14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2118834" y="1598418"/>
            <a:ext cx="4064943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i="1" dirty="0"/>
              <a:t>Los </a:t>
            </a:r>
            <a:r>
              <a:rPr lang="en-US" sz="1400" i="1" dirty="0" err="1"/>
              <a:t>niveles</a:t>
            </a:r>
            <a:r>
              <a:rPr lang="en-US" sz="1400" i="1" dirty="0"/>
              <a:t> de </a:t>
            </a:r>
            <a:r>
              <a:rPr lang="en-US" sz="1400" i="1" dirty="0" err="1"/>
              <a:t>predicción</a:t>
            </a:r>
            <a:r>
              <a:rPr lang="en-US" sz="1400" i="1" dirty="0"/>
              <a:t>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relación</a:t>
            </a:r>
            <a:r>
              <a:rPr lang="en-US" sz="1400" i="1" dirty="0"/>
              <a:t> con </a:t>
            </a:r>
            <a:r>
              <a:rPr lang="en-US" sz="1400" i="1" dirty="0" err="1"/>
              <a:t>el</a:t>
            </a:r>
            <a:r>
              <a:rPr lang="en-US" sz="1400" i="1" dirty="0"/>
              <a:t> </a:t>
            </a:r>
            <a:r>
              <a:rPr lang="en-US" sz="1400" i="1" dirty="0" err="1"/>
              <a:t>comportamiento</a:t>
            </a:r>
            <a:r>
              <a:rPr lang="en-US" sz="1400" i="1" dirty="0"/>
              <a:t> real del </a:t>
            </a:r>
            <a:r>
              <a:rPr lang="en-US" sz="1400" i="1" dirty="0" err="1"/>
              <a:t>portafolio</a:t>
            </a:r>
            <a:r>
              <a:rPr lang="en-US" sz="1400" i="1" dirty="0"/>
              <a:t> son </a:t>
            </a:r>
            <a:r>
              <a:rPr lang="en-US" sz="1400" i="1" dirty="0" err="1"/>
              <a:t>sumamente</a:t>
            </a:r>
            <a:r>
              <a:rPr lang="en-US" sz="1400" i="1" dirty="0"/>
              <a:t> </a:t>
            </a:r>
            <a:r>
              <a:rPr lang="en-US" sz="1400" i="1" dirty="0" err="1"/>
              <a:t>similares</a:t>
            </a:r>
            <a:r>
              <a:rPr lang="en-US" sz="1400" i="1" dirty="0"/>
              <a:t>, </a:t>
            </a:r>
            <a:r>
              <a:rPr lang="en-US" sz="1400" i="1" dirty="0" err="1"/>
              <a:t>por</a:t>
            </a:r>
            <a:r>
              <a:rPr lang="en-US" sz="1400" i="1" dirty="0"/>
              <a:t> lo que </a:t>
            </a:r>
            <a:r>
              <a:rPr lang="en-US" sz="1400" i="1" dirty="0" err="1"/>
              <a:t>podemos</a:t>
            </a:r>
            <a:r>
              <a:rPr lang="en-US" sz="1400" i="1" dirty="0"/>
              <a:t> </a:t>
            </a:r>
            <a:r>
              <a:rPr lang="en-US" sz="1400" i="1" dirty="0" err="1"/>
              <a:t>concluir</a:t>
            </a:r>
            <a:r>
              <a:rPr lang="en-US" sz="1400" i="1" dirty="0"/>
              <a:t> que la </a:t>
            </a:r>
            <a:r>
              <a:rPr lang="en-US" sz="1400" i="1" dirty="0" err="1"/>
              <a:t>calibración</a:t>
            </a:r>
            <a:r>
              <a:rPr lang="en-US" sz="1400" i="1" dirty="0"/>
              <a:t> del </a:t>
            </a:r>
            <a:r>
              <a:rPr lang="en-US" sz="1400" i="1" dirty="0" err="1"/>
              <a:t>modelo</a:t>
            </a:r>
            <a:r>
              <a:rPr lang="en-US" sz="1400" i="1" dirty="0"/>
              <a:t> actual de </a:t>
            </a:r>
            <a:r>
              <a:rPr lang="en-US" sz="1400" i="1" dirty="0" err="1"/>
              <a:t>otorgamiento</a:t>
            </a:r>
            <a:r>
              <a:rPr lang="en-US" sz="1400" i="1" dirty="0"/>
              <a:t> </a:t>
            </a:r>
            <a:r>
              <a:rPr lang="en-US" sz="1400" i="1" dirty="0" err="1"/>
              <a:t>realiza</a:t>
            </a:r>
            <a:r>
              <a:rPr lang="en-US" sz="1400" i="1" dirty="0"/>
              <a:t> </a:t>
            </a:r>
            <a:r>
              <a:rPr lang="en-US" sz="1400" i="1" dirty="0" err="1"/>
              <a:t>una</a:t>
            </a:r>
            <a:r>
              <a:rPr lang="en-US" sz="1400" i="1" dirty="0"/>
              <a:t> </a:t>
            </a:r>
            <a:r>
              <a:rPr lang="en-US" sz="1400" i="1" dirty="0" err="1"/>
              <a:t>correcta</a:t>
            </a:r>
            <a:r>
              <a:rPr lang="en-US" sz="1400" i="1" dirty="0"/>
              <a:t> </a:t>
            </a:r>
            <a:r>
              <a:rPr lang="en-US" sz="1400" i="1" dirty="0" err="1"/>
              <a:t>aproximación</a:t>
            </a:r>
            <a:r>
              <a:rPr lang="en-US" sz="1400" i="1" dirty="0"/>
              <a:t> al </a:t>
            </a:r>
            <a:r>
              <a:rPr lang="en-US" sz="1400" i="1" dirty="0" err="1"/>
              <a:t>comportamiento</a:t>
            </a:r>
            <a:r>
              <a:rPr lang="en-US" sz="1400" i="1" dirty="0"/>
              <a:t> de </a:t>
            </a:r>
            <a:r>
              <a:rPr lang="en-US" sz="1400" i="1" dirty="0" err="1"/>
              <a:t>pago</a:t>
            </a:r>
            <a:r>
              <a:rPr lang="en-US" sz="1400" i="1" dirty="0"/>
              <a:t> de </a:t>
            </a:r>
            <a:r>
              <a:rPr lang="en-US" sz="1400" i="1" dirty="0" err="1"/>
              <a:t>los</a:t>
            </a:r>
            <a:r>
              <a:rPr lang="en-US" sz="1400" i="1" dirty="0"/>
              <a:t> </a:t>
            </a:r>
            <a:r>
              <a:rPr lang="en-US" sz="1400" i="1" dirty="0" err="1"/>
              <a:t>clientes</a:t>
            </a:r>
            <a:r>
              <a:rPr lang="en-US" sz="1400" i="1" dirty="0"/>
              <a:t>, </a:t>
            </a:r>
            <a:r>
              <a:rPr lang="en-US" sz="1400" i="1" dirty="0" err="1"/>
              <a:t>minimizando</a:t>
            </a:r>
            <a:r>
              <a:rPr lang="en-US" sz="1400" i="1" dirty="0"/>
              <a:t> la </a:t>
            </a:r>
            <a:r>
              <a:rPr lang="en-US" sz="1400" i="1" dirty="0" err="1"/>
              <a:t>posibilidad</a:t>
            </a:r>
            <a:r>
              <a:rPr lang="en-US" sz="1400" i="1" dirty="0"/>
              <a:t> de que se </a:t>
            </a:r>
            <a:r>
              <a:rPr lang="en-US" sz="1400" i="1" dirty="0" err="1"/>
              <a:t>conviertan</a:t>
            </a:r>
            <a:r>
              <a:rPr lang="en-US" sz="1400" i="1" dirty="0"/>
              <a:t> </a:t>
            </a:r>
            <a:r>
              <a:rPr lang="en-US" sz="1400" i="1" dirty="0" err="1"/>
              <a:t>en</a:t>
            </a:r>
            <a:r>
              <a:rPr lang="en-US" sz="1400" i="1" dirty="0"/>
              <a:t> </a:t>
            </a:r>
            <a:r>
              <a:rPr lang="en-US" sz="1400" i="1" dirty="0" err="1"/>
              <a:t>una</a:t>
            </a:r>
            <a:r>
              <a:rPr lang="en-US" sz="1400" i="1" dirty="0"/>
              <a:t> </a:t>
            </a:r>
            <a:r>
              <a:rPr lang="en-US" sz="1400" i="1" dirty="0" err="1"/>
              <a:t>pérdida</a:t>
            </a:r>
            <a:r>
              <a:rPr lang="en-US" sz="1400" i="1" dirty="0"/>
              <a:t> para la </a:t>
            </a:r>
            <a:r>
              <a:rPr lang="en-US" sz="1400" i="1" dirty="0" err="1"/>
              <a:t>Empresa</a:t>
            </a:r>
            <a:r>
              <a:rPr lang="en-US" sz="1400" i="1" dirty="0"/>
              <a:t>.</a:t>
            </a:r>
            <a:endParaRPr sz="1400" i="1" dirty="0"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3"/>
          </p:nvPr>
        </p:nvSpPr>
        <p:spPr>
          <a:xfrm>
            <a:off x="2260443" y="581033"/>
            <a:ext cx="60720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 Alternates"/>
              <a:buNone/>
            </a:pPr>
            <a:r>
              <a:rPr lang="es-ES" dirty="0"/>
              <a:t>Conclusión</a:t>
            </a:r>
            <a:endParaRPr dirty="0"/>
          </a:p>
        </p:txBody>
      </p:sp>
      <p:pic>
        <p:nvPicPr>
          <p:cNvPr id="4" name="Gráfico 3" descr="Badge Tick1 con relleno sólido">
            <a:extLst>
              <a:ext uri="{FF2B5EF4-FFF2-40B4-BE49-F238E27FC236}">
                <a16:creationId xmlns:a16="http://schemas.microsoft.com/office/drawing/2014/main" id="{977DA1BA-97C4-3A1E-5A37-9DAEC1ABE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454" y="1899233"/>
            <a:ext cx="1576989" cy="15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162" b="12162"/>
          <a:stretch/>
        </p:blipFill>
        <p:spPr>
          <a:xfrm>
            <a:off x="2535864" y="0"/>
            <a:ext cx="6608136" cy="3333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347722" y="3816101"/>
            <a:ext cx="5088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1">
                <a:solidFill>
                  <a:srgbClr val="3F3F3F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Thank</a:t>
            </a:r>
            <a:r>
              <a:rPr lang="en-US" sz="5600" b="1" i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</a:t>
            </a:r>
            <a:r>
              <a:rPr lang="en-US" sz="5600" i="1">
                <a:solidFill>
                  <a:srgbClr val="3EABB0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you</a:t>
            </a:r>
            <a:endParaRPr sz="5600" i="1">
              <a:solidFill>
                <a:srgbClr val="3EABB0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cxnSp>
        <p:nvCxnSpPr>
          <p:cNvPr id="109" name="Google Shape;109;p13"/>
          <p:cNvCxnSpPr/>
          <p:nvPr/>
        </p:nvCxnSpPr>
        <p:spPr>
          <a:xfrm>
            <a:off x="5086350" y="4283537"/>
            <a:ext cx="1860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3"/>
          <p:cNvSpPr/>
          <p:nvPr/>
        </p:nvSpPr>
        <p:spPr>
          <a:xfrm>
            <a:off x="0" y="0"/>
            <a:ext cx="2535900" cy="33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232931"/>
      </a:dk2>
      <a:lt2>
        <a:srgbClr val="E3FDFD"/>
      </a:lt2>
      <a:accent1>
        <a:srgbClr val="72C9CD"/>
      </a:accent1>
      <a:accent2>
        <a:srgbClr val="A6E3E9"/>
      </a:accent2>
      <a:accent3>
        <a:srgbClr val="CAF1F4"/>
      </a:accent3>
      <a:accent4>
        <a:srgbClr val="EDEDED"/>
      </a:accent4>
      <a:accent5>
        <a:srgbClr val="01ACB4"/>
      </a:accent5>
      <a:accent6>
        <a:srgbClr val="206278"/>
      </a:accent6>
      <a:hlink>
        <a:srgbClr val="7AA8AC"/>
      </a:hlink>
      <a:folHlink>
        <a:srgbClr val="7AA8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277</Words>
  <Application>Microsoft Macintosh PowerPoint</Application>
  <PresentationFormat>Presentación en pantalla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Malgun Gothic</vt:lpstr>
      <vt:lpstr>Helvetica Neue</vt:lpstr>
      <vt:lpstr>Arial</vt:lpstr>
      <vt:lpstr>Montserrat Alternates</vt:lpstr>
      <vt:lpstr>Office 테마</vt:lpstr>
      <vt:lpstr>Área de Crédito   Evaluación del modelo de otorgamiento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 de Crédito  Evaluación del modelo de otorgamiento</dc:title>
  <cp:lastModifiedBy>Laura Chavez</cp:lastModifiedBy>
  <cp:revision>10</cp:revision>
  <dcterms:modified xsi:type="dcterms:W3CDTF">2023-09-16T16:24:07Z</dcterms:modified>
</cp:coreProperties>
</file>