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2" r:id="rId5"/>
    <p:sldId id="261" r:id="rId6"/>
  </p:sldIdLst>
  <p:sldSz cx="9144000" cy="6858000" type="screen4x3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BE92C949-3083-DDAE-E552-734562EA9E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4CC3DC6C-364C-00C5-19A9-017DFB754B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4BBDB3-7AC8-49E5-9A73-4603E77AAF12}" type="datetimeFigureOut">
              <a:rPr lang="es-CO"/>
              <a:pPr>
                <a:defRPr/>
              </a:pPr>
              <a:t>8/09/2025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C0328E3C-D08F-2CFD-E068-74D797026F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45816F43-1B19-21F2-19C9-1E219C6A7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C4F3668-4F73-3EC3-24D1-DA1841FF19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0F7CBC64-78FB-9714-7AB3-781A9D262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005A61EF-A413-4572-B9C0-15D2EEC59714}" type="slidenum">
              <a:rPr lang="es-CO" altLang="es-CO"/>
              <a:pPr/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Marcador de imagen de diapositiva">
            <a:extLst>
              <a:ext uri="{FF2B5EF4-FFF2-40B4-BE49-F238E27FC236}">
                <a16:creationId xmlns:a16="http://schemas.microsoft.com/office/drawing/2014/main" id="{73B08771-F2F3-AB06-FAD9-16EF0B60BF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2 Marcador de notas">
            <a:extLst>
              <a:ext uri="{FF2B5EF4-FFF2-40B4-BE49-F238E27FC236}">
                <a16:creationId xmlns:a16="http://schemas.microsoft.com/office/drawing/2014/main" id="{68E66292-1AD3-F5CB-CE24-579C441409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4100" name="3 Marcador de número de diapositiva">
            <a:extLst>
              <a:ext uri="{FF2B5EF4-FFF2-40B4-BE49-F238E27FC236}">
                <a16:creationId xmlns:a16="http://schemas.microsoft.com/office/drawing/2014/main" id="{24132229-FCA8-2095-8912-AC1834853F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C2DA68-E4AF-492F-8DD9-8296C4573260}" type="slidenum">
              <a:rPr lang="es-CO" altLang="es-CO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C22D8B77-C1D3-0A00-A869-65B12D839A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D7C764-0E45-4505-817A-12909C5376F6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7786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E64F5B6D-0F88-EA15-C860-E322D68B04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A47513-D27B-4AEA-A85D-B9DD5D2AB3F7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5534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61A83241-5594-598F-1BF5-FA5C0DC0D0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A769A3-85E2-4839-8E5E-8A5436FF1AC9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5275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5C5AD3D6-62F2-FCB9-7094-234CDAE31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69B23B-F899-451E-B145-7F8D8886E878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34370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D3A27087-6EC7-2356-65C7-D71AE73E81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C251DF-3702-4306-959F-3E2BD82C35BF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25131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>
            <a:extLst>
              <a:ext uri="{FF2B5EF4-FFF2-40B4-BE49-F238E27FC236}">
                <a16:creationId xmlns:a16="http://schemas.microsoft.com/office/drawing/2014/main" id="{2F30945E-3CCA-CF02-2FC4-E0C6EC7F43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5CC389-7F26-4725-9023-4E3F23451391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775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>
            <a:extLst>
              <a:ext uri="{FF2B5EF4-FFF2-40B4-BE49-F238E27FC236}">
                <a16:creationId xmlns:a16="http://schemas.microsoft.com/office/drawing/2014/main" id="{1F36965F-0DB7-FDB6-1BDC-C060CB82D0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E93947-508A-45BE-86AE-62D57ACA10CB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7621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36C5A0EE-9FB2-FEB2-6878-507E202ECC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B7450B-753A-4D0C-B28A-0047C690496A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67954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384546BB-A4E5-3B58-2ACB-27A5C74B1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5E326B-E61B-404A-91AD-F3330371B9CB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5680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>
            <a:extLst>
              <a:ext uri="{FF2B5EF4-FFF2-40B4-BE49-F238E27FC236}">
                <a16:creationId xmlns:a16="http://schemas.microsoft.com/office/drawing/2014/main" id="{5CB46EE3-431F-BB36-CA9D-04500F82734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71563" y="1785938"/>
            <a:ext cx="8229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s-CO" altLang="es-CO"/>
          </a:p>
        </p:txBody>
      </p:sp>
      <p:sp>
        <p:nvSpPr>
          <p:cNvPr id="1027" name="2 Marcador de texto">
            <a:extLst>
              <a:ext uri="{FF2B5EF4-FFF2-40B4-BE49-F238E27FC236}">
                <a16:creationId xmlns:a16="http://schemas.microsoft.com/office/drawing/2014/main" id="{401DA00B-C6A8-2C61-B79B-B7D77AF7FC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71563" y="2500313"/>
            <a:ext cx="78581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CAA3CB7F-6069-7DE9-612F-7EB7AE84F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3825" y="6421438"/>
            <a:ext cx="5905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b="1"/>
            </a:lvl1pPr>
          </a:lstStyle>
          <a:p>
            <a:fld id="{4D557006-C754-4C49-B04C-609781B5F229}" type="slidenum">
              <a:rPr lang="es-CO" altLang="es-CO"/>
              <a:pPr/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E650BECB-6DC4-937A-71A8-BBE5F4D10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203325"/>
            <a:ext cx="7772400" cy="1793875"/>
          </a:xfrm>
        </p:spPr>
        <p:txBody>
          <a:bodyPr/>
          <a:lstStyle/>
          <a:p>
            <a:pPr eaLnBrk="1" hangingPunct="1"/>
            <a:r>
              <a:rPr lang="es-CO" altLang="es-CO" dirty="0"/>
              <a:t>LAURA DANIELA DIAZ TORRES</a:t>
            </a:r>
            <a:br>
              <a:rPr lang="es-CO" altLang="es-CO" dirty="0"/>
            </a:br>
            <a:r>
              <a:rPr lang="es-CO" altLang="es-CO" dirty="0"/>
              <a:t>VIVIAN CABANZO FERNÁNDEZ</a:t>
            </a:r>
            <a:br>
              <a:rPr lang="es-CO" altLang="es-CO" dirty="0"/>
            </a:br>
            <a:r>
              <a:rPr lang="es-CO" altLang="es-CO" dirty="0"/>
              <a:t>ZENNETH OLIVERO TAPIAS</a:t>
            </a:r>
            <a:br>
              <a:rPr lang="es-CO" altLang="es-CO" dirty="0"/>
            </a:br>
            <a:r>
              <a:rPr lang="es-CO" altLang="es-CO" dirty="0"/>
              <a:t>CRISTIAN FELIPE MUÑOZ GUERRERO</a:t>
            </a:r>
          </a:p>
        </p:txBody>
      </p:sp>
      <p:sp>
        <p:nvSpPr>
          <p:cNvPr id="3" name="2 Subtítulo">
            <a:extLst>
              <a:ext uri="{FF2B5EF4-FFF2-40B4-BE49-F238E27FC236}">
                <a16:creationId xmlns:a16="http://schemas.microsoft.com/office/drawing/2014/main" id="{6A67B959-F5C7-E461-4D06-04057BB87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57563"/>
            <a:ext cx="6400800" cy="2297112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CO" b="1" dirty="0"/>
              <a:t>2025-02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s-CO" b="1" dirty="0"/>
              <a:t>BIG DATA Y MACHINE LEARNING PARA ECONOMIA APLICADA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endParaRPr lang="es-CO" b="1" dirty="0"/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s-CO" b="1" dirty="0"/>
              <a:t>Perfil de salarios según edad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endParaRPr lang="es-CO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A820D387-570C-2D98-0CB0-13C3EB36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563" y="1772816"/>
            <a:ext cx="8229600" cy="500062"/>
          </a:xfrm>
        </p:spPr>
        <p:txBody>
          <a:bodyPr/>
          <a:lstStyle/>
          <a:p>
            <a:r>
              <a:rPr lang="es-MX" altLang="es-CO" dirty="0"/>
              <a:t>Intuición económica</a:t>
            </a:r>
            <a:endParaRPr lang="es-CO" altLang="es-CO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63B12D8-4CDC-BC6C-5B04-EE5CFCBE49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1563" y="2492896"/>
            <a:ext cx="7726883" cy="264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s-MX" sz="1800" dirty="0"/>
              <a:t>En economía laboral, existe un perfil típico de 'joroba' edad–salario:</a:t>
            </a:r>
          </a:p>
          <a:p>
            <a:pPr marL="0" indent="0">
              <a:buNone/>
            </a:pPr>
            <a:endParaRPr lang="es-MX" sz="1800" dirty="0"/>
          </a:p>
          <a:p>
            <a:r>
              <a:rPr lang="es-MX" sz="1800" dirty="0"/>
              <a:t>Ingresos bajos en edades tempranas; crecen con la experiencia.</a:t>
            </a:r>
          </a:p>
          <a:p>
            <a:endParaRPr lang="es-MX" sz="1800" dirty="0"/>
          </a:p>
          <a:p>
            <a:r>
              <a:rPr lang="es-MX" sz="1800" dirty="0"/>
              <a:t>Alcanzan un máximo en la edad media y luego tienden a caer.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dirty="0"/>
              <a:t>Objetivo: estimar este perfil en la muestra y calcular la edad de máximo ingreso.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62526-6D89-AD9B-0E6E-55B7882CC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DE005566-508E-4275-DADE-8190634EF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563" y="1772816"/>
            <a:ext cx="8229600" cy="500062"/>
          </a:xfrm>
        </p:spPr>
        <p:txBody>
          <a:bodyPr/>
          <a:lstStyle/>
          <a:p>
            <a:r>
              <a:rPr lang="es-MX" altLang="es-CO" dirty="0"/>
              <a:t>Perfil ingresos-salarios:</a:t>
            </a:r>
            <a:endParaRPr lang="es-CO" alt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4">
                <a:extLst>
                  <a:ext uri="{FF2B5EF4-FFF2-40B4-BE49-F238E27FC236}">
                    <a16:creationId xmlns:a16="http://schemas.microsoft.com/office/drawing/2014/main" id="{1962FCFD-DDF8-96B5-5E28-E10E6FA6F9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563" y="2465835"/>
                <a:ext cx="7726883" cy="3182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s-MX" altLang="es-CO" sz="1800" dirty="0"/>
                  <a:t>Modelo: </a:t>
                </a:r>
              </a:p>
              <a:p>
                <a:pPr marL="0" indent="0" algn="ctr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MX" altLang="es-CO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altLang="es-CO" sz="180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s-MX" altLang="es-CO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altLang="es-CO" sz="18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s-MX" altLang="es-C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altLang="es-CO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CO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altLang="es-CO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altLang="es-C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MX" altLang="es-CO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alt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𝑒𝑑𝑎𝑑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alt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s-MX" alt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alt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𝑒𝑑𝑎𝑑</m:t>
                        </m:r>
                      </m:e>
                      <m:sup>
                        <m:r>
                          <a:rPr lang="es-MX" alt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altLang="es-C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MX" altLang="es-C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s-MX" altLang="es-C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altLang="es-CO" sz="1800" dirty="0"/>
                  <a:t>	</a:t>
                </a:r>
              </a:p>
              <a:p>
                <a:pPr marL="0" indent="0" algn="ctr">
                  <a:spcBef>
                    <a:spcPct val="0"/>
                  </a:spcBef>
                  <a:buNone/>
                </a:pPr>
                <a:endParaRPr lang="es-MX" altLang="es-CO" sz="1800" dirty="0"/>
              </a:p>
              <a:p>
                <a:r>
                  <a:rPr lang="es-MX" sz="1800" dirty="0"/>
                  <a:t>Edad (+): salarios crecen con los años.</a:t>
                </a:r>
              </a:p>
              <a:p>
                <a:r>
                  <a:rPr lang="es-MX" sz="1800" dirty="0"/>
                  <a:t>Edad² (–): el salario aumenta con la edad, pero cada vez a un ritmo menor..</a:t>
                </a:r>
              </a:p>
              <a:p>
                <a:r>
                  <a:rPr lang="es-MX" sz="1800" dirty="0"/>
                  <a:t>Modelo significativo (p &lt; 0.001).</a:t>
                </a:r>
              </a:p>
              <a:p>
                <a:r>
                  <a:rPr lang="es-MX" sz="1800" dirty="0"/>
                  <a:t>R² = 0.023 → la edad importa, pero no lo explica todo. Esto es común en estudios con datos individuales, porque los ingresos dependen de muchos más factores</a:t>
                </a:r>
                <a:endParaRPr lang="es-MX" altLang="es-CO" sz="1800" dirty="0"/>
              </a:p>
            </p:txBody>
          </p:sp>
        </mc:Choice>
        <mc:Fallback>
          <p:sp>
            <p:nvSpPr>
              <p:cNvPr id="4" name="Rectangle 4">
                <a:extLst>
                  <a:ext uri="{FF2B5EF4-FFF2-40B4-BE49-F238E27FC236}">
                    <a16:creationId xmlns:a16="http://schemas.microsoft.com/office/drawing/2014/main" id="{1962FCFD-DDF8-96B5-5E28-E10E6FA6F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1563" y="2465835"/>
                <a:ext cx="7726883" cy="3182410"/>
              </a:xfrm>
              <a:prstGeom prst="rect">
                <a:avLst/>
              </a:prstGeom>
              <a:blipFill>
                <a:blip r:embed="rId2"/>
                <a:stretch>
                  <a:fillRect l="-552" b="-9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12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8D27B-EA05-8091-57DB-C824C503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 del modelo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FAC215-2877-C47D-D45A-C3F0A9F73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52936"/>
            <a:ext cx="6248446" cy="236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6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605D7-35D5-033A-8CDC-8E2744B57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2FA7721E-AB35-A92C-2215-8FD0BDEB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563" y="1772816"/>
            <a:ext cx="8229600" cy="500062"/>
          </a:xfrm>
        </p:spPr>
        <p:txBody>
          <a:bodyPr/>
          <a:lstStyle/>
          <a:p>
            <a:r>
              <a:rPr lang="es-MX" altLang="es-CO" dirty="0"/>
              <a:t>Edad pico del perfil edad-salario:</a:t>
            </a:r>
            <a:endParaRPr lang="es-CO" altLang="es-CO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5DE5A1-F61A-56B7-E11E-9C16DC7D3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2625883"/>
            <a:ext cx="772688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s-MX" altLang="es-CO" sz="1800" dirty="0"/>
              <a:t>Salario máximo ocurre en promedio a los 42.3 años</a:t>
            </a:r>
          </a:p>
          <a:p>
            <a:pPr>
              <a:spcBef>
                <a:spcPct val="0"/>
              </a:spcBef>
            </a:pPr>
            <a:endParaRPr lang="es-MX" altLang="es-CO" sz="1800" dirty="0"/>
          </a:p>
          <a:p>
            <a:pPr>
              <a:spcBef>
                <a:spcPct val="0"/>
              </a:spcBef>
            </a:pPr>
            <a:r>
              <a:rPr lang="es-MX" altLang="es-CO" sz="1800" dirty="0"/>
              <a:t>Intervalo de confianza Bootstrap </a:t>
            </a:r>
            <a:r>
              <a:rPr lang="es-CO" sz="1800" dirty="0"/>
              <a:t>95%: [41.5 – 43.1].</a:t>
            </a:r>
          </a:p>
          <a:p>
            <a:pPr>
              <a:spcBef>
                <a:spcPct val="0"/>
              </a:spcBef>
            </a:pPr>
            <a:endParaRPr lang="es-CO" sz="1800" dirty="0"/>
          </a:p>
          <a:p>
            <a:pPr>
              <a:spcBef>
                <a:spcPct val="0"/>
              </a:spcBef>
            </a:pPr>
            <a:r>
              <a:rPr lang="es-CO" altLang="es-CO" sz="1800" dirty="0"/>
              <a:t>Curva confirma la teoría: </a:t>
            </a:r>
            <a:r>
              <a:rPr lang="es-MX" sz="1800" dirty="0"/>
              <a:t>crecimiento → pico → caída</a:t>
            </a:r>
          </a:p>
          <a:p>
            <a:pPr>
              <a:spcBef>
                <a:spcPct val="0"/>
              </a:spcBef>
            </a:pPr>
            <a:endParaRPr lang="es-MX" sz="1800" dirty="0"/>
          </a:p>
          <a:p>
            <a:pPr>
              <a:spcBef>
                <a:spcPct val="0"/>
              </a:spcBef>
            </a:pPr>
            <a:r>
              <a:rPr lang="es-MX" altLang="es-CO" sz="1800" dirty="0"/>
              <a:t>El pico ocurre un poco antes de lo reportado en la literatura ( 50 años </a:t>
            </a:r>
            <a:r>
              <a:rPr lang="es-MX" altLang="es-CO" sz="1800" dirty="0" err="1"/>
              <a:t>aprox</a:t>
            </a:r>
            <a:endParaRPr lang="es-CO" altLang="es-CO" sz="1800" dirty="0"/>
          </a:p>
          <a:p>
            <a:pPr>
              <a:spcBef>
                <a:spcPct val="0"/>
              </a:spcBef>
            </a:pPr>
            <a:endParaRPr lang="es-CO" altLang="es-CO" sz="1800" dirty="0"/>
          </a:p>
          <a:p>
            <a:pPr marL="0" indent="0">
              <a:spcBef>
                <a:spcPct val="0"/>
              </a:spcBef>
              <a:buNone/>
            </a:pPr>
            <a:endParaRPr lang="es-MX" altLang="es-CO" sz="1800" dirty="0"/>
          </a:p>
        </p:txBody>
      </p:sp>
    </p:spTree>
    <p:extLst>
      <p:ext uri="{BB962C8B-B14F-4D97-AF65-F5344CB8AC3E}">
        <p14:creationId xmlns:p14="http://schemas.microsoft.com/office/powerpoint/2010/main" val="3064565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224</Words>
  <Application>Microsoft Office PowerPoint</Application>
  <PresentationFormat>Presentación en pantalla (4:3)</PresentationFormat>
  <Paragraphs>31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Tema de Office</vt:lpstr>
      <vt:lpstr>LAURA DANIELA DIAZ TORRES VIVIAN CABANZO FERNÁNDEZ ZENNETH OLIVERO TAPIAS CRISTIAN FELIPE MUÑOZ GUERRERO</vt:lpstr>
      <vt:lpstr>Intuición económica</vt:lpstr>
      <vt:lpstr>Perfil ingresos-salarios:</vt:lpstr>
      <vt:lpstr>Resultados del modelo</vt:lpstr>
      <vt:lpstr>Edad pico del perfil edad-salario: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Vivian Cabanzo</cp:lastModifiedBy>
  <cp:revision>50</cp:revision>
  <dcterms:created xsi:type="dcterms:W3CDTF">2008-03-12T20:06:52Z</dcterms:created>
  <dcterms:modified xsi:type="dcterms:W3CDTF">2025-09-09T02:15:45Z</dcterms:modified>
</cp:coreProperties>
</file>