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2" r:id="rId5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18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E92C949-3083-DDAE-E552-734562EA9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4CC3DC6C-364C-00C5-19A9-017DFB754B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4BBDB3-7AC8-49E5-9A73-4603E77AAF12}" type="datetimeFigureOut">
              <a:rPr lang="es-CO"/>
              <a:pPr>
                <a:defRPr/>
              </a:pPr>
              <a:t>8/09/2025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0328E3C-D08F-2CFD-E068-74D797026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45816F43-1B19-21F2-19C9-1E219C6A7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C4F3668-4F73-3EC3-24D1-DA1841FF1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0F7CBC64-78FB-9714-7AB3-781A9D262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05A61EF-A413-4572-B9C0-15D2EEC59714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>
            <a:extLst>
              <a:ext uri="{FF2B5EF4-FFF2-40B4-BE49-F238E27FC236}">
                <a16:creationId xmlns:a16="http://schemas.microsoft.com/office/drawing/2014/main" id="{73B08771-F2F3-AB06-FAD9-16EF0B60B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2 Marcador de notas">
            <a:extLst>
              <a:ext uri="{FF2B5EF4-FFF2-40B4-BE49-F238E27FC236}">
                <a16:creationId xmlns:a16="http://schemas.microsoft.com/office/drawing/2014/main" id="{68E66292-1AD3-F5CB-CE24-579C441409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4100" name="3 Marcador de número de diapositiva">
            <a:extLst>
              <a:ext uri="{FF2B5EF4-FFF2-40B4-BE49-F238E27FC236}">
                <a16:creationId xmlns:a16="http://schemas.microsoft.com/office/drawing/2014/main" id="{24132229-FCA8-2095-8912-AC1834853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C2DA68-E4AF-492F-8DD9-8296C4573260}" type="slidenum">
              <a:rPr lang="es-CO" altLang="es-CO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C22D8B77-C1D3-0A00-A869-65B12D839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D7C764-0E45-4505-817A-12909C5376F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78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64F5B6D-0F88-EA15-C860-E322D68B0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A47513-D27B-4AEA-A85D-B9DD5D2AB3F7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553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61A83241-5594-598F-1BF5-FA5C0DC0D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A769A3-85E2-4839-8E5E-8A5436FF1AC9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527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5C5AD3D6-62F2-FCB9-7094-234CDAE31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69B23B-F899-451E-B145-7F8D8886E87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37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3A27087-6EC7-2356-65C7-D71AE73E8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C251DF-3702-4306-959F-3E2BD82C35B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5131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2F30945E-3CCA-CF02-2FC4-E0C6EC7F4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CC389-7F26-4725-9023-4E3F2345139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77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1F36965F-0DB7-FDB6-1BDC-C060CB82D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E93947-508A-45BE-86AE-62D57ACA10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21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6C5A0EE-9FB2-FEB2-6878-507E202EC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B7450B-753A-4D0C-B28A-0047C69049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795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84546BB-A4E5-3B58-2ACB-27A5C74B1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5E326B-E61B-404A-91AD-F3330371B9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568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5CB46EE3-431F-BB36-CA9D-04500F827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1563" y="1785938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401DA00B-C6A8-2C61-B79B-B7D77AF7F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1563" y="2500313"/>
            <a:ext cx="78581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AA3CB7F-6069-7DE9-612F-7EB7AE84F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3825" y="6421438"/>
            <a:ext cx="5905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/>
            </a:lvl1pPr>
          </a:lstStyle>
          <a:p>
            <a:fld id="{4D557006-C754-4C49-B04C-609781B5F229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E650BECB-6DC4-937A-71A8-BBE5F4D10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03325"/>
            <a:ext cx="7772400" cy="1793875"/>
          </a:xfrm>
        </p:spPr>
        <p:txBody>
          <a:bodyPr/>
          <a:lstStyle/>
          <a:p>
            <a:pPr eaLnBrk="1" hangingPunct="1"/>
            <a:r>
              <a:rPr lang="es-CO" altLang="es-CO" dirty="0"/>
              <a:t>LAURA DANIELA DIAZ TORRES</a:t>
            </a:r>
            <a:br>
              <a:rPr lang="es-CO" altLang="es-CO" dirty="0"/>
            </a:br>
            <a:r>
              <a:rPr lang="es-CO" altLang="es-CO" dirty="0"/>
              <a:t>VIVIAN CABANZO FERNÁNDEZ</a:t>
            </a:r>
            <a:br>
              <a:rPr lang="es-CO" altLang="es-CO" dirty="0"/>
            </a:br>
            <a:r>
              <a:rPr lang="es-CO" altLang="es-CO" dirty="0"/>
              <a:t>ZENNETH OLIVERO TAPIAS</a:t>
            </a:r>
            <a:br>
              <a:rPr lang="es-CO" altLang="es-CO" dirty="0"/>
            </a:br>
            <a:r>
              <a:rPr lang="es-CO" altLang="es-CO" dirty="0"/>
              <a:t>CRISTIAN FELIPE MUÑOZ GUERRERO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6A67B959-F5C7-E461-4D06-04057BB8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57563"/>
            <a:ext cx="6400800" cy="229711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2025-02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BIG DATA Y MACHINE LEARNING PARA ECONOMIA APLICADA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s-CO" b="1" dirty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Brecha salarial de </a:t>
            </a:r>
            <a:r>
              <a:rPr lang="es-CO" b="1"/>
              <a:t>género   </a:t>
            </a:r>
            <a:endParaRPr lang="es-CO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A820D387-570C-2D98-0CB0-13C3EB36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Brecha sin controles</a:t>
            </a:r>
            <a:endParaRPr lang="es-CO" alt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363B12D8-4CDC-BC6C-5B04-EE5CFCBE491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021581" y="2404882"/>
                <a:ext cx="7726883" cy="3416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Modelo: 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MX" altLang="es-CO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altLang="es-CO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alt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altLang="es-CO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MX" altLang="es-CO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𝑀𝑢𝑗𝑒𝑟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altLang="es-CO" sz="1800" dirty="0"/>
                  <a:t>	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Coeficiente sexo = 0,09 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s-MX" altLang="es-CO" sz="1800" dirty="0"/>
                  <a:t>	→ Hombres ganan ≈9,4% más que mujeres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s-MX" altLang="es-CO" sz="1800" dirty="0"/>
                  <a:t>	</a:t>
                </a:r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Resultado estadísticamente significativo (p&lt;0,01)</a:t>
                </a:r>
              </a:p>
              <a:p>
                <a:pPr>
                  <a:spcBef>
                    <a:spcPct val="0"/>
                  </a:spcBef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Intervalo 95%: [0,06 – 0,11]</a:t>
                </a:r>
              </a:p>
              <a:p>
                <a:pPr>
                  <a:spcBef>
                    <a:spcPct val="0"/>
                  </a:spcBef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La Brecha incondicional: no se ajusta por edad, educación o tipo de empleo</a:t>
                </a:r>
                <a:endParaRPr kumimoji="0" lang="es-CO" altLang="es-CO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363B12D8-4CDC-BC6C-5B04-EE5CFCBE4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21581" y="2404882"/>
                <a:ext cx="7726883" cy="3416320"/>
              </a:xfrm>
              <a:prstGeom prst="rect">
                <a:avLst/>
              </a:prstGeom>
              <a:blipFill>
                <a:blip r:embed="rId2"/>
                <a:stretch>
                  <a:fillRect l="-552" t="-536" b="-2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2526-6D89-AD9B-0E6E-55B7882CC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DE005566-508E-4275-DADE-8190634E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Brecha con controles</a:t>
            </a:r>
            <a:endParaRPr lang="es-CO" alt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1962FCFD-DDF8-96B5-5E28-E10E6FA6F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563" y="2348880"/>
                <a:ext cx="7726883" cy="3416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Modelo ajustado: 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MX" altLang="es-CO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altLang="es-CO" sz="180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altLang="es-C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altLang="es-CO" sz="18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MX" altLang="es-CO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𝑀𝑢𝑗𝑒𝑟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𝑒𝑑𝑎𝑑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𝑒𝑑𝑢𝑐𝑎𝑐𝑖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ó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𝑇𝑖𝑝𝑜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𝑒𝑚𝑝𝑙𝑒𝑜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𝐹𝑜𝑟𝑚𝑎𝑙𝑖𝑑𝑎𝑑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𝑇𝑎𝑚𝑎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ñ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𝑒𝑚𝑝𝑟𝑒𝑠𝑎</m:t>
                    </m:r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altLang="es-CO" sz="1800" dirty="0"/>
                  <a:t>	</a:t>
                </a:r>
              </a:p>
              <a:p>
                <a:pPr mar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Coeficiente sexo = 0,15 </a:t>
                </a:r>
              </a:p>
              <a:p>
                <a:pPr mar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s-MX" altLang="es-CO" sz="1800" dirty="0"/>
                  <a:t>	→ Hombres ganan ≈15% más que mujeres</a:t>
                </a:r>
              </a:p>
              <a:p>
                <a:pPr mar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Intervalo 95%: [0,12 – 0,16]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La brecha persiste aún controlando factores observables, lo cual sugiere presencia de discriminación o segregación ocupacional en manera de presunción</a:t>
                </a:r>
              </a:p>
            </p:txBody>
          </p:sp>
        </mc:Choice>
        <mc:Fallback xmlns="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1962FCFD-DDF8-96B5-5E28-E10E6FA6F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563" y="2348880"/>
                <a:ext cx="7726883" cy="3416320"/>
              </a:xfrm>
              <a:prstGeom prst="rect">
                <a:avLst/>
              </a:prstGeom>
              <a:blipFill>
                <a:blip r:embed="rId2"/>
                <a:stretch>
                  <a:fillRect l="-552" t="-357" b="-23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1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1D1C5-BCD7-888B-97BA-1A4D282D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772CB5AB-2FFC-516B-C60E-733E8221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Estimación FWL</a:t>
            </a:r>
            <a:endParaRPr lang="es-CO" alt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CF39BF-023F-FBC3-320B-1AC8BF7D5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2338" y="2283827"/>
            <a:ext cx="7344816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MX" altLang="es-CO" sz="1600" b="1" dirty="0"/>
              <a:t>Método Frisch-</a:t>
            </a:r>
            <a:r>
              <a:rPr lang="es-MX" altLang="es-CO" sz="1600" b="1" dirty="0" err="1"/>
              <a:t>Waugh</a:t>
            </a:r>
            <a:r>
              <a:rPr lang="es-MX" altLang="es-CO" sz="1600" b="1" dirty="0"/>
              <a:t>-</a:t>
            </a:r>
            <a:r>
              <a:rPr lang="es-MX" altLang="es-CO" sz="1600" b="1" dirty="0" err="1"/>
              <a:t>Lovell</a:t>
            </a:r>
            <a:r>
              <a:rPr lang="es-MX" altLang="es-CO" sz="1600" b="1" dirty="0"/>
              <a:t>:</a:t>
            </a:r>
          </a:p>
          <a:p>
            <a:pPr marL="0" indent="0">
              <a:spcBef>
                <a:spcPct val="0"/>
              </a:spcBef>
              <a:buNone/>
            </a:pPr>
            <a:endParaRPr lang="es-MX" altLang="es-CO" sz="1800" dirty="0"/>
          </a:p>
          <a:p>
            <a:pPr>
              <a:spcBef>
                <a:spcPct val="0"/>
              </a:spcBef>
            </a:pPr>
            <a:r>
              <a:rPr lang="es-MX" altLang="es-CO" sz="1800" dirty="0" err="1"/>
              <a:t>Coef</a:t>
            </a:r>
            <a:r>
              <a:rPr lang="es-MX" altLang="es-CO" sz="1800" dirty="0"/>
              <a:t>. </a:t>
            </a:r>
            <a:r>
              <a:rPr lang="es-MX" altLang="es-CO" sz="1800" dirty="0" err="1"/>
              <a:t>res_sex</a:t>
            </a:r>
            <a:r>
              <a:rPr lang="es-MX" altLang="es-CO" sz="1800" dirty="0"/>
              <a:t> = 0,1414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s-MX" altLang="es-CO" dirty="0"/>
              <a:t>→ Hombres ganan ≈15,2% más	</a:t>
            </a:r>
          </a:p>
          <a:p>
            <a:pPr>
              <a:spcBef>
                <a:spcPct val="0"/>
              </a:spcBef>
            </a:pPr>
            <a:r>
              <a:rPr lang="es-MX" altLang="es-CO" sz="1800" dirty="0"/>
              <a:t>Altamente significativo (t=13,07, p&lt;0,001)</a:t>
            </a:r>
          </a:p>
          <a:p>
            <a:pPr>
              <a:spcBef>
                <a:spcPct val="0"/>
              </a:spcBef>
            </a:pPr>
            <a:r>
              <a:rPr lang="es-MX" altLang="es-CO" sz="1800" dirty="0"/>
              <a:t>Reafirma que la brecha salarial no desaparece al controlar covariables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FBEB2A-5C06-AA47-ABBA-F82EA8CFEAA5}"/>
              </a:ext>
            </a:extLst>
          </p:cNvPr>
          <p:cNvSpPr txBox="1">
            <a:spLocks/>
          </p:cNvSpPr>
          <p:nvPr/>
        </p:nvSpPr>
        <p:spPr bwMode="auto">
          <a:xfrm>
            <a:off x="1187624" y="4437112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MX" altLang="es-CO"/>
              <a:t>FWL + Bootstrap</a:t>
            </a:r>
            <a:endParaRPr lang="es-CO" alt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8B8312-5135-4A5F-E3A4-DBC2C6EF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112109"/>
            <a:ext cx="73448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CO" sz="1800" dirty="0"/>
              <a:t>Intervalo 95%: [0,1197 – 0,1627]	</a:t>
            </a:r>
          </a:p>
          <a:p>
            <a:pPr>
              <a:spcBef>
                <a:spcPct val="0"/>
              </a:spcBef>
            </a:pPr>
            <a:r>
              <a:rPr lang="es-MX" altLang="es-CO" sz="1800" dirty="0"/>
              <a:t>Confirma robustez del resultado	</a:t>
            </a:r>
          </a:p>
          <a:p>
            <a:pPr>
              <a:spcBef>
                <a:spcPct val="0"/>
              </a:spcBef>
            </a:pPr>
            <a:r>
              <a:rPr lang="es-MX" altLang="es-CO" sz="1800" dirty="0"/>
              <a:t>Diferencia salarial significativa </a:t>
            </a:r>
          </a:p>
          <a:p>
            <a:pPr marL="457200" lvl="1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altLang="es-CO" dirty="0"/>
              <a:t>→ no es azar ni supuestos estadísticos</a:t>
            </a:r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79774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238</Words>
  <Application>Microsoft Office PowerPoint</Application>
  <PresentationFormat>Presentación en pantalla (4:3)</PresentationFormat>
  <Paragraphs>40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Tema de Office</vt:lpstr>
      <vt:lpstr>LAURA DANIELA DIAZ TORRES VIVIAN CABANZO FERNÁNDEZ ZENNETH OLIVERO TAPIAS CRISTIAN FELIPE MUÑOZ GUERRERO</vt:lpstr>
      <vt:lpstr>Brecha sin controles</vt:lpstr>
      <vt:lpstr>Brecha con controles</vt:lpstr>
      <vt:lpstr>Estimación FWL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Vivian Cabanzo</cp:lastModifiedBy>
  <cp:revision>49</cp:revision>
  <dcterms:created xsi:type="dcterms:W3CDTF">2008-03-12T20:06:52Z</dcterms:created>
  <dcterms:modified xsi:type="dcterms:W3CDTF">2025-09-09T02:25:01Z</dcterms:modified>
</cp:coreProperties>
</file>