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1" r:id="rId4"/>
    <p:sldId id="262" r:id="rId5"/>
  </p:sldIdLst>
  <p:sldSz cx="9144000" cy="6858000" type="screen4x3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BE92C949-3083-DDAE-E552-734562EA9E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4CC3DC6C-364C-00C5-19A9-017DFB754B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4BBDB3-7AC8-49E5-9A73-4603E77AAF12}" type="datetimeFigureOut">
              <a:rPr lang="es-CO"/>
              <a:pPr>
                <a:defRPr/>
              </a:pPr>
              <a:t>8/09/2025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C0328E3C-D08F-2CFD-E068-74D797026F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45816F43-1B19-21F2-19C9-1E219C6A7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C4F3668-4F73-3EC3-24D1-DA1841FF19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0F7CBC64-78FB-9714-7AB3-781A9D262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005A61EF-A413-4572-B9C0-15D2EEC59714}" type="slidenum">
              <a:rPr lang="es-CO" altLang="es-CO"/>
              <a:pPr/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Marcador de imagen de diapositiva">
            <a:extLst>
              <a:ext uri="{FF2B5EF4-FFF2-40B4-BE49-F238E27FC236}">
                <a16:creationId xmlns:a16="http://schemas.microsoft.com/office/drawing/2014/main" id="{73B08771-F2F3-AB06-FAD9-16EF0B60BF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2 Marcador de notas">
            <a:extLst>
              <a:ext uri="{FF2B5EF4-FFF2-40B4-BE49-F238E27FC236}">
                <a16:creationId xmlns:a16="http://schemas.microsoft.com/office/drawing/2014/main" id="{68E66292-1AD3-F5CB-CE24-579C441409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4100" name="3 Marcador de número de diapositiva">
            <a:extLst>
              <a:ext uri="{FF2B5EF4-FFF2-40B4-BE49-F238E27FC236}">
                <a16:creationId xmlns:a16="http://schemas.microsoft.com/office/drawing/2014/main" id="{24132229-FCA8-2095-8912-AC1834853F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C2DA68-E4AF-492F-8DD9-8296C4573260}" type="slidenum">
              <a:rPr lang="es-CO" altLang="es-CO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C22D8B77-C1D3-0A00-A869-65B12D839A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D7C764-0E45-4505-817A-12909C5376F6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7786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E64F5B6D-0F88-EA15-C860-E322D68B04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A47513-D27B-4AEA-A85D-B9DD5D2AB3F7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5534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61A83241-5594-598F-1BF5-FA5C0DC0D0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A769A3-85E2-4839-8E5E-8A5436FF1AC9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5275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5C5AD3D6-62F2-FCB9-7094-234CDAE31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69B23B-F899-451E-B145-7F8D8886E878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34370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D3A27087-6EC7-2356-65C7-D71AE73E81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C251DF-3702-4306-959F-3E2BD82C35BF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25131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>
            <a:extLst>
              <a:ext uri="{FF2B5EF4-FFF2-40B4-BE49-F238E27FC236}">
                <a16:creationId xmlns:a16="http://schemas.microsoft.com/office/drawing/2014/main" id="{2F30945E-3CCA-CF02-2FC4-E0C6EC7F43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5CC389-7F26-4725-9023-4E3F23451391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775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>
            <a:extLst>
              <a:ext uri="{FF2B5EF4-FFF2-40B4-BE49-F238E27FC236}">
                <a16:creationId xmlns:a16="http://schemas.microsoft.com/office/drawing/2014/main" id="{1F36965F-0DB7-FDB6-1BDC-C060CB82D0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E93947-508A-45BE-86AE-62D57ACA10CB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7621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36C5A0EE-9FB2-FEB2-6878-507E202ECC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B7450B-753A-4D0C-B28A-0047C690496A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67954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384546BB-A4E5-3B58-2ACB-27A5C74B1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5E326B-E61B-404A-91AD-F3330371B9CB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5680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>
            <a:extLst>
              <a:ext uri="{FF2B5EF4-FFF2-40B4-BE49-F238E27FC236}">
                <a16:creationId xmlns:a16="http://schemas.microsoft.com/office/drawing/2014/main" id="{5CB46EE3-431F-BB36-CA9D-04500F82734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71563" y="1785938"/>
            <a:ext cx="8229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s-CO" altLang="es-CO"/>
          </a:p>
        </p:txBody>
      </p:sp>
      <p:sp>
        <p:nvSpPr>
          <p:cNvPr id="1027" name="2 Marcador de texto">
            <a:extLst>
              <a:ext uri="{FF2B5EF4-FFF2-40B4-BE49-F238E27FC236}">
                <a16:creationId xmlns:a16="http://schemas.microsoft.com/office/drawing/2014/main" id="{401DA00B-C6A8-2C61-B79B-B7D77AF7FC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71563" y="2500313"/>
            <a:ext cx="78581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CAA3CB7F-6069-7DE9-612F-7EB7AE84F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3825" y="6421438"/>
            <a:ext cx="5905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b="1"/>
            </a:lvl1pPr>
          </a:lstStyle>
          <a:p>
            <a:fld id="{4D557006-C754-4C49-B04C-609781B5F229}" type="slidenum">
              <a:rPr lang="es-CO" altLang="es-CO"/>
              <a:pPr/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E650BECB-6DC4-937A-71A8-BBE5F4D10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203325"/>
            <a:ext cx="7772400" cy="1793875"/>
          </a:xfrm>
        </p:spPr>
        <p:txBody>
          <a:bodyPr/>
          <a:lstStyle/>
          <a:p>
            <a:pPr eaLnBrk="1" hangingPunct="1"/>
            <a:r>
              <a:rPr lang="es-CO" altLang="es-CO" dirty="0"/>
              <a:t>LAURA DANIELA DIAZ TORRES</a:t>
            </a:r>
            <a:br>
              <a:rPr lang="es-CO" altLang="es-CO" dirty="0"/>
            </a:br>
            <a:r>
              <a:rPr lang="es-CO" altLang="es-CO" dirty="0"/>
              <a:t>VIVIAN CABANZO FERNÁNDEZ</a:t>
            </a:r>
            <a:br>
              <a:rPr lang="es-CO" altLang="es-CO" dirty="0"/>
            </a:br>
            <a:r>
              <a:rPr lang="es-CO" altLang="es-CO" dirty="0"/>
              <a:t>ZENNETH OLIVERO TAPIAS</a:t>
            </a:r>
            <a:br>
              <a:rPr lang="es-CO" altLang="es-CO" dirty="0"/>
            </a:br>
            <a:r>
              <a:rPr lang="es-CO" altLang="es-CO" dirty="0"/>
              <a:t>CRISTIAN FELIPE MUÑOZ GUERRERO</a:t>
            </a:r>
          </a:p>
        </p:txBody>
      </p:sp>
      <p:sp>
        <p:nvSpPr>
          <p:cNvPr id="3" name="2 Subtítulo">
            <a:extLst>
              <a:ext uri="{FF2B5EF4-FFF2-40B4-BE49-F238E27FC236}">
                <a16:creationId xmlns:a16="http://schemas.microsoft.com/office/drawing/2014/main" id="{6A67B959-F5C7-E461-4D06-04057BB87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57563"/>
            <a:ext cx="6400800" cy="2297112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CO" b="1" dirty="0"/>
              <a:t>2025-02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s-CO" b="1" dirty="0"/>
              <a:t>BIG DATA Y MACHINE LEARNING PARA ECONOMIA APLICADA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endParaRPr lang="es-CO" b="1" dirty="0"/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s-CO" b="1" dirty="0"/>
              <a:t>DATOS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A820D387-570C-2D98-0CB0-13C3EB36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563" y="1772816"/>
            <a:ext cx="8229600" cy="500062"/>
          </a:xfrm>
        </p:spPr>
        <p:txBody>
          <a:bodyPr/>
          <a:lstStyle/>
          <a:p>
            <a:r>
              <a:rPr lang="es-MX" altLang="es-CO" dirty="0"/>
              <a:t>D</a:t>
            </a:r>
            <a:r>
              <a:rPr lang="es-CO" altLang="es-CO" dirty="0" err="1"/>
              <a:t>escripción</a:t>
            </a:r>
            <a:r>
              <a:rPr lang="es-CO" altLang="es-CO" dirty="0"/>
              <a:t> de los datos y muestra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63B12D8-4CDC-BC6C-5B04-EE5CFCBE49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1563" y="2420888"/>
            <a:ext cx="7100837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Fuente: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Gran Encuesta Integrada de Hogares (GEIH) – DANE</a:t>
            </a:r>
          </a:p>
          <a:p>
            <a:pPr marL="0" indent="0">
              <a:spcBef>
                <a:spcPct val="0"/>
              </a:spcBef>
              <a:buNone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Año de análisis: 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  <a:p>
            <a:pPr marL="0" indent="0">
              <a:spcBef>
                <a:spcPct val="0"/>
              </a:spcBef>
              <a:buNone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s-CO" altLang="es-CO" sz="1800" b="1" dirty="0"/>
              <a:t>Muestra de estudio: </a:t>
            </a:r>
            <a:r>
              <a:rPr lang="es-CO" altLang="es-CO" sz="1800" dirty="0"/>
              <a:t>Ocupados mayores a 18 años con ingresos positivos reportados.</a:t>
            </a:r>
          </a:p>
          <a:p>
            <a:pPr marL="0" indent="0">
              <a:spcBef>
                <a:spcPct val="0"/>
              </a:spcBef>
              <a:buNone/>
            </a:pPr>
            <a:endParaRPr lang="es-CO" altLang="es-CO" sz="1800" dirty="0"/>
          </a:p>
          <a:p>
            <a:pPr>
              <a:spcBef>
                <a:spcPct val="0"/>
              </a:spcBef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Cobertura: 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Bogotá.</a:t>
            </a:r>
          </a:p>
          <a:p>
            <a:pPr>
              <a:spcBef>
                <a:spcPct val="0"/>
              </a:spcBef>
            </a:pPr>
            <a:endParaRPr lang="es-CO" altLang="es-CO" sz="1800" dirty="0"/>
          </a:p>
          <a:p>
            <a:pPr>
              <a:spcBef>
                <a:spcPct val="0"/>
              </a:spcBef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Obtenci</a:t>
            </a:r>
            <a:r>
              <a:rPr lang="es-CO" altLang="es-CO" sz="1800" b="1" dirty="0"/>
              <a:t>ón de datos:</a:t>
            </a:r>
            <a:r>
              <a:rPr lang="es-CO" altLang="es-CO" sz="1800" dirty="0"/>
              <a:t> </a:t>
            </a:r>
            <a:r>
              <a:rPr lang="es-CO" sz="1800" dirty="0"/>
              <a:t>Información tomada del portal de GitHub del profesor Ignacio Sarmiento (Uniandes).</a:t>
            </a:r>
          </a:p>
          <a:p>
            <a:pPr>
              <a:spcBef>
                <a:spcPct val="0"/>
              </a:spcBef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0B4BF-0E6A-1389-B784-62347F7AC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A36536B0-93E7-B812-5399-7954B615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563" y="1632794"/>
            <a:ext cx="8229600" cy="500062"/>
          </a:xfrm>
        </p:spPr>
        <p:txBody>
          <a:bodyPr/>
          <a:lstStyle/>
          <a:p>
            <a:r>
              <a:rPr lang="es-MX" altLang="es-CO" dirty="0"/>
              <a:t>Variables y creación de variable de interés</a:t>
            </a:r>
            <a:endParaRPr lang="es-CO" altLang="es-CO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6F5FD4F-EAF4-CAFC-2024-0D37C85ABE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7624" y="2155758"/>
            <a:ext cx="710083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kumimoji="0" lang="es-MX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Variables base de datos:</a:t>
            </a:r>
          </a:p>
          <a:p>
            <a:pPr>
              <a:spcBef>
                <a:spcPct val="0"/>
              </a:spcBef>
            </a:pPr>
            <a:r>
              <a:rPr kumimoji="0" lang="es-MX" altLang="es-C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Impa</a:t>
            </a:r>
            <a:r>
              <a:rPr kumimoji="0" lang="es-MX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s-MX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ingreso mo</a:t>
            </a:r>
            <a:r>
              <a:rPr lang="es-MX" altLang="es-CO" sz="1800" dirty="0"/>
              <a:t>netario primera actividad</a:t>
            </a:r>
          </a:p>
          <a:p>
            <a:pPr>
              <a:spcBef>
                <a:spcPct val="0"/>
              </a:spcBef>
            </a:pPr>
            <a:r>
              <a:rPr kumimoji="0" lang="es-MX" altLang="es-C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Hours_work_usual</a:t>
            </a:r>
            <a:r>
              <a:rPr lang="es-MX" altLang="es-CO" sz="1800" b="1" dirty="0"/>
              <a:t>: </a:t>
            </a:r>
            <a:r>
              <a:rPr lang="es-MX" altLang="es-CO" sz="1800" dirty="0"/>
              <a:t>horas trabajadas usualmente por semana (primera actividad).</a:t>
            </a:r>
          </a:p>
          <a:p>
            <a:pPr>
              <a:spcBef>
                <a:spcPct val="0"/>
              </a:spcBef>
            </a:pPr>
            <a:r>
              <a:rPr kumimoji="0" lang="es-MX" altLang="es-C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Max_educ_level</a:t>
            </a:r>
            <a:r>
              <a:rPr kumimoji="0" lang="es-MX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s-MX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máximo nivel educativo alcanzado</a:t>
            </a:r>
          </a:p>
          <a:p>
            <a:pPr>
              <a:spcBef>
                <a:spcPct val="0"/>
              </a:spcBef>
            </a:pPr>
            <a:r>
              <a:rPr lang="es-MX" altLang="es-CO" sz="1800" b="1" dirty="0" err="1"/>
              <a:t>Relab</a:t>
            </a:r>
            <a:r>
              <a:rPr lang="es-MX" altLang="es-CO" sz="1800" b="1" dirty="0"/>
              <a:t>: </a:t>
            </a:r>
            <a:r>
              <a:rPr lang="es-MX" altLang="es-CO" sz="1800" dirty="0"/>
              <a:t>Tipo de ocupación </a:t>
            </a:r>
          </a:p>
          <a:p>
            <a:pPr>
              <a:spcBef>
                <a:spcPct val="0"/>
              </a:spcBef>
            </a:pPr>
            <a:r>
              <a:rPr kumimoji="0" lang="es-MX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Sex: </a:t>
            </a:r>
            <a:r>
              <a:rPr lang="es-MX" altLang="es-CO" sz="1800" dirty="0"/>
              <a:t>sexo.</a:t>
            </a:r>
          </a:p>
          <a:p>
            <a:pPr>
              <a:spcBef>
                <a:spcPct val="0"/>
              </a:spcBef>
            </a:pPr>
            <a:r>
              <a:rPr kumimoji="0" lang="es-MX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es-MX" altLang="es-CO" sz="1800" b="1" dirty="0"/>
              <a:t>: </a:t>
            </a:r>
            <a:r>
              <a:rPr lang="es-MX" altLang="es-CO" sz="1800" dirty="0"/>
              <a:t>edad</a:t>
            </a:r>
          </a:p>
          <a:p>
            <a:pPr>
              <a:spcBef>
                <a:spcPct val="0"/>
              </a:spcBef>
            </a:pPr>
            <a:r>
              <a:rPr kumimoji="0" lang="es-MX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Mes: </a:t>
            </a:r>
            <a:r>
              <a:rPr kumimoji="0" lang="es-MX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 en la que se realizó la encuesta</a:t>
            </a:r>
          </a:p>
          <a:p>
            <a:pPr>
              <a:spcBef>
                <a:spcPct val="0"/>
              </a:spcBef>
            </a:pPr>
            <a:r>
              <a:rPr lang="es-MX" altLang="es-CO" sz="1800" b="1" dirty="0" err="1"/>
              <a:t>Size_firm</a:t>
            </a:r>
            <a:r>
              <a:rPr lang="es-MX" altLang="es-CO" sz="1800" b="1" dirty="0"/>
              <a:t>: </a:t>
            </a:r>
            <a:r>
              <a:rPr lang="es-MX" altLang="es-CO" sz="1800" dirty="0"/>
              <a:t>tamaño de la firma donde trabaja</a:t>
            </a:r>
          </a:p>
          <a:p>
            <a:pPr>
              <a:spcBef>
                <a:spcPct val="0"/>
              </a:spcBef>
            </a:pPr>
            <a:r>
              <a:rPr kumimoji="0" lang="es-MX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Directorio, </a:t>
            </a:r>
            <a:r>
              <a:rPr kumimoji="0" lang="es-MX" altLang="es-C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secuencia_p</a:t>
            </a:r>
            <a:r>
              <a:rPr lang="es-MX" altLang="es-CO" sz="1800" b="1" dirty="0"/>
              <a:t>, orden: </a:t>
            </a:r>
            <a:r>
              <a:rPr lang="es-MX" altLang="es-CO" sz="1800" dirty="0"/>
              <a:t>identificación del individuo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B9DE64F-B3B9-D4A0-2673-81336F8C0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897" y="5373216"/>
            <a:ext cx="71008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MX" altLang="es-CO" sz="1800" b="1" dirty="0"/>
              <a:t>Variable creada:</a:t>
            </a:r>
            <a:endParaRPr lang="es-CO" altLang="es-CO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405C5E9-4941-8044-8523-E5B4EEA2ACC8}"/>
                  </a:ext>
                </a:extLst>
              </p:cNvPr>
              <p:cNvSpPr txBox="1"/>
              <p:nvPr/>
            </p:nvSpPr>
            <p:spPr>
              <a:xfrm>
                <a:off x="2411760" y="5843497"/>
                <a:ext cx="4545328" cy="4212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MX" dirty="0"/>
                  <a:t>Ingreso por hora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𝑖𝑚𝑝𝑎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h𝑜𝑢𝑟𝑠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𝑤𝑜𝑟𝑘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𝑢𝑠𝑢𝑎𝑙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×4,33</m:t>
                        </m:r>
                      </m:den>
                    </m:f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405C5E9-4941-8044-8523-E5B4EEA2A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5843497"/>
                <a:ext cx="4545328" cy="421269"/>
              </a:xfrm>
              <a:prstGeom prst="rect">
                <a:avLst/>
              </a:prstGeom>
              <a:blipFill>
                <a:blip r:embed="rId2"/>
                <a:stretch>
                  <a:fillRect l="-3221" t="-4348" b="-1304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D3EA1122-20E8-B1C5-4B66-F067466BC568}"/>
              </a:ext>
            </a:extLst>
          </p:cNvPr>
          <p:cNvSpPr txBox="1"/>
          <p:nvPr/>
        </p:nvSpPr>
        <p:spPr>
          <a:xfrm>
            <a:off x="5436096" y="6453336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i="1" dirty="0"/>
              <a:t>(4,33 es el promedio de semanas en un mes)</a:t>
            </a:r>
            <a:endParaRPr lang="es-CO" sz="1200" i="1" dirty="0"/>
          </a:p>
        </p:txBody>
      </p:sp>
    </p:spTree>
    <p:extLst>
      <p:ext uri="{BB962C8B-B14F-4D97-AF65-F5344CB8AC3E}">
        <p14:creationId xmlns:p14="http://schemas.microsoft.com/office/powerpoint/2010/main" val="74612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1D1C5-BCD7-888B-97BA-1A4D282D4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772CB5AB-2FFC-516B-C60E-733E8221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56792"/>
            <a:ext cx="8229600" cy="500062"/>
          </a:xfrm>
        </p:spPr>
        <p:txBody>
          <a:bodyPr/>
          <a:lstStyle/>
          <a:p>
            <a:r>
              <a:rPr lang="es-MX" altLang="es-CO" dirty="0"/>
              <a:t>Manipulación de datos</a:t>
            </a:r>
            <a:endParaRPr lang="es-CO" altLang="es-C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CF39BF-023F-FBC3-320B-1AC8BF7D5A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616" y="2132856"/>
            <a:ext cx="590465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Exclusión de ingresos = 0 o faltantes</a:t>
            </a:r>
            <a:endParaRPr lang="es-CO" altLang="es-CO" sz="1800" dirty="0"/>
          </a:p>
          <a:p>
            <a:pPr>
              <a:spcBef>
                <a:spcPct val="0"/>
              </a:spcBef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Imputación de valor faltante en la variable </a:t>
            </a:r>
            <a:r>
              <a:rPr lang="es-CO" altLang="es-CO" sz="1800" dirty="0" err="1"/>
              <a:t>max_educ_level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(moda)</a:t>
            </a:r>
          </a:p>
          <a:p>
            <a:pPr>
              <a:spcBef>
                <a:spcPct val="0"/>
              </a:spcBef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Transformación: logaritmo natural del ingreso/hora</a:t>
            </a:r>
          </a:p>
          <a:p>
            <a:pPr lvl="1">
              <a:spcBef>
                <a:spcPct val="0"/>
              </a:spcBef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Justificación: reducir peso de valores extremos (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ADB4DD-80B2-FCB5-D749-CF5F859C6CA6}"/>
              </a:ext>
            </a:extLst>
          </p:cNvPr>
          <p:cNvSpPr txBox="1">
            <a:spLocks/>
          </p:cNvSpPr>
          <p:nvPr/>
        </p:nvSpPr>
        <p:spPr bwMode="auto">
          <a:xfrm>
            <a:off x="899592" y="4513114"/>
            <a:ext cx="8229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MX" dirty="0"/>
              <a:t>Descriptivos</a:t>
            </a:r>
            <a:endParaRPr lang="es-CO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8C3ADC-43AC-DD1F-869C-0CB573685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5013176"/>
            <a:ext cx="640871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Tamaño de empresa: 30% en firmas &gt;15 empleados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Edad promedio: 38 (mujeres y hombres)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Horas trabajadas: 44.3 (M) / 49.9 (H)</a:t>
            </a:r>
            <a:endParaRPr lang="es-CO" altLang="es-CO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Ingreso hora promedio: $8.402 (M) / $8.849 (H)</a:t>
            </a:r>
            <a:endParaRPr lang="es-CO" altLang="es-CO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Educación: más mujeres con nivel terciario</a:t>
            </a:r>
            <a:endParaRPr lang="es-CO" altLang="es-CO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Formalidad: 60% en ambos sexos</a:t>
            </a:r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979774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297</Words>
  <Application>Microsoft Office PowerPoint</Application>
  <PresentationFormat>Presentación en pantalla (4:3)</PresentationFormat>
  <Paragraphs>44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Tema de Office</vt:lpstr>
      <vt:lpstr>LAURA DANIELA DIAZ TORRES VIVIAN CABANZO FERNÁNDEZ ZENNETH OLIVERO TAPIAS CRISTIAN FELIPE MUÑOZ GUERRERO</vt:lpstr>
      <vt:lpstr>Descripción de los datos y muestra</vt:lpstr>
      <vt:lpstr>Variables y creación de variable de interés</vt:lpstr>
      <vt:lpstr>Manipulación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Vivian Cabanzo</cp:lastModifiedBy>
  <cp:revision>50</cp:revision>
  <dcterms:created xsi:type="dcterms:W3CDTF">2008-03-12T20:06:52Z</dcterms:created>
  <dcterms:modified xsi:type="dcterms:W3CDTF">2025-09-09T02:22:21Z</dcterms:modified>
</cp:coreProperties>
</file>