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63" r:id="rId5"/>
    <p:sldId id="262" r:id="rId6"/>
  </p:sldIdLst>
  <p:sldSz cx="9144000" cy="6858000" type="screen4x3"/>
  <p:notesSz cx="6858000" cy="9144000"/>
  <p:defaultTextStyle>
    <a:defPPr>
      <a:defRPr lang="es-CO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203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BE92C949-3083-DDAE-E552-734562EA9E6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4CC3DC6C-364C-00C5-19A9-017DFB754B1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D4BBDB3-7AC8-49E5-9A73-4603E77AAF12}" type="datetimeFigureOut">
              <a:rPr lang="es-CO"/>
              <a:pPr>
                <a:defRPr/>
              </a:pPr>
              <a:t>8/09/2025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C0328E3C-D08F-2CFD-E068-74D797026F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45816F43-1B19-21F2-19C9-1E219C6A7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C4F3668-4F73-3EC3-24D1-DA1841FF19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0F7CBC64-78FB-9714-7AB3-781A9D2623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005A61EF-A413-4572-B9C0-15D2EEC59714}" type="slidenum">
              <a:rPr lang="es-CO" altLang="es-CO"/>
              <a:pPr/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1 Marcador de imagen de diapositiva">
            <a:extLst>
              <a:ext uri="{FF2B5EF4-FFF2-40B4-BE49-F238E27FC236}">
                <a16:creationId xmlns:a16="http://schemas.microsoft.com/office/drawing/2014/main" id="{73B08771-F2F3-AB06-FAD9-16EF0B60BF5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2 Marcador de notas">
            <a:extLst>
              <a:ext uri="{FF2B5EF4-FFF2-40B4-BE49-F238E27FC236}">
                <a16:creationId xmlns:a16="http://schemas.microsoft.com/office/drawing/2014/main" id="{68E66292-1AD3-F5CB-CE24-579C441409A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4100" name="3 Marcador de número de diapositiva">
            <a:extLst>
              <a:ext uri="{FF2B5EF4-FFF2-40B4-BE49-F238E27FC236}">
                <a16:creationId xmlns:a16="http://schemas.microsoft.com/office/drawing/2014/main" id="{24132229-FCA8-2095-8912-AC1834853F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6C2DA68-E4AF-492F-8DD9-8296C4573260}" type="slidenum">
              <a:rPr lang="es-CO" altLang="es-CO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5 Marcador de número de diapositiva">
            <a:extLst>
              <a:ext uri="{FF2B5EF4-FFF2-40B4-BE49-F238E27FC236}">
                <a16:creationId xmlns:a16="http://schemas.microsoft.com/office/drawing/2014/main" id="{C22D8B77-C1D3-0A00-A869-65B12D839A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BD7C764-0E45-4505-817A-12909C5376F6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17786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>
            <a:extLst>
              <a:ext uri="{FF2B5EF4-FFF2-40B4-BE49-F238E27FC236}">
                <a16:creationId xmlns:a16="http://schemas.microsoft.com/office/drawing/2014/main" id="{E64F5B6D-0F88-EA15-C860-E322D68B04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DA47513-D27B-4AEA-A85D-B9DD5D2AB3F7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5534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>
            <a:extLst>
              <a:ext uri="{FF2B5EF4-FFF2-40B4-BE49-F238E27FC236}">
                <a16:creationId xmlns:a16="http://schemas.microsoft.com/office/drawing/2014/main" id="{61A83241-5594-598F-1BF5-FA5C0DC0D0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0A769A3-85E2-4839-8E5E-8A5436FF1AC9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52756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5C5AD3D6-62F2-FCB9-7094-234CDAE311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D69B23B-F899-451E-B145-7F8D8886E878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343707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5 Marcador de número de diapositiva">
            <a:extLst>
              <a:ext uri="{FF2B5EF4-FFF2-40B4-BE49-F238E27FC236}">
                <a16:creationId xmlns:a16="http://schemas.microsoft.com/office/drawing/2014/main" id="{D3A27087-6EC7-2356-65C7-D71AE73E81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9C251DF-3702-4306-959F-3E2BD82C35BF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251313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>
            <a:extLst>
              <a:ext uri="{FF2B5EF4-FFF2-40B4-BE49-F238E27FC236}">
                <a16:creationId xmlns:a16="http://schemas.microsoft.com/office/drawing/2014/main" id="{2F30945E-3CCA-CF02-2FC4-E0C6EC7F43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15CC389-7F26-4725-9023-4E3F23451391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7754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>
            <a:extLst>
              <a:ext uri="{FF2B5EF4-FFF2-40B4-BE49-F238E27FC236}">
                <a16:creationId xmlns:a16="http://schemas.microsoft.com/office/drawing/2014/main" id="{1F36965F-0DB7-FDB6-1BDC-C060CB82D0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DE93947-508A-45BE-86AE-62D57ACA10CB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7621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36C5A0EE-9FB2-FEB2-6878-507E202ECC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7B7450B-753A-4D0C-B28A-0047C690496A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67954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384546BB-A4E5-3B58-2ACB-27A5C74B19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55E326B-E61B-404A-91AD-F3330371B9CB}" type="slidenum">
              <a:rPr lang="es-CO" altLang="es-CO"/>
              <a:pPr/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5680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1 Marcador de título">
            <a:extLst>
              <a:ext uri="{FF2B5EF4-FFF2-40B4-BE49-F238E27FC236}">
                <a16:creationId xmlns:a16="http://schemas.microsoft.com/office/drawing/2014/main" id="{5CB46EE3-431F-BB36-CA9D-04500F82734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071563" y="1785938"/>
            <a:ext cx="82296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título del patrón</a:t>
            </a:r>
            <a:endParaRPr lang="es-CO" altLang="es-CO"/>
          </a:p>
        </p:txBody>
      </p:sp>
      <p:sp>
        <p:nvSpPr>
          <p:cNvPr id="1027" name="2 Marcador de texto">
            <a:extLst>
              <a:ext uri="{FF2B5EF4-FFF2-40B4-BE49-F238E27FC236}">
                <a16:creationId xmlns:a16="http://schemas.microsoft.com/office/drawing/2014/main" id="{401DA00B-C6A8-2C61-B79B-B7D77AF7FC1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071563" y="2500313"/>
            <a:ext cx="7858125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/>
              <a:t>Haga clic para modificar el estilo de texto del patrón</a:t>
            </a:r>
          </a:p>
          <a:p>
            <a:pPr lvl="1"/>
            <a:r>
              <a:rPr lang="es-ES" altLang="es-CO"/>
              <a:t>Segundo nivel</a:t>
            </a:r>
          </a:p>
          <a:p>
            <a:pPr lvl="2"/>
            <a:r>
              <a:rPr lang="es-ES" altLang="es-CO"/>
              <a:t>Tercer nivel</a:t>
            </a:r>
          </a:p>
          <a:p>
            <a:pPr lvl="3"/>
            <a:r>
              <a:rPr lang="es-ES" altLang="es-CO"/>
              <a:t>Cuarto nivel</a:t>
            </a:r>
          </a:p>
          <a:p>
            <a:pPr lvl="4"/>
            <a:r>
              <a:rPr lang="es-ES" altLang="es-CO"/>
              <a:t>Quinto nivel</a:t>
            </a:r>
            <a:endParaRPr lang="es-CO" altLang="es-CO"/>
          </a:p>
        </p:txBody>
      </p:sp>
      <p:sp>
        <p:nvSpPr>
          <p:cNvPr id="6" name="5 Marcador de número de diapositiva">
            <a:extLst>
              <a:ext uri="{FF2B5EF4-FFF2-40B4-BE49-F238E27FC236}">
                <a16:creationId xmlns:a16="http://schemas.microsoft.com/office/drawing/2014/main" id="{CAA3CB7F-6069-7DE9-612F-7EB7AE84F6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3825" y="6421438"/>
            <a:ext cx="5905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b="1"/>
            </a:lvl1pPr>
          </a:lstStyle>
          <a:p>
            <a:fld id="{4D557006-C754-4C49-B04C-609781B5F229}" type="slidenum">
              <a:rPr lang="es-CO" altLang="es-CO"/>
              <a:pPr/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1 Título">
            <a:extLst>
              <a:ext uri="{FF2B5EF4-FFF2-40B4-BE49-F238E27FC236}">
                <a16:creationId xmlns:a16="http://schemas.microsoft.com/office/drawing/2014/main" id="{E650BECB-6DC4-937A-71A8-BBE5F4D10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203325"/>
            <a:ext cx="7772400" cy="1793875"/>
          </a:xfrm>
        </p:spPr>
        <p:txBody>
          <a:bodyPr/>
          <a:lstStyle/>
          <a:p>
            <a:pPr eaLnBrk="1" hangingPunct="1"/>
            <a:r>
              <a:rPr lang="es-CO" altLang="es-CO" dirty="0"/>
              <a:t>LAURA DANIELA DIAZ TORRES</a:t>
            </a:r>
            <a:br>
              <a:rPr lang="es-CO" altLang="es-CO" dirty="0"/>
            </a:br>
            <a:r>
              <a:rPr lang="es-CO" altLang="es-CO" dirty="0"/>
              <a:t>VIVIAN CABANZO FERNÁNDEZ</a:t>
            </a:r>
            <a:br>
              <a:rPr lang="es-CO" altLang="es-CO" dirty="0"/>
            </a:br>
            <a:r>
              <a:rPr lang="es-CO" altLang="es-CO" dirty="0"/>
              <a:t>ZENNETH OLIVERO TAPIAS</a:t>
            </a:r>
            <a:br>
              <a:rPr lang="es-CO" altLang="es-CO" dirty="0"/>
            </a:br>
            <a:r>
              <a:rPr lang="es-CO" altLang="es-CO" dirty="0"/>
              <a:t>CRISTIAN FELIPE MUÑOZ GUERRERO</a:t>
            </a:r>
          </a:p>
        </p:txBody>
      </p:sp>
      <p:sp>
        <p:nvSpPr>
          <p:cNvPr id="3" name="2 Subtítulo">
            <a:extLst>
              <a:ext uri="{FF2B5EF4-FFF2-40B4-BE49-F238E27FC236}">
                <a16:creationId xmlns:a16="http://schemas.microsoft.com/office/drawing/2014/main" id="{6A67B959-F5C7-E461-4D06-04057BB87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357563"/>
            <a:ext cx="6400800" cy="2297112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CO" b="1" dirty="0"/>
              <a:t>2025-02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s-CO" b="1" dirty="0"/>
              <a:t>BIG DATA Y MACHINE LEARNING PARA ECONOMIA APLICADA</a:t>
            </a:r>
          </a:p>
          <a:p>
            <a:pPr algn="l" eaLnBrk="1" fontAlgn="auto" hangingPunct="1">
              <a:spcAft>
                <a:spcPts val="0"/>
              </a:spcAft>
              <a:defRPr/>
            </a:pPr>
            <a:endParaRPr lang="es-CO" b="1" dirty="0"/>
          </a:p>
          <a:p>
            <a:pPr algn="l" eaLnBrk="1" fontAlgn="auto" hangingPunct="1">
              <a:spcAft>
                <a:spcPts val="0"/>
              </a:spcAft>
              <a:defRPr/>
            </a:pPr>
            <a:r>
              <a:rPr lang="es-CO" b="1" dirty="0"/>
              <a:t>Brecha salarial de </a:t>
            </a:r>
            <a:r>
              <a:rPr lang="es-CO" b="1"/>
              <a:t>género   </a:t>
            </a:r>
            <a:endParaRPr lang="es-CO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>
            <a:extLst>
              <a:ext uri="{FF2B5EF4-FFF2-40B4-BE49-F238E27FC236}">
                <a16:creationId xmlns:a16="http://schemas.microsoft.com/office/drawing/2014/main" id="{A820D387-570C-2D98-0CB0-13C3EB36A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563" y="1772816"/>
            <a:ext cx="8229600" cy="500062"/>
          </a:xfrm>
        </p:spPr>
        <p:txBody>
          <a:bodyPr/>
          <a:lstStyle/>
          <a:p>
            <a:r>
              <a:rPr lang="es-MX" altLang="es-CO" dirty="0"/>
              <a:t>Brecha sin controles</a:t>
            </a:r>
            <a:endParaRPr lang="es-CO" alt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4">
                <a:extLst>
                  <a:ext uri="{FF2B5EF4-FFF2-40B4-BE49-F238E27FC236}">
                    <a16:creationId xmlns:a16="http://schemas.microsoft.com/office/drawing/2014/main" id="{363B12D8-4CDC-BC6C-5B04-EE5CFCBE4913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1021581" y="2404882"/>
                <a:ext cx="7726883" cy="34163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>
                  <a:spcBef>
                    <a:spcPct val="0"/>
                  </a:spcBef>
                </a:pPr>
                <a:r>
                  <a:rPr lang="es-MX" altLang="es-CO" sz="1800" dirty="0"/>
                  <a:t>Modelo: </a:t>
                </a:r>
              </a:p>
              <a:p>
                <a:pPr marL="0" indent="0" algn="ctr"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s-MX" altLang="es-CO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altLang="es-CO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s-MX" altLang="es-CO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altLang="es-CO" sz="1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altLang="es-C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altLang="es-C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altLang="es-C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s-MX" altLang="es-CO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altLang="es-C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altLang="es-C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altLang="es-C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𝑀𝑢𝑗𝑒𝑟</m:t>
                    </m:r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s-MX" altLang="es-C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altLang="es-CO" sz="1800" dirty="0"/>
                  <a:t>	</a:t>
                </a:r>
              </a:p>
              <a:p>
                <a:pPr marL="0" indent="0" algn="ctr">
                  <a:spcBef>
                    <a:spcPct val="0"/>
                  </a:spcBef>
                  <a:buNone/>
                </a:pPr>
                <a:endParaRPr lang="es-MX" altLang="es-CO" sz="1800" dirty="0"/>
              </a:p>
              <a:p>
                <a:pPr>
                  <a:spcBef>
                    <a:spcPct val="0"/>
                  </a:spcBef>
                </a:pPr>
                <a:r>
                  <a:rPr lang="es-MX" altLang="es-CO" sz="1800" dirty="0"/>
                  <a:t>Coeficiente sexo = 0,09 </a:t>
                </a:r>
              </a:p>
              <a:p>
                <a:pPr marL="0" indent="0">
                  <a:spcBef>
                    <a:spcPct val="0"/>
                  </a:spcBef>
                  <a:buNone/>
                </a:pPr>
                <a:r>
                  <a:rPr lang="es-MX" altLang="es-CO" sz="1800" dirty="0"/>
                  <a:t>	→ Hombres ganan ≈9,4% más que mujeres</a:t>
                </a:r>
              </a:p>
              <a:p>
                <a:pPr marL="0" indent="0">
                  <a:spcBef>
                    <a:spcPct val="0"/>
                  </a:spcBef>
                  <a:buNone/>
                </a:pPr>
                <a:r>
                  <a:rPr lang="es-MX" altLang="es-CO" sz="1800" dirty="0"/>
                  <a:t>	</a:t>
                </a:r>
              </a:p>
              <a:p>
                <a:pPr>
                  <a:spcBef>
                    <a:spcPct val="0"/>
                  </a:spcBef>
                </a:pPr>
                <a:r>
                  <a:rPr lang="es-MX" altLang="es-CO" sz="1800" dirty="0"/>
                  <a:t>Resultado estadísticamente significativo (p&lt;0,01)</a:t>
                </a:r>
              </a:p>
              <a:p>
                <a:pPr>
                  <a:spcBef>
                    <a:spcPct val="0"/>
                  </a:spcBef>
                </a:pPr>
                <a:endParaRPr lang="es-MX" altLang="es-CO" sz="1800" dirty="0"/>
              </a:p>
              <a:p>
                <a:pPr>
                  <a:spcBef>
                    <a:spcPct val="0"/>
                  </a:spcBef>
                </a:pPr>
                <a:r>
                  <a:rPr lang="es-MX" altLang="es-CO" sz="1800" dirty="0"/>
                  <a:t>Intervalo 95%: [0,06 – 0,11]</a:t>
                </a:r>
              </a:p>
              <a:p>
                <a:pPr>
                  <a:spcBef>
                    <a:spcPct val="0"/>
                  </a:spcBef>
                </a:pPr>
                <a:endParaRPr lang="es-MX" altLang="es-CO" sz="1800" dirty="0"/>
              </a:p>
              <a:p>
                <a:pPr>
                  <a:spcBef>
                    <a:spcPct val="0"/>
                  </a:spcBef>
                </a:pPr>
                <a:r>
                  <a:rPr lang="es-MX" altLang="es-CO" sz="1800" dirty="0"/>
                  <a:t>La Brecha incondicional: no se ajusta por edad, educación o tipo de empleo</a:t>
                </a:r>
                <a:endParaRPr kumimoji="0" lang="es-CO" altLang="es-CO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Rectangle 4">
                <a:extLst>
                  <a:ext uri="{FF2B5EF4-FFF2-40B4-BE49-F238E27FC236}">
                    <a16:creationId xmlns:a16="http://schemas.microsoft.com/office/drawing/2014/main" id="{363B12D8-4CDC-BC6C-5B04-EE5CFCBE49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1021581" y="2404882"/>
                <a:ext cx="7726883" cy="3416320"/>
              </a:xfrm>
              <a:prstGeom prst="rect">
                <a:avLst/>
              </a:prstGeom>
              <a:blipFill>
                <a:blip r:embed="rId2"/>
                <a:stretch>
                  <a:fillRect l="-552" t="-536" b="-23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62526-6D89-AD9B-0E6E-55B7882CC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>
            <a:extLst>
              <a:ext uri="{FF2B5EF4-FFF2-40B4-BE49-F238E27FC236}">
                <a16:creationId xmlns:a16="http://schemas.microsoft.com/office/drawing/2014/main" id="{DE005566-508E-4275-DADE-8190634EF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563" y="1772816"/>
            <a:ext cx="8229600" cy="500062"/>
          </a:xfrm>
        </p:spPr>
        <p:txBody>
          <a:bodyPr/>
          <a:lstStyle/>
          <a:p>
            <a:r>
              <a:rPr lang="es-MX" altLang="es-CO" dirty="0"/>
              <a:t>Brecha con controles</a:t>
            </a:r>
            <a:endParaRPr lang="es-CO" altLang="es-C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4">
                <a:extLst>
                  <a:ext uri="{FF2B5EF4-FFF2-40B4-BE49-F238E27FC236}">
                    <a16:creationId xmlns:a16="http://schemas.microsoft.com/office/drawing/2014/main" id="{1962FCFD-DDF8-96B5-5E28-E10E6FA6F9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71563" y="2348880"/>
                <a:ext cx="7726883" cy="34163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12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s-MX" altLang="es-CO" sz="1800" dirty="0"/>
                  <a:t>Modelo ajustado: </a:t>
                </a:r>
              </a:p>
              <a:p>
                <a:pPr marL="0" indent="0" algn="ctr"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s-MX" altLang="es-CO" sz="180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s-MX" altLang="es-CO" sz="180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s-MX" altLang="es-CO" sz="1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MX" altLang="es-CO" sz="180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s-MX" altLang="es-CO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MX" altLang="es-CO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altLang="es-CO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altLang="es-CO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altLang="es-CO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s-MX" altLang="es-CO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altLang="es-C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altLang="es-C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altLang="es-CO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s-MX" altLang="es-CO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𝑀𝑢𝑗𝑒𝑟</m:t>
                    </m:r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altLang="es-C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altLang="es-C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altLang="es-C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𝑒𝑑𝑎𝑑</m:t>
                    </m:r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altLang="es-C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altLang="es-C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altLang="es-C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𝑒𝑑𝑢𝑐𝑎𝑐𝑖</m:t>
                    </m:r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ó</m:t>
                    </m:r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altLang="es-C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altLang="es-C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altLang="es-C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𝑇𝑖𝑝𝑜</m:t>
                    </m:r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𝑒𝑚𝑝𝑙𝑒𝑜</m:t>
                    </m:r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altLang="es-C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altLang="es-C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altLang="es-C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𝐹𝑜𝑟𝑚𝑎𝑙𝑖𝑑𝑎𝑑</m:t>
                    </m:r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s-MX" altLang="es-C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altLang="es-CO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s-MX" altLang="es-CO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𝑇𝑎𝑚𝑎</m:t>
                    </m:r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ñ</m:t>
                    </m:r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MX" altLang="es-CO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𝑒𝑚𝑝𝑟𝑒𝑠𝑎</m:t>
                    </m:r>
                    <m:r>
                      <a:rPr lang="es-MX" altLang="es-CO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s-MX" altLang="es-CO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s-MX" altLang="es-CO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MX" altLang="es-CO" sz="1800" dirty="0"/>
                  <a:t>	</a:t>
                </a:r>
              </a:p>
              <a:p>
                <a:pPr marL="0" indent="0" algn="ctr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es-MX" altLang="es-CO" sz="1800" dirty="0"/>
              </a:p>
              <a:p>
                <a:pPr>
                  <a:spcBef>
                    <a:spcPct val="0"/>
                  </a:spcBef>
                </a:pPr>
                <a:r>
                  <a:rPr lang="es-MX" altLang="es-CO" sz="1800" dirty="0"/>
                  <a:t>Coeficiente sexo = 0,15 </a:t>
                </a:r>
              </a:p>
              <a:p>
                <a:pPr marL="0" indent="0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r>
                  <a:rPr lang="es-MX" altLang="es-CO" sz="1800" dirty="0"/>
                  <a:t>	→ Hombres ganan ≈15% más que mujeres</a:t>
                </a:r>
              </a:p>
              <a:p>
                <a:pPr marL="0" indent="0">
                  <a:spcBef>
                    <a:spcPct val="0"/>
                  </a:spcBef>
                  <a:buFont typeface="Arial" panose="020B0604020202020204" pitchFamily="34" charset="0"/>
                  <a:buNone/>
                </a:pPr>
                <a:endParaRPr lang="es-MX" altLang="es-CO" sz="1800" dirty="0"/>
              </a:p>
              <a:p>
                <a:pPr>
                  <a:spcBef>
                    <a:spcPct val="0"/>
                  </a:spcBef>
                </a:pPr>
                <a:r>
                  <a:rPr lang="es-MX" altLang="es-CO" sz="1800" dirty="0"/>
                  <a:t>Intervalo 95%: [0,12 – 0,16]</a:t>
                </a:r>
              </a:p>
              <a:p>
                <a:pPr marL="0" indent="0">
                  <a:spcBef>
                    <a:spcPct val="0"/>
                  </a:spcBef>
                  <a:buNone/>
                </a:pPr>
                <a:endParaRPr lang="es-MX" altLang="es-CO" sz="1800" dirty="0"/>
              </a:p>
              <a:p>
                <a:pPr>
                  <a:spcBef>
                    <a:spcPct val="0"/>
                  </a:spcBef>
                </a:pPr>
                <a:r>
                  <a:rPr lang="es-MX" altLang="es-CO" sz="1800" dirty="0"/>
                  <a:t>La brecha persiste aún controlando factores observables, lo cual sugiere presencia de discriminación o segregación ocupacional en manera de presunción</a:t>
                </a:r>
              </a:p>
            </p:txBody>
          </p:sp>
        </mc:Choice>
        <mc:Fallback xmlns="">
          <p:sp>
            <p:nvSpPr>
              <p:cNvPr id="4" name="Rectangle 4">
                <a:extLst>
                  <a:ext uri="{FF2B5EF4-FFF2-40B4-BE49-F238E27FC236}">
                    <a16:creationId xmlns:a16="http://schemas.microsoft.com/office/drawing/2014/main" id="{1962FCFD-DDF8-96B5-5E28-E10E6FA6F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1563" y="2348880"/>
                <a:ext cx="7726883" cy="3416320"/>
              </a:xfrm>
              <a:prstGeom prst="rect">
                <a:avLst/>
              </a:prstGeom>
              <a:blipFill>
                <a:blip r:embed="rId2"/>
                <a:stretch>
                  <a:fillRect l="-552" t="-357" b="-231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129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90ADE1-DD2E-04A9-D2D4-37CA66604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Variables de Control (efectos esperados)</a:t>
            </a:r>
            <a:br>
              <a:rPr lang="es-MX" dirty="0"/>
            </a:b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D9F7B7-D967-BE84-DE90-9D2F6964E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Educación ↑ → salarios más altos (efecto creciente)	</a:t>
            </a:r>
          </a:p>
          <a:p>
            <a:r>
              <a:rPr lang="es-MX" dirty="0"/>
              <a:t>Formalidad ↑ → +33% en ingresos</a:t>
            </a:r>
          </a:p>
          <a:p>
            <a:r>
              <a:rPr lang="es-MX" dirty="0"/>
              <a:t>Tamaño empresa ↑ → más grandes → salarios más altos</a:t>
            </a:r>
          </a:p>
          <a:p>
            <a:r>
              <a:rPr lang="es-MX" dirty="0"/>
              <a:t>Edad efecto positivo pero no lineal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4872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1D1C5-BCD7-888B-97BA-1A4D282D4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ítulo 1">
            <a:extLst>
              <a:ext uri="{FF2B5EF4-FFF2-40B4-BE49-F238E27FC236}">
                <a16:creationId xmlns:a16="http://schemas.microsoft.com/office/drawing/2014/main" id="{772CB5AB-2FFC-516B-C60E-733E8221F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1563" y="1772816"/>
            <a:ext cx="8229600" cy="500062"/>
          </a:xfrm>
        </p:spPr>
        <p:txBody>
          <a:bodyPr/>
          <a:lstStyle/>
          <a:p>
            <a:r>
              <a:rPr lang="es-MX" altLang="es-CO" dirty="0"/>
              <a:t>Estimación FWL</a:t>
            </a:r>
            <a:endParaRPr lang="es-CO" altLang="es-CO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6CF39BF-023F-FBC3-320B-1AC8BF7D5A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82338" y="2283827"/>
            <a:ext cx="7344816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s-MX" altLang="es-CO" sz="1600" b="1" dirty="0"/>
              <a:t>Método Frisch-</a:t>
            </a:r>
            <a:r>
              <a:rPr lang="es-MX" altLang="es-CO" sz="1600" b="1" dirty="0" err="1"/>
              <a:t>Waugh</a:t>
            </a:r>
            <a:r>
              <a:rPr lang="es-MX" altLang="es-CO" sz="1600" b="1" dirty="0"/>
              <a:t>-</a:t>
            </a:r>
            <a:r>
              <a:rPr lang="es-MX" altLang="es-CO" sz="1600" b="1" dirty="0" err="1"/>
              <a:t>Lovell</a:t>
            </a:r>
            <a:r>
              <a:rPr lang="es-MX" altLang="es-CO" sz="1600" b="1" dirty="0"/>
              <a:t>:</a:t>
            </a:r>
          </a:p>
          <a:p>
            <a:pPr marL="0" indent="0">
              <a:spcBef>
                <a:spcPct val="0"/>
              </a:spcBef>
              <a:buNone/>
            </a:pPr>
            <a:endParaRPr lang="es-MX" altLang="es-CO" sz="1800" dirty="0"/>
          </a:p>
          <a:p>
            <a:pPr>
              <a:spcBef>
                <a:spcPct val="0"/>
              </a:spcBef>
            </a:pPr>
            <a:r>
              <a:rPr lang="es-MX" altLang="es-CO" sz="1800" dirty="0" err="1"/>
              <a:t>Coef</a:t>
            </a:r>
            <a:r>
              <a:rPr lang="es-MX" altLang="es-CO" sz="1800" dirty="0"/>
              <a:t>. </a:t>
            </a:r>
            <a:r>
              <a:rPr lang="es-MX" altLang="es-CO" sz="1800" dirty="0" err="1"/>
              <a:t>res_sex</a:t>
            </a:r>
            <a:r>
              <a:rPr lang="es-MX" altLang="es-CO" sz="1800" dirty="0"/>
              <a:t> = 0,1414 </a:t>
            </a:r>
          </a:p>
          <a:p>
            <a:pPr marL="457200" lvl="1" indent="0">
              <a:spcBef>
                <a:spcPct val="0"/>
              </a:spcBef>
              <a:buNone/>
            </a:pPr>
            <a:r>
              <a:rPr lang="es-MX" altLang="es-CO" dirty="0"/>
              <a:t>→ Hombres ganan ≈15,2% más	</a:t>
            </a:r>
          </a:p>
          <a:p>
            <a:pPr>
              <a:spcBef>
                <a:spcPct val="0"/>
              </a:spcBef>
            </a:pPr>
            <a:r>
              <a:rPr lang="es-MX" altLang="es-CO" sz="1800" dirty="0"/>
              <a:t>Altamente significativo (t=13,07, p&lt;0,001)</a:t>
            </a:r>
          </a:p>
          <a:p>
            <a:pPr>
              <a:spcBef>
                <a:spcPct val="0"/>
              </a:spcBef>
            </a:pPr>
            <a:r>
              <a:rPr lang="es-MX" altLang="es-CO" sz="1800" dirty="0"/>
              <a:t>Reafirma que la brecha salarial no desaparece al controlar covariables</a:t>
            </a: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FBEB2A-5C06-AA47-ABBA-F82EA8CFEAA5}"/>
              </a:ext>
            </a:extLst>
          </p:cNvPr>
          <p:cNvSpPr txBox="1">
            <a:spLocks/>
          </p:cNvSpPr>
          <p:nvPr/>
        </p:nvSpPr>
        <p:spPr bwMode="auto">
          <a:xfrm>
            <a:off x="1187624" y="4437112"/>
            <a:ext cx="8229600" cy="50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s-MX" altLang="es-CO"/>
              <a:t>FWL + Bootstrap</a:t>
            </a:r>
            <a:endParaRPr lang="es-CO" altLang="es-CO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8B8312-5135-4A5F-E3A4-DBC2C6EF5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1563" y="5112109"/>
            <a:ext cx="734481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</a:pPr>
            <a:r>
              <a:rPr lang="es-MX" altLang="es-CO" sz="1800" dirty="0"/>
              <a:t>Intervalo 95%: [0,1197 – 0,1627]	</a:t>
            </a:r>
          </a:p>
          <a:p>
            <a:pPr>
              <a:spcBef>
                <a:spcPct val="0"/>
              </a:spcBef>
            </a:pPr>
            <a:r>
              <a:rPr lang="es-MX" altLang="es-CO" sz="1800" dirty="0"/>
              <a:t>Confirma robustez del resultado	</a:t>
            </a:r>
          </a:p>
          <a:p>
            <a:pPr>
              <a:spcBef>
                <a:spcPct val="0"/>
              </a:spcBef>
            </a:pPr>
            <a:r>
              <a:rPr lang="es-MX" altLang="es-CO" sz="1800" dirty="0"/>
              <a:t>Diferencia salarial significativa </a:t>
            </a:r>
          </a:p>
          <a:p>
            <a:pPr marL="457200" lvl="1" indent="0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s-MX" altLang="es-CO" dirty="0"/>
              <a:t>→ no es azar ni supuestos estadísticos</a:t>
            </a:r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29797745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281</Words>
  <Application>Microsoft Office PowerPoint</Application>
  <PresentationFormat>Presentación en pantalla (4:3)</PresentationFormat>
  <Paragraphs>45</Paragraphs>
  <Slides>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 Math</vt:lpstr>
      <vt:lpstr>Tema de Office</vt:lpstr>
      <vt:lpstr>LAURA DANIELA DIAZ TORRES VIVIAN CABANZO FERNÁNDEZ ZENNETH OLIVERO TAPIAS CRISTIAN FELIPE MUÑOZ GUERRERO</vt:lpstr>
      <vt:lpstr>Brecha sin controles</vt:lpstr>
      <vt:lpstr>Brecha con controles</vt:lpstr>
      <vt:lpstr>Variables de Control (efectos esperados) </vt:lpstr>
      <vt:lpstr>Estimación FWL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Vivian Cabanzo</cp:lastModifiedBy>
  <cp:revision>50</cp:revision>
  <dcterms:created xsi:type="dcterms:W3CDTF">2008-03-12T20:06:52Z</dcterms:created>
  <dcterms:modified xsi:type="dcterms:W3CDTF">2025-09-09T02:31:47Z</dcterms:modified>
</cp:coreProperties>
</file>