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56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CBE91-84DC-E443-9ADB-817AC94E0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B466C7-6BB3-0B40-8D1D-677705DBD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C4396-3096-514C-B9A2-78CF8277B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0828-6B6E-974E-BC00-54944D977E28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041BB-7281-0541-B0C5-D127A1CB5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DDA0A-7827-5E42-84C1-408AC47E0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A845-38F6-9D4D-9575-924116237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28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5A1F4-2E7F-8B43-9228-6F0379887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D2FBFE-324C-DA42-8C6E-53E19954B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CD224-7E48-1449-BA4F-508C6AD48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0828-6B6E-974E-BC00-54944D977E28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EBC46-DEA8-D248-BBF7-ABCA2B2F0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761FE-2895-2A4E-921F-307A4A78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A845-38F6-9D4D-9575-924116237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71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49402E-1767-C04C-9A13-D8065F511F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FA2712-5FCE-9746-A8F2-8FACEB43C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83C4E-194A-E146-ABF9-02DB806CC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0828-6B6E-974E-BC00-54944D977E28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B69F-F417-4845-8E9E-B1AEF539A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93ABF-6FA3-5A4C-B4B4-4307F3041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A845-38F6-9D4D-9575-924116237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20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AA6C8-7F6B-DA44-A53A-7960840EF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1C373-EF9E-B74A-9863-8DCA06AA6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DA6F6-1036-8B4B-9644-571C43F7B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0828-6B6E-974E-BC00-54944D977E28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72ED9-EBC0-744A-9E3B-7CAC74148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7C8B4-4BA8-6343-9D6E-29392B34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A845-38F6-9D4D-9575-924116237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15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8710E-DE18-074B-893E-4223D5FA1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D2C2D-85D8-5F4F-86D3-45D86C39B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09044-7562-3345-AEB6-1F9516B88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0828-6B6E-974E-BC00-54944D977E28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1D8FE-5A44-054E-AEB5-C4519792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D87E6-4F6F-FD4F-BD27-29E16047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A845-38F6-9D4D-9575-924116237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10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061E5-8F92-DC44-A5AA-E4208CFBB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87314-7A9F-7940-B194-5A81BEA29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F1A536-1649-6941-8086-426E7E4B1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C69D7-8F5F-0944-B07F-CFD9AB5F6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0828-6B6E-974E-BC00-54944D977E28}" type="datetimeFigureOut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76879-05B8-054F-AFA8-C260C057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C12372-1F1A-4849-9F1F-7332DD64B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A845-38F6-9D4D-9575-924116237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0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B1D52-4715-114C-8A52-5C9A4CA66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EB0F8-722D-204F-80E3-5DDCB9C53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F4A980-CED8-AA46-AADA-AA35BF149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9B439-3839-7945-8EC0-91745D02AE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0E1D0C-3F61-064E-866E-927E5B21DC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8676CA-7464-954D-97AF-2AA617A6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0828-6B6E-974E-BC00-54944D977E28}" type="datetimeFigureOut">
              <a:rPr lang="en-US" smtClean="0"/>
              <a:t>6/17/21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45BD17-5E7E-044C-AB1D-C9C8C8A40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223C85-CEF3-CC42-B073-571A1157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A845-38F6-9D4D-9575-924116237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18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3B597-4F2F-C147-B704-6C04C68CF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DA2221-EBB0-8D49-95D1-7F151248D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0828-6B6E-974E-BC00-54944D977E28}" type="datetimeFigureOut">
              <a:rPr lang="en-US" smtClean="0"/>
              <a:t>6/17/21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1A5E2D-7735-2344-88CE-F014D5DB6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C9F515-958B-2A48-BA9F-88E98480E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A845-38F6-9D4D-9575-924116237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48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C63395-569D-FC40-9532-9778CC934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0828-6B6E-974E-BC00-54944D977E28}" type="datetimeFigureOut">
              <a:rPr lang="en-US" smtClean="0"/>
              <a:t>6/17/21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5756B5-51CC-1040-ADB9-ED9752D5E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F80EC-3E12-7E47-AEB9-A993C5AB6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A845-38F6-9D4D-9575-924116237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3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FF3B-B850-F941-9B39-9B89C3DFC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18EC9-7584-D94F-B0B0-71DCDB366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4030F6-DBE9-3B4D-89C9-8B67B584E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44402-AD73-264A-86E2-082B3227D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0828-6B6E-974E-BC00-54944D977E28}" type="datetimeFigureOut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83546-CD2D-8546-A1E2-F44D2D809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99C9C-DA90-BD43-88E9-5FC3D77DF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A845-38F6-9D4D-9575-924116237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4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94D89-3C59-E643-A44A-96E8FF314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38A5D5-B96F-9949-A9A9-EC9FCF4B5B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D8E897-92BB-3547-8A37-E66E2CB49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29F1B-4307-B246-8D48-73F962B5A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0828-6B6E-974E-BC00-54944D977E28}" type="datetimeFigureOut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DA7F8A-D053-E046-A245-EFAE328B7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7338B-9CE2-0942-A521-AABD27D12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A845-38F6-9D4D-9575-924116237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3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04A988-BF48-C541-9579-17318CAA3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0DA9E-B9AB-8F49-8C2C-4DB9561A4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129C8-E8D9-944E-ABDD-C5875530FC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A0828-6B6E-974E-BC00-54944D977E28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32E14-5185-5343-82FB-36EEFFC1C9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2E12F-1CE4-1246-B10C-ED0348763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AA845-38F6-9D4D-9575-924116237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85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455B1-3970-AF4B-9F03-A39BD40B07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Tutorial DAGS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471359-916E-FA4B-8FBF-96F98642D6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55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8E50BC0-4C4E-3F4B-8A73-0C3222A40E05}"/>
              </a:ext>
            </a:extLst>
          </p:cNvPr>
          <p:cNvGrpSpPr/>
          <p:nvPr/>
        </p:nvGrpSpPr>
        <p:grpSpPr>
          <a:xfrm>
            <a:off x="2486888" y="402836"/>
            <a:ext cx="6939737" cy="6455164"/>
            <a:chOff x="2411641" y="280931"/>
            <a:chExt cx="6939737" cy="6455164"/>
          </a:xfrm>
        </p:grpSpPr>
        <p:pic>
          <p:nvPicPr>
            <p:cNvPr id="4" name="Picture 3" descr="A close up of a map&#10;&#10;Description automatically generated">
              <a:extLst>
                <a:ext uri="{FF2B5EF4-FFF2-40B4-BE49-F238E27FC236}">
                  <a16:creationId xmlns:a16="http://schemas.microsoft.com/office/drawing/2014/main" id="{47EB5F07-F278-344E-A4DB-57C8FC7C3B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6982"/>
            <a:stretch/>
          </p:blipFill>
          <p:spPr>
            <a:xfrm>
              <a:off x="2411641" y="280931"/>
              <a:ext cx="6939737" cy="645516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12F9F59-83D1-7148-AA12-426B92995F01}"/>
                </a:ext>
              </a:extLst>
            </p:cNvPr>
            <p:cNvSpPr txBox="1"/>
            <p:nvPr/>
          </p:nvSpPr>
          <p:spPr>
            <a:xfrm>
              <a:off x="7264090" y="2431704"/>
              <a:ext cx="15600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135629"/>
                  </a:solidFill>
                  <a:latin typeface="Garamond" panose="02020404030301010803" pitchFamily="18" charset="0"/>
                </a:rPr>
                <a:t>Unobserved </a:t>
              </a:r>
            </a:p>
          </p:txBody>
        </p:sp>
      </p:grpSp>
      <p:sp>
        <p:nvSpPr>
          <p:cNvPr id="12" name="Rectangular Callout 11">
            <a:extLst>
              <a:ext uri="{FF2B5EF4-FFF2-40B4-BE49-F238E27FC236}">
                <a16:creationId xmlns:a16="http://schemas.microsoft.com/office/drawing/2014/main" id="{2358F363-0B20-C647-9BAD-87B366628702}"/>
              </a:ext>
            </a:extLst>
          </p:cNvPr>
          <p:cNvSpPr/>
          <p:nvPr/>
        </p:nvSpPr>
        <p:spPr>
          <a:xfrm rot="16200000">
            <a:off x="2517846" y="539817"/>
            <a:ext cx="1530628" cy="2563418"/>
          </a:xfrm>
          <a:prstGeom prst="wedgeRectCallout">
            <a:avLst>
              <a:gd name="adj1" fmla="val -38663"/>
              <a:gd name="adj2" fmla="val 79715"/>
            </a:avLst>
          </a:prstGeom>
          <a:ln w="666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F4BC06-451B-DF4F-BE39-A2DA390C144B}"/>
              </a:ext>
            </a:extLst>
          </p:cNvPr>
          <p:cNvSpPr txBox="1"/>
          <p:nvPr/>
        </p:nvSpPr>
        <p:spPr>
          <a:xfrm>
            <a:off x="2765375" y="2586841"/>
            <a:ext cx="1293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Garamond" panose="02020404030301010803" pitchFamily="18" charset="0"/>
              </a:rPr>
              <a:t>Observed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0CDB85-DF84-9C4F-892F-0855E2D918D6}"/>
              </a:ext>
            </a:extLst>
          </p:cNvPr>
          <p:cNvSpPr txBox="1"/>
          <p:nvPr/>
        </p:nvSpPr>
        <p:spPr>
          <a:xfrm>
            <a:off x="5001072" y="1947049"/>
            <a:ext cx="53732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0174E0-C111-6A49-9B48-AB6907401893}"/>
              </a:ext>
            </a:extLst>
          </p:cNvPr>
          <p:cNvSpPr txBox="1"/>
          <p:nvPr/>
        </p:nvSpPr>
        <p:spPr>
          <a:xfrm>
            <a:off x="1717331" y="343946"/>
            <a:ext cx="46839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  <a:latin typeface="Garamond" panose="02020404030301010803" pitchFamily="18" charset="0"/>
              </a:rPr>
              <a:t>Conditioning on Observables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70ABDC-B3CB-8941-9086-770328CCC81F}"/>
              </a:ext>
            </a:extLst>
          </p:cNvPr>
          <p:cNvSpPr txBox="1"/>
          <p:nvPr/>
        </p:nvSpPr>
        <p:spPr>
          <a:xfrm>
            <a:off x="2052876" y="1359860"/>
            <a:ext cx="2563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The other covariates (plot and site attributes) in a multivariate model. </a:t>
            </a:r>
          </a:p>
        </p:txBody>
      </p:sp>
    </p:spTree>
    <p:extLst>
      <p:ext uri="{BB962C8B-B14F-4D97-AF65-F5344CB8AC3E}">
        <p14:creationId xmlns:p14="http://schemas.microsoft.com/office/powerpoint/2010/main" val="198381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8E50BC0-4C4E-3F4B-8A73-0C3222A40E05}"/>
              </a:ext>
            </a:extLst>
          </p:cNvPr>
          <p:cNvGrpSpPr/>
          <p:nvPr/>
        </p:nvGrpSpPr>
        <p:grpSpPr>
          <a:xfrm>
            <a:off x="2486888" y="402836"/>
            <a:ext cx="6939737" cy="6455164"/>
            <a:chOff x="2411641" y="280931"/>
            <a:chExt cx="6939737" cy="6455164"/>
          </a:xfrm>
        </p:grpSpPr>
        <p:pic>
          <p:nvPicPr>
            <p:cNvPr id="4" name="Picture 3" descr="A close up of a map&#10;&#10;Description automatically generated">
              <a:extLst>
                <a:ext uri="{FF2B5EF4-FFF2-40B4-BE49-F238E27FC236}">
                  <a16:creationId xmlns:a16="http://schemas.microsoft.com/office/drawing/2014/main" id="{47EB5F07-F278-344E-A4DB-57C8FC7C3B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6982"/>
            <a:stretch/>
          </p:blipFill>
          <p:spPr>
            <a:xfrm>
              <a:off x="2411641" y="280931"/>
              <a:ext cx="6939737" cy="645516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12F9F59-83D1-7148-AA12-426B92995F01}"/>
                </a:ext>
              </a:extLst>
            </p:cNvPr>
            <p:cNvSpPr txBox="1"/>
            <p:nvPr/>
          </p:nvSpPr>
          <p:spPr>
            <a:xfrm>
              <a:off x="7217958" y="499642"/>
              <a:ext cx="15600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135629"/>
                  </a:solidFill>
                  <a:latin typeface="Garamond" panose="02020404030301010803" pitchFamily="18" charset="0"/>
                </a:rPr>
                <a:t>Unobserved 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6DF60DA-E113-674C-841A-B61D6630AA4E}"/>
              </a:ext>
            </a:extLst>
          </p:cNvPr>
          <p:cNvSpPr txBox="1"/>
          <p:nvPr/>
        </p:nvSpPr>
        <p:spPr>
          <a:xfrm>
            <a:off x="7606432" y="1021657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A72CEC-578F-A84B-BD04-5E30719A71C5}"/>
              </a:ext>
            </a:extLst>
          </p:cNvPr>
          <p:cNvSpPr txBox="1"/>
          <p:nvPr/>
        </p:nvSpPr>
        <p:spPr>
          <a:xfrm>
            <a:off x="2582562" y="1098601"/>
            <a:ext cx="28896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  <a:latin typeface="Garamond" panose="02020404030301010803" pitchFamily="18" charset="0"/>
              </a:rPr>
              <a:t>Plot Fixed Effects</a:t>
            </a:r>
          </a:p>
        </p:txBody>
      </p:sp>
    </p:spTree>
    <p:extLst>
      <p:ext uri="{BB962C8B-B14F-4D97-AF65-F5344CB8AC3E}">
        <p14:creationId xmlns:p14="http://schemas.microsoft.com/office/powerpoint/2010/main" val="3176748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8E50BC0-4C4E-3F4B-8A73-0C3222A40E05}"/>
              </a:ext>
            </a:extLst>
          </p:cNvPr>
          <p:cNvGrpSpPr/>
          <p:nvPr/>
        </p:nvGrpSpPr>
        <p:grpSpPr>
          <a:xfrm>
            <a:off x="2486888" y="402836"/>
            <a:ext cx="6939737" cy="6455164"/>
            <a:chOff x="2411641" y="280931"/>
            <a:chExt cx="6939737" cy="6455164"/>
          </a:xfrm>
        </p:grpSpPr>
        <p:pic>
          <p:nvPicPr>
            <p:cNvPr id="4" name="Picture 3" descr="A close up of a map&#10;&#10;Description automatically generated">
              <a:extLst>
                <a:ext uri="{FF2B5EF4-FFF2-40B4-BE49-F238E27FC236}">
                  <a16:creationId xmlns:a16="http://schemas.microsoft.com/office/drawing/2014/main" id="{47EB5F07-F278-344E-A4DB-57C8FC7C3B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6982"/>
            <a:stretch/>
          </p:blipFill>
          <p:spPr>
            <a:xfrm>
              <a:off x="2411641" y="280931"/>
              <a:ext cx="6939737" cy="645516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12F9F59-83D1-7148-AA12-426B92995F01}"/>
                </a:ext>
              </a:extLst>
            </p:cNvPr>
            <p:cNvSpPr txBox="1"/>
            <p:nvPr/>
          </p:nvSpPr>
          <p:spPr>
            <a:xfrm>
              <a:off x="7217958" y="499642"/>
              <a:ext cx="15600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135629"/>
                  </a:solidFill>
                  <a:latin typeface="Garamond" panose="02020404030301010803" pitchFamily="18" charset="0"/>
                </a:rPr>
                <a:t>Unobserved 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6DF60DA-E113-674C-841A-B61D6630AA4E}"/>
              </a:ext>
            </a:extLst>
          </p:cNvPr>
          <p:cNvSpPr txBox="1"/>
          <p:nvPr/>
        </p:nvSpPr>
        <p:spPr>
          <a:xfrm>
            <a:off x="7606432" y="1021657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A72CEC-578F-A84B-BD04-5E30719A71C5}"/>
              </a:ext>
            </a:extLst>
          </p:cNvPr>
          <p:cNvSpPr txBox="1"/>
          <p:nvPr/>
        </p:nvSpPr>
        <p:spPr>
          <a:xfrm>
            <a:off x="1804086" y="1221711"/>
            <a:ext cx="36020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  <a:latin typeface="Garamond" panose="02020404030301010803" pitchFamily="18" charset="0"/>
              </a:rPr>
              <a:t>Plot Fixed Effects</a:t>
            </a:r>
          </a:p>
          <a:p>
            <a:r>
              <a:rPr lang="en-US" sz="3000" i="1" dirty="0">
                <a:solidFill>
                  <a:srgbClr val="C00000"/>
                </a:solidFill>
                <a:latin typeface="Garamond" panose="02020404030301010803" pitchFamily="18" charset="0"/>
              </a:rPr>
              <a:t>and</a:t>
            </a:r>
            <a:r>
              <a:rPr lang="en-US" sz="3000" dirty="0">
                <a:solidFill>
                  <a:srgbClr val="C00000"/>
                </a:solidFill>
                <a:latin typeface="Garamond" panose="02020404030301010803" pitchFamily="18" charset="0"/>
              </a:rPr>
              <a:t> site-by-year effects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A5B5A-54E9-2843-BDDC-57155832DA8E}"/>
              </a:ext>
            </a:extLst>
          </p:cNvPr>
          <p:cNvSpPr txBox="1"/>
          <p:nvPr/>
        </p:nvSpPr>
        <p:spPr>
          <a:xfrm>
            <a:off x="8229839" y="1021656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42B7C1-821B-7F45-B763-4CC2430F9B4B}"/>
              </a:ext>
            </a:extLst>
          </p:cNvPr>
          <p:cNvSpPr txBox="1"/>
          <p:nvPr/>
        </p:nvSpPr>
        <p:spPr>
          <a:xfrm>
            <a:off x="8229839" y="1449741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86244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Words>37</Words>
  <Application>Microsoft Macintosh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Garamond</vt:lpstr>
      <vt:lpstr>Office Theme</vt:lpstr>
      <vt:lpstr>Tutorial DAGS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DAGS</dc:title>
  <dc:creator>Laura Dee</dc:creator>
  <cp:lastModifiedBy>Laura Dee</cp:lastModifiedBy>
  <cp:revision>10</cp:revision>
  <dcterms:created xsi:type="dcterms:W3CDTF">2021-06-17T16:15:30Z</dcterms:created>
  <dcterms:modified xsi:type="dcterms:W3CDTF">2021-06-18T17:25:18Z</dcterms:modified>
</cp:coreProperties>
</file>