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9989ae892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9989ae89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9989ae89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9989ae89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9df587c5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9df587c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9989ae892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9989ae892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a5259fb2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a5259fb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ac5e801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ac5e801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we are in the process of building a binary classification model to determine if a mac address belongs to a human or a bot, and are looking into the overlap of swipe card and wifi data schedules and connection times, as </a:t>
            </a:r>
            <a:r>
              <a:rPr lang="en"/>
              <a:t>well</a:t>
            </a:r>
            <a:r>
              <a:rPr lang="en"/>
              <a:t> as other featur</a:t>
            </a:r>
            <a:r>
              <a:rPr lang="en"/>
              <a:t>es to build this model. This will help us determine occupancy which is related to the risk of viral contact.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ac5e8010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ac5e801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an example of a night shift worker. An employee who works night shifts, not a janitor (Access Granted Local), and had access to clean rooms.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Visited the following rooms to the left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ac5e8010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ac5e8010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b64aaa0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b64aaa0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ac5e801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ac5e801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8462a64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8462a64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9989ae89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9989ae89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afc95a2e8_1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afc95a2e8_1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9989ae892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9989ae89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9989ae89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9989ae89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9989ae89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9989ae89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989ae89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9989ae89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9989ae89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9989ae89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 Contact Tracing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Twin and AI for safe re-entry </a:t>
            </a:r>
            <a:r>
              <a:rPr lang="en"/>
              <a:t>Environment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5" y="103925"/>
            <a:ext cx="8468174" cy="47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/>
          <p:nvPr/>
        </p:nvSpPr>
        <p:spPr>
          <a:xfrm>
            <a:off x="1282325" y="1887850"/>
            <a:ext cx="812100" cy="205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 of the Visits (Wi-Fi)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Red</a:t>
            </a:r>
            <a:r>
              <a:rPr lang="en"/>
              <a:t>: MAC addresses (individual devices)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Blue</a:t>
            </a:r>
            <a:r>
              <a:rPr lang="en"/>
              <a:t>: Visit node (with properties including start time, end time, duration,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C232"/>
                </a:solidFill>
              </a:rPr>
              <a:t>Yellow</a:t>
            </a:r>
            <a:r>
              <a:rPr lang="en"/>
              <a:t>: Access point names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Follows the same template for relationships as the swipe data.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200" cy="3677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Overlap Query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2266950"/>
            <a:ext cx="8520600" cy="22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match (p:Person {id: "27901"})-[pv1:PERFORMS_VISIT]-&gt;(v1:Visit)-[vi1:VISITS]-&gt;(d:Door)&lt;-[vi2:VISITS]-(v2:Visit)&lt;-[pv2:PERFORMS_VISIT]-(p2:Person)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with p2, apoc.coll.max([v1.starttime.epochMillis,v2.starttime.epochMillis]) as maxStart, apoc.coll.min([v1.endtime.epochMillis,v2.endtime.epochMillis]) as minEnd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where maxStart &lt;= minEnd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return p2.id, sum(minEnd-maxStart) as overlaptime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order by overlaptime desc</a:t>
            </a:r>
            <a:endParaRPr sz="1700">
              <a:solidFill>
                <a:srgbClr val="434343"/>
              </a:solidFill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017725"/>
            <a:ext cx="8520600" cy="12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Query checks for each visit in the selected group or person (A) with all other visits of everyone else (B). </a:t>
            </a:r>
            <a:r>
              <a:rPr lang="en" sz="1600"/>
              <a:t>It </a:t>
            </a:r>
            <a:r>
              <a:rPr lang="en" sz="1600"/>
              <a:t>uses the following logic: Max(starttime_A, starttime_B) &lt;= Min(endtime_A, endtime_B). That is, the latest start time between the visit of person A and person B must occur before the earliest end time between those visits as well.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Query Discovering </a:t>
            </a:r>
            <a:r>
              <a:rPr lang="en"/>
              <a:t>Overlapping</a:t>
            </a:r>
            <a:r>
              <a:rPr lang="en"/>
              <a:t> Visits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75825" y="1673550"/>
            <a:ext cx="8520600" cy="17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Total</a:t>
            </a:r>
            <a:r>
              <a:rPr lang="en" sz="1600"/>
              <a:t> overlap for a certain date and time between any one person and everyone else.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Can be extended to a group of people with a certain property (e.g. sick) and everyone else (e.g. healthy).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Duration of the overlap time  and proximity of </a:t>
            </a:r>
            <a:r>
              <a:rPr lang="en" sz="1600"/>
              <a:t>people</a:t>
            </a:r>
            <a:r>
              <a:rPr lang="en" sz="1600"/>
              <a:t> can be prespecified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Card swipe data provides more accuracy but is limited to a smaller number of rooms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Wifi data limited to the nearest Wifi AP point - better </a:t>
            </a:r>
            <a:r>
              <a:rPr lang="en" sz="1600"/>
              <a:t>availability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Network Query for Overlapping Visits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Card Swipe Overlap</a:t>
            </a:r>
            <a:endParaRPr sz="2000"/>
          </a:p>
        </p:txBody>
      </p:sp>
      <p:sp>
        <p:nvSpPr>
          <p:cNvPr id="141" name="Google Shape;141;p26"/>
          <p:cNvSpPr txBox="1"/>
          <p:nvPr>
            <p:ph idx="2" type="body"/>
          </p:nvPr>
        </p:nvSpPr>
        <p:spPr>
          <a:xfrm>
            <a:off x="4832400" y="11524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Wi-Fi Data Overlap</a:t>
            </a:r>
            <a:endParaRPr sz="2000"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75" y="1725175"/>
            <a:ext cx="3007550" cy="32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9300" y="1769488"/>
            <a:ext cx="4621127" cy="31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261850" y="25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 Job versus Human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on Swipe Card Data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591725" y="2133425"/>
            <a:ext cx="1427100" cy="16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Histogram of swipe card times for 1 day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700" y="1283550"/>
            <a:ext cx="4978475" cy="35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swipe ID: 81720895 Example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6699625" y="1017725"/>
            <a:ext cx="192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employee who works night shifts, not a janitor (Access Granted Local), and had access to clean rooms.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Visited the following rooms to the left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25" y="1222375"/>
            <a:ext cx="4676775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800" y="1296675"/>
            <a:ext cx="14573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ID: 91109408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5632375" y="1152475"/>
            <a:ext cx="319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employee who works day shift, access to clean rooms and super user partitions.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Visited the following rooms below: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9663"/>
            <a:ext cx="4939901" cy="32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1725" y="3209875"/>
            <a:ext cx="17145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135350"/>
            <a:ext cx="85206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for Vendor Data based on the User MAC Address Analysis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Significant number of devices with unknown MAC Addresses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=&gt; possibility of manual switch to “Randomized MAC Address”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=&gt; possible distinction between Human and Cron Job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b="57446" l="54805" r="3367" t="21155"/>
          <a:stretch/>
        </p:blipFill>
        <p:spPr>
          <a:xfrm>
            <a:off x="1092300" y="2571750"/>
            <a:ext cx="64770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2475"/>
            <a:ext cx="4228626" cy="303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45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HVAC Plans and COVID Simulations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235325"/>
            <a:ext cx="43821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Utilizing </a:t>
            </a:r>
            <a:r>
              <a:rPr lang="en"/>
              <a:t>digital twin to account and plan for emergency evacuation eg. Biohazard situation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Examine how humans behave to warnings to update plans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Simulating the movement of air particles with CO2 emission devices and HVAC structures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54800" y="15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 </a:t>
            </a:r>
            <a:r>
              <a:rPr lang="en"/>
              <a:t>Building</a:t>
            </a:r>
            <a:r>
              <a:rPr lang="en"/>
              <a:t> Map - 1st Floor Example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450" y="883250"/>
            <a:ext cx="705685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73425"/>
            <a:ext cx="693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 of the Rooms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89600"/>
            <a:ext cx="3654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this smaller model, each room is connected to the closest room. </a:t>
            </a:r>
            <a:r>
              <a:rPr i="1" lang="en" sz="1800"/>
              <a:t>In the larger model all rooms are potentially related - depending on the people visits to the rooms </a:t>
            </a:r>
            <a:endParaRPr i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Each node has </a:t>
            </a:r>
            <a:r>
              <a:rPr b="1" lang="en" sz="1800"/>
              <a:t>latitude </a:t>
            </a:r>
            <a:r>
              <a:rPr lang="en" sz="1800"/>
              <a:t>and </a:t>
            </a:r>
            <a:r>
              <a:rPr b="1" lang="en" sz="1800"/>
              <a:t>longitude</a:t>
            </a:r>
            <a:r>
              <a:rPr lang="en" sz="1800"/>
              <a:t> as properties, as well as a unique ID. </a:t>
            </a:r>
            <a:endParaRPr i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 amt="65000"/>
          </a:blip>
          <a:stretch>
            <a:fillRect/>
          </a:stretch>
        </p:blipFill>
        <p:spPr>
          <a:xfrm>
            <a:off x="4572000" y="1260275"/>
            <a:ext cx="3654601" cy="34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21925" y="457500"/>
            <a:ext cx="6990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 of the Rooms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521925" y="1389600"/>
            <a:ext cx="4131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Here is a close up of the graph shown before.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Each relationship has a </a:t>
            </a:r>
            <a:r>
              <a:rPr b="1" lang="en" sz="1800"/>
              <a:t>distance </a:t>
            </a:r>
            <a:r>
              <a:rPr lang="en" sz="1800"/>
              <a:t>property.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We can query for rooms within a certain distance of one node. </a:t>
            </a:r>
            <a:endParaRPr sz="18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900" y="1213192"/>
            <a:ext cx="3971100" cy="3940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9674" cy="48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9674" cy="48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 Swipe Visits Data Graph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5349250" y="1152475"/>
            <a:ext cx="3483000" cy="3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6AA84F"/>
                </a:solidFill>
              </a:rPr>
              <a:t>Green</a:t>
            </a:r>
            <a:r>
              <a:rPr lang="en" sz="1700"/>
              <a:t>: Badge ID (a person)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C78D8"/>
                </a:solidFill>
              </a:rPr>
              <a:t>Blue</a:t>
            </a:r>
            <a:r>
              <a:rPr lang="en" sz="1700"/>
              <a:t>: Visit nodes (with a start time property)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1C232"/>
                </a:solidFill>
              </a:rPr>
              <a:t>Yellow</a:t>
            </a:r>
            <a:r>
              <a:rPr lang="en" sz="1700"/>
              <a:t>: Rooms (with sq. foot, type of room, etc. as properties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A </a:t>
            </a:r>
            <a:r>
              <a:rPr b="1" lang="en" sz="1700">
                <a:solidFill>
                  <a:srgbClr val="38761D"/>
                </a:solidFill>
              </a:rPr>
              <a:t>person </a:t>
            </a:r>
            <a:r>
              <a:rPr lang="en" sz="1700"/>
              <a:t>is connected to each </a:t>
            </a:r>
            <a:r>
              <a:rPr b="1" lang="en" sz="1700">
                <a:solidFill>
                  <a:srgbClr val="1155CC"/>
                </a:solidFill>
              </a:rPr>
              <a:t>visit </a:t>
            </a:r>
            <a:r>
              <a:rPr lang="en" sz="1700"/>
              <a:t>node (representing all their visits), which in turn is connected to the </a:t>
            </a:r>
            <a:r>
              <a:rPr b="1" lang="en" sz="1700">
                <a:solidFill>
                  <a:srgbClr val="BF9000"/>
                </a:solidFill>
              </a:rPr>
              <a:t>room</a:t>
            </a:r>
            <a:r>
              <a:rPr b="1" lang="en" sz="1700">
                <a:solidFill>
                  <a:srgbClr val="BF9000"/>
                </a:solidFill>
              </a:rPr>
              <a:t> </a:t>
            </a:r>
            <a:r>
              <a:rPr lang="en" sz="1700"/>
              <a:t>node.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rgbClr val="38761D"/>
                </a:solidFill>
              </a:rPr>
              <a:t>People </a:t>
            </a:r>
            <a:r>
              <a:rPr lang="en" sz="1700"/>
              <a:t>are also directly connected to the </a:t>
            </a:r>
            <a:r>
              <a:rPr b="1" lang="en" sz="1700">
                <a:solidFill>
                  <a:srgbClr val="BF9000"/>
                </a:solidFill>
              </a:rPr>
              <a:t>room </a:t>
            </a:r>
            <a:r>
              <a:rPr lang="en" sz="1700"/>
              <a:t>nodes.</a:t>
            </a:r>
            <a:endParaRPr sz="17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925050" cy="37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25" y="31195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Wi-Fi Access Points Locations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500" y="1136950"/>
            <a:ext cx="611356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