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34" r:id="rId2"/>
    <p:sldId id="354" r:id="rId3"/>
    <p:sldId id="356" r:id="rId4"/>
    <p:sldId id="357" r:id="rId5"/>
    <p:sldId id="359" r:id="rId6"/>
    <p:sldId id="360" r:id="rId7"/>
    <p:sldId id="361" r:id="rId8"/>
    <p:sldId id="358" r:id="rId9"/>
    <p:sldId id="362" r:id="rId10"/>
    <p:sldId id="363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9FE"/>
    <a:srgbClr val="231F20"/>
    <a:srgbClr val="0174CB"/>
    <a:srgbClr val="A6A5A6"/>
    <a:srgbClr val="36B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 autoAdjust="0"/>
    <p:restoredTop sz="79537" autoAdjust="0"/>
  </p:normalViewPr>
  <p:slideViewPr>
    <p:cSldViewPr snapToGrid="0">
      <p:cViewPr varScale="1">
        <p:scale>
          <a:sx n="52" d="100"/>
          <a:sy n="52" d="100"/>
        </p:scale>
        <p:origin x="-114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F45A-3E71-4948-830A-3ABEE0FA3D6C}" type="datetimeFigureOut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B86B3-326B-EB4D-A93A-2998BAC790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60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Rank	DBMS		Database Model</a:t>
            </a:r>
            <a:r>
              <a:rPr lang="en-IE" smtClean="0"/>
              <a:t>	Score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1.	Oracle 		Relational DBMS	1341.94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2.	MySQL 		Relational DBMS	1299.71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3.	Microsoft SQL Server	Relational DBMS	1148.07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4.	PostgreSQL 		Relational DBMS	386.18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5.	MongoDB 		Document store	330.95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6.	DB2 		Relational DBMS	190.28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7.	Microsoft Access	Relational DBMS	126.70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8.	Cassandra 		Wide column store	123.88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9.	</a:t>
            </a:r>
            <a:r>
              <a:rPr lang="en-IE" dirty="0" err="1" smtClean="0"/>
              <a:t>Redis</a:t>
            </a:r>
            <a:r>
              <a:rPr lang="en-IE" dirty="0" smtClean="0"/>
              <a:t> 		Key-value store	123.14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10.	</a:t>
            </a:r>
            <a:r>
              <a:rPr lang="en-IE" dirty="0" err="1" smtClean="0"/>
              <a:t>Elasticsearch</a:t>
            </a:r>
            <a:r>
              <a:rPr lang="en-IE" dirty="0" smtClean="0"/>
              <a:t> 		Search engine	122.55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11.	SQLite 		Relational DBMS	114.25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12.	Teradata		Relational DBMS	72.63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13.	SAP Adaptive Server	Relational DBMS	65.46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14.	</a:t>
            </a:r>
            <a:r>
              <a:rPr lang="en-IE" dirty="0" err="1" smtClean="0"/>
              <a:t>Solr</a:t>
            </a:r>
            <a:r>
              <a:rPr lang="en-IE" dirty="0" smtClean="0"/>
              <a:t>		Search engine	64.37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15.	</a:t>
            </a:r>
            <a:r>
              <a:rPr lang="en-IE" dirty="0" err="1" smtClean="0"/>
              <a:t>Splunk</a:t>
            </a:r>
            <a:r>
              <a:rPr lang="en-IE" dirty="0" smtClean="0"/>
              <a:t>		Search engine	64.00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16.	</a:t>
            </a:r>
            <a:r>
              <a:rPr lang="en-IE" dirty="0" err="1" smtClean="0"/>
              <a:t>HBase</a:t>
            </a:r>
            <a:r>
              <a:rPr lang="en-IE" dirty="0" smtClean="0"/>
              <a:t>		Wide column store	61.64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17.	</a:t>
            </a:r>
            <a:r>
              <a:rPr lang="en-IE" dirty="0" err="1" smtClean="0"/>
              <a:t>MariaDB</a:t>
            </a:r>
            <a:r>
              <a:rPr lang="en-IE" dirty="0" smtClean="0"/>
              <a:t> 		Relational DBMS	58.30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18.	Hive 		Relational DBMS	55.49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19.	FileMaker		Relational DBMS	55.20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20.	SAP HANA 		Relational DBMS	46.16</a:t>
            </a:r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86B3-326B-EB4D-A93A-2998BAC790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9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D607-AD66-48AA-A6EA-3F5AD126789E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DDF8-EAE6-42C1-ACE7-4A8EC5CF5345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9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2B47-DACB-4365-BA1C-31D5BCC82344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8380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816F-C22B-4DFD-82AB-178927890348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040908" y="6356350"/>
            <a:ext cx="2743200" cy="365125"/>
          </a:xfrm>
        </p:spPr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4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7C1A-4560-4312-8E73-23C61F736238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0CD-8689-4D1E-990B-7E5BBD6C3E38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4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5B9C-28D8-47E6-88FF-39EB6F2CCF00}" type="datetime1">
              <a:rPr lang="fr-FR" smtClean="0"/>
              <a:t>07/01/2018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AFA-A579-45A1-952B-E8970D7F144E}" type="datetime1">
              <a:rPr lang="fr-FR" smtClean="0"/>
              <a:t>07/01/2018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7FA5-1F48-4588-A0B0-7B0DF3060C17}" type="datetime1">
              <a:rPr lang="fr-FR" smtClean="0"/>
              <a:t>07/01/2018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5828-BEBE-4FFA-BE5D-AE689BC5ADDE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7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6260-472A-4E8F-B522-0D2B3CC4FF80}" type="datetime1">
              <a:rPr lang="fr-FR" smtClean="0"/>
              <a:t>07/01/2018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257E-ABB3-458A-A008-DA3C9A1E04B9}" type="datetime1">
              <a:rPr lang="fr-FR" smtClean="0"/>
              <a:t>07/01/2018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6B449"/>
                </a:solidFill>
                <a:latin typeface="Montserrat bold" panose="00000800000000000000" pitchFamily="2" charset="0"/>
              </a:defRPr>
            </a:lvl1pPr>
          </a:lstStyle>
          <a:p>
            <a:fld id="{F95F0D71-CBA5-4FB9-A078-414344542AC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3ADFED6-A262-432E-AC01-C64835E9A4EB}"/>
              </a:ext>
            </a:extLst>
          </p:cNvPr>
          <p:cNvSpPr/>
          <p:nvPr userDrawn="1"/>
        </p:nvSpPr>
        <p:spPr>
          <a:xfrm>
            <a:off x="0" y="0"/>
            <a:ext cx="581025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6DF873B6-53F6-4BF3-ACF0-57B0D8E55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11972" b="13901"/>
          <a:stretch/>
        </p:blipFill>
        <p:spPr>
          <a:xfrm rot="16200000">
            <a:off x="-371024" y="612522"/>
            <a:ext cx="1323072" cy="3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ontserrat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6B449"/>
          </a:solidFill>
          <a:latin typeface="Montserrat regular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regular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x-carburants.gouv.fr/rubrique/opendata/" TargetMode="External"/><Relationship Id="rId2" Type="http://schemas.openxmlformats.org/officeDocument/2006/relationships/hyperlink" Target="ftp://ftp.fu-berlin.de/pub/misc/movies/database/frozendata/ratings.list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cideo.fr/" TargetMode="External"/><Relationship Id="rId3" Type="http://schemas.openxmlformats.org/officeDocument/2006/relationships/hyperlink" Target="https://www.meetup.com/fr-FR/Breizh-Data-Club/events/246482043/" TargetMode="External"/><Relationship Id="rId7" Type="http://schemas.openxmlformats.org/officeDocument/2006/relationships/hyperlink" Target="https://www.lebigdata.fr/" TargetMode="External"/><Relationship Id="rId2" Type="http://schemas.openxmlformats.org/officeDocument/2006/relationships/hyperlink" Target="https://www.meetup.com/fr-FR/Meetup-Machine-Learning-Rennes/events/2462172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tau.com/" TargetMode="External"/><Relationship Id="rId5" Type="http://schemas.openxmlformats.org/officeDocument/2006/relationships/hyperlink" Target="https://www.meetup.com/fr-FR/Meetup-R-Nantes/events/245102032/" TargetMode="External"/><Relationship Id="rId4" Type="http://schemas.openxmlformats.org/officeDocument/2006/relationships/hyperlink" Target="https://www.meetup.com/fr-FR/Nantes-Machine-Learning-Meetup/events/239908834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21" Type="http://schemas.openxmlformats.org/officeDocument/2006/relationships/hyperlink" Target="https://db-engines.com/en/ranking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query.wiki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D55655D-6AF5-4117-8141-C4F8EA32F3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0A57E088-D2A2-42E4-900C-29BED3FD9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6371" r="48518" b="32149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3DAF0A1-347A-4BFE-B782-0DCC9ED6799F}"/>
              </a:ext>
            </a:extLst>
          </p:cNvPr>
          <p:cNvSpPr/>
          <p:nvPr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1F20">
              <a:alpha val="2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2F262BFC-823A-464E-8D7F-3EA2F8E51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41" y="-1399983"/>
            <a:ext cx="6256733" cy="442323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="" xmlns:a16="http://schemas.microsoft.com/office/drawing/2014/main" id="{0F7B7881-F157-4AD5-83FA-6923E6E87F01}"/>
              </a:ext>
            </a:extLst>
          </p:cNvPr>
          <p:cNvSpPr txBox="1">
            <a:spLocks/>
          </p:cNvSpPr>
          <p:nvPr/>
        </p:nvSpPr>
        <p:spPr>
          <a:xfrm>
            <a:off x="914398" y="2237980"/>
            <a:ext cx="11093118" cy="1570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Séminaire </a:t>
            </a:r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Pig Hive</a:t>
            </a:r>
            <a:endParaRPr lang="fr-FR" sz="3600" dirty="0">
              <a:solidFill>
                <a:schemeClr val="bg1"/>
              </a:solidFill>
              <a:latin typeface="Montserrat" panose="02000505000000020004" pitchFamily="2" charset="0"/>
            </a:endParaRPr>
          </a:p>
          <a:p>
            <a:pPr algn="r"/>
            <a:r>
              <a:rPr lang="fr-FR" sz="3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 </a:t>
            </a:r>
            <a:r>
              <a:rPr lang="fr-FR" sz="3600" dirty="0" smtClean="0">
                <a:solidFill>
                  <a:schemeClr val="bg1"/>
                </a:solidFill>
                <a:latin typeface="Montserrat"/>
              </a:rPr>
              <a:t>2018</a:t>
            </a:r>
            <a:endParaRPr lang="fr-FR" sz="36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398" y="-1720850"/>
            <a:ext cx="10515600" cy="1325563"/>
          </a:xfrm>
        </p:spPr>
        <p:txBody>
          <a:bodyPr/>
          <a:lstStyle/>
          <a:p>
            <a:r>
              <a:rPr lang="en-IE" dirty="0" smtClean="0"/>
              <a:t>Landing page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13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ftp://</a:t>
            </a:r>
            <a:r>
              <a:rPr lang="en-IE" dirty="0" smtClean="0">
                <a:hlinkClick r:id="rId2"/>
              </a:rPr>
              <a:t>ftp.fu-berlin.de/pub/misc/movies/database/frozendata/ratings.list.gz</a:t>
            </a:r>
            <a:endParaRPr lang="en-IE" dirty="0" smtClean="0"/>
          </a:p>
          <a:p>
            <a:r>
              <a:rPr lang="en-IE">
                <a:hlinkClick r:id="rId3"/>
              </a:rPr>
              <a:t>https://</a:t>
            </a:r>
            <a:r>
              <a:rPr lang="en-IE">
                <a:hlinkClick r:id="rId3"/>
              </a:rPr>
              <a:t>www.prix-carburants.gouv.fr/rubrique/opendata</a:t>
            </a:r>
            <a:r>
              <a:rPr lang="en-IE" smtClean="0">
                <a:hlinkClick r:id="rId3"/>
              </a:rPr>
              <a:t>/</a:t>
            </a:r>
            <a:endParaRPr lang="en-IE" smtClean="0"/>
          </a:p>
          <a:p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3247" t="1377" r="12987" b="-1377"/>
          <a:stretch/>
        </p:blipFill>
        <p:spPr>
          <a:xfrm>
            <a:off x="5393872" y="2638425"/>
            <a:ext cx="1404257" cy="15811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95466" y="4219575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6B449"/>
                </a:solidFill>
                <a:latin typeface="Montserrat light" panose="00000400000000000000" pitchFamily="2" charset="0"/>
              </a:rPr>
              <a:t>advalo.com</a:t>
            </a:r>
          </a:p>
        </p:txBody>
      </p:sp>
    </p:spTree>
    <p:extLst>
      <p:ext uri="{BB962C8B-B14F-4D97-AF65-F5344CB8AC3E}">
        <p14:creationId xmlns:p14="http://schemas.microsoft.com/office/powerpoint/2010/main" val="5561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ME</a:t>
            </a:r>
            <a:endParaRPr lang="en-IE" b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8883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6B449"/>
                </a:solidFill>
                <a:latin typeface="Montserrat regular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1688"/>
            <a:r>
              <a:rPr lang="fr-FR" b="1" dirty="0" smtClean="0"/>
              <a:t>2009 – 2011 : Prépa MP</a:t>
            </a:r>
          </a:p>
          <a:p>
            <a:pPr marL="2071688"/>
            <a:endParaRPr lang="fr-FR" b="1" dirty="0" smtClean="0"/>
          </a:p>
          <a:p>
            <a:pPr marL="2071688"/>
            <a:r>
              <a:rPr lang="fr-FR" b="1" dirty="0" smtClean="0"/>
              <a:t>2011 - 2014 : Ensai – Filière SID</a:t>
            </a:r>
          </a:p>
          <a:p>
            <a:pPr marL="2071688"/>
            <a:endParaRPr lang="fr-FR" b="1" dirty="0"/>
          </a:p>
          <a:p>
            <a:pPr marL="274638"/>
            <a:r>
              <a:rPr lang="fr-FR" b="1" dirty="0" smtClean="0"/>
              <a:t>2014 – Aujourd’hui : Data </a:t>
            </a:r>
            <a:r>
              <a:rPr lang="fr-FR" b="1" dirty="0" err="1" smtClean="0"/>
              <a:t>Scientist</a:t>
            </a:r>
            <a:r>
              <a:rPr lang="fr-FR" b="1" dirty="0" smtClean="0"/>
              <a:t> – Advalo</a:t>
            </a:r>
            <a:br>
              <a:rPr lang="fr-FR" b="1" dirty="0" smtClean="0"/>
            </a:br>
            <a:endParaRPr lang="fr-FR" sz="300" b="1" dirty="0" smtClean="0"/>
          </a:p>
          <a:p>
            <a:pPr marL="46038" indent="0" algn="ctr">
              <a:buNone/>
            </a:pPr>
            <a:r>
              <a:rPr lang="fr-FR" b="1" dirty="0" smtClean="0"/>
              <a:t>«Réinventer </a:t>
            </a:r>
            <a:r>
              <a:rPr lang="fr-FR" b="1" dirty="0"/>
              <a:t>la relation entre la marque et ses </a:t>
            </a:r>
            <a:r>
              <a:rPr lang="fr-FR" b="1" dirty="0" smtClean="0"/>
              <a:t>consommateurs»</a:t>
            </a:r>
            <a:endParaRPr lang="fr-FR" b="1" dirty="0"/>
          </a:p>
          <a:p>
            <a:pPr marL="274638"/>
            <a:endParaRPr lang="fr-FR" b="1" dirty="0" smtClean="0"/>
          </a:p>
          <a:p>
            <a:pPr marL="46038" indent="0" algn="r">
              <a:buNone/>
            </a:pPr>
            <a:r>
              <a:rPr lang="fr-FR" b="1" dirty="0" smtClean="0"/>
              <a:t>cbremard@advalo.com</a:t>
            </a:r>
            <a:endParaRPr lang="en-IE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7" y="1723778"/>
            <a:ext cx="1781175" cy="1781175"/>
          </a:xfrm>
        </p:spPr>
      </p:pic>
    </p:spTree>
    <p:extLst>
      <p:ext uri="{BB962C8B-B14F-4D97-AF65-F5344CB8AC3E}">
        <p14:creationId xmlns:p14="http://schemas.microsoft.com/office/powerpoint/2010/main" val="32375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3</a:t>
            </a:fld>
            <a:endParaRPr lang="fr-FR"/>
          </a:p>
        </p:txBody>
      </p:sp>
      <p:pic>
        <p:nvPicPr>
          <p:cNvPr id="1030" name="Fr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t="5608" r="41219" b="13376"/>
          <a:stretch/>
        </p:blipFill>
        <p:spPr bwMode="auto">
          <a:xfrm>
            <a:off x="4845204" y="154407"/>
            <a:ext cx="5614087" cy="647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mon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r="2393" b="13066"/>
          <a:stretch/>
        </p:blipFill>
        <p:spPr bwMode="auto">
          <a:xfrm>
            <a:off x="2633498" y="1141258"/>
            <a:ext cx="9472777" cy="47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Domain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7" t="17656" r="15692" b="13658"/>
          <a:stretch/>
        </p:blipFill>
        <p:spPr bwMode="auto">
          <a:xfrm>
            <a:off x="4296107" y="667811"/>
            <a:ext cx="7219617" cy="566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NuageMot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5733" r="25986" b="17471"/>
          <a:stretch/>
        </p:blipFill>
        <p:spPr bwMode="auto">
          <a:xfrm>
            <a:off x="3581732" y="2401280"/>
            <a:ext cx="7979993" cy="41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Ensai" descr="http://www.ensai.fr/files/ensai/images/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07" y="1686905"/>
            <a:ext cx="3375901" cy="16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ABOUT YOU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1810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Around</a:t>
            </a:r>
            <a:r>
              <a:rPr lang="fr-FR" b="1" dirty="0" smtClean="0"/>
              <a:t> </a:t>
            </a:r>
            <a:r>
              <a:rPr lang="fr-FR" b="1" dirty="0" err="1" smtClean="0"/>
              <a:t>you</a:t>
            </a:r>
            <a:endParaRPr lang="en-IE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/>
              <a:t>lundi</a:t>
            </a:r>
            <a:r>
              <a:rPr lang="en-IE" dirty="0"/>
              <a:t> 15 </a:t>
            </a:r>
            <a:r>
              <a:rPr lang="en-IE" dirty="0" err="1"/>
              <a:t>janvier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smtClean="0">
                <a:hlinkClick r:id="rId2"/>
              </a:rPr>
              <a:t>New </a:t>
            </a:r>
            <a:r>
              <a:rPr lang="en-IE" b="1" dirty="0">
                <a:hlinkClick r:id="rId2"/>
              </a:rPr>
              <a:t>feature representations for image retrieval and semantic </a:t>
            </a:r>
            <a:r>
              <a:rPr lang="en-IE" b="1" dirty="0" smtClean="0">
                <a:hlinkClick r:id="rId2"/>
              </a:rPr>
              <a:t>matching</a:t>
            </a:r>
            <a:r>
              <a:rPr lang="en-IE" b="1" dirty="0" smtClean="0"/>
              <a:t> (Rennes)</a:t>
            </a:r>
            <a:endParaRPr lang="en-IE" b="1" dirty="0"/>
          </a:p>
          <a:p>
            <a:r>
              <a:rPr lang="en-IE" dirty="0" err="1"/>
              <a:t>mercredi</a:t>
            </a:r>
            <a:r>
              <a:rPr lang="en-IE" dirty="0"/>
              <a:t> 24 </a:t>
            </a:r>
            <a:r>
              <a:rPr lang="en-IE" dirty="0" err="1"/>
              <a:t>janvier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smtClean="0">
                <a:hlinkClick r:id="rId3"/>
              </a:rPr>
              <a:t>R</a:t>
            </a:r>
            <a:r>
              <a:rPr lang="en-IE" b="1" dirty="0">
                <a:hlinkClick r:id="rId3"/>
              </a:rPr>
              <a:t>, </a:t>
            </a:r>
            <a:r>
              <a:rPr lang="en-IE" b="1" dirty="0" err="1">
                <a:hlinkClick r:id="rId3"/>
              </a:rPr>
              <a:t>vous</a:t>
            </a:r>
            <a:r>
              <a:rPr lang="en-IE" b="1" dirty="0">
                <a:hlinkClick r:id="rId3"/>
              </a:rPr>
              <a:t> </a:t>
            </a:r>
            <a:r>
              <a:rPr lang="en-IE" b="1" dirty="0" err="1">
                <a:hlinkClick r:id="rId3"/>
              </a:rPr>
              <a:t>avez</a:t>
            </a:r>
            <a:r>
              <a:rPr lang="en-IE" b="1" dirty="0">
                <a:hlinkClick r:id="rId3"/>
              </a:rPr>
              <a:t> </a:t>
            </a:r>
            <a:r>
              <a:rPr lang="en-IE" b="1" dirty="0" err="1">
                <a:hlinkClick r:id="rId3"/>
              </a:rPr>
              <a:t>dit</a:t>
            </a:r>
            <a:r>
              <a:rPr lang="en-IE" b="1" dirty="0">
                <a:hlinkClick r:id="rId3"/>
              </a:rPr>
              <a:t> R </a:t>
            </a:r>
            <a:r>
              <a:rPr lang="en-IE" b="1" dirty="0" smtClean="0">
                <a:hlinkClick r:id="rId3"/>
              </a:rPr>
              <a:t>?</a:t>
            </a:r>
            <a:r>
              <a:rPr lang="en-IE" b="1" dirty="0" smtClean="0"/>
              <a:t> (Rennes)</a:t>
            </a:r>
          </a:p>
          <a:p>
            <a:r>
              <a:rPr lang="en-IE" dirty="0" err="1"/>
              <a:t>lundi</a:t>
            </a:r>
            <a:r>
              <a:rPr lang="en-IE" dirty="0"/>
              <a:t> 5 </a:t>
            </a:r>
            <a:r>
              <a:rPr lang="en-IE" dirty="0" err="1"/>
              <a:t>février</a:t>
            </a:r>
            <a:r>
              <a:rPr lang="en-IE" dirty="0"/>
              <a:t> </a:t>
            </a:r>
            <a:r>
              <a:rPr lang="en-IE" dirty="0" smtClean="0"/>
              <a:t>2018 : </a:t>
            </a:r>
            <a:r>
              <a:rPr lang="en-IE" b="1" dirty="0" err="1" smtClean="0">
                <a:hlinkClick r:id="rId4"/>
              </a:rPr>
              <a:t>GuessWhat</a:t>
            </a:r>
            <a:r>
              <a:rPr lang="en-IE" b="1" dirty="0">
                <a:hlinkClick r:id="rId4"/>
              </a:rPr>
              <a:t>?! A Visually grounded goal-oriented dialogue tasks for Deep </a:t>
            </a:r>
            <a:r>
              <a:rPr lang="en-IE" b="1" dirty="0" err="1" smtClean="0">
                <a:hlinkClick r:id="rId4"/>
              </a:rPr>
              <a:t>Reinforcem</a:t>
            </a:r>
            <a:r>
              <a:rPr lang="en-IE" b="1" dirty="0" smtClean="0">
                <a:hlinkClick r:id="rId4"/>
              </a:rPr>
              <a:t> </a:t>
            </a:r>
            <a:r>
              <a:rPr lang="en-IE" b="1" dirty="0" smtClean="0"/>
              <a:t>(Nantes)</a:t>
            </a:r>
            <a:endParaRPr lang="en-IE" b="1" dirty="0"/>
          </a:p>
          <a:p>
            <a:r>
              <a:rPr lang="fr-FR" dirty="0"/>
              <a:t>lundi 12 février </a:t>
            </a:r>
            <a:r>
              <a:rPr lang="fr-FR" dirty="0" smtClean="0"/>
              <a:t>2018 : </a:t>
            </a:r>
            <a:r>
              <a:rPr lang="fr-FR" b="1" dirty="0" smtClean="0">
                <a:hlinkClick r:id="rId5"/>
              </a:rPr>
              <a:t>Mise </a:t>
            </a:r>
            <a:r>
              <a:rPr lang="fr-FR" b="1" dirty="0">
                <a:hlinkClick r:id="rId5"/>
              </a:rPr>
              <a:t>en production de code R : retour </a:t>
            </a:r>
            <a:r>
              <a:rPr lang="fr-FR" b="1" dirty="0" smtClean="0">
                <a:hlinkClick r:id="rId5"/>
              </a:rPr>
              <a:t>d'</a:t>
            </a:r>
            <a:r>
              <a:rPr lang="fr-FR" b="1" dirty="0" err="1" smtClean="0">
                <a:hlinkClick r:id="rId5"/>
              </a:rPr>
              <a:t>expRience</a:t>
            </a:r>
            <a:r>
              <a:rPr lang="fr-FR" b="1" dirty="0" smtClean="0">
                <a:hlinkClick r:id="rId5"/>
              </a:rPr>
              <a:t> </a:t>
            </a:r>
            <a:r>
              <a:rPr lang="fr-FR" b="1" dirty="0" smtClean="0"/>
              <a:t>(Nantes)</a:t>
            </a:r>
          </a:p>
          <a:p>
            <a:endParaRPr lang="fr-FR" b="1" dirty="0"/>
          </a:p>
          <a:p>
            <a:r>
              <a:rPr lang="en-IE" dirty="0">
                <a:hlinkClick r:id="rId6"/>
              </a:rPr>
              <a:t>http://www.datatau.com</a:t>
            </a:r>
            <a:r>
              <a:rPr lang="en-IE" dirty="0" smtClean="0">
                <a:hlinkClick r:id="rId6"/>
              </a:rPr>
              <a:t>/</a:t>
            </a:r>
            <a:endParaRPr lang="en-IE" dirty="0" smtClean="0"/>
          </a:p>
          <a:p>
            <a:r>
              <a:rPr lang="en-IE" dirty="0">
                <a:hlinkClick r:id="rId7"/>
              </a:rPr>
              <a:t>https://www.lebigdata.fr</a:t>
            </a:r>
            <a:r>
              <a:rPr lang="en-IE" dirty="0" smtClean="0">
                <a:hlinkClick r:id="rId7"/>
              </a:rPr>
              <a:t>/</a:t>
            </a:r>
            <a:endParaRPr lang="en-IE" dirty="0" smtClean="0"/>
          </a:p>
          <a:p>
            <a:r>
              <a:rPr lang="en-IE" dirty="0">
                <a:hlinkClick r:id="rId8"/>
              </a:rPr>
              <a:t>https://</a:t>
            </a:r>
            <a:r>
              <a:rPr lang="en-IE" dirty="0" smtClean="0">
                <a:hlinkClick r:id="rId8"/>
              </a:rPr>
              <a:t>www.decideo.fr/</a:t>
            </a:r>
            <a:endParaRPr lang="en-IE" dirty="0" smtClean="0"/>
          </a:p>
          <a:p>
            <a:r>
              <a:rPr lang="fr-FR" dirty="0" smtClean="0"/>
              <a:t>Etc.</a:t>
            </a:r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89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5</a:t>
            </a:fld>
            <a:endParaRPr lang="fr-FR"/>
          </a:p>
        </p:txBody>
      </p:sp>
      <p:pic>
        <p:nvPicPr>
          <p:cNvPr id="3084" name="Tal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96" y="757444"/>
            <a:ext cx="3819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Exc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10" y="1849106"/>
            <a:ext cx="56197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S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4040166"/>
            <a:ext cx="3507097" cy="350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R" descr="http://www.kevinpolisano.com/wp-content/uploads/r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4" y="3993429"/>
            <a:ext cx="2785087" cy="21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CSV" descr="http://www.zamzar.com/images/filetypes/cs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7" y="1438482"/>
            <a:ext cx="2554946" cy="25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XLS" descr="http://www.zamzar.com/images/filetypes/x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70" y="2049028"/>
            <a:ext cx="2759940" cy="27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XM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7" y="3428998"/>
            <a:ext cx="2364717" cy="23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JSON" descr="http://tapoueh.org/img/JS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38" y="4828780"/>
            <a:ext cx="2554946" cy="25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VARIETE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205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89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6</a:t>
            </a:fld>
            <a:endParaRPr lang="fr-FR"/>
          </a:p>
        </p:txBody>
      </p:sp>
      <p:pic>
        <p:nvPicPr>
          <p:cNvPr id="4110" name="RED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28813"/>
            <a:ext cx="5715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ACTIVEM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886075"/>
            <a:ext cx="3676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KAFK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852150"/>
            <a:ext cx="3744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SP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24075"/>
            <a:ext cx="6648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STO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419225"/>
            <a:ext cx="66865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VELOCITE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88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89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</a:t>
            </a:r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7</a:t>
            </a:fld>
            <a:endParaRPr lang="fr-FR"/>
          </a:p>
        </p:txBody>
      </p:sp>
      <p:pic>
        <p:nvPicPr>
          <p:cNvPr id="5122" name="01-ORAC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0" b="34905"/>
          <a:stretch/>
        </p:blipFill>
        <p:spPr bwMode="auto">
          <a:xfrm>
            <a:off x="1085850" y="1898615"/>
            <a:ext cx="2958905" cy="510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02-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10" y="1509824"/>
            <a:ext cx="215493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6" name="03-MICROSOFTSQ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4305"/>
          <a:stretch/>
        </p:blipFill>
        <p:spPr bwMode="auto">
          <a:xfrm>
            <a:off x="8585395" y="1507967"/>
            <a:ext cx="295890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0" name="04-POSTGRESQ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643889"/>
            <a:ext cx="2460938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2" name="05-MONGO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2" y="2655036"/>
            <a:ext cx="18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3" name="06-DB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06" y="2655036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4" name="07-MICROSOFTACCES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 t="24286" r="12193" b="9285"/>
          <a:stretch/>
        </p:blipFill>
        <p:spPr bwMode="auto">
          <a:xfrm>
            <a:off x="8085590" y="2655036"/>
            <a:ext cx="1614194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6" name="08-CASSANDR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69" y="2655036"/>
            <a:ext cx="123793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09-REDI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14736" r="30666" b="14364"/>
          <a:stretch/>
        </p:blipFill>
        <p:spPr bwMode="auto">
          <a:xfrm>
            <a:off x="1104900" y="3800248"/>
            <a:ext cx="93089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8" name="10-ELASTICSEARCH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97" y="3843224"/>
            <a:ext cx="187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39" name="11-SQL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02" y="3843224"/>
            <a:ext cx="1437135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0" name="12-TERADATA+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3750"/>
          <a:stretch/>
        </p:blipFill>
        <p:spPr bwMode="auto">
          <a:xfrm>
            <a:off x="7699342" y="3843224"/>
            <a:ext cx="160000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1" name="13-SAP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10870" r="18375" b="36105"/>
          <a:stretch/>
        </p:blipFill>
        <p:spPr bwMode="auto">
          <a:xfrm>
            <a:off x="10083149" y="3843224"/>
            <a:ext cx="146115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2" name="14-SOL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058449"/>
            <a:ext cx="1785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3" name="15-SPLUNK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22551" r="3986" b="12019"/>
          <a:stretch/>
        </p:blipFill>
        <p:spPr bwMode="auto">
          <a:xfrm>
            <a:off x="3313551" y="5058449"/>
            <a:ext cx="27040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7" name="16-HBASE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10638"/>
          <a:stretch/>
        </p:blipFill>
        <p:spPr bwMode="auto">
          <a:xfrm>
            <a:off x="6441283" y="5058449"/>
            <a:ext cx="237857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8" name="17-MARIADB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05" y="5058449"/>
            <a:ext cx="900000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49" name="18-HIVE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157" y="5058449"/>
            <a:ext cx="977143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427738" y="6126901"/>
            <a:ext cx="533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i="1" dirty="0">
                <a:hlinkClick r:id="rId21"/>
              </a:rPr>
              <a:t>https://</a:t>
            </a:r>
            <a:r>
              <a:rPr lang="en-IE" sz="2800" i="1" dirty="0" smtClean="0">
                <a:hlinkClick r:id="rId21"/>
              </a:rPr>
              <a:t>db-engines.com/en/ranking</a:t>
            </a:r>
            <a:endParaRPr lang="en-IE" sz="2800" i="1" dirty="0"/>
          </a:p>
        </p:txBody>
      </p:sp>
    </p:spTree>
    <p:extLst>
      <p:ext uri="{BB962C8B-B14F-4D97-AF65-F5344CB8AC3E}">
        <p14:creationId xmlns:p14="http://schemas.microsoft.com/office/powerpoint/2010/main" val="21485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5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5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5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5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5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5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5" t="13672" r="1176" b="2925"/>
          <a:stretch/>
        </p:blipFill>
        <p:spPr bwMode="auto">
          <a:xfrm>
            <a:off x="579544" y="256777"/>
            <a:ext cx="11599756" cy="639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VARIETE">
            <a:hlinkClick r:id="rId3" action="ppaction://hlinksldjump"/>
          </p:cNvPr>
          <p:cNvSpPr>
            <a:spLocks noChangeAspect="1"/>
          </p:cNvSpPr>
          <p:nvPr/>
        </p:nvSpPr>
        <p:spPr>
          <a:xfrm>
            <a:off x="5798298" y="514864"/>
            <a:ext cx="1842715" cy="1842715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VARIETE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VELOCITE">
            <a:hlinkClick r:id="rId4" action="ppaction://hlinksldjump"/>
          </p:cNvPr>
          <p:cNvSpPr>
            <a:spLocks noChangeAspect="1"/>
          </p:cNvSpPr>
          <p:nvPr/>
        </p:nvSpPr>
        <p:spPr>
          <a:xfrm>
            <a:off x="6239620" y="3006972"/>
            <a:ext cx="1802820" cy="1802820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VOLUME">
            <a:hlinkClick r:id="rId5" action="ppaction://hlinksldjump"/>
          </p:cNvPr>
          <p:cNvSpPr>
            <a:spLocks noChangeAspect="1"/>
          </p:cNvSpPr>
          <p:nvPr/>
        </p:nvSpPr>
        <p:spPr>
          <a:xfrm>
            <a:off x="4247332" y="4716171"/>
            <a:ext cx="1876176" cy="1876176"/>
          </a:xfrm>
          <a:prstGeom prst="ellipse">
            <a:avLst/>
          </a:prstGeom>
          <a:solidFill>
            <a:srgbClr val="1899FE"/>
          </a:solidFill>
          <a:ln w="38100">
            <a:solidFill>
              <a:srgbClr val="0174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4" y="292349"/>
            <a:ext cx="4203037" cy="3703117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5300" y="-1920875"/>
            <a:ext cx="11353800" cy="1606549"/>
          </a:xfrm>
        </p:spPr>
        <p:txBody>
          <a:bodyPr>
            <a:normAutofit/>
          </a:bodyPr>
          <a:lstStyle/>
          <a:p>
            <a:r>
              <a:rPr lang="en-IE" dirty="0" smtClean="0"/>
              <a:t>BIG 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36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 0.20046 L -1.66667E-6 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3555 -0.15625 L 2.91667E-6 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7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7552 -0.41297 L -4.16667E-7 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query.wikidata.org</a:t>
            </a:r>
            <a:endParaRPr lang="en-I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F0D71-CBA5-4FB9-A078-414344542ACA}" type="slidenum">
              <a:rPr lang="fr-FR" smtClean="0"/>
              <a:t>9</a:t>
            </a:fld>
            <a:endParaRPr lang="fr-FR"/>
          </a:p>
        </p:txBody>
      </p:sp>
      <p:pic>
        <p:nvPicPr>
          <p:cNvPr id="1027" name="Picture 3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055144"/>
            <a:ext cx="28575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149</Words>
  <Application>Microsoft Office PowerPoint</Application>
  <PresentationFormat>Personnalisé</PresentationFormat>
  <Paragraphs>68</Paragraphs>
  <Slides>11</Slides>
  <Notes>2</Notes>
  <HiddenSlides>3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Landing page</vt:lpstr>
      <vt:lpstr>ABOUT ME</vt:lpstr>
      <vt:lpstr>ABOUT YOU</vt:lpstr>
      <vt:lpstr>Around you</vt:lpstr>
      <vt:lpstr>VARIETE</vt:lpstr>
      <vt:lpstr>VELOCITE</vt:lpstr>
      <vt:lpstr>VOLUME</vt:lpstr>
      <vt:lpstr>BIG DATA</vt:lpstr>
      <vt:lpstr>query.wikidata.org</vt:lpstr>
      <vt:lpstr>Présentation PowerPoint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Advalo Exec summary</dc:title>
  <dc:creator>Agnès LE FEUVRE</dc:creator>
  <cp:lastModifiedBy>pORTABLE</cp:lastModifiedBy>
  <cp:revision>257</cp:revision>
  <dcterms:created xsi:type="dcterms:W3CDTF">2017-09-28T13:00:54Z</dcterms:created>
  <dcterms:modified xsi:type="dcterms:W3CDTF">2018-01-07T10:08:29Z</dcterms:modified>
</cp:coreProperties>
</file>