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34" r:id="rId2"/>
    <p:sldId id="354" r:id="rId3"/>
    <p:sldId id="356" r:id="rId4"/>
    <p:sldId id="357" r:id="rId5"/>
    <p:sldId id="358" r:id="rId6"/>
    <p:sldId id="365" r:id="rId7"/>
    <p:sldId id="363" r:id="rId8"/>
    <p:sldId id="367" r:id="rId9"/>
    <p:sldId id="368" r:id="rId10"/>
    <p:sldId id="366" r:id="rId11"/>
    <p:sldId id="364" r:id="rId12"/>
    <p:sldId id="37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4CB"/>
    <a:srgbClr val="1899FE"/>
    <a:srgbClr val="231F20"/>
    <a:srgbClr val="A6A5A6"/>
    <a:srgbClr val="36B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5" autoAdjust="0"/>
    <p:restoredTop sz="88968" autoAdjust="0"/>
  </p:normalViewPr>
  <p:slideViewPr>
    <p:cSldViewPr snapToGrid="0">
      <p:cViewPr>
        <p:scale>
          <a:sx n="50" d="100"/>
          <a:sy n="50" d="100"/>
        </p:scale>
        <p:origin x="-1602" y="-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8F45A-3E71-4948-830A-3ABEE0FA3D6C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B86B3-326B-EB4D-A93A-2998BAC79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22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86B3-326B-EB4D-A93A-2998BAC7902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60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Rank	DBMS		Database Model	Score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1.	Oracle 		Relational DBMS	1341.94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2.	MySQL 		Relational DBMS	1299.71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3.	Microsoft SQL Server	Relational DBMS	1148.07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4.	PostgreSQL 		Relational DBMS	386.18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5.	MongoDB 		Document store	330.95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6.	DB2 		Relational DBMS	190.28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7.	Microsoft Access	Relational DBMS	126.70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8.	Cassandra 		Wide column store	123.88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9.	</a:t>
            </a:r>
            <a:r>
              <a:rPr lang="en-IE" dirty="0" err="1" smtClean="0"/>
              <a:t>Redis</a:t>
            </a:r>
            <a:r>
              <a:rPr lang="en-IE" dirty="0" smtClean="0"/>
              <a:t> 		Key-value store	123.14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10.	</a:t>
            </a:r>
            <a:r>
              <a:rPr lang="en-IE" dirty="0" err="1" smtClean="0"/>
              <a:t>Elasticsearch</a:t>
            </a:r>
            <a:r>
              <a:rPr lang="en-IE" dirty="0" smtClean="0"/>
              <a:t> 		Search engine	122.55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11.	SQLite 		Relational DBMS	114.25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12.	Teradata		Relational DBMS	72.63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13.	SAP Adaptive Server	Relational DBMS	65.46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14.	</a:t>
            </a:r>
            <a:r>
              <a:rPr lang="en-IE" dirty="0" err="1" smtClean="0"/>
              <a:t>Solr</a:t>
            </a:r>
            <a:r>
              <a:rPr lang="en-IE" dirty="0" smtClean="0"/>
              <a:t>		Search engine	64.37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15.	</a:t>
            </a:r>
            <a:r>
              <a:rPr lang="en-IE" dirty="0" err="1" smtClean="0"/>
              <a:t>Splunk</a:t>
            </a:r>
            <a:r>
              <a:rPr lang="en-IE" dirty="0" smtClean="0"/>
              <a:t>		Search engine	64.00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16.	</a:t>
            </a:r>
            <a:r>
              <a:rPr lang="en-IE" dirty="0" err="1" smtClean="0"/>
              <a:t>HBase</a:t>
            </a:r>
            <a:r>
              <a:rPr lang="en-IE" dirty="0" smtClean="0"/>
              <a:t>		Wide column store	61.64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17.	</a:t>
            </a:r>
            <a:r>
              <a:rPr lang="en-IE" dirty="0" err="1" smtClean="0"/>
              <a:t>MariaDB</a:t>
            </a:r>
            <a:r>
              <a:rPr lang="en-IE" dirty="0" smtClean="0"/>
              <a:t> 		Relational DBMS	58.30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18.	Hive 		Relational DBMS	55.49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19.	FileMaker		Relational DBMS	55.20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20.	SAP HANA 		Relational DBMS	46.16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86B3-326B-EB4D-A93A-2998BAC790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05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D607-AD66-48AA-A6EA-3F5AD126789E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62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DDF8-EAE6-42C1-ACE7-4A8EC5CF5345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29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2B47-DACB-4365-BA1C-31D5BCC82344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29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88380"/>
            <a:ext cx="10515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816F-C22B-4DFD-82AB-178927890348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040908" y="6356350"/>
            <a:ext cx="2743200" cy="365125"/>
          </a:xfrm>
        </p:spPr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34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7C1A-4560-4312-8E73-23C61F736238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57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0CD-8689-4D1E-990B-7E5BBD6C3E38}" type="datetime1">
              <a:rPr lang="fr-FR" smtClean="0"/>
              <a:t>16/01/2018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4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5B9C-28D8-47E6-88FF-39EB6F2CCF00}" type="datetime1">
              <a:rPr lang="fr-FR" smtClean="0"/>
              <a:t>16/01/2018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80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2AFA-A579-45A1-952B-E8970D7F144E}" type="datetime1">
              <a:rPr lang="fr-FR" smtClean="0"/>
              <a:t>16/01/2018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60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7FA5-1F48-4588-A0B0-7B0DF3060C17}" type="datetime1">
              <a:rPr lang="fr-FR" smtClean="0"/>
              <a:t>16/01/2018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36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5828-BEBE-4FFA-BE5D-AE689BC5ADDE}" type="datetime1">
              <a:rPr lang="fr-FR" smtClean="0"/>
              <a:t>16/01/2018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73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6260-472A-4E8F-B522-0D2B3CC4FF80}" type="datetime1">
              <a:rPr lang="fr-FR" smtClean="0"/>
              <a:t>16/01/2018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257E-ABB3-458A-A008-DA3C9A1E04B9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6B449"/>
                </a:solidFill>
                <a:latin typeface="Montserrat bold" panose="00000800000000000000" pitchFamily="2" charset="0"/>
              </a:defRPr>
            </a:lvl1pPr>
          </a:lstStyle>
          <a:p>
            <a:fld id="{F95F0D71-CBA5-4FB9-A078-414344542AC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3ADFED6-A262-432E-AC01-C64835E9A4EB}"/>
              </a:ext>
            </a:extLst>
          </p:cNvPr>
          <p:cNvSpPr/>
          <p:nvPr userDrawn="1"/>
        </p:nvSpPr>
        <p:spPr>
          <a:xfrm>
            <a:off x="0" y="0"/>
            <a:ext cx="581025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6DF873B6-53F6-4BF3-ACF0-57B0D8E559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11972" b="13901"/>
          <a:stretch/>
        </p:blipFill>
        <p:spPr>
          <a:xfrm rot="16200000">
            <a:off x="-371024" y="612522"/>
            <a:ext cx="1323072" cy="3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3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ontserrat semibold" panose="000007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6B449"/>
          </a:solidFill>
          <a:latin typeface="Montserrat regular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regular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regular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regular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regular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cideo.fr/" TargetMode="External"/><Relationship Id="rId3" Type="http://schemas.openxmlformats.org/officeDocument/2006/relationships/hyperlink" Target="https://www.meetup.com/fr-FR/Breizh-Data-Club/events/246482043/" TargetMode="External"/><Relationship Id="rId7" Type="http://schemas.openxmlformats.org/officeDocument/2006/relationships/hyperlink" Target="https://www.lebigdata.fr/" TargetMode="External"/><Relationship Id="rId2" Type="http://schemas.openxmlformats.org/officeDocument/2006/relationships/hyperlink" Target="https://www.meetup.com/fr-FR/Breizh-Data-Club/events/24668752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tau.com/" TargetMode="External"/><Relationship Id="rId5" Type="http://schemas.openxmlformats.org/officeDocument/2006/relationships/hyperlink" Target="https://www.meetup.com/fr-FR/Meetup-R-Nantes/events/245102032/" TargetMode="External"/><Relationship Id="rId4" Type="http://schemas.openxmlformats.org/officeDocument/2006/relationships/hyperlink" Target="https://www.meetup.com/fr-FR/Nantes-Machine-Learning-Meetup/events/239908834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hyperlink" Target="https://db-engines.com/en/rank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cwiki.apache.org/confluence/display/Hive/LanguageManual+DD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x-carburants.gouv.fr/rubrique/opendat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://pig.apache.org/docs/r0.15.0/func.html#replace" TargetMode="External"/><Relationship Id="rId18" Type="http://schemas.openxmlformats.org/officeDocument/2006/relationships/hyperlink" Target="http://pig.apache.org/docs/r0.15.0/func.html#strsplittobag" TargetMode="External"/><Relationship Id="rId26" Type="http://schemas.openxmlformats.org/officeDocument/2006/relationships/hyperlink" Target="http://pig.apache.org/docs/r0.15.0/func.html#days-between" TargetMode="External"/><Relationship Id="rId39" Type="http://schemas.openxmlformats.org/officeDocument/2006/relationships/hyperlink" Target="http://pig.apache.org/docs/r0.15.0/func.html#months-between" TargetMode="External"/><Relationship Id="rId21" Type="http://schemas.openxmlformats.org/officeDocument/2006/relationships/hyperlink" Target="http://pig.apache.org/docs/r0.15.0/func.html#ucfirst" TargetMode="External"/><Relationship Id="rId34" Type="http://schemas.openxmlformats.org/officeDocument/2006/relationships/hyperlink" Target="http://pig.apache.org/docs/r0.15.0/func.html#get-week-year" TargetMode="External"/><Relationship Id="rId42" Type="http://schemas.openxmlformats.org/officeDocument/2006/relationships/hyperlink" Target="http://pig.apache.org/docs/r0.15.0/func.html#to-date" TargetMode="External"/><Relationship Id="rId47" Type="http://schemas.openxmlformats.org/officeDocument/2006/relationships/hyperlink" Target="http://pig.apache.org/docs/r0.15.0/func.html#years-between" TargetMode="External"/><Relationship Id="rId50" Type="http://schemas.openxmlformats.org/officeDocument/2006/relationships/hyperlink" Target="http://pig.apache.org/docs/r0.15.0/func.html#asin" TargetMode="External"/><Relationship Id="rId55" Type="http://schemas.openxmlformats.org/officeDocument/2006/relationships/hyperlink" Target="http://pig.apache.org/docs/r0.15.0/func.html#cosh" TargetMode="External"/><Relationship Id="rId63" Type="http://schemas.openxmlformats.org/officeDocument/2006/relationships/hyperlink" Target="http://pig.apache.org/docs/r0.15.0/func.html#sin" TargetMode="External"/><Relationship Id="rId68" Type="http://schemas.openxmlformats.org/officeDocument/2006/relationships/hyperlink" Target="http://pig.apache.org/docs/r0.15.0/func.html#avg" TargetMode="External"/><Relationship Id="rId76" Type="http://schemas.openxmlformats.org/officeDocument/2006/relationships/hyperlink" Target="http://pig.apache.org/docs/r0.15.0/func.html#min" TargetMode="External"/><Relationship Id="rId84" Type="http://schemas.openxmlformats.org/officeDocument/2006/relationships/hyperlink" Target="http://pig.apache.org/docs/r0.15.0/func.html#tomap" TargetMode="External"/><Relationship Id="rId7" Type="http://schemas.openxmlformats.org/officeDocument/2006/relationships/hyperlink" Target="http://pig.apache.org/docs/r0.15.0/func.html#last-index-of" TargetMode="External"/><Relationship Id="rId71" Type="http://schemas.openxmlformats.org/officeDocument/2006/relationships/hyperlink" Target="http://pig.apache.org/docs/r0.15.0/func.html#count" TargetMode="External"/><Relationship Id="rId2" Type="http://schemas.openxmlformats.org/officeDocument/2006/relationships/hyperlink" Target="http://pig.apache.org/docs/r0.15.0/func.html" TargetMode="External"/><Relationship Id="rId16" Type="http://schemas.openxmlformats.org/officeDocument/2006/relationships/hyperlink" Target="http://pig.apache.org/docs/r0.15.0/func.html#startswith" TargetMode="External"/><Relationship Id="rId29" Type="http://schemas.openxmlformats.org/officeDocument/2006/relationships/hyperlink" Target="http://pig.apache.org/docs/r0.15.0/func.html#get-milli-second" TargetMode="External"/><Relationship Id="rId11" Type="http://schemas.openxmlformats.org/officeDocument/2006/relationships/hyperlink" Target="http://pig.apache.org/docs/r0.15.0/func.html#regex-extract" TargetMode="External"/><Relationship Id="rId24" Type="http://schemas.openxmlformats.org/officeDocument/2006/relationships/hyperlink" Target="http://pig.apache.org/docs/r0.15.0/func.html#add-duration" TargetMode="External"/><Relationship Id="rId32" Type="http://schemas.openxmlformats.org/officeDocument/2006/relationships/hyperlink" Target="http://pig.apache.org/docs/r0.15.0/func.html#get-second" TargetMode="External"/><Relationship Id="rId37" Type="http://schemas.openxmlformats.org/officeDocument/2006/relationships/hyperlink" Target="http://pig.apache.org/docs/r0.15.0/func.html#milli-seconds-between" TargetMode="External"/><Relationship Id="rId40" Type="http://schemas.openxmlformats.org/officeDocument/2006/relationships/hyperlink" Target="http://pig.apache.org/docs/r0.15.0/func.html#seconds-between" TargetMode="External"/><Relationship Id="rId45" Type="http://schemas.openxmlformats.org/officeDocument/2006/relationships/hyperlink" Target="http://pig.apache.org/docs/r0.15.0/func.html#to-unix-time" TargetMode="External"/><Relationship Id="rId53" Type="http://schemas.openxmlformats.org/officeDocument/2006/relationships/hyperlink" Target="http://pig.apache.org/docs/r0.15.0/func.html#ceil" TargetMode="External"/><Relationship Id="rId58" Type="http://schemas.openxmlformats.org/officeDocument/2006/relationships/hyperlink" Target="http://pig.apache.org/docs/r0.15.0/func.html#log" TargetMode="External"/><Relationship Id="rId66" Type="http://schemas.openxmlformats.org/officeDocument/2006/relationships/hyperlink" Target="http://pig.apache.org/docs/r0.15.0/func.html#tan" TargetMode="External"/><Relationship Id="rId74" Type="http://schemas.openxmlformats.org/officeDocument/2006/relationships/hyperlink" Target="http://pig.apache.org/docs/r0.15.0/func.html#isempty" TargetMode="External"/><Relationship Id="rId79" Type="http://schemas.openxmlformats.org/officeDocument/2006/relationships/hyperlink" Target="http://pig.apache.org/docs/r0.15.0/func.html#subtract" TargetMode="External"/><Relationship Id="rId5" Type="http://schemas.openxmlformats.org/officeDocument/2006/relationships/hyperlink" Target="http://pig.apache.org/docs/r0.15.0/func.html#equalsignorecase" TargetMode="External"/><Relationship Id="rId61" Type="http://schemas.openxmlformats.org/officeDocument/2006/relationships/hyperlink" Target="http://pig.apache.org/docs/r0.15.0/func.html#round" TargetMode="External"/><Relationship Id="rId82" Type="http://schemas.openxmlformats.org/officeDocument/2006/relationships/hyperlink" Target="http://pig.apache.org/docs/r0.15.0/func.html#totuple" TargetMode="External"/><Relationship Id="rId19" Type="http://schemas.openxmlformats.org/officeDocument/2006/relationships/hyperlink" Target="http://pig.apache.org/docs/r0.15.0/func.html#substring" TargetMode="External"/><Relationship Id="rId4" Type="http://schemas.openxmlformats.org/officeDocument/2006/relationships/hyperlink" Target="http://pig.apache.org/docs/r0.15.0/func.html#endswith" TargetMode="External"/><Relationship Id="rId9" Type="http://schemas.openxmlformats.org/officeDocument/2006/relationships/hyperlink" Target="http://pig.apache.org/docs/r0.15.0/func.html#lower" TargetMode="External"/><Relationship Id="rId14" Type="http://schemas.openxmlformats.org/officeDocument/2006/relationships/hyperlink" Target="http://pig.apache.org/docs/r0.15.0/func.html#rtrim" TargetMode="External"/><Relationship Id="rId22" Type="http://schemas.openxmlformats.org/officeDocument/2006/relationships/hyperlink" Target="http://pig.apache.org/docs/r0.15.0/func.html#upper" TargetMode="External"/><Relationship Id="rId27" Type="http://schemas.openxmlformats.org/officeDocument/2006/relationships/hyperlink" Target="http://pig.apache.org/docs/r0.15.0/func.html#get-day" TargetMode="External"/><Relationship Id="rId30" Type="http://schemas.openxmlformats.org/officeDocument/2006/relationships/hyperlink" Target="http://pig.apache.org/docs/r0.15.0/func.html#get-minute" TargetMode="External"/><Relationship Id="rId35" Type="http://schemas.openxmlformats.org/officeDocument/2006/relationships/hyperlink" Target="http://pig.apache.org/docs/r0.15.0/func.html#get-year" TargetMode="External"/><Relationship Id="rId43" Type="http://schemas.openxmlformats.org/officeDocument/2006/relationships/hyperlink" Target="http://pig.apache.org/docs/r0.15.0/func.html#to-milli-seconds" TargetMode="External"/><Relationship Id="rId48" Type="http://schemas.openxmlformats.org/officeDocument/2006/relationships/hyperlink" Target="http://pig.apache.org/docs/r0.15.0/func.html#abs" TargetMode="External"/><Relationship Id="rId56" Type="http://schemas.openxmlformats.org/officeDocument/2006/relationships/hyperlink" Target="http://pig.apache.org/docs/r0.15.0/func.html#exp" TargetMode="External"/><Relationship Id="rId64" Type="http://schemas.openxmlformats.org/officeDocument/2006/relationships/hyperlink" Target="http://pig.apache.org/docs/r0.15.0/func.html#sinh" TargetMode="External"/><Relationship Id="rId69" Type="http://schemas.openxmlformats.org/officeDocument/2006/relationships/hyperlink" Target="http://pig.apache.org/docs/r0.15.0/func.html#bagtostring" TargetMode="External"/><Relationship Id="rId77" Type="http://schemas.openxmlformats.org/officeDocument/2006/relationships/hyperlink" Target="http://pig.apache.org/docs/r0.15.0/func.html#plucktuple" TargetMode="External"/><Relationship Id="rId8" Type="http://schemas.openxmlformats.org/officeDocument/2006/relationships/hyperlink" Target="http://pig.apache.org/docs/r0.15.0/func.html#lcfirst" TargetMode="External"/><Relationship Id="rId51" Type="http://schemas.openxmlformats.org/officeDocument/2006/relationships/hyperlink" Target="http://pig.apache.org/docs/r0.15.0/func.html#atan" TargetMode="External"/><Relationship Id="rId72" Type="http://schemas.openxmlformats.org/officeDocument/2006/relationships/hyperlink" Target="http://pig.apache.org/docs/r0.15.0/func.html#count-star" TargetMode="External"/><Relationship Id="rId80" Type="http://schemas.openxmlformats.org/officeDocument/2006/relationships/hyperlink" Target="http://pig.apache.org/docs/r0.15.0/func.html#sum" TargetMode="External"/><Relationship Id="rId85" Type="http://schemas.openxmlformats.org/officeDocument/2006/relationships/image" Target="../media/image42.png"/><Relationship Id="rId3" Type="http://schemas.openxmlformats.org/officeDocument/2006/relationships/image" Target="../media/image43.jpeg"/><Relationship Id="rId12" Type="http://schemas.openxmlformats.org/officeDocument/2006/relationships/hyperlink" Target="http://pig.apache.org/docs/r0.15.0/func.html#regex-extract-all" TargetMode="External"/><Relationship Id="rId17" Type="http://schemas.openxmlformats.org/officeDocument/2006/relationships/hyperlink" Target="http://pig.apache.org/docs/r0.15.0/func.html#strsplit" TargetMode="External"/><Relationship Id="rId25" Type="http://schemas.openxmlformats.org/officeDocument/2006/relationships/hyperlink" Target="http://pig.apache.org/docs/r0.15.0/func.html#current-time" TargetMode="External"/><Relationship Id="rId33" Type="http://schemas.openxmlformats.org/officeDocument/2006/relationships/hyperlink" Target="http://pig.apache.org/docs/r0.15.0/func.html#get-week" TargetMode="External"/><Relationship Id="rId38" Type="http://schemas.openxmlformats.org/officeDocument/2006/relationships/hyperlink" Target="http://pig.apache.org/docs/r0.15.0/func.html#minutes-between" TargetMode="External"/><Relationship Id="rId46" Type="http://schemas.openxmlformats.org/officeDocument/2006/relationships/hyperlink" Target="http://pig.apache.org/docs/r0.15.0/func.html#weeks-between" TargetMode="External"/><Relationship Id="rId59" Type="http://schemas.openxmlformats.org/officeDocument/2006/relationships/hyperlink" Target="http://pig.apache.org/docs/r0.15.0/func.html#log10" TargetMode="External"/><Relationship Id="rId67" Type="http://schemas.openxmlformats.org/officeDocument/2006/relationships/hyperlink" Target="http://pig.apache.org/docs/r0.15.0/func.html#tanh" TargetMode="External"/><Relationship Id="rId20" Type="http://schemas.openxmlformats.org/officeDocument/2006/relationships/hyperlink" Target="http://pig.apache.org/docs/r0.15.0/func.html#trim" TargetMode="External"/><Relationship Id="rId41" Type="http://schemas.openxmlformats.org/officeDocument/2006/relationships/hyperlink" Target="http://pig.apache.org/docs/r0.15.0/func.html#subtract-duration" TargetMode="External"/><Relationship Id="rId54" Type="http://schemas.openxmlformats.org/officeDocument/2006/relationships/hyperlink" Target="http://pig.apache.org/docs/r0.15.0/func.html#cos" TargetMode="External"/><Relationship Id="rId62" Type="http://schemas.openxmlformats.org/officeDocument/2006/relationships/hyperlink" Target="http://pig.apache.org/docs/r0.15.0/func.html#round_to" TargetMode="External"/><Relationship Id="rId70" Type="http://schemas.openxmlformats.org/officeDocument/2006/relationships/hyperlink" Target="http://pig.apache.org/docs/r0.15.0/func.html#concat" TargetMode="External"/><Relationship Id="rId75" Type="http://schemas.openxmlformats.org/officeDocument/2006/relationships/hyperlink" Target="http://pig.apache.org/docs/r0.15.0/func.html#max" TargetMode="External"/><Relationship Id="rId83" Type="http://schemas.openxmlformats.org/officeDocument/2006/relationships/hyperlink" Target="http://pig.apache.org/docs/r0.15.0/func.html#toba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g.apache.org/docs/r0.15.0/func.html#indexof" TargetMode="External"/><Relationship Id="rId15" Type="http://schemas.openxmlformats.org/officeDocument/2006/relationships/hyperlink" Target="http://pig.apache.org/docs/r0.15.0/func.html#sprintf" TargetMode="External"/><Relationship Id="rId23" Type="http://schemas.openxmlformats.org/officeDocument/2006/relationships/hyperlink" Target="http://pig.apache.org/docs/r0.15.0/func.html#uniqueid" TargetMode="External"/><Relationship Id="rId28" Type="http://schemas.openxmlformats.org/officeDocument/2006/relationships/hyperlink" Target="http://pig.apache.org/docs/r0.15.0/func.html#get-hour" TargetMode="External"/><Relationship Id="rId36" Type="http://schemas.openxmlformats.org/officeDocument/2006/relationships/hyperlink" Target="http://pig.apache.org/docs/r0.15.0/func.html#hours-between" TargetMode="External"/><Relationship Id="rId49" Type="http://schemas.openxmlformats.org/officeDocument/2006/relationships/hyperlink" Target="http://pig.apache.org/docs/r0.15.0/func.html#acos" TargetMode="External"/><Relationship Id="rId57" Type="http://schemas.openxmlformats.org/officeDocument/2006/relationships/hyperlink" Target="http://pig.apache.org/docs/r0.15.0/func.html#floor" TargetMode="External"/><Relationship Id="rId10" Type="http://schemas.openxmlformats.org/officeDocument/2006/relationships/hyperlink" Target="http://pig.apache.org/docs/r0.15.0/func.html#ltrim" TargetMode="External"/><Relationship Id="rId31" Type="http://schemas.openxmlformats.org/officeDocument/2006/relationships/hyperlink" Target="http://pig.apache.org/docs/r0.15.0/func.html#get-month" TargetMode="External"/><Relationship Id="rId44" Type="http://schemas.openxmlformats.org/officeDocument/2006/relationships/hyperlink" Target="http://pig.apache.org/docs/r0.15.0/func.html#to-string" TargetMode="External"/><Relationship Id="rId52" Type="http://schemas.openxmlformats.org/officeDocument/2006/relationships/hyperlink" Target="http://pig.apache.org/docs/r0.15.0/func.html#cbrt" TargetMode="External"/><Relationship Id="rId60" Type="http://schemas.openxmlformats.org/officeDocument/2006/relationships/hyperlink" Target="http://pig.apache.org/docs/r0.15.0/func.html#random" TargetMode="External"/><Relationship Id="rId65" Type="http://schemas.openxmlformats.org/officeDocument/2006/relationships/hyperlink" Target="http://pig.apache.org/docs/r0.15.0/func.html#sqrt" TargetMode="External"/><Relationship Id="rId73" Type="http://schemas.openxmlformats.org/officeDocument/2006/relationships/hyperlink" Target="http://pig.apache.org/docs/r0.15.0/func.html#diff" TargetMode="External"/><Relationship Id="rId78" Type="http://schemas.openxmlformats.org/officeDocument/2006/relationships/hyperlink" Target="http://pig.apache.org/docs/r0.15.0/func.html#size" TargetMode="External"/><Relationship Id="rId81" Type="http://schemas.openxmlformats.org/officeDocument/2006/relationships/hyperlink" Target="http://pig.apache.org/docs/r0.15.0/func.html#tokeniz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D55655D-6AF5-4117-8141-C4F8EA32F3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0A57E088-D2A2-42E4-900C-29BED3FD9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6371" r="48518" b="3214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3DAF0A1-347A-4BFE-B782-0DCC9ED6799F}"/>
              </a:ext>
            </a:extLst>
          </p:cNvPr>
          <p:cNvSpPr/>
          <p:nvPr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231F20">
              <a:alpha val="2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2F262BFC-823A-464E-8D7F-3EA2F8E51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41" y="-1399983"/>
            <a:ext cx="6256733" cy="4423232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xmlns="" id="{0F7B7881-F157-4AD5-83FA-6923E6E87F01}"/>
              </a:ext>
            </a:extLst>
          </p:cNvPr>
          <p:cNvSpPr txBox="1">
            <a:spLocks/>
          </p:cNvSpPr>
          <p:nvPr/>
        </p:nvSpPr>
        <p:spPr>
          <a:xfrm>
            <a:off x="914398" y="2237980"/>
            <a:ext cx="11093118" cy="1570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6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Séminaire Pig Hive</a:t>
            </a:r>
            <a:endParaRPr lang="fr-FR" sz="3600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pPr algn="r"/>
            <a:r>
              <a:rPr lang="fr-FR" sz="36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Mercredi 17 janvier </a:t>
            </a:r>
            <a:r>
              <a:rPr lang="fr-FR" sz="3600" dirty="0" smtClean="0">
                <a:solidFill>
                  <a:schemeClr val="bg1"/>
                </a:solidFill>
                <a:latin typeface="Montserrat"/>
              </a:rPr>
              <a:t>2018</a:t>
            </a:r>
            <a:endParaRPr lang="fr-FR" sz="360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398" y="-1720850"/>
            <a:ext cx="10515600" cy="1325563"/>
          </a:xfrm>
        </p:spPr>
        <p:txBody>
          <a:bodyPr/>
          <a:lstStyle/>
          <a:p>
            <a:r>
              <a:rPr lang="en-IE" dirty="0" smtClean="0"/>
              <a:t>Landing page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13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 2 : Importer les données dans Hive avec Pig</a:t>
            </a:r>
            <a:endParaRPr lang="en-IE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700" y="1888380"/>
            <a:ext cx="11372850" cy="48172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E" sz="1800" b="1" dirty="0" smtClean="0"/>
              <a:t> </a:t>
            </a:r>
            <a:r>
              <a:rPr lang="en-IE" sz="1800" b="1" dirty="0">
                <a:solidFill>
                  <a:srgbClr val="0174CB"/>
                </a:solidFill>
              </a:rPr>
              <a:t>&lt;</a:t>
            </a:r>
            <a:r>
              <a:rPr lang="en-IE" sz="1800" b="1" dirty="0" err="1">
                <a:solidFill>
                  <a:srgbClr val="0174CB"/>
                </a:solidFill>
              </a:rPr>
              <a:t>pdv</a:t>
            </a:r>
            <a:r>
              <a:rPr lang="en-IE" sz="1800" b="1" dirty="0">
                <a:solidFill>
                  <a:srgbClr val="0174CB"/>
                </a:solidFill>
              </a:rPr>
              <a:t> </a:t>
            </a:r>
            <a:r>
              <a:rPr lang="en-IE" sz="1800" b="1" dirty="0">
                <a:solidFill>
                  <a:srgbClr val="FF0000"/>
                </a:solidFill>
              </a:rPr>
              <a:t>id=</a:t>
            </a:r>
            <a:r>
              <a:rPr lang="en-IE" sz="1800" b="1" dirty="0"/>
              <a:t>"35200003" </a:t>
            </a:r>
            <a:r>
              <a:rPr lang="en-IE" sz="1800" b="1" dirty="0">
                <a:solidFill>
                  <a:srgbClr val="FF0000"/>
                </a:solidFill>
              </a:rPr>
              <a:t>latitude=</a:t>
            </a:r>
            <a:r>
              <a:rPr lang="en-IE" sz="1800" b="1" dirty="0"/>
              <a:t>"4808940" </a:t>
            </a:r>
            <a:r>
              <a:rPr lang="en-IE" sz="1800" b="1" dirty="0">
                <a:solidFill>
                  <a:srgbClr val="FF0000"/>
                </a:solidFill>
              </a:rPr>
              <a:t>longitude=</a:t>
            </a:r>
            <a:r>
              <a:rPr lang="en-IE" sz="1800" b="1" dirty="0"/>
              <a:t>"-166422" </a:t>
            </a:r>
            <a:r>
              <a:rPr lang="en-IE" sz="1800" b="1" dirty="0" err="1">
                <a:solidFill>
                  <a:srgbClr val="FF0000"/>
                </a:solidFill>
              </a:rPr>
              <a:t>cp</a:t>
            </a:r>
            <a:r>
              <a:rPr lang="en-IE" sz="1800" b="1" dirty="0">
                <a:solidFill>
                  <a:srgbClr val="FF0000"/>
                </a:solidFill>
              </a:rPr>
              <a:t>=</a:t>
            </a:r>
            <a:r>
              <a:rPr lang="en-IE" sz="1800" b="1" dirty="0"/>
              <a:t>"35200" </a:t>
            </a:r>
            <a:r>
              <a:rPr lang="en-IE" sz="1800" b="1" dirty="0">
                <a:solidFill>
                  <a:srgbClr val="FF0000"/>
                </a:solidFill>
              </a:rPr>
              <a:t>pop=</a:t>
            </a:r>
            <a:r>
              <a:rPr lang="en-IE" sz="1800" b="1" dirty="0"/>
              <a:t>"R</a:t>
            </a:r>
            <a:r>
              <a:rPr lang="en-IE" sz="1800" b="1" dirty="0" smtClean="0"/>
              <a:t>"</a:t>
            </a:r>
            <a:r>
              <a:rPr lang="en-IE" sz="1800" b="1" dirty="0" smtClean="0">
                <a:solidFill>
                  <a:srgbClr val="0174CB"/>
                </a:solidFill>
              </a:rPr>
              <a:t>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</a:t>
            </a:r>
            <a:r>
              <a:rPr lang="en-IE" sz="1800" b="1" dirty="0" smtClean="0">
                <a:solidFill>
                  <a:srgbClr val="0174CB"/>
                </a:solidFill>
              </a:rPr>
              <a:t>&lt;</a:t>
            </a:r>
            <a:r>
              <a:rPr lang="en-IE" sz="1800" b="1" dirty="0" err="1">
                <a:solidFill>
                  <a:srgbClr val="0174CB"/>
                </a:solidFill>
              </a:rPr>
              <a:t>adresse</a:t>
            </a:r>
            <a:r>
              <a:rPr lang="en-IE" sz="1800" b="1" dirty="0">
                <a:solidFill>
                  <a:srgbClr val="0174CB"/>
                </a:solidFill>
              </a:rPr>
              <a:t>&gt;</a:t>
            </a:r>
            <a:r>
              <a:rPr lang="en-IE" sz="1800" b="1" dirty="0"/>
              <a:t>Boulevard Paul </a:t>
            </a:r>
            <a:r>
              <a:rPr lang="en-IE" sz="1800" b="1" dirty="0" err="1"/>
              <a:t>Hutin</a:t>
            </a:r>
            <a:r>
              <a:rPr lang="en-IE" sz="1800" b="1" dirty="0"/>
              <a:t> </a:t>
            </a:r>
            <a:r>
              <a:rPr lang="en-IE" sz="1800" b="1" dirty="0" err="1"/>
              <a:t>Desgrées</a:t>
            </a:r>
            <a:r>
              <a:rPr lang="en-IE" sz="1800" b="1" dirty="0">
                <a:solidFill>
                  <a:srgbClr val="0174CB"/>
                </a:solidFill>
              </a:rPr>
              <a:t>&lt;/</a:t>
            </a:r>
            <a:r>
              <a:rPr lang="en-IE" sz="1800" b="1" dirty="0" err="1">
                <a:solidFill>
                  <a:srgbClr val="0174CB"/>
                </a:solidFill>
              </a:rPr>
              <a:t>adresse</a:t>
            </a:r>
            <a:r>
              <a:rPr lang="en-IE" sz="1800" b="1" dirty="0" smtClean="0">
                <a:solidFill>
                  <a:srgbClr val="0174CB"/>
                </a:solidFill>
              </a:rPr>
              <a:t>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</a:t>
            </a:r>
            <a:r>
              <a:rPr lang="en-IE" sz="1800" b="1" dirty="0" smtClean="0">
                <a:solidFill>
                  <a:srgbClr val="0174CB"/>
                </a:solidFill>
              </a:rPr>
              <a:t>&lt;</a:t>
            </a:r>
            <a:r>
              <a:rPr lang="en-IE" sz="1800" b="1" dirty="0" err="1">
                <a:solidFill>
                  <a:srgbClr val="0174CB"/>
                </a:solidFill>
              </a:rPr>
              <a:t>ville</a:t>
            </a:r>
            <a:r>
              <a:rPr lang="en-IE" sz="1800" b="1" dirty="0">
                <a:solidFill>
                  <a:srgbClr val="0174CB"/>
                </a:solidFill>
              </a:rPr>
              <a:t>&gt;</a:t>
            </a:r>
            <a:r>
              <a:rPr lang="en-IE" sz="1800" b="1" dirty="0"/>
              <a:t>RENNES</a:t>
            </a:r>
            <a:r>
              <a:rPr lang="en-IE" sz="1800" b="1" dirty="0">
                <a:solidFill>
                  <a:srgbClr val="0174CB"/>
                </a:solidFill>
              </a:rPr>
              <a:t>&lt;/</a:t>
            </a:r>
            <a:r>
              <a:rPr lang="en-IE" sz="1800" b="1" dirty="0" err="1">
                <a:solidFill>
                  <a:srgbClr val="0174CB"/>
                </a:solidFill>
              </a:rPr>
              <a:t>ville</a:t>
            </a:r>
            <a:r>
              <a:rPr lang="en-IE" sz="1800" b="1" dirty="0" smtClean="0">
                <a:solidFill>
                  <a:srgbClr val="0174CB"/>
                </a:solidFill>
              </a:rPr>
              <a:t>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</a:t>
            </a:r>
            <a:r>
              <a:rPr lang="en-IE" sz="1800" b="1" dirty="0" smtClean="0">
                <a:solidFill>
                  <a:srgbClr val="0174CB"/>
                </a:solidFill>
              </a:rPr>
              <a:t>&lt;</a:t>
            </a:r>
            <a:r>
              <a:rPr lang="en-IE" sz="1800" b="1" dirty="0" err="1">
                <a:solidFill>
                  <a:srgbClr val="0174CB"/>
                </a:solidFill>
              </a:rPr>
              <a:t>ouverture</a:t>
            </a:r>
            <a:r>
              <a:rPr lang="en-IE" sz="1800" b="1" dirty="0"/>
              <a:t> </a:t>
            </a:r>
            <a:r>
              <a:rPr lang="en-IE" sz="1800" b="1" dirty="0">
                <a:solidFill>
                  <a:srgbClr val="FF0000"/>
                </a:solidFill>
              </a:rPr>
              <a:t>debut=</a:t>
            </a:r>
            <a:r>
              <a:rPr lang="en-IE" sz="1800" b="1" dirty="0"/>
              <a:t>"01:00" </a:t>
            </a:r>
            <a:r>
              <a:rPr lang="en-IE" sz="1800" b="1" dirty="0">
                <a:solidFill>
                  <a:srgbClr val="FF0000"/>
                </a:solidFill>
              </a:rPr>
              <a:t>fin=</a:t>
            </a:r>
            <a:r>
              <a:rPr lang="en-IE" sz="1800" b="1" dirty="0"/>
              <a:t>"01:00" </a:t>
            </a:r>
            <a:r>
              <a:rPr lang="en-IE" sz="1800" b="1" dirty="0" err="1">
                <a:solidFill>
                  <a:srgbClr val="FF0000"/>
                </a:solidFill>
              </a:rPr>
              <a:t>saufjour</a:t>
            </a:r>
            <a:r>
              <a:rPr lang="en-IE" sz="1800" b="1" dirty="0">
                <a:solidFill>
                  <a:srgbClr val="FF0000"/>
                </a:solidFill>
              </a:rPr>
              <a:t>=</a:t>
            </a:r>
            <a:r>
              <a:rPr lang="en-IE" sz="1800" b="1" dirty="0"/>
              <a:t>""</a:t>
            </a:r>
            <a:r>
              <a:rPr lang="en-IE" sz="1800" b="1" dirty="0">
                <a:solidFill>
                  <a:srgbClr val="0174CB"/>
                </a:solidFill>
              </a:rPr>
              <a:t>/&gt;</a:t>
            </a:r>
            <a:r>
              <a:rPr lang="en-IE" sz="1800" b="1" dirty="0"/>
              <a:t>   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</a:t>
            </a:r>
            <a:r>
              <a:rPr lang="en-IE" sz="1800" b="1" dirty="0" smtClean="0">
                <a:solidFill>
                  <a:srgbClr val="0174CB"/>
                </a:solidFill>
              </a:rPr>
              <a:t>&lt;</a:t>
            </a:r>
            <a:r>
              <a:rPr lang="en-IE" sz="1800" b="1" dirty="0">
                <a:solidFill>
                  <a:srgbClr val="0174CB"/>
                </a:solidFill>
              </a:rPr>
              <a:t>services</a:t>
            </a:r>
            <a:r>
              <a:rPr lang="en-IE" sz="1800" b="1" dirty="0" smtClean="0">
                <a:solidFill>
                  <a:srgbClr val="0174CB"/>
                </a:solidFill>
              </a:rPr>
              <a:t>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	</a:t>
            </a:r>
            <a:r>
              <a:rPr lang="en-IE" sz="1800" b="1" dirty="0" smtClean="0">
                <a:solidFill>
                  <a:srgbClr val="0174CB"/>
                </a:solidFill>
              </a:rPr>
              <a:t>&lt;</a:t>
            </a:r>
            <a:r>
              <a:rPr lang="en-IE" sz="1800" b="1" dirty="0">
                <a:solidFill>
                  <a:srgbClr val="0174CB"/>
                </a:solidFill>
              </a:rPr>
              <a:t>service&gt;</a:t>
            </a:r>
            <a:r>
              <a:rPr lang="en-IE" sz="1800" b="1" dirty="0" err="1"/>
              <a:t>Vente</a:t>
            </a:r>
            <a:r>
              <a:rPr lang="en-IE" sz="1800" b="1" dirty="0"/>
              <a:t> de </a:t>
            </a:r>
            <a:r>
              <a:rPr lang="en-IE" sz="1800" b="1" dirty="0" err="1"/>
              <a:t>gaz</a:t>
            </a:r>
            <a:r>
              <a:rPr lang="en-IE" sz="1800" b="1" dirty="0"/>
              <a:t> </a:t>
            </a:r>
            <a:r>
              <a:rPr lang="en-IE" sz="1800" b="1" dirty="0" err="1"/>
              <a:t>domestique</a:t>
            </a:r>
            <a:r>
              <a:rPr lang="en-IE" sz="1800" b="1" dirty="0">
                <a:solidFill>
                  <a:srgbClr val="0174CB"/>
                </a:solidFill>
              </a:rPr>
              <a:t>&lt;/service</a:t>
            </a:r>
            <a:r>
              <a:rPr lang="en-IE" sz="1800" b="1" dirty="0" smtClean="0">
                <a:solidFill>
                  <a:srgbClr val="0174CB"/>
                </a:solidFill>
              </a:rPr>
              <a:t>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</a:t>
            </a:r>
            <a:r>
              <a:rPr lang="en-IE" sz="1800" b="1" dirty="0" smtClean="0">
                <a:solidFill>
                  <a:srgbClr val="0174CB"/>
                </a:solidFill>
              </a:rPr>
              <a:t>&lt;/</a:t>
            </a:r>
            <a:r>
              <a:rPr lang="en-IE" sz="1800" b="1" dirty="0">
                <a:solidFill>
                  <a:srgbClr val="0174CB"/>
                </a:solidFill>
              </a:rPr>
              <a:t>services</a:t>
            </a:r>
            <a:r>
              <a:rPr lang="en-IE" sz="1800" b="1" dirty="0" smtClean="0">
                <a:solidFill>
                  <a:srgbClr val="0174CB"/>
                </a:solidFill>
              </a:rPr>
              <a:t>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</a:t>
            </a:r>
            <a:r>
              <a:rPr lang="en-IE" sz="1800" b="1" dirty="0" smtClean="0">
                <a:solidFill>
                  <a:srgbClr val="0174CB"/>
                </a:solidFill>
              </a:rPr>
              <a:t>&lt;</a:t>
            </a:r>
            <a:r>
              <a:rPr lang="en-IE" sz="1800" b="1" dirty="0">
                <a:solidFill>
                  <a:srgbClr val="0174CB"/>
                </a:solidFill>
              </a:rPr>
              <a:t>prix </a:t>
            </a:r>
            <a:r>
              <a:rPr lang="en-IE" sz="1800" b="1" dirty="0">
                <a:solidFill>
                  <a:srgbClr val="FF0000"/>
                </a:solidFill>
              </a:rPr>
              <a:t>nom=</a:t>
            </a:r>
            <a:r>
              <a:rPr lang="en-IE" sz="1800" b="1" dirty="0"/>
              <a:t>"</a:t>
            </a:r>
            <a:r>
              <a:rPr lang="en-IE" sz="1800" b="1" dirty="0" err="1"/>
              <a:t>Gazole</a:t>
            </a:r>
            <a:r>
              <a:rPr lang="en-IE" sz="1800" b="1" dirty="0"/>
              <a:t>" </a:t>
            </a:r>
            <a:r>
              <a:rPr lang="en-IE" sz="1800" b="1" dirty="0">
                <a:solidFill>
                  <a:srgbClr val="FF0000"/>
                </a:solidFill>
              </a:rPr>
              <a:t>id</a:t>
            </a:r>
            <a:r>
              <a:rPr lang="en-IE" sz="1800" b="1" dirty="0"/>
              <a:t>="1" </a:t>
            </a:r>
            <a:r>
              <a:rPr lang="en-IE" sz="1800" b="1" dirty="0" err="1">
                <a:solidFill>
                  <a:srgbClr val="FF0000"/>
                </a:solidFill>
              </a:rPr>
              <a:t>maj</a:t>
            </a:r>
            <a:r>
              <a:rPr lang="en-IE" sz="1800" b="1" dirty="0">
                <a:solidFill>
                  <a:srgbClr val="FF0000"/>
                </a:solidFill>
              </a:rPr>
              <a:t>=</a:t>
            </a:r>
            <a:r>
              <a:rPr lang="en-IE" sz="1800" b="1" dirty="0"/>
              <a:t>"2018-01-06 08:58:27" </a:t>
            </a:r>
            <a:r>
              <a:rPr lang="en-IE" sz="1800" b="1" dirty="0" err="1">
                <a:solidFill>
                  <a:srgbClr val="FF0000"/>
                </a:solidFill>
              </a:rPr>
              <a:t>valeur</a:t>
            </a:r>
            <a:r>
              <a:rPr lang="en-IE" sz="1800" b="1" dirty="0">
                <a:solidFill>
                  <a:srgbClr val="FF0000"/>
                </a:solidFill>
              </a:rPr>
              <a:t>=</a:t>
            </a:r>
            <a:r>
              <a:rPr lang="en-IE" sz="1800" b="1" dirty="0"/>
              <a:t>"1.368</a:t>
            </a:r>
            <a:r>
              <a:rPr lang="en-IE" sz="1800" b="1" dirty="0" smtClean="0"/>
              <a:t>"</a:t>
            </a:r>
            <a:r>
              <a:rPr lang="en-IE" sz="1800" b="1" dirty="0" smtClean="0">
                <a:solidFill>
                  <a:srgbClr val="0174CB"/>
                </a:solidFill>
              </a:rPr>
              <a:t>/&gt;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</a:t>
            </a:r>
            <a:r>
              <a:rPr lang="en-IE" sz="1800" b="1" dirty="0" smtClean="0">
                <a:solidFill>
                  <a:srgbClr val="0174CB"/>
                </a:solidFill>
              </a:rPr>
              <a:t>&lt;</a:t>
            </a:r>
            <a:r>
              <a:rPr lang="en-IE" sz="1800" b="1" dirty="0">
                <a:solidFill>
                  <a:srgbClr val="0174CB"/>
                </a:solidFill>
              </a:rPr>
              <a:t>prix </a:t>
            </a:r>
            <a:r>
              <a:rPr lang="en-IE" sz="1800" b="1" dirty="0">
                <a:solidFill>
                  <a:srgbClr val="FF0000"/>
                </a:solidFill>
              </a:rPr>
              <a:t>nom=</a:t>
            </a:r>
            <a:r>
              <a:rPr lang="en-IE" sz="1800" b="1" dirty="0"/>
              <a:t>"SP95" </a:t>
            </a:r>
            <a:r>
              <a:rPr lang="en-IE" sz="1800" b="1" dirty="0">
                <a:solidFill>
                  <a:srgbClr val="FF0000"/>
                </a:solidFill>
              </a:rPr>
              <a:t>id</a:t>
            </a:r>
            <a:r>
              <a:rPr lang="en-IE" sz="1800" b="1" dirty="0"/>
              <a:t>="2" </a:t>
            </a:r>
            <a:r>
              <a:rPr lang="en-IE" sz="1800" b="1" dirty="0" err="1">
                <a:solidFill>
                  <a:srgbClr val="FF0000"/>
                </a:solidFill>
              </a:rPr>
              <a:t>maj</a:t>
            </a:r>
            <a:r>
              <a:rPr lang="en-IE" sz="1800" b="1" dirty="0">
                <a:solidFill>
                  <a:srgbClr val="FF0000"/>
                </a:solidFill>
              </a:rPr>
              <a:t>=</a:t>
            </a:r>
            <a:r>
              <a:rPr lang="en-IE" sz="1800" b="1" dirty="0"/>
              <a:t>"2018-01-06 08:58:27" </a:t>
            </a:r>
            <a:r>
              <a:rPr lang="en-IE" sz="1800" b="1" dirty="0" err="1">
                <a:solidFill>
                  <a:srgbClr val="FF0000"/>
                </a:solidFill>
              </a:rPr>
              <a:t>valeur</a:t>
            </a:r>
            <a:r>
              <a:rPr lang="en-IE" sz="1800" b="1" dirty="0">
                <a:solidFill>
                  <a:srgbClr val="FF0000"/>
                </a:solidFill>
              </a:rPr>
              <a:t>=</a:t>
            </a:r>
            <a:r>
              <a:rPr lang="en-IE" sz="1800" b="1" dirty="0"/>
              <a:t>"1.445</a:t>
            </a:r>
            <a:r>
              <a:rPr lang="en-IE" sz="1800" b="1" dirty="0" smtClean="0"/>
              <a:t>"</a:t>
            </a:r>
            <a:r>
              <a:rPr lang="en-IE" sz="1800" b="1" dirty="0" smtClean="0">
                <a:solidFill>
                  <a:srgbClr val="0174CB"/>
                </a:solidFill>
              </a:rPr>
              <a:t>/&gt;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</a:t>
            </a:r>
            <a:r>
              <a:rPr lang="en-IE" sz="1800" b="1" dirty="0" smtClean="0">
                <a:solidFill>
                  <a:srgbClr val="0174CB"/>
                </a:solidFill>
              </a:rPr>
              <a:t>&lt;</a:t>
            </a:r>
            <a:r>
              <a:rPr lang="en-IE" sz="1800" b="1" dirty="0">
                <a:solidFill>
                  <a:srgbClr val="0174CB"/>
                </a:solidFill>
              </a:rPr>
              <a:t>prix </a:t>
            </a:r>
            <a:r>
              <a:rPr lang="en-IE" sz="1800" b="1" dirty="0">
                <a:solidFill>
                  <a:srgbClr val="FF0000"/>
                </a:solidFill>
              </a:rPr>
              <a:t>nom=</a:t>
            </a:r>
            <a:r>
              <a:rPr lang="en-IE" sz="1800" b="1" dirty="0"/>
              <a:t>"E10" </a:t>
            </a:r>
            <a:r>
              <a:rPr lang="en-IE" sz="1800" b="1" dirty="0">
                <a:solidFill>
                  <a:srgbClr val="FF0000"/>
                </a:solidFill>
              </a:rPr>
              <a:t>id</a:t>
            </a:r>
            <a:r>
              <a:rPr lang="en-IE" sz="1800" b="1" dirty="0"/>
              <a:t>="5" </a:t>
            </a:r>
            <a:r>
              <a:rPr lang="en-IE" sz="1800" b="1" dirty="0" err="1">
                <a:solidFill>
                  <a:srgbClr val="FF0000"/>
                </a:solidFill>
              </a:rPr>
              <a:t>maj</a:t>
            </a:r>
            <a:r>
              <a:rPr lang="en-IE" sz="1800" b="1" dirty="0">
                <a:solidFill>
                  <a:srgbClr val="FF0000"/>
                </a:solidFill>
              </a:rPr>
              <a:t>=</a:t>
            </a:r>
            <a:r>
              <a:rPr lang="en-IE" sz="1800" b="1" dirty="0"/>
              <a:t>"2018-01-06 08:58:28" </a:t>
            </a:r>
            <a:r>
              <a:rPr lang="en-IE" sz="1800" b="1" dirty="0" err="1">
                <a:solidFill>
                  <a:srgbClr val="FF0000"/>
                </a:solidFill>
              </a:rPr>
              <a:t>valeur</a:t>
            </a:r>
            <a:r>
              <a:rPr lang="en-IE" sz="1800" b="1" dirty="0">
                <a:solidFill>
                  <a:srgbClr val="FF0000"/>
                </a:solidFill>
              </a:rPr>
              <a:t>=</a:t>
            </a:r>
            <a:r>
              <a:rPr lang="en-IE" sz="1800" b="1" dirty="0"/>
              <a:t>"1.404</a:t>
            </a:r>
            <a:r>
              <a:rPr lang="en-IE" sz="1800" b="1" dirty="0" smtClean="0"/>
              <a:t>"</a:t>
            </a:r>
            <a:r>
              <a:rPr lang="en-IE" sz="1800" b="1" dirty="0" smtClean="0">
                <a:solidFill>
                  <a:srgbClr val="0174CB"/>
                </a:solidFill>
              </a:rPr>
              <a:t>/&gt;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>
                <a:solidFill>
                  <a:srgbClr val="0174CB"/>
                </a:solidFill>
              </a:rPr>
              <a:t>&lt;/</a:t>
            </a:r>
            <a:r>
              <a:rPr lang="en-IE" sz="1800" b="1" dirty="0" err="1">
                <a:solidFill>
                  <a:srgbClr val="0174CB"/>
                </a:solidFill>
              </a:rPr>
              <a:t>pdv</a:t>
            </a:r>
            <a:r>
              <a:rPr lang="en-IE" sz="1800" b="1" dirty="0">
                <a:solidFill>
                  <a:srgbClr val="0174CB"/>
                </a:solidFill>
              </a:rPr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1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Correction exo 2</a:t>
            </a:r>
            <a:endParaRPr lang="en-I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I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98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Exercice </a:t>
            </a:r>
            <a:r>
              <a:rPr lang="fr-FR" b="1" dirty="0" smtClean="0"/>
              <a:t>3 </a:t>
            </a:r>
            <a:r>
              <a:rPr lang="fr-FR" b="1" dirty="0"/>
              <a:t>: </a:t>
            </a:r>
            <a:r>
              <a:rPr lang="fr-FR" b="1" dirty="0" err="1" smtClean="0"/>
              <a:t>Recommender</a:t>
            </a:r>
            <a:r>
              <a:rPr lang="fr-FR" b="1" dirty="0" smtClean="0"/>
              <a:t> system</a:t>
            </a:r>
            <a:endParaRPr lang="en-I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ratings.csv -&gt; </a:t>
            </a:r>
            <a:r>
              <a:rPr lang="en-IE" dirty="0" err="1" smtClean="0"/>
              <a:t>userId,movieId,rating,timestamp</a:t>
            </a:r>
            <a:endParaRPr lang="en-IE" dirty="0" smtClean="0"/>
          </a:p>
          <a:p>
            <a:r>
              <a:rPr lang="fr-FR" dirty="0"/>
              <a:t>t</a:t>
            </a:r>
            <a:r>
              <a:rPr lang="fr-FR" dirty="0" smtClean="0"/>
              <a:t>ags.csv	-&gt;</a:t>
            </a:r>
            <a:r>
              <a:rPr lang="en-IE" dirty="0"/>
              <a:t> </a:t>
            </a:r>
            <a:r>
              <a:rPr lang="en-IE" dirty="0" err="1" smtClean="0"/>
              <a:t>userId,movieId,tag,timestamp</a:t>
            </a:r>
            <a:endParaRPr lang="en-IE" dirty="0" smtClean="0"/>
          </a:p>
          <a:p>
            <a:r>
              <a:rPr lang="fr-FR" dirty="0"/>
              <a:t>m</a:t>
            </a:r>
            <a:r>
              <a:rPr lang="fr-FR" dirty="0" smtClean="0"/>
              <a:t>ovies.csv	-&gt; </a:t>
            </a:r>
            <a:r>
              <a:rPr lang="en-IE" dirty="0" err="1" smtClean="0"/>
              <a:t>movieId,title,genres</a:t>
            </a:r>
            <a:endParaRPr lang="en-IE" dirty="0" smtClean="0"/>
          </a:p>
          <a:p>
            <a:r>
              <a:rPr lang="fr-FR" dirty="0"/>
              <a:t>l</a:t>
            </a:r>
            <a:r>
              <a:rPr lang="fr-FR" dirty="0" smtClean="0"/>
              <a:t>inks.csv	-&gt; </a:t>
            </a:r>
            <a:r>
              <a:rPr lang="en-IE" dirty="0" err="1"/>
              <a:t>movieId,imdbId,tmdbId</a:t>
            </a:r>
            <a:endParaRPr lang="en-IE" dirty="0"/>
          </a:p>
          <a:p>
            <a:endParaRPr lang="en-I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3247" t="1377" r="12987" b="-1377"/>
          <a:stretch/>
        </p:blipFill>
        <p:spPr>
          <a:xfrm>
            <a:off x="5393872" y="2638425"/>
            <a:ext cx="1404257" cy="15811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95466" y="4219575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6B449"/>
                </a:solidFill>
                <a:latin typeface="Montserrat light" panose="00000400000000000000" pitchFamily="2" charset="0"/>
              </a:rPr>
              <a:t>advalo.com</a:t>
            </a:r>
          </a:p>
        </p:txBody>
      </p:sp>
    </p:spTree>
    <p:extLst>
      <p:ext uri="{BB962C8B-B14F-4D97-AF65-F5344CB8AC3E}">
        <p14:creationId xmlns:p14="http://schemas.microsoft.com/office/powerpoint/2010/main" val="55611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ABOUT ME</a:t>
            </a:r>
            <a:endParaRPr lang="en-IE" b="1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8883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6B449"/>
                </a:solidFill>
                <a:latin typeface="Montserrat regular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71688"/>
            <a:r>
              <a:rPr lang="fr-FR" b="1" dirty="0" smtClean="0">
                <a:solidFill>
                  <a:schemeClr val="tx1"/>
                </a:solidFill>
              </a:rPr>
              <a:t>2009 – 2011 : Prépa MP</a:t>
            </a:r>
          </a:p>
          <a:p>
            <a:pPr marL="2071688"/>
            <a:endParaRPr lang="fr-FR" b="1" dirty="0" smtClean="0">
              <a:solidFill>
                <a:schemeClr val="tx1"/>
              </a:solidFill>
            </a:endParaRPr>
          </a:p>
          <a:p>
            <a:pPr marL="2071688"/>
            <a:r>
              <a:rPr lang="fr-FR" b="1" dirty="0" smtClean="0">
                <a:solidFill>
                  <a:schemeClr val="tx1"/>
                </a:solidFill>
              </a:rPr>
              <a:t>2011 - 2014 : Ensai – Filière SID</a:t>
            </a:r>
          </a:p>
          <a:p>
            <a:pPr marL="2071688"/>
            <a:endParaRPr lang="fr-FR" b="1" dirty="0">
              <a:solidFill>
                <a:schemeClr val="tx1"/>
              </a:solidFill>
            </a:endParaRPr>
          </a:p>
          <a:p>
            <a:pPr marL="274638"/>
            <a:r>
              <a:rPr lang="fr-FR" b="1" dirty="0" smtClean="0">
                <a:solidFill>
                  <a:schemeClr val="tx1"/>
                </a:solidFill>
              </a:rPr>
              <a:t>2014 – Aujourd’hui : Data </a:t>
            </a:r>
            <a:r>
              <a:rPr lang="fr-FR" b="1" dirty="0" err="1" smtClean="0">
                <a:solidFill>
                  <a:schemeClr val="tx1"/>
                </a:solidFill>
              </a:rPr>
              <a:t>Scientist</a:t>
            </a:r>
            <a:r>
              <a:rPr lang="fr-FR" b="1" dirty="0" smtClean="0">
                <a:solidFill>
                  <a:schemeClr val="tx1"/>
                </a:solidFill>
              </a:rPr>
              <a:t> – Advalo</a:t>
            </a:r>
            <a:br>
              <a:rPr lang="fr-FR" b="1" dirty="0" smtClean="0">
                <a:solidFill>
                  <a:schemeClr val="tx1"/>
                </a:solidFill>
              </a:rPr>
            </a:br>
            <a:endParaRPr lang="fr-FR" sz="300" b="1" dirty="0" smtClean="0">
              <a:solidFill>
                <a:schemeClr val="tx1"/>
              </a:solidFill>
            </a:endParaRPr>
          </a:p>
          <a:p>
            <a:pPr marL="46038" indent="0" algn="ctr">
              <a:buNone/>
            </a:pPr>
            <a:r>
              <a:rPr lang="fr-FR" b="1" dirty="0" smtClean="0">
                <a:solidFill>
                  <a:schemeClr val="tx1"/>
                </a:solidFill>
              </a:rPr>
              <a:t>«Réinventer </a:t>
            </a:r>
            <a:r>
              <a:rPr lang="fr-FR" b="1" dirty="0">
                <a:solidFill>
                  <a:schemeClr val="tx1"/>
                </a:solidFill>
              </a:rPr>
              <a:t>la relation entre la marque et ses </a:t>
            </a:r>
            <a:r>
              <a:rPr lang="fr-FR" b="1" dirty="0" smtClean="0">
                <a:solidFill>
                  <a:schemeClr val="tx1"/>
                </a:solidFill>
              </a:rPr>
              <a:t>consommateurs»</a:t>
            </a:r>
            <a:endParaRPr lang="fr-FR" b="1" dirty="0">
              <a:solidFill>
                <a:schemeClr val="tx1"/>
              </a:solidFill>
            </a:endParaRPr>
          </a:p>
          <a:p>
            <a:pPr marL="274638"/>
            <a:endParaRPr lang="fr-FR" b="1" dirty="0" smtClean="0">
              <a:solidFill>
                <a:schemeClr val="tx1"/>
              </a:solidFill>
            </a:endParaRPr>
          </a:p>
          <a:p>
            <a:pPr marL="46038" indent="0" algn="r">
              <a:buNone/>
            </a:pPr>
            <a:r>
              <a:rPr lang="fr-FR" b="1" dirty="0" smtClean="0">
                <a:solidFill>
                  <a:schemeClr val="tx1"/>
                </a:solidFill>
              </a:rPr>
              <a:t>cbremard@advalo.com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7" y="1723778"/>
            <a:ext cx="1781175" cy="1781175"/>
          </a:xfrm>
        </p:spPr>
      </p:pic>
    </p:spTree>
    <p:extLst>
      <p:ext uri="{BB962C8B-B14F-4D97-AF65-F5344CB8AC3E}">
        <p14:creationId xmlns:p14="http://schemas.microsoft.com/office/powerpoint/2010/main" val="3237513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3</a:t>
            </a:fld>
            <a:endParaRPr lang="fr-FR"/>
          </a:p>
        </p:txBody>
      </p:sp>
      <p:pic>
        <p:nvPicPr>
          <p:cNvPr id="1030" name="Fr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0" t="5608" r="41219" b="13376"/>
          <a:stretch/>
        </p:blipFill>
        <p:spPr bwMode="auto">
          <a:xfrm>
            <a:off x="4845204" y="154407"/>
            <a:ext cx="5614087" cy="647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mon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r="2393" b="13066"/>
          <a:stretch/>
        </p:blipFill>
        <p:spPr bwMode="auto">
          <a:xfrm>
            <a:off x="2633498" y="1141258"/>
            <a:ext cx="9472777" cy="47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Domain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7" t="17656" r="15692" b="13658"/>
          <a:stretch/>
        </p:blipFill>
        <p:spPr bwMode="auto">
          <a:xfrm>
            <a:off x="4296107" y="667811"/>
            <a:ext cx="7219617" cy="566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NuageMot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 t="15733" r="25986" b="17471"/>
          <a:stretch/>
        </p:blipFill>
        <p:spPr bwMode="auto">
          <a:xfrm>
            <a:off x="3581732" y="2401280"/>
            <a:ext cx="7979993" cy="410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Ensai" descr="http://www.ensai.fr/files/ensai/images/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07" y="1686905"/>
            <a:ext cx="3375901" cy="16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ABOUT YOU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181045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Around</a:t>
            </a:r>
            <a:r>
              <a:rPr lang="fr-FR" b="1" dirty="0" smtClean="0"/>
              <a:t> </a:t>
            </a:r>
            <a:r>
              <a:rPr lang="fr-FR" b="1" dirty="0" err="1" smtClean="0"/>
              <a:t>you</a:t>
            </a:r>
            <a:endParaRPr lang="en-IE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5448300"/>
          </a:xfrm>
        </p:spPr>
        <p:txBody>
          <a:bodyPr>
            <a:normAutofit fontScale="77500" lnSpcReduction="20000"/>
          </a:bodyPr>
          <a:lstStyle/>
          <a:p>
            <a:r>
              <a:rPr lang="en-IE" dirty="0" err="1" smtClean="0">
                <a:solidFill>
                  <a:schemeClr val="tx1"/>
                </a:solidFill>
              </a:rPr>
              <a:t>jeudi</a:t>
            </a:r>
            <a:r>
              <a:rPr lang="en-IE" dirty="0" smtClean="0">
                <a:solidFill>
                  <a:schemeClr val="tx1"/>
                </a:solidFill>
              </a:rPr>
              <a:t> 17 </a:t>
            </a:r>
            <a:r>
              <a:rPr lang="en-IE" dirty="0" err="1">
                <a:solidFill>
                  <a:schemeClr val="tx1"/>
                </a:solidFill>
              </a:rPr>
              <a:t>janvier</a:t>
            </a:r>
            <a:r>
              <a:rPr lang="en-IE" dirty="0">
                <a:solidFill>
                  <a:schemeClr val="tx1"/>
                </a:solidFill>
              </a:rPr>
              <a:t> </a:t>
            </a:r>
            <a:r>
              <a:rPr lang="en-IE" dirty="0" smtClean="0">
                <a:solidFill>
                  <a:schemeClr val="tx1"/>
                </a:solidFill>
              </a:rPr>
              <a:t>2018 : </a:t>
            </a:r>
            <a:r>
              <a:rPr lang="en-IE" b="1" dirty="0" smtClean="0">
                <a:solidFill>
                  <a:schemeClr val="tx1"/>
                </a:solidFill>
                <a:hlinkClick r:id="rId2"/>
              </a:rPr>
              <a:t>Data Thursday, </a:t>
            </a:r>
            <a:r>
              <a:rPr lang="en-IE" b="1" dirty="0" err="1" smtClean="0">
                <a:solidFill>
                  <a:schemeClr val="tx1"/>
                </a:solidFill>
                <a:hlinkClick r:id="rId2"/>
              </a:rPr>
              <a:t>vous</a:t>
            </a:r>
            <a:r>
              <a:rPr lang="en-IE" b="1" dirty="0" smtClean="0">
                <a:solidFill>
                  <a:schemeClr val="tx1"/>
                </a:solidFill>
                <a:hlinkClick r:id="rId2"/>
              </a:rPr>
              <a:t> </a:t>
            </a:r>
            <a:r>
              <a:rPr lang="en-IE" b="1" dirty="0" err="1" smtClean="0">
                <a:solidFill>
                  <a:schemeClr val="tx1"/>
                </a:solidFill>
                <a:hlinkClick r:id="rId2"/>
              </a:rPr>
              <a:t>faites</a:t>
            </a:r>
            <a:r>
              <a:rPr lang="en-IE" b="1" dirty="0" smtClean="0">
                <a:solidFill>
                  <a:schemeClr val="tx1"/>
                </a:solidFill>
                <a:hlinkClick r:id="rId2"/>
              </a:rPr>
              <a:t> </a:t>
            </a:r>
            <a:r>
              <a:rPr lang="en-IE" b="1" dirty="0" err="1" smtClean="0">
                <a:solidFill>
                  <a:schemeClr val="tx1"/>
                </a:solidFill>
                <a:hlinkClick r:id="rId2"/>
              </a:rPr>
              <a:t>parler</a:t>
            </a:r>
            <a:r>
              <a:rPr lang="en-IE" b="1" dirty="0" smtClean="0">
                <a:solidFill>
                  <a:schemeClr val="tx1"/>
                </a:solidFill>
                <a:hlinkClick r:id="rId2"/>
              </a:rPr>
              <a:t> </a:t>
            </a:r>
            <a:r>
              <a:rPr lang="en-IE" b="1" dirty="0" err="1" smtClean="0">
                <a:solidFill>
                  <a:schemeClr val="tx1"/>
                </a:solidFill>
                <a:hlinkClick r:id="rId2"/>
              </a:rPr>
              <a:t>vos</a:t>
            </a:r>
            <a:r>
              <a:rPr lang="en-IE" b="1" dirty="0" smtClean="0">
                <a:solidFill>
                  <a:schemeClr val="tx1"/>
                </a:solidFill>
                <a:hlinkClick r:id="rId2"/>
              </a:rPr>
              <a:t> </a:t>
            </a:r>
            <a:r>
              <a:rPr lang="en-IE" b="1" dirty="0" err="1" smtClean="0">
                <a:solidFill>
                  <a:schemeClr val="tx1"/>
                </a:solidFill>
                <a:hlinkClick r:id="rId2"/>
              </a:rPr>
              <a:t>données</a:t>
            </a:r>
            <a:r>
              <a:rPr lang="en-IE" b="1" dirty="0" smtClean="0">
                <a:solidFill>
                  <a:schemeClr val="tx1"/>
                </a:solidFill>
                <a:hlinkClick r:id="rId2"/>
              </a:rPr>
              <a:t>, </a:t>
            </a:r>
            <a:r>
              <a:rPr lang="en-IE" b="1" dirty="0" err="1" smtClean="0">
                <a:solidFill>
                  <a:schemeClr val="tx1"/>
                </a:solidFill>
                <a:hlinkClick r:id="rId2"/>
              </a:rPr>
              <a:t>venez</a:t>
            </a:r>
            <a:r>
              <a:rPr lang="en-IE" b="1" dirty="0" smtClean="0">
                <a:solidFill>
                  <a:schemeClr val="tx1"/>
                </a:solidFill>
                <a:hlinkClick r:id="rId2"/>
              </a:rPr>
              <a:t> </a:t>
            </a:r>
            <a:r>
              <a:rPr lang="en-IE" b="1" dirty="0" err="1" smtClean="0">
                <a:solidFill>
                  <a:schemeClr val="tx1"/>
                </a:solidFill>
                <a:hlinkClick r:id="rId2"/>
              </a:rPr>
              <a:t>en</a:t>
            </a:r>
            <a:r>
              <a:rPr lang="en-IE" b="1" dirty="0" smtClean="0">
                <a:solidFill>
                  <a:schemeClr val="tx1"/>
                </a:solidFill>
                <a:hlinkClick r:id="rId2"/>
              </a:rPr>
              <a:t> </a:t>
            </a:r>
            <a:r>
              <a:rPr lang="en-IE" b="1" dirty="0" err="1" smtClean="0">
                <a:solidFill>
                  <a:schemeClr val="tx1"/>
                </a:solidFill>
                <a:hlinkClick r:id="rId2"/>
              </a:rPr>
              <a:t>parler</a:t>
            </a:r>
            <a:r>
              <a:rPr lang="en-IE" b="1" dirty="0" smtClean="0">
                <a:solidFill>
                  <a:schemeClr val="tx1"/>
                </a:solidFill>
                <a:hlinkClick r:id="rId2"/>
              </a:rPr>
              <a:t> !(</a:t>
            </a:r>
            <a:r>
              <a:rPr lang="en-IE" b="1" dirty="0" smtClean="0">
                <a:solidFill>
                  <a:schemeClr val="tx1"/>
                </a:solidFill>
              </a:rPr>
              <a:t>Rennes)</a:t>
            </a:r>
          </a:p>
          <a:p>
            <a:endParaRPr lang="en-IE" b="1" dirty="0">
              <a:solidFill>
                <a:schemeClr val="tx1"/>
              </a:solidFill>
            </a:endParaRPr>
          </a:p>
          <a:p>
            <a:r>
              <a:rPr lang="en-IE" dirty="0" err="1">
                <a:solidFill>
                  <a:schemeClr val="tx1"/>
                </a:solidFill>
              </a:rPr>
              <a:t>mercredi</a:t>
            </a:r>
            <a:r>
              <a:rPr lang="en-IE" dirty="0">
                <a:solidFill>
                  <a:schemeClr val="tx1"/>
                </a:solidFill>
              </a:rPr>
              <a:t> 24 </a:t>
            </a:r>
            <a:r>
              <a:rPr lang="en-IE" dirty="0" err="1">
                <a:solidFill>
                  <a:schemeClr val="tx1"/>
                </a:solidFill>
              </a:rPr>
              <a:t>janvier</a:t>
            </a:r>
            <a:r>
              <a:rPr lang="en-IE" dirty="0">
                <a:solidFill>
                  <a:schemeClr val="tx1"/>
                </a:solidFill>
              </a:rPr>
              <a:t> </a:t>
            </a:r>
            <a:r>
              <a:rPr lang="en-IE" dirty="0" smtClean="0">
                <a:solidFill>
                  <a:schemeClr val="tx1"/>
                </a:solidFill>
              </a:rPr>
              <a:t>2018 : </a:t>
            </a:r>
            <a:r>
              <a:rPr lang="en-IE" b="1" dirty="0" smtClean="0">
                <a:solidFill>
                  <a:schemeClr val="tx1"/>
                </a:solidFill>
                <a:hlinkClick r:id="rId3"/>
              </a:rPr>
              <a:t>R</a:t>
            </a:r>
            <a:r>
              <a:rPr lang="en-IE" b="1" dirty="0">
                <a:solidFill>
                  <a:schemeClr val="tx1"/>
                </a:solidFill>
                <a:hlinkClick r:id="rId3"/>
              </a:rPr>
              <a:t>, </a:t>
            </a:r>
            <a:r>
              <a:rPr lang="en-IE" b="1" dirty="0" err="1">
                <a:solidFill>
                  <a:schemeClr val="tx1"/>
                </a:solidFill>
                <a:hlinkClick r:id="rId3"/>
              </a:rPr>
              <a:t>vous</a:t>
            </a:r>
            <a:r>
              <a:rPr lang="en-IE" b="1" dirty="0">
                <a:solidFill>
                  <a:schemeClr val="tx1"/>
                </a:solidFill>
                <a:hlinkClick r:id="rId3"/>
              </a:rPr>
              <a:t> </a:t>
            </a:r>
            <a:r>
              <a:rPr lang="en-IE" b="1" dirty="0" err="1">
                <a:solidFill>
                  <a:schemeClr val="tx1"/>
                </a:solidFill>
                <a:hlinkClick r:id="rId3"/>
              </a:rPr>
              <a:t>avez</a:t>
            </a:r>
            <a:r>
              <a:rPr lang="en-IE" b="1" dirty="0">
                <a:solidFill>
                  <a:schemeClr val="tx1"/>
                </a:solidFill>
                <a:hlinkClick r:id="rId3"/>
              </a:rPr>
              <a:t> </a:t>
            </a:r>
            <a:r>
              <a:rPr lang="en-IE" b="1" dirty="0" err="1">
                <a:solidFill>
                  <a:schemeClr val="tx1"/>
                </a:solidFill>
                <a:hlinkClick r:id="rId3"/>
              </a:rPr>
              <a:t>dit</a:t>
            </a:r>
            <a:r>
              <a:rPr lang="en-IE" b="1" dirty="0">
                <a:solidFill>
                  <a:schemeClr val="tx1"/>
                </a:solidFill>
                <a:hlinkClick r:id="rId3"/>
              </a:rPr>
              <a:t> R </a:t>
            </a:r>
            <a:r>
              <a:rPr lang="en-IE" b="1" dirty="0" smtClean="0">
                <a:solidFill>
                  <a:schemeClr val="tx1"/>
                </a:solidFill>
                <a:hlinkClick r:id="rId3"/>
              </a:rPr>
              <a:t>?</a:t>
            </a:r>
            <a:r>
              <a:rPr lang="en-IE" b="1" dirty="0" smtClean="0">
                <a:solidFill>
                  <a:schemeClr val="tx1"/>
                </a:solidFill>
              </a:rPr>
              <a:t> (Rennes</a:t>
            </a:r>
            <a:r>
              <a:rPr lang="en-IE" b="1" dirty="0" smtClean="0">
                <a:solidFill>
                  <a:schemeClr val="tx1"/>
                </a:solidFill>
              </a:rPr>
              <a:t>)</a:t>
            </a:r>
          </a:p>
          <a:p>
            <a:endParaRPr lang="en-IE" b="1" dirty="0" smtClean="0">
              <a:solidFill>
                <a:schemeClr val="tx1"/>
              </a:solidFill>
            </a:endParaRPr>
          </a:p>
          <a:p>
            <a:r>
              <a:rPr lang="en-IE" dirty="0" err="1">
                <a:solidFill>
                  <a:schemeClr val="tx1"/>
                </a:solidFill>
              </a:rPr>
              <a:t>lundi</a:t>
            </a:r>
            <a:r>
              <a:rPr lang="en-IE" dirty="0">
                <a:solidFill>
                  <a:schemeClr val="tx1"/>
                </a:solidFill>
              </a:rPr>
              <a:t> 5 </a:t>
            </a:r>
            <a:r>
              <a:rPr lang="en-IE" dirty="0" err="1">
                <a:solidFill>
                  <a:schemeClr val="tx1"/>
                </a:solidFill>
              </a:rPr>
              <a:t>février</a:t>
            </a:r>
            <a:r>
              <a:rPr lang="en-IE" dirty="0">
                <a:solidFill>
                  <a:schemeClr val="tx1"/>
                </a:solidFill>
              </a:rPr>
              <a:t> </a:t>
            </a:r>
            <a:r>
              <a:rPr lang="en-IE" dirty="0" smtClean="0">
                <a:solidFill>
                  <a:schemeClr val="tx1"/>
                </a:solidFill>
              </a:rPr>
              <a:t>2018 : </a:t>
            </a:r>
            <a:r>
              <a:rPr lang="en-IE" b="1" dirty="0" err="1" smtClean="0">
                <a:solidFill>
                  <a:schemeClr val="tx1"/>
                </a:solidFill>
                <a:hlinkClick r:id="rId4"/>
              </a:rPr>
              <a:t>GuessWhat</a:t>
            </a:r>
            <a:r>
              <a:rPr lang="en-IE" b="1" dirty="0">
                <a:solidFill>
                  <a:schemeClr val="tx1"/>
                </a:solidFill>
                <a:hlinkClick r:id="rId4"/>
              </a:rPr>
              <a:t>?! A Visually grounded goal-oriented dialogue tasks for Deep </a:t>
            </a:r>
            <a:r>
              <a:rPr lang="en-IE" b="1" dirty="0" err="1" smtClean="0">
                <a:solidFill>
                  <a:schemeClr val="tx1"/>
                </a:solidFill>
                <a:hlinkClick r:id="rId4"/>
              </a:rPr>
              <a:t>Reinforcem</a:t>
            </a:r>
            <a:r>
              <a:rPr lang="en-IE" b="1" dirty="0" smtClean="0">
                <a:solidFill>
                  <a:schemeClr val="tx1"/>
                </a:solidFill>
                <a:hlinkClick r:id="rId4"/>
              </a:rPr>
              <a:t> </a:t>
            </a:r>
            <a:r>
              <a:rPr lang="en-IE" b="1" dirty="0" smtClean="0">
                <a:solidFill>
                  <a:schemeClr val="tx1"/>
                </a:solidFill>
              </a:rPr>
              <a:t>(Nantes</a:t>
            </a:r>
            <a:r>
              <a:rPr lang="en-IE" b="1" dirty="0" smtClean="0">
                <a:solidFill>
                  <a:schemeClr val="tx1"/>
                </a:solidFill>
              </a:rPr>
              <a:t>)</a:t>
            </a:r>
          </a:p>
          <a:p>
            <a:endParaRPr lang="en-IE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lundi 12 février </a:t>
            </a:r>
            <a:r>
              <a:rPr lang="fr-FR" dirty="0" smtClean="0">
                <a:solidFill>
                  <a:schemeClr val="tx1"/>
                </a:solidFill>
              </a:rPr>
              <a:t>2018 : </a:t>
            </a:r>
            <a:r>
              <a:rPr lang="fr-FR" b="1" dirty="0" smtClean="0">
                <a:solidFill>
                  <a:schemeClr val="tx1"/>
                </a:solidFill>
                <a:hlinkClick r:id="rId5"/>
              </a:rPr>
              <a:t>Mise </a:t>
            </a:r>
            <a:r>
              <a:rPr lang="fr-FR" b="1" dirty="0">
                <a:solidFill>
                  <a:schemeClr val="tx1"/>
                </a:solidFill>
                <a:hlinkClick r:id="rId5"/>
              </a:rPr>
              <a:t>en production de code R : retour </a:t>
            </a:r>
            <a:r>
              <a:rPr lang="fr-FR" b="1" dirty="0" smtClean="0">
                <a:solidFill>
                  <a:schemeClr val="tx1"/>
                </a:solidFill>
                <a:hlinkClick r:id="rId5"/>
              </a:rPr>
              <a:t>d'</a:t>
            </a:r>
            <a:r>
              <a:rPr lang="fr-FR" b="1" dirty="0" err="1" smtClean="0">
                <a:solidFill>
                  <a:schemeClr val="tx1"/>
                </a:solidFill>
                <a:hlinkClick r:id="rId5"/>
              </a:rPr>
              <a:t>expRience</a:t>
            </a:r>
            <a:r>
              <a:rPr lang="fr-FR" b="1" dirty="0" smtClean="0">
                <a:solidFill>
                  <a:schemeClr val="tx1"/>
                </a:solidFill>
                <a:hlinkClick r:id="rId5"/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(Nantes)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  <a:hlinkClick r:id="rId6"/>
              </a:rPr>
              <a:t>http://www.datatau.com</a:t>
            </a:r>
            <a:r>
              <a:rPr lang="en-IE" dirty="0" smtClean="0">
                <a:solidFill>
                  <a:schemeClr val="tx1"/>
                </a:solidFill>
                <a:hlinkClick r:id="rId6"/>
              </a:rPr>
              <a:t>/</a:t>
            </a:r>
            <a:endParaRPr lang="en-IE" dirty="0" smtClean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  <a:hlinkClick r:id="rId7"/>
              </a:rPr>
              <a:t>https://www.lebigdata.fr</a:t>
            </a:r>
            <a:r>
              <a:rPr lang="en-IE" dirty="0" smtClean="0">
                <a:solidFill>
                  <a:schemeClr val="tx1"/>
                </a:solidFill>
                <a:hlinkClick r:id="rId7"/>
              </a:rPr>
              <a:t>/</a:t>
            </a:r>
            <a:endParaRPr lang="en-IE" dirty="0" smtClean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  <a:hlinkClick r:id="rId8"/>
              </a:rPr>
              <a:t>https://</a:t>
            </a:r>
            <a:r>
              <a:rPr lang="en-IE" dirty="0" smtClean="0">
                <a:solidFill>
                  <a:schemeClr val="tx1"/>
                </a:solidFill>
                <a:hlinkClick r:id="rId8"/>
              </a:rPr>
              <a:t>www.decideo.fr/</a:t>
            </a:r>
            <a:endParaRPr lang="en-IE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Etc.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61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5" t="13672" r="1176" b="2925"/>
          <a:stretch/>
        </p:blipFill>
        <p:spPr bwMode="auto">
          <a:xfrm>
            <a:off x="579544" y="256777"/>
            <a:ext cx="11599756" cy="639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VARIETE"/>
          <p:cNvSpPr>
            <a:spLocks noChangeAspect="1"/>
          </p:cNvSpPr>
          <p:nvPr/>
        </p:nvSpPr>
        <p:spPr>
          <a:xfrm>
            <a:off x="5798298" y="514864"/>
            <a:ext cx="1842715" cy="1842715"/>
          </a:xfrm>
          <a:prstGeom prst="ellipse">
            <a:avLst/>
          </a:prstGeom>
          <a:solidFill>
            <a:srgbClr val="1899FE"/>
          </a:solidFill>
          <a:ln w="38100">
            <a:solidFill>
              <a:srgbClr val="017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VARIETE</a:t>
            </a:r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VELOCITE"/>
          <p:cNvSpPr>
            <a:spLocks noChangeAspect="1"/>
          </p:cNvSpPr>
          <p:nvPr/>
        </p:nvSpPr>
        <p:spPr>
          <a:xfrm>
            <a:off x="6239620" y="3006972"/>
            <a:ext cx="1802820" cy="1802820"/>
          </a:xfrm>
          <a:prstGeom prst="ellipse">
            <a:avLst/>
          </a:prstGeom>
          <a:solidFill>
            <a:srgbClr val="1899FE"/>
          </a:solidFill>
          <a:ln w="38100">
            <a:solidFill>
              <a:srgbClr val="017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VELOCITE</a:t>
            </a:r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VOLUME"/>
          <p:cNvSpPr>
            <a:spLocks noChangeAspect="1"/>
          </p:cNvSpPr>
          <p:nvPr/>
        </p:nvSpPr>
        <p:spPr>
          <a:xfrm>
            <a:off x="4247332" y="4716171"/>
            <a:ext cx="1876176" cy="1876176"/>
          </a:xfrm>
          <a:prstGeom prst="ellipse">
            <a:avLst/>
          </a:prstGeom>
          <a:solidFill>
            <a:srgbClr val="1899FE"/>
          </a:solidFill>
          <a:ln w="38100">
            <a:solidFill>
              <a:srgbClr val="017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</a:t>
            </a:r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BigDataSig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4" y="292349"/>
            <a:ext cx="4203037" cy="3703117"/>
          </a:xfrm>
          <a:prstGeom prst="rect">
            <a:avLst/>
          </a:prstGeom>
        </p:spPr>
      </p:pic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95300" y="-1920875"/>
            <a:ext cx="11353800" cy="1606549"/>
          </a:xfrm>
        </p:spPr>
        <p:txBody>
          <a:bodyPr>
            <a:normAutofit/>
          </a:bodyPr>
          <a:lstStyle/>
          <a:p>
            <a:r>
              <a:rPr lang="en-IE" dirty="0" smtClean="0"/>
              <a:t>BIG DATA</a:t>
            </a:r>
            <a:endParaRPr lang="en-IE" dirty="0"/>
          </a:p>
        </p:txBody>
      </p:sp>
      <p:sp>
        <p:nvSpPr>
          <p:cNvPr id="11" name="VA_DETAILS"/>
          <p:cNvSpPr>
            <a:spLocks noChangeAspect="1"/>
          </p:cNvSpPr>
          <p:nvPr/>
        </p:nvSpPr>
        <p:spPr>
          <a:xfrm>
            <a:off x="-929611" y="-3656662"/>
            <a:ext cx="14171324" cy="14171324"/>
          </a:xfrm>
          <a:prstGeom prst="ellipse">
            <a:avLst/>
          </a:prstGeom>
          <a:solidFill>
            <a:srgbClr val="1899FE"/>
          </a:solidFill>
          <a:ln w="38100">
            <a:solidFill>
              <a:srgbClr val="017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VA_Tale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638" y="4166538"/>
            <a:ext cx="3533285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VA_Exc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564" y="1849106"/>
            <a:ext cx="2563435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VA_SA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28789" r="4449" b="29562"/>
          <a:stretch/>
        </p:blipFill>
        <p:spPr bwMode="auto">
          <a:xfrm>
            <a:off x="5325959" y="4149813"/>
            <a:ext cx="2666055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VA_R" descr="http://www.kevinpolisano.com/wp-content/uploads/r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25" y="1849106"/>
            <a:ext cx="166092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VA_CSV" descr="http://www.zamzar.com/images/filetypes/cs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67" y="1849106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VA_XLS" descr="http://www.zamzar.com/images/filetypes/xl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8" y="1849106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VA_XML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8" y="4166538"/>
            <a:ext cx="1260000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VA_JSON" descr="http://tapoueh.org/img/JS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50" y="4149813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VE_DETAILS"/>
          <p:cNvSpPr>
            <a:spLocks noChangeAspect="1"/>
          </p:cNvSpPr>
          <p:nvPr/>
        </p:nvSpPr>
        <p:spPr>
          <a:xfrm>
            <a:off x="-989662" y="-3656662"/>
            <a:ext cx="14171324" cy="14171324"/>
          </a:xfrm>
          <a:prstGeom prst="ellipse">
            <a:avLst/>
          </a:prstGeom>
          <a:solidFill>
            <a:srgbClr val="1899FE"/>
          </a:solidFill>
          <a:ln w="38100">
            <a:solidFill>
              <a:srgbClr val="017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VE_REDIS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3" t="13238" r="32187" b="16172"/>
          <a:stretch/>
        </p:blipFill>
        <p:spPr bwMode="auto">
          <a:xfrm>
            <a:off x="5229945" y="2817000"/>
            <a:ext cx="1194276" cy="12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VE_ACTIVEMQ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247" y="4315968"/>
            <a:ext cx="4144422" cy="12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VE_KAFKA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" t="25109" b="26045"/>
          <a:stretch/>
        </p:blipFill>
        <p:spPr bwMode="auto">
          <a:xfrm>
            <a:off x="1607560" y="4315968"/>
            <a:ext cx="2412751" cy="12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VE_SPARK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27290" r="1954" b="26375"/>
          <a:stretch/>
        </p:blipFill>
        <p:spPr bwMode="auto">
          <a:xfrm>
            <a:off x="6596090" y="987552"/>
            <a:ext cx="4412579" cy="12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VE_STORM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19525" r="15812" b="10731"/>
          <a:stretch/>
        </p:blipFill>
        <p:spPr bwMode="auto">
          <a:xfrm>
            <a:off x="1607560" y="987552"/>
            <a:ext cx="3450516" cy="12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VO_DETAILS"/>
          <p:cNvSpPr>
            <a:spLocks noChangeAspect="1"/>
          </p:cNvSpPr>
          <p:nvPr/>
        </p:nvSpPr>
        <p:spPr>
          <a:xfrm>
            <a:off x="-989662" y="-3656662"/>
            <a:ext cx="14171324" cy="14171324"/>
          </a:xfrm>
          <a:prstGeom prst="ellipse">
            <a:avLst/>
          </a:prstGeom>
          <a:solidFill>
            <a:srgbClr val="1899FE"/>
          </a:solidFill>
          <a:ln w="38100">
            <a:solidFill>
              <a:srgbClr val="017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VO_01-ORACLE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20" b="34905"/>
          <a:stretch/>
        </p:blipFill>
        <p:spPr bwMode="auto">
          <a:xfrm>
            <a:off x="1085850" y="1898615"/>
            <a:ext cx="2958905" cy="510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" name="VO_02-MySQL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10" y="1509824"/>
            <a:ext cx="215493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VO_03-MICROSOFTSQL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4305"/>
          <a:stretch/>
        </p:blipFill>
        <p:spPr bwMode="auto">
          <a:xfrm>
            <a:off x="8585395" y="1507967"/>
            <a:ext cx="2958905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2" name="VO_04-POSTGRESQL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643889"/>
            <a:ext cx="2460938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3" name="VO_05-MONGODB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2" y="2655036"/>
            <a:ext cx="1800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4" name="VO_06-DB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006" y="2655036"/>
            <a:ext cx="900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5" name="VO_07-MICROSOFTACCESS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9" t="24286" r="12193" b="9285"/>
          <a:stretch/>
        </p:blipFill>
        <p:spPr bwMode="auto">
          <a:xfrm>
            <a:off x="8085590" y="2655036"/>
            <a:ext cx="1614194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6" name="VO_08-CASSANDRA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69" y="2655036"/>
            <a:ext cx="123793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7" name="VO_09-REDIS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14736" r="30666" b="14364"/>
          <a:stretch/>
        </p:blipFill>
        <p:spPr bwMode="auto">
          <a:xfrm>
            <a:off x="1104900" y="3800248"/>
            <a:ext cx="93089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8" name="VO_10-ELASTICSEARCH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597" y="3843224"/>
            <a:ext cx="1875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VO_11-SQLITE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02" y="3843224"/>
            <a:ext cx="1437135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" name="VO_12-TERADATA+"/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3750"/>
          <a:stretch/>
        </p:blipFill>
        <p:spPr bwMode="auto">
          <a:xfrm>
            <a:off x="7699342" y="3843224"/>
            <a:ext cx="160000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VO_13-SAP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2" t="10870" r="18375" b="36105"/>
          <a:stretch/>
        </p:blipFill>
        <p:spPr bwMode="auto">
          <a:xfrm>
            <a:off x="10083149" y="3843224"/>
            <a:ext cx="146115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2" name="VO_14-SOLR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5058449"/>
            <a:ext cx="1785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VO_15-SPLUNK"/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22551" r="3986" b="12019"/>
          <a:stretch/>
        </p:blipFill>
        <p:spPr bwMode="auto">
          <a:xfrm>
            <a:off x="3313551" y="5058449"/>
            <a:ext cx="270408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4" name="VO_16-HBASE"/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8" r="10638"/>
          <a:stretch/>
        </p:blipFill>
        <p:spPr bwMode="auto">
          <a:xfrm>
            <a:off x="6441283" y="5058449"/>
            <a:ext cx="237857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" name="VO_17-MARIADB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505" y="5058449"/>
            <a:ext cx="900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" name="VO_18-HIVE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157" y="5058449"/>
            <a:ext cx="977143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7" name="VO_sources"/>
          <p:cNvSpPr txBox="1"/>
          <p:nvPr/>
        </p:nvSpPr>
        <p:spPr>
          <a:xfrm>
            <a:off x="3427738" y="6126901"/>
            <a:ext cx="5336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i="1" dirty="0">
                <a:hlinkClick r:id="rId35"/>
              </a:rPr>
              <a:t>https://</a:t>
            </a:r>
            <a:r>
              <a:rPr lang="en-IE" sz="2800" i="1" dirty="0" smtClean="0">
                <a:hlinkClick r:id="rId35"/>
              </a:rPr>
              <a:t>db-engines.com/en/ranking</a:t>
            </a:r>
            <a:endParaRPr lang="en-IE" sz="2800" i="1" dirty="0"/>
          </a:p>
        </p:txBody>
      </p:sp>
      <p:pic>
        <p:nvPicPr>
          <p:cNvPr id="2049" name="ADVALO"/>
          <p:cNvPicPr>
            <a:picLocks noChangeAspect="1" noChangeArrowheads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3" r="95277" b="12465"/>
          <a:stretch/>
        </p:blipFill>
        <p:spPr bwMode="auto">
          <a:xfrm>
            <a:off x="3460" y="2259"/>
            <a:ext cx="576084" cy="685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62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0.20046 L -1.66667E-6 0.000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0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23555 -0.15625 L 2.91667E-6 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78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7552 -0.41297 L -4.16667E-7 0.0006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22 -0.29005 L -0.00547 0.00208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68 0.0706 L -0.00078 0.00231 " pathEditMode="relative" rAng="0" ptsTypes="AA">
                                      <p:cBhvr>
                                        <p:cTn id="9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74 0.32523 L 0.0013 0.00046 " pathEditMode="relative" rAng="0" ptsTypes="AA">
                                      <p:cBhvr>
                                        <p:cTn id="1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50"/>
                            </p:stCondLst>
                            <p:childTnLst>
                              <p:par>
                                <p:cTn id="1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1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 animBg="1"/>
      <p:bldP spid="12" grpId="1" animBg="1"/>
      <p:bldP spid="13" grpId="0" animBg="1"/>
      <p:bldP spid="13" grpId="1" animBg="1"/>
      <p:bldP spid="11" grpId="0" animBg="1"/>
      <p:bldP spid="11" grpId="1" animBg="1"/>
      <p:bldP spid="11" grpId="2" animBg="1"/>
      <p:bldP spid="22" grpId="0" animBg="1"/>
      <p:bldP spid="22" grpId="1" animBg="1"/>
      <p:bldP spid="22" grpId="2" animBg="1"/>
      <p:bldP spid="28" grpId="0" animBg="1"/>
      <p:bldP spid="28" grpId="1" animBg="1"/>
      <p:bldP spid="28" grpId="2" animBg="1"/>
      <p:bldP spid="47" grpId="0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fr-FR" dirty="0" smtClean="0"/>
              <a:t>HIVE</a:t>
            </a:r>
            <a:endParaRPr lang="en-IE" dirty="0"/>
          </a:p>
        </p:txBody>
      </p:sp>
      <p:sp>
        <p:nvSpPr>
          <p:cNvPr id="26" name="CR_source"/>
          <p:cNvSpPr/>
          <p:nvPr/>
        </p:nvSpPr>
        <p:spPr>
          <a:xfrm>
            <a:off x="5196815" y="6377777"/>
            <a:ext cx="66069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1600" dirty="0">
                <a:hlinkClick r:id="rId2"/>
              </a:rPr>
              <a:t>https://cwiki.apache.org/confluence/display/Hive/LanguageManual+</a:t>
            </a:r>
            <a:r>
              <a:rPr lang="en-IE" sz="1600" dirty="0" smtClean="0">
                <a:hlinkClick r:id="rId2"/>
              </a:rPr>
              <a:t>DDL</a:t>
            </a:r>
            <a:r>
              <a:rPr lang="en-IE" sz="1600" dirty="0" smtClean="0"/>
              <a:t> </a:t>
            </a:r>
            <a:endParaRPr lang="en-IE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6</a:t>
            </a:fld>
            <a:endParaRPr lang="fr-FR"/>
          </a:p>
        </p:txBody>
      </p:sp>
      <p:sp>
        <p:nvSpPr>
          <p:cNvPr id="6" name="01_CREATE TABLE"/>
          <p:cNvSpPr/>
          <p:nvPr/>
        </p:nvSpPr>
        <p:spPr>
          <a:xfrm>
            <a:off x="4678680" y="1037146"/>
            <a:ext cx="2834640" cy="6217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rgbClr val="0174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TABLE</a:t>
            </a:r>
            <a:endParaRPr lang="en-IE" sz="2800" b="1" dirty="0">
              <a:solidFill>
                <a:srgbClr val="0174C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02_SELECT QUERY"/>
          <p:cNvSpPr/>
          <p:nvPr/>
        </p:nvSpPr>
        <p:spPr>
          <a:xfrm>
            <a:off x="6445452" y="3118104"/>
            <a:ext cx="2834640" cy="6217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rgbClr val="0174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fr-FR" sz="2800" b="1" dirty="0">
                <a:solidFill>
                  <a:srgbClr val="0174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  <a:endParaRPr lang="en-IE" sz="2800" b="1" dirty="0">
              <a:solidFill>
                <a:srgbClr val="0174C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03_FUNCTIONS"/>
          <p:cNvSpPr/>
          <p:nvPr/>
        </p:nvSpPr>
        <p:spPr>
          <a:xfrm>
            <a:off x="4678680" y="5102817"/>
            <a:ext cx="2834640" cy="6217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0174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en-IE" sz="2800" b="1" dirty="0">
              <a:solidFill>
                <a:srgbClr val="0174C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HIV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21" y="2424275"/>
            <a:ext cx="2181689" cy="200945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CR_DETAILS"/>
          <p:cNvSpPr/>
          <p:nvPr/>
        </p:nvSpPr>
        <p:spPr>
          <a:xfrm>
            <a:off x="3460" y="-14630"/>
            <a:ext cx="12188540" cy="687263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4" name="CR_01"/>
          <p:cNvSpPr/>
          <p:nvPr/>
        </p:nvSpPr>
        <p:spPr>
          <a:xfrm>
            <a:off x="821410" y="638455"/>
            <a:ext cx="109823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b="1" dirty="0">
                <a:solidFill>
                  <a:srgbClr val="0000FF"/>
                </a:solidFill>
              </a:rPr>
              <a:t>CREATE</a:t>
            </a:r>
            <a:r>
              <a:rPr lang="en-IE" sz="2400" b="1" dirty="0"/>
              <a:t> [TEMPORARY] [EXTERNAL] </a:t>
            </a:r>
            <a:r>
              <a:rPr lang="en-IE" sz="2400" b="1" dirty="0">
                <a:solidFill>
                  <a:srgbClr val="0000FF"/>
                </a:solidFill>
              </a:rPr>
              <a:t>TABLE </a:t>
            </a:r>
            <a:r>
              <a:rPr lang="en-IE" sz="2400" b="1" dirty="0"/>
              <a:t>[IF NOT EXISTS</a:t>
            </a:r>
            <a:r>
              <a:rPr lang="en-IE" sz="2400" b="1" dirty="0" smtClean="0"/>
              <a:t>] [</a:t>
            </a:r>
            <a:r>
              <a:rPr lang="en-IE" sz="2400" b="1" i="1" dirty="0">
                <a:solidFill>
                  <a:srgbClr val="953735"/>
                </a:solidFill>
              </a:rPr>
              <a:t>db_name</a:t>
            </a:r>
            <a:r>
              <a:rPr lang="en-IE" sz="2400" b="1" dirty="0"/>
              <a:t>.]</a:t>
            </a:r>
            <a:r>
              <a:rPr lang="en-IE" sz="2400" b="1" i="1" dirty="0">
                <a:solidFill>
                  <a:srgbClr val="953735"/>
                </a:solidFill>
              </a:rPr>
              <a:t>table_name</a:t>
            </a:r>
            <a:r>
              <a:rPr lang="en-IE" sz="2400" b="1" dirty="0"/>
              <a:t> (</a:t>
            </a:r>
            <a:br>
              <a:rPr lang="en-IE" sz="2400" b="1" dirty="0"/>
            </a:br>
            <a:r>
              <a:rPr lang="en-IE" sz="2400" b="1" dirty="0"/>
              <a:t>	</a:t>
            </a:r>
            <a:r>
              <a:rPr lang="en-IE" sz="2400" b="1" i="1" dirty="0">
                <a:solidFill>
                  <a:srgbClr val="953735"/>
                </a:solidFill>
              </a:rPr>
              <a:t>col_name1</a:t>
            </a:r>
            <a:r>
              <a:rPr lang="en-IE" sz="2400" b="1" dirty="0"/>
              <a:t> data_type1</a:t>
            </a:r>
            <a:r>
              <a:rPr lang="en-IE" sz="2400" b="1" dirty="0">
                <a:solidFill>
                  <a:srgbClr val="953735"/>
                </a:solidFill>
              </a:rPr>
              <a:t> </a:t>
            </a:r>
            <a:r>
              <a:rPr lang="en-IE" sz="2400" b="1" dirty="0"/>
              <a:t>[COMMENT </a:t>
            </a:r>
            <a:r>
              <a:rPr lang="en-IE" sz="2400" b="1" i="1" dirty="0">
                <a:solidFill>
                  <a:schemeClr val="accent2">
                    <a:lumMod val="75000"/>
                  </a:schemeClr>
                </a:solidFill>
              </a:rPr>
              <a:t>col_comment1</a:t>
            </a:r>
            <a:r>
              <a:rPr lang="en-IE" sz="2400" b="1" dirty="0"/>
              <a:t>],</a:t>
            </a:r>
          </a:p>
          <a:p>
            <a:r>
              <a:rPr lang="en-IE" sz="2400" b="1" dirty="0"/>
              <a:t>	</a:t>
            </a:r>
            <a:r>
              <a:rPr lang="en-IE" sz="2400" b="1" i="1" dirty="0">
                <a:solidFill>
                  <a:srgbClr val="953735"/>
                </a:solidFill>
              </a:rPr>
              <a:t>col_name2</a:t>
            </a:r>
            <a:r>
              <a:rPr lang="en-IE" sz="2400" b="1" dirty="0"/>
              <a:t> data_type2</a:t>
            </a:r>
            <a:r>
              <a:rPr lang="en-IE" sz="2400" b="1" dirty="0">
                <a:solidFill>
                  <a:srgbClr val="953735"/>
                </a:solidFill>
              </a:rPr>
              <a:t> </a:t>
            </a:r>
            <a:r>
              <a:rPr lang="en-IE" sz="2400" b="1" dirty="0"/>
              <a:t>[COMMENT </a:t>
            </a:r>
            <a:r>
              <a:rPr lang="en-IE" sz="2400" b="1" i="1" dirty="0">
                <a:solidFill>
                  <a:schemeClr val="accent2">
                    <a:lumMod val="75000"/>
                  </a:schemeClr>
                </a:solidFill>
              </a:rPr>
              <a:t>col_comment2</a:t>
            </a:r>
            <a:r>
              <a:rPr lang="en-IE" sz="2400" b="1" dirty="0"/>
              <a:t>],</a:t>
            </a:r>
            <a:br>
              <a:rPr lang="en-IE" sz="2400" b="1" dirty="0"/>
            </a:br>
            <a:r>
              <a:rPr lang="en-IE" sz="2400" b="1" dirty="0"/>
              <a:t>	etc. </a:t>
            </a:r>
            <a:r>
              <a:rPr lang="en-IE" sz="2400" b="1" dirty="0" smtClean="0"/>
              <a:t>);</a:t>
            </a:r>
          </a:p>
        </p:txBody>
      </p:sp>
      <p:sp>
        <p:nvSpPr>
          <p:cNvPr id="36" name="CR_02"/>
          <p:cNvSpPr/>
          <p:nvPr/>
        </p:nvSpPr>
        <p:spPr>
          <a:xfrm>
            <a:off x="1777124" y="2308289"/>
            <a:ext cx="24839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u="sng" dirty="0" err="1"/>
              <a:t>Datatypes</a:t>
            </a:r>
            <a:r>
              <a:rPr lang="fr-FR" sz="2400" b="1" dirty="0"/>
              <a:t> </a:t>
            </a:r>
            <a:r>
              <a:rPr lang="fr-FR" sz="2400" b="1" dirty="0" smtClean="0"/>
              <a:t>:</a:t>
            </a:r>
          </a:p>
          <a:p>
            <a:endParaRPr lang="fr-FR" sz="600" b="1" dirty="0"/>
          </a:p>
          <a:p>
            <a:pPr lvl="1"/>
            <a:r>
              <a:rPr lang="en-IE" sz="2400" b="1" dirty="0"/>
              <a:t>INT</a:t>
            </a:r>
          </a:p>
          <a:p>
            <a:pPr lvl="1"/>
            <a:r>
              <a:rPr lang="en-IE" sz="2400" b="1" dirty="0"/>
              <a:t>BIGINT</a:t>
            </a:r>
          </a:p>
          <a:p>
            <a:pPr lvl="1"/>
            <a:r>
              <a:rPr lang="fr-FR" sz="2400" b="1" dirty="0" smtClean="0"/>
              <a:t>STRING</a:t>
            </a:r>
            <a:endParaRPr lang="fr-FR" sz="2400" b="1" dirty="0"/>
          </a:p>
          <a:p>
            <a:pPr lvl="1"/>
            <a:r>
              <a:rPr lang="fr-FR" sz="2400" b="1" dirty="0"/>
              <a:t>DATE</a:t>
            </a:r>
          </a:p>
          <a:p>
            <a:pPr lvl="1"/>
            <a:r>
              <a:rPr lang="fr-FR" sz="2400" b="1" dirty="0" smtClean="0"/>
              <a:t>TIMESTAMP</a:t>
            </a:r>
            <a:endParaRPr lang="en-IE" sz="2400" b="1" dirty="0"/>
          </a:p>
          <a:p>
            <a:pPr lvl="1"/>
            <a:r>
              <a:rPr lang="fr-FR" sz="2400" b="1" dirty="0"/>
              <a:t>BOOLEAN</a:t>
            </a:r>
          </a:p>
          <a:p>
            <a:pPr lvl="1"/>
            <a:r>
              <a:rPr lang="fr-FR" sz="2400" b="1" dirty="0"/>
              <a:t>BINARY</a:t>
            </a:r>
          </a:p>
        </p:txBody>
      </p:sp>
      <p:sp>
        <p:nvSpPr>
          <p:cNvPr id="35" name="CR_03"/>
          <p:cNvSpPr/>
          <p:nvPr/>
        </p:nvSpPr>
        <p:spPr>
          <a:xfrm>
            <a:off x="4567710" y="278534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sz="2400" b="1" dirty="0"/>
              <a:t>ARRAY &lt; </a:t>
            </a:r>
            <a:r>
              <a:rPr lang="en-IE" sz="2400" b="1" dirty="0" err="1"/>
              <a:t>data_type</a:t>
            </a:r>
            <a:r>
              <a:rPr lang="en-IE" sz="2400" b="1" dirty="0"/>
              <a:t> &gt;</a:t>
            </a:r>
          </a:p>
          <a:p>
            <a:r>
              <a:rPr lang="en-IE" sz="2400" b="1" dirty="0"/>
              <a:t>MAP &lt; </a:t>
            </a:r>
            <a:r>
              <a:rPr lang="en-IE" sz="2400" b="1" dirty="0" err="1"/>
              <a:t>primitive_type</a:t>
            </a:r>
            <a:r>
              <a:rPr lang="en-IE" sz="2400" b="1" dirty="0"/>
              <a:t>, </a:t>
            </a:r>
            <a:r>
              <a:rPr lang="en-IE" sz="2400" b="1" dirty="0" err="1"/>
              <a:t>data_type</a:t>
            </a:r>
            <a:r>
              <a:rPr lang="en-IE" sz="2400" b="1" dirty="0"/>
              <a:t> &gt;</a:t>
            </a:r>
          </a:p>
          <a:p>
            <a:r>
              <a:rPr lang="en-IE" sz="2400" b="1" dirty="0"/>
              <a:t>STRUCT &lt;</a:t>
            </a:r>
          </a:p>
          <a:p>
            <a:r>
              <a:rPr lang="en-IE" sz="2400" b="1" dirty="0"/>
              <a:t>        </a:t>
            </a:r>
            <a:r>
              <a:rPr lang="en-IE" sz="2400" b="1" dirty="0" err="1"/>
              <a:t>col_name</a:t>
            </a:r>
            <a:r>
              <a:rPr lang="en-IE" sz="2400" b="1" dirty="0"/>
              <a:t> : </a:t>
            </a:r>
            <a:r>
              <a:rPr lang="en-IE" sz="2400" b="1" dirty="0" err="1"/>
              <a:t>data_type</a:t>
            </a:r>
            <a:r>
              <a:rPr lang="en-IE" sz="2400" b="1" dirty="0"/>
              <a:t>,</a:t>
            </a:r>
          </a:p>
          <a:p>
            <a:r>
              <a:rPr lang="en-IE" sz="2400" b="1" dirty="0"/>
              <a:t>        </a:t>
            </a:r>
            <a:r>
              <a:rPr lang="en-IE" sz="2400" b="1" dirty="0" err="1"/>
              <a:t>col_name</a:t>
            </a:r>
            <a:r>
              <a:rPr lang="en-IE" sz="2400" b="1" dirty="0"/>
              <a:t> : </a:t>
            </a:r>
            <a:r>
              <a:rPr lang="en-IE" sz="2400" b="1" dirty="0" err="1"/>
              <a:t>data_type</a:t>
            </a:r>
            <a:r>
              <a:rPr lang="en-IE" sz="2400" b="1" dirty="0"/>
              <a:t>,</a:t>
            </a:r>
          </a:p>
          <a:p>
            <a:r>
              <a:rPr lang="en-IE" sz="2400" b="1" dirty="0"/>
              <a:t>        etc.     &gt;</a:t>
            </a:r>
          </a:p>
          <a:p>
            <a:r>
              <a:rPr lang="en-IE" sz="2400" b="1" dirty="0"/>
              <a:t>UNIONTYPE &lt; </a:t>
            </a:r>
            <a:r>
              <a:rPr lang="en-IE" sz="2400" b="1" dirty="0" err="1"/>
              <a:t>data_type</a:t>
            </a:r>
            <a:r>
              <a:rPr lang="en-IE" sz="2400" b="1" dirty="0"/>
              <a:t>, </a:t>
            </a:r>
            <a:r>
              <a:rPr lang="en-IE" sz="2400" b="1" dirty="0" err="1"/>
              <a:t>data_type</a:t>
            </a:r>
            <a:r>
              <a:rPr lang="en-IE" sz="2400" b="1" dirty="0"/>
              <a:t>, ... &gt;  </a:t>
            </a:r>
          </a:p>
        </p:txBody>
      </p:sp>
      <p:sp>
        <p:nvSpPr>
          <p:cNvPr id="37" name="SE_DETAILS"/>
          <p:cNvSpPr/>
          <p:nvPr/>
        </p:nvSpPr>
        <p:spPr>
          <a:xfrm>
            <a:off x="1730" y="-7315"/>
            <a:ext cx="12188540" cy="687263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9" name="SE_01"/>
          <p:cNvSpPr/>
          <p:nvPr/>
        </p:nvSpPr>
        <p:spPr>
          <a:xfrm>
            <a:off x="1211458" y="1782396"/>
            <a:ext cx="105922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IE" sz="3600" b="1" dirty="0">
                <a:solidFill>
                  <a:srgbClr val="0000FF"/>
                </a:solidFill>
              </a:rPr>
              <a:t>SELECT</a:t>
            </a:r>
            <a:r>
              <a:rPr lang="en-IE" sz="3600" b="1" dirty="0"/>
              <a:t> [ALL | DISTINCT] </a:t>
            </a:r>
            <a:r>
              <a:rPr lang="en-IE" sz="3600" b="1" dirty="0" err="1">
                <a:solidFill>
                  <a:srgbClr val="984807"/>
                </a:solidFill>
              </a:rPr>
              <a:t>select_expr</a:t>
            </a:r>
            <a:r>
              <a:rPr lang="en-IE" sz="3600" b="1" dirty="0"/>
              <a:t>, </a:t>
            </a:r>
            <a:r>
              <a:rPr lang="en-IE" sz="3600" b="1" dirty="0" err="1">
                <a:solidFill>
                  <a:srgbClr val="984807"/>
                </a:solidFill>
              </a:rPr>
              <a:t>select_expr</a:t>
            </a:r>
            <a:r>
              <a:rPr lang="en-IE" sz="3600" b="1" dirty="0"/>
              <a:t>, ...</a:t>
            </a:r>
          </a:p>
          <a:p>
            <a:pPr>
              <a:lnSpc>
                <a:spcPct val="130000"/>
              </a:lnSpc>
            </a:pPr>
            <a:r>
              <a:rPr lang="en-IE" sz="3600" b="1" dirty="0">
                <a:solidFill>
                  <a:srgbClr val="0000FF"/>
                </a:solidFill>
              </a:rPr>
              <a:t>FROM</a:t>
            </a:r>
            <a:r>
              <a:rPr lang="en-IE" sz="3600" b="1" dirty="0"/>
              <a:t> </a:t>
            </a:r>
            <a:r>
              <a:rPr lang="en-IE" sz="3600" b="1" dirty="0" err="1">
                <a:solidFill>
                  <a:srgbClr val="984807"/>
                </a:solidFill>
              </a:rPr>
              <a:t>table_reference</a:t>
            </a:r>
            <a:endParaRPr lang="en-IE" sz="3600" b="1" dirty="0">
              <a:solidFill>
                <a:srgbClr val="984807"/>
              </a:solidFill>
            </a:endParaRPr>
          </a:p>
          <a:p>
            <a:pPr>
              <a:lnSpc>
                <a:spcPct val="130000"/>
              </a:lnSpc>
            </a:pPr>
            <a:r>
              <a:rPr lang="en-IE" sz="3600" b="1" dirty="0"/>
              <a:t>[</a:t>
            </a:r>
            <a:r>
              <a:rPr lang="en-IE" sz="3600" b="1" dirty="0">
                <a:solidFill>
                  <a:srgbClr val="0000FF"/>
                </a:solidFill>
              </a:rPr>
              <a:t>WHERE</a:t>
            </a:r>
            <a:r>
              <a:rPr lang="en-IE" sz="3600" b="1" dirty="0"/>
              <a:t> </a:t>
            </a:r>
            <a:r>
              <a:rPr lang="en-IE" sz="3600" b="1" dirty="0" err="1">
                <a:solidFill>
                  <a:schemeClr val="accent6">
                    <a:lumMod val="50000"/>
                  </a:schemeClr>
                </a:solidFill>
              </a:rPr>
              <a:t>where_condition</a:t>
            </a:r>
            <a:r>
              <a:rPr lang="en-IE" sz="3600" b="1" dirty="0"/>
              <a:t>]</a:t>
            </a:r>
          </a:p>
          <a:p>
            <a:pPr>
              <a:lnSpc>
                <a:spcPct val="130000"/>
              </a:lnSpc>
            </a:pPr>
            <a:r>
              <a:rPr lang="en-IE" sz="3600" b="1" dirty="0"/>
              <a:t>[</a:t>
            </a:r>
            <a:r>
              <a:rPr lang="en-IE" sz="3600" b="1" dirty="0">
                <a:solidFill>
                  <a:srgbClr val="0000FF"/>
                </a:solidFill>
              </a:rPr>
              <a:t>GROUP BY </a:t>
            </a:r>
            <a:r>
              <a:rPr lang="en-IE" sz="3600" b="1" dirty="0" err="1">
                <a:solidFill>
                  <a:srgbClr val="984807"/>
                </a:solidFill>
              </a:rPr>
              <a:t>col_list</a:t>
            </a:r>
            <a:r>
              <a:rPr lang="en-IE" sz="3600" b="1" dirty="0"/>
              <a:t>]</a:t>
            </a:r>
          </a:p>
          <a:p>
            <a:pPr>
              <a:lnSpc>
                <a:spcPct val="130000"/>
              </a:lnSpc>
            </a:pPr>
            <a:r>
              <a:rPr lang="en-IE" sz="3600" b="1" dirty="0"/>
              <a:t>[</a:t>
            </a:r>
            <a:r>
              <a:rPr lang="en-IE" sz="3600" b="1" dirty="0">
                <a:solidFill>
                  <a:srgbClr val="0000FF"/>
                </a:solidFill>
              </a:rPr>
              <a:t>LIMIT</a:t>
            </a:r>
            <a:r>
              <a:rPr lang="en-IE" sz="3600" b="1" dirty="0"/>
              <a:t> </a:t>
            </a:r>
            <a:r>
              <a:rPr lang="en-IE" sz="3600" b="1" dirty="0">
                <a:solidFill>
                  <a:srgbClr val="984807"/>
                </a:solidFill>
              </a:rPr>
              <a:t>number</a:t>
            </a:r>
            <a:r>
              <a:rPr lang="en-IE" sz="3600" b="1" dirty="0" smtClean="0"/>
              <a:t>] ;</a:t>
            </a:r>
            <a:endParaRPr lang="en-IE" sz="3600" b="1" dirty="0"/>
          </a:p>
        </p:txBody>
      </p:sp>
      <p:sp>
        <p:nvSpPr>
          <p:cNvPr id="46" name="FU_DETAILS"/>
          <p:cNvSpPr/>
          <p:nvPr/>
        </p:nvSpPr>
        <p:spPr>
          <a:xfrm>
            <a:off x="1730" y="-7315"/>
            <a:ext cx="12188540" cy="687263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0" name="FU_01"/>
          <p:cNvSpPr/>
          <p:nvPr/>
        </p:nvSpPr>
        <p:spPr>
          <a:xfrm>
            <a:off x="1297743" y="1037146"/>
            <a:ext cx="1029541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600" b="1" u="sng" dirty="0"/>
              <a:t>Built-in Aggregate Functions (UDAF) :</a:t>
            </a:r>
          </a:p>
          <a:p>
            <a:pPr lvl="1"/>
            <a:endParaRPr lang="en-IE" sz="3200" b="1" dirty="0"/>
          </a:p>
          <a:p>
            <a:pPr marL="742950" lvl="1" indent="-285750">
              <a:buFont typeface="Arial"/>
              <a:buChar char="•"/>
            </a:pPr>
            <a:r>
              <a:rPr lang="en-IE" sz="3200" b="1" dirty="0"/>
              <a:t>count(*)</a:t>
            </a:r>
            <a:r>
              <a:rPr lang="en-IE" sz="3200" dirty="0"/>
              <a:t>, count(expr), count(DISTINCT expr[, expr...])</a:t>
            </a:r>
          </a:p>
          <a:p>
            <a:pPr marL="742950" lvl="1" indent="-285750">
              <a:buFont typeface="Arial"/>
              <a:buChar char="•"/>
            </a:pPr>
            <a:r>
              <a:rPr lang="en-IE" sz="3200" b="1" dirty="0"/>
              <a:t>sum(col)</a:t>
            </a:r>
            <a:r>
              <a:rPr lang="en-IE" sz="3200" dirty="0"/>
              <a:t>, sum(DISTINCT col)</a:t>
            </a:r>
          </a:p>
          <a:p>
            <a:pPr marL="742950" lvl="1" indent="-285750">
              <a:buFont typeface="Arial"/>
              <a:buChar char="•"/>
            </a:pPr>
            <a:r>
              <a:rPr lang="en-IE" sz="3200" b="1" dirty="0" err="1"/>
              <a:t>avg</a:t>
            </a:r>
            <a:r>
              <a:rPr lang="en-IE" sz="3200" b="1" dirty="0"/>
              <a:t>(col)</a:t>
            </a:r>
            <a:r>
              <a:rPr lang="en-IE" sz="3200" dirty="0"/>
              <a:t>, </a:t>
            </a:r>
            <a:r>
              <a:rPr lang="en-IE" sz="3200" dirty="0" err="1"/>
              <a:t>avg</a:t>
            </a:r>
            <a:r>
              <a:rPr lang="en-IE" sz="3200" dirty="0"/>
              <a:t>(DISTINCT col)</a:t>
            </a:r>
          </a:p>
          <a:p>
            <a:pPr marL="742950" lvl="1" indent="-285750">
              <a:buFont typeface="Arial"/>
              <a:buChar char="•"/>
            </a:pPr>
            <a:r>
              <a:rPr lang="en-IE" sz="3200" b="1" dirty="0"/>
              <a:t>min(col)</a:t>
            </a:r>
            <a:r>
              <a:rPr lang="en-IE" sz="3200" dirty="0"/>
              <a:t>, max(col)</a:t>
            </a:r>
          </a:p>
          <a:p>
            <a:pPr marL="742950" lvl="1" indent="-285750">
              <a:buFont typeface="Arial"/>
              <a:buChar char="•"/>
            </a:pPr>
            <a:r>
              <a:rPr lang="en-IE" sz="3200" b="1" dirty="0"/>
              <a:t>variance(col)</a:t>
            </a:r>
            <a:r>
              <a:rPr lang="en-IE" sz="3200" dirty="0"/>
              <a:t>, </a:t>
            </a:r>
            <a:r>
              <a:rPr lang="en-IE" sz="3200" dirty="0" err="1"/>
              <a:t>var_pop</a:t>
            </a:r>
            <a:r>
              <a:rPr lang="en-IE" sz="3200" dirty="0"/>
              <a:t>(col)</a:t>
            </a:r>
          </a:p>
          <a:p>
            <a:pPr marL="742950" lvl="1" indent="-285750">
              <a:buFont typeface="Arial"/>
              <a:buChar char="•"/>
            </a:pPr>
            <a:r>
              <a:rPr lang="en-IE" sz="3200" b="1" dirty="0" err="1"/>
              <a:t>stddev_pop</a:t>
            </a:r>
            <a:r>
              <a:rPr lang="en-IE" sz="3200" b="1" dirty="0"/>
              <a:t>(col)</a:t>
            </a:r>
          </a:p>
          <a:p>
            <a:pPr marL="742950" lvl="1" indent="-285750">
              <a:buFont typeface="Arial"/>
              <a:buChar char="•"/>
            </a:pPr>
            <a:r>
              <a:rPr lang="en-IE" sz="3200" b="1" dirty="0" err="1"/>
              <a:t>corr</a:t>
            </a:r>
            <a:r>
              <a:rPr lang="en-IE" sz="3200" b="1" dirty="0"/>
              <a:t>(col1, col2)</a:t>
            </a:r>
            <a:endParaRPr lang="en-IE" sz="3200" dirty="0"/>
          </a:p>
        </p:txBody>
      </p:sp>
      <p:sp>
        <p:nvSpPr>
          <p:cNvPr id="42" name="FU_02"/>
          <p:cNvSpPr/>
          <p:nvPr/>
        </p:nvSpPr>
        <p:spPr>
          <a:xfrm>
            <a:off x="1297743" y="807021"/>
            <a:ext cx="1029541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E" sz="3600" b="1" u="sng" dirty="0"/>
              <a:t>String Functions </a:t>
            </a:r>
            <a:r>
              <a:rPr lang="en-IE" sz="3600" b="1" u="sng" dirty="0" smtClean="0"/>
              <a:t>:</a:t>
            </a:r>
            <a:endParaRPr lang="fr-FR" sz="3200" dirty="0"/>
          </a:p>
          <a:p>
            <a:pPr marL="1200150" lvl="2" indent="-285750">
              <a:buFont typeface="Arial"/>
              <a:buChar char="•"/>
            </a:pPr>
            <a:r>
              <a:rPr lang="fr-FR" sz="3200" dirty="0" err="1"/>
              <a:t>concat</a:t>
            </a:r>
            <a:r>
              <a:rPr lang="fr-FR" sz="3200" dirty="0"/>
              <a:t>(str1, str2, …)				</a:t>
            </a:r>
            <a:r>
              <a:rPr lang="fr-FR" sz="3200" dirty="0" smtClean="0"/>
              <a:t>		String</a:t>
            </a:r>
            <a:endParaRPr lang="fr-FR" sz="3200" dirty="0"/>
          </a:p>
          <a:p>
            <a:pPr marL="1200150" lvl="2" indent="-285750">
              <a:buFont typeface="Arial"/>
              <a:buChar char="•"/>
            </a:pPr>
            <a:r>
              <a:rPr lang="en-IE" sz="3200" dirty="0" err="1"/>
              <a:t>concat_ws</a:t>
            </a:r>
            <a:r>
              <a:rPr lang="en-IE" sz="3200" dirty="0"/>
              <a:t>(SEP,  str1, str2, …)			</a:t>
            </a:r>
            <a:r>
              <a:rPr lang="en-IE" sz="3200" dirty="0" smtClean="0"/>
              <a:t>	String</a:t>
            </a:r>
            <a:endParaRPr lang="fr-FR" sz="3200" dirty="0"/>
          </a:p>
          <a:p>
            <a:pPr marL="1200150" lvl="2" indent="-285750">
              <a:buFont typeface="Arial"/>
              <a:buChar char="•"/>
            </a:pPr>
            <a:r>
              <a:rPr lang="en-IE" sz="3200" dirty="0" err="1"/>
              <a:t>concat_ws</a:t>
            </a:r>
            <a:r>
              <a:rPr lang="en-IE" sz="3200" dirty="0"/>
              <a:t>(SEP,  Array&lt;String&gt;)			</a:t>
            </a:r>
            <a:r>
              <a:rPr lang="en-IE" sz="3200" dirty="0" smtClean="0"/>
              <a:t>	String</a:t>
            </a:r>
            <a:endParaRPr lang="en-IE" sz="3200" dirty="0"/>
          </a:p>
          <a:p>
            <a:pPr marL="1200150" lvl="2" indent="-285750">
              <a:buFont typeface="Arial"/>
              <a:buChar char="•"/>
            </a:pPr>
            <a:r>
              <a:rPr lang="en-IE" sz="3200" dirty="0" err="1"/>
              <a:t>instr</a:t>
            </a:r>
            <a:r>
              <a:rPr lang="en-IE" sz="3200" dirty="0"/>
              <a:t>(String text, String </a:t>
            </a:r>
            <a:r>
              <a:rPr lang="en-IE" sz="3200" dirty="0" err="1"/>
              <a:t>str</a:t>
            </a:r>
            <a:r>
              <a:rPr lang="en-IE" sz="3200" dirty="0"/>
              <a:t>)				</a:t>
            </a:r>
            <a:r>
              <a:rPr lang="en-IE" sz="3200" dirty="0" err="1"/>
              <a:t>Int</a:t>
            </a:r>
            <a:endParaRPr lang="en-IE" sz="3200" dirty="0"/>
          </a:p>
          <a:p>
            <a:pPr marL="1200150" lvl="2" indent="-285750">
              <a:buFont typeface="Arial"/>
              <a:buChar char="•"/>
            </a:pPr>
            <a:r>
              <a:rPr lang="en-IE" sz="3200" dirty="0"/>
              <a:t>length(string A)					</a:t>
            </a:r>
            <a:r>
              <a:rPr lang="en-IE" sz="3200" dirty="0" smtClean="0"/>
              <a:t>	</a:t>
            </a:r>
            <a:r>
              <a:rPr lang="en-IE" sz="3200" dirty="0" err="1" smtClean="0"/>
              <a:t>Int</a:t>
            </a:r>
            <a:endParaRPr lang="en-IE" sz="3200" dirty="0"/>
          </a:p>
          <a:p>
            <a:pPr marL="1200150" lvl="2" indent="-285750">
              <a:buFont typeface="Arial"/>
              <a:buChar char="•"/>
            </a:pPr>
            <a:r>
              <a:rPr lang="en-IE" sz="3200" dirty="0"/>
              <a:t>locate(String </a:t>
            </a:r>
            <a:r>
              <a:rPr lang="en-IE" sz="3200" dirty="0" err="1"/>
              <a:t>str</a:t>
            </a:r>
            <a:r>
              <a:rPr lang="en-IE" sz="3200" dirty="0"/>
              <a:t>, String text [, </a:t>
            </a:r>
            <a:r>
              <a:rPr lang="en-IE" sz="3200" dirty="0" err="1"/>
              <a:t>Int</a:t>
            </a:r>
            <a:r>
              <a:rPr lang="en-IE" sz="3200" dirty="0"/>
              <a:t> </a:t>
            </a:r>
            <a:r>
              <a:rPr lang="en-IE" sz="3200" dirty="0" err="1"/>
              <a:t>pos</a:t>
            </a:r>
            <a:r>
              <a:rPr lang="en-IE" sz="3200" dirty="0"/>
              <a:t>])		</a:t>
            </a:r>
            <a:r>
              <a:rPr lang="en-IE" sz="3200" dirty="0" err="1"/>
              <a:t>Int</a:t>
            </a:r>
            <a:endParaRPr lang="en-IE" sz="3200" dirty="0"/>
          </a:p>
          <a:p>
            <a:pPr marL="1200150" lvl="2" indent="-285750">
              <a:buFont typeface="Arial"/>
              <a:buChar char="•"/>
            </a:pPr>
            <a:r>
              <a:rPr lang="en-IE" sz="3200" dirty="0"/>
              <a:t>lower(String A), </a:t>
            </a:r>
            <a:r>
              <a:rPr lang="en-IE" sz="3200" dirty="0" err="1"/>
              <a:t>lcase</a:t>
            </a:r>
            <a:r>
              <a:rPr lang="en-IE" sz="3200" dirty="0"/>
              <a:t>(String A)			</a:t>
            </a:r>
            <a:r>
              <a:rPr lang="en-IE" sz="3200" dirty="0" smtClean="0"/>
              <a:t>	String</a:t>
            </a:r>
            <a:endParaRPr lang="en-IE" sz="3200" dirty="0"/>
          </a:p>
          <a:p>
            <a:pPr marL="1200150" lvl="2" indent="-285750">
              <a:buFont typeface="Arial"/>
              <a:buChar char="•"/>
            </a:pPr>
            <a:r>
              <a:rPr lang="en-IE" sz="3200" dirty="0" err="1"/>
              <a:t>get_json_object</a:t>
            </a:r>
            <a:r>
              <a:rPr lang="en-IE" sz="3200" dirty="0"/>
              <a:t>(String </a:t>
            </a:r>
            <a:r>
              <a:rPr lang="en-IE" sz="3200" dirty="0" err="1"/>
              <a:t>json_string</a:t>
            </a:r>
            <a:r>
              <a:rPr lang="en-IE" sz="3200" dirty="0"/>
              <a:t>, String path)	String</a:t>
            </a:r>
          </a:p>
          <a:p>
            <a:pPr marL="1200150" lvl="2" indent="-285750">
              <a:buFont typeface="Arial"/>
              <a:buChar char="•"/>
            </a:pPr>
            <a:r>
              <a:rPr lang="en-IE" sz="3200" dirty="0" err="1"/>
              <a:t>json_tuple</a:t>
            </a:r>
            <a:r>
              <a:rPr lang="en-IE" sz="3200" dirty="0"/>
              <a:t>(</a:t>
            </a:r>
            <a:r>
              <a:rPr lang="en-IE" sz="3200" dirty="0" err="1"/>
              <a:t>jsonStr</a:t>
            </a:r>
            <a:r>
              <a:rPr lang="en-IE" sz="3200" dirty="0"/>
              <a:t>, k1, k2, ...)			</a:t>
            </a:r>
            <a:r>
              <a:rPr lang="en-IE" sz="3200" dirty="0" smtClean="0"/>
              <a:t>	Tuple</a:t>
            </a:r>
            <a:endParaRPr lang="en-IE" sz="3200" dirty="0"/>
          </a:p>
          <a:p>
            <a:pPr marL="1200150" lvl="2" indent="-285750">
              <a:buFont typeface="Arial"/>
              <a:buChar char="•"/>
            </a:pPr>
            <a:r>
              <a:rPr lang="fr-FR" sz="3200" dirty="0"/>
              <a:t>Etc.</a:t>
            </a:r>
            <a:endParaRPr lang="en-IE" sz="3200" dirty="0"/>
          </a:p>
        </p:txBody>
      </p:sp>
      <p:sp>
        <p:nvSpPr>
          <p:cNvPr id="43" name="FU_03"/>
          <p:cNvSpPr/>
          <p:nvPr/>
        </p:nvSpPr>
        <p:spPr>
          <a:xfrm>
            <a:off x="950021" y="771805"/>
            <a:ext cx="1101337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200" b="1" u="sng" dirty="0"/>
              <a:t>Date Functions </a:t>
            </a:r>
            <a:r>
              <a:rPr lang="en-IE" sz="3200" b="1" u="sng" dirty="0" smtClean="0"/>
              <a:t>:</a:t>
            </a:r>
          </a:p>
          <a:p>
            <a:endParaRPr lang="en-IE" sz="3200" b="1" u="sng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fr-FR" sz="2800" dirty="0" err="1" smtClean="0"/>
              <a:t>unix_timestamp</a:t>
            </a:r>
            <a:r>
              <a:rPr lang="fr-FR" sz="2800" dirty="0"/>
              <a:t>()				</a:t>
            </a:r>
            <a:r>
              <a:rPr lang="fr-FR" sz="2800" dirty="0" smtClean="0"/>
              <a:t>			String</a:t>
            </a:r>
            <a:endParaRPr lang="fr-FR" sz="2800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unix_timestamp</a:t>
            </a:r>
            <a:r>
              <a:rPr lang="fr-FR" sz="2800" dirty="0"/>
              <a:t>(String date)			</a:t>
            </a:r>
            <a:r>
              <a:rPr lang="fr-FR" sz="2800" dirty="0" smtClean="0"/>
              <a:t>		</a:t>
            </a:r>
            <a:r>
              <a:rPr lang="fr-FR" sz="2800" dirty="0" err="1" smtClean="0"/>
              <a:t>BigInt</a:t>
            </a:r>
            <a:endParaRPr lang="fr-FR" sz="2800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unix_timestamp</a:t>
            </a:r>
            <a:r>
              <a:rPr lang="fr-FR" sz="2800" dirty="0"/>
              <a:t>(String date, String pattern)		</a:t>
            </a:r>
            <a:r>
              <a:rPr lang="fr-FR" sz="2800" dirty="0" smtClean="0"/>
              <a:t>	</a:t>
            </a:r>
            <a:r>
              <a:rPr lang="fr-FR" sz="2800" dirty="0" err="1" smtClean="0"/>
              <a:t>BigInt</a:t>
            </a:r>
            <a:endParaRPr lang="fr-FR" sz="2800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en-IE" sz="2800" dirty="0" err="1"/>
              <a:t>date_format</a:t>
            </a:r>
            <a:r>
              <a:rPr lang="en-IE" sz="2800" dirty="0"/>
              <a:t>(Date/Timestamp/String </a:t>
            </a:r>
            <a:r>
              <a:rPr lang="en-IE" sz="2800" dirty="0" err="1"/>
              <a:t>ts</a:t>
            </a:r>
            <a:r>
              <a:rPr lang="en-IE" sz="2800" dirty="0"/>
              <a:t>, String </a:t>
            </a:r>
            <a:r>
              <a:rPr lang="en-IE" sz="2800" dirty="0" err="1"/>
              <a:t>fmt</a:t>
            </a:r>
            <a:r>
              <a:rPr lang="en-IE" sz="2800" dirty="0"/>
              <a:t>)	</a:t>
            </a:r>
            <a:r>
              <a:rPr lang="en-IE" sz="2800" dirty="0" smtClean="0"/>
              <a:t>	String</a:t>
            </a:r>
            <a:endParaRPr lang="en-IE" sz="2800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year</a:t>
            </a:r>
            <a:r>
              <a:rPr lang="fr-FR" sz="2800" dirty="0"/>
              <a:t>, quarter, </a:t>
            </a:r>
            <a:r>
              <a:rPr lang="fr-FR" sz="2800" dirty="0" err="1"/>
              <a:t>month</a:t>
            </a:r>
            <a:r>
              <a:rPr lang="fr-FR" sz="2800" dirty="0"/>
              <a:t>, </a:t>
            </a:r>
            <a:r>
              <a:rPr lang="fr-FR" sz="2800" dirty="0" err="1"/>
              <a:t>weekofyear</a:t>
            </a:r>
            <a:r>
              <a:rPr lang="fr-FR" sz="2800" dirty="0"/>
              <a:t>, </a:t>
            </a:r>
            <a:r>
              <a:rPr lang="fr-FR" sz="2800" dirty="0" err="1"/>
              <a:t>day</a:t>
            </a:r>
            <a:r>
              <a:rPr lang="fr-FR" sz="2800" dirty="0"/>
              <a:t>, </a:t>
            </a:r>
            <a:r>
              <a:rPr lang="fr-FR" sz="2800" dirty="0" err="1"/>
              <a:t>dayofmonth</a:t>
            </a:r>
            <a:r>
              <a:rPr lang="fr-FR" sz="2800" dirty="0"/>
              <a:t>,</a:t>
            </a:r>
            <a:br>
              <a:rPr lang="fr-FR" sz="2800" dirty="0"/>
            </a:br>
            <a:r>
              <a:rPr lang="fr-FR" sz="2800" dirty="0" err="1"/>
              <a:t>hour</a:t>
            </a:r>
            <a:r>
              <a:rPr lang="fr-FR" sz="2800" dirty="0"/>
              <a:t>, minute, second				</a:t>
            </a:r>
            <a:r>
              <a:rPr lang="fr-FR" sz="2800" dirty="0" smtClean="0"/>
              <a:t>		Int</a:t>
            </a:r>
            <a:endParaRPr lang="fr-FR" sz="2800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en-IE" sz="2800" dirty="0" err="1"/>
              <a:t>datediff</a:t>
            </a:r>
            <a:r>
              <a:rPr lang="en-IE" sz="2800" dirty="0"/>
              <a:t>(String </a:t>
            </a:r>
            <a:r>
              <a:rPr lang="en-IE" sz="2800" dirty="0" err="1"/>
              <a:t>enddate</a:t>
            </a:r>
            <a:r>
              <a:rPr lang="en-IE" sz="2800" dirty="0"/>
              <a:t>, String </a:t>
            </a:r>
            <a:r>
              <a:rPr lang="en-IE" sz="2800" dirty="0" err="1"/>
              <a:t>startdate</a:t>
            </a:r>
            <a:r>
              <a:rPr lang="en-IE" sz="2800" dirty="0"/>
              <a:t>)		</a:t>
            </a:r>
            <a:r>
              <a:rPr lang="en-IE" sz="2800" dirty="0" smtClean="0"/>
              <a:t>	</a:t>
            </a:r>
            <a:r>
              <a:rPr lang="en-IE" sz="2800" dirty="0" err="1" smtClean="0"/>
              <a:t>Int</a:t>
            </a:r>
            <a:endParaRPr lang="en-IE" sz="2800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en-IE" sz="2800" dirty="0" err="1"/>
              <a:t>date_add</a:t>
            </a:r>
            <a:r>
              <a:rPr lang="en-IE" sz="2800" dirty="0"/>
              <a:t>(String </a:t>
            </a:r>
            <a:r>
              <a:rPr lang="en-IE" sz="2800" dirty="0" err="1"/>
              <a:t>startdate</a:t>
            </a:r>
            <a:r>
              <a:rPr lang="en-IE" sz="2800" dirty="0"/>
              <a:t>, </a:t>
            </a:r>
            <a:r>
              <a:rPr lang="en-IE" sz="2800" dirty="0" err="1"/>
              <a:t>Int</a:t>
            </a:r>
            <a:r>
              <a:rPr lang="en-IE" sz="2800" dirty="0"/>
              <a:t> days) (</a:t>
            </a:r>
            <a:r>
              <a:rPr lang="en-IE" sz="2800" dirty="0" err="1"/>
              <a:t>date_sub</a:t>
            </a:r>
            <a:r>
              <a:rPr lang="en-IE" sz="2800" dirty="0"/>
              <a:t>)	</a:t>
            </a:r>
            <a:r>
              <a:rPr lang="en-IE" sz="2800" dirty="0" smtClean="0"/>
              <a:t>	String</a:t>
            </a:r>
            <a:endParaRPr lang="en-IE" sz="2800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en-IE" sz="2800" dirty="0" err="1"/>
              <a:t>add_months</a:t>
            </a:r>
            <a:r>
              <a:rPr lang="en-IE" sz="2800" dirty="0"/>
              <a:t>(String </a:t>
            </a:r>
            <a:r>
              <a:rPr lang="en-IE" sz="2800" dirty="0" err="1"/>
              <a:t>start_date</a:t>
            </a:r>
            <a:r>
              <a:rPr lang="en-IE" sz="2800" dirty="0"/>
              <a:t>, </a:t>
            </a:r>
            <a:r>
              <a:rPr lang="en-IE" sz="2800" dirty="0" err="1"/>
              <a:t>Int</a:t>
            </a:r>
            <a:r>
              <a:rPr lang="en-IE" sz="2800" dirty="0"/>
              <a:t> </a:t>
            </a:r>
            <a:r>
              <a:rPr lang="en-IE" sz="2800" dirty="0" err="1"/>
              <a:t>num_months</a:t>
            </a:r>
            <a:r>
              <a:rPr lang="en-IE" sz="2800" dirty="0"/>
              <a:t>)	</a:t>
            </a:r>
            <a:r>
              <a:rPr lang="en-IE" sz="2800" dirty="0" smtClean="0"/>
              <a:t>	String</a:t>
            </a:r>
            <a:endParaRPr lang="en-IE" sz="2800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en-IE" sz="2800" dirty="0" err="1"/>
              <a:t>months_between</a:t>
            </a:r>
            <a:r>
              <a:rPr lang="en-IE" sz="2800" dirty="0"/>
              <a:t>(</a:t>
            </a:r>
            <a:r>
              <a:rPr lang="en-IE" sz="2800" dirty="0" err="1"/>
              <a:t>enddate</a:t>
            </a:r>
            <a:r>
              <a:rPr lang="en-IE" sz="2800" dirty="0"/>
              <a:t>, </a:t>
            </a:r>
            <a:r>
              <a:rPr lang="en-IE" sz="2800" dirty="0" err="1"/>
              <a:t>startdate</a:t>
            </a:r>
            <a:r>
              <a:rPr lang="en-IE" sz="2800" dirty="0"/>
              <a:t>) 		</a:t>
            </a:r>
            <a:r>
              <a:rPr lang="en-IE" sz="2800" dirty="0" smtClean="0"/>
              <a:t>		</a:t>
            </a:r>
            <a:r>
              <a:rPr lang="en-IE" sz="2800" dirty="0" err="1" smtClean="0"/>
              <a:t>Int</a:t>
            </a:r>
            <a:endParaRPr lang="en-IE" sz="2800" dirty="0"/>
          </a:p>
        </p:txBody>
      </p:sp>
      <p:sp>
        <p:nvSpPr>
          <p:cNvPr id="44" name="FU_04"/>
          <p:cNvSpPr/>
          <p:nvPr/>
        </p:nvSpPr>
        <p:spPr>
          <a:xfrm>
            <a:off x="1943100" y="1037146"/>
            <a:ext cx="96500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200" b="1" u="sng" dirty="0"/>
              <a:t>Collection Functions :</a:t>
            </a:r>
          </a:p>
          <a:p>
            <a:pPr marL="895350"/>
            <a:endParaRPr lang="fr-FR" sz="3200" dirty="0"/>
          </a:p>
          <a:p>
            <a:pPr marL="895350">
              <a:buFont typeface="Arial" panose="020B0604020202020204" pitchFamily="34" charset="0"/>
              <a:buChar char="•"/>
            </a:pPr>
            <a:r>
              <a:rPr lang="fr-FR" sz="3200" dirty="0" err="1"/>
              <a:t>map_keys</a:t>
            </a:r>
            <a:r>
              <a:rPr lang="fr-FR" sz="3200" dirty="0"/>
              <a:t>(</a:t>
            </a:r>
            <a:r>
              <a:rPr lang="fr-FR" sz="3200" dirty="0" err="1"/>
              <a:t>Map</a:t>
            </a:r>
            <a:r>
              <a:rPr lang="fr-FR" sz="3200" dirty="0"/>
              <a:t>&lt;K,V&gt;)		</a:t>
            </a:r>
            <a:r>
              <a:rPr lang="fr-FR" sz="3200" dirty="0" err="1" smtClean="0"/>
              <a:t>Array</a:t>
            </a:r>
            <a:r>
              <a:rPr lang="fr-FR" sz="3200" dirty="0" smtClean="0"/>
              <a:t>&lt;K</a:t>
            </a:r>
            <a:r>
              <a:rPr lang="fr-FR" sz="3200" dirty="0"/>
              <a:t>&gt;</a:t>
            </a:r>
          </a:p>
          <a:p>
            <a:pPr marL="895350">
              <a:buFont typeface="Arial" panose="020B0604020202020204" pitchFamily="34" charset="0"/>
              <a:buChar char="•"/>
            </a:pPr>
            <a:r>
              <a:rPr lang="fr-FR" sz="3200" dirty="0" err="1"/>
              <a:t>map_values</a:t>
            </a:r>
            <a:r>
              <a:rPr lang="fr-FR" sz="3200" dirty="0"/>
              <a:t>(</a:t>
            </a:r>
            <a:r>
              <a:rPr lang="fr-FR" sz="3200" dirty="0" err="1"/>
              <a:t>Map</a:t>
            </a:r>
            <a:r>
              <a:rPr lang="fr-FR" sz="3200" dirty="0"/>
              <a:t>&lt;K,V&gt;)		</a:t>
            </a:r>
            <a:r>
              <a:rPr lang="fr-FR" sz="3200" dirty="0" err="1"/>
              <a:t>Array</a:t>
            </a:r>
            <a:r>
              <a:rPr lang="fr-FR" sz="3200" dirty="0"/>
              <a:t>&lt;V&gt;</a:t>
            </a:r>
          </a:p>
          <a:p>
            <a:pPr marL="895350">
              <a:buFont typeface="Arial" panose="020B0604020202020204" pitchFamily="34" charset="0"/>
              <a:buChar char="•"/>
            </a:pPr>
            <a:r>
              <a:rPr lang="fr-FR" sz="3200" dirty="0" err="1"/>
              <a:t>sort_array</a:t>
            </a:r>
            <a:r>
              <a:rPr lang="fr-FR" sz="3200" dirty="0"/>
              <a:t>(</a:t>
            </a:r>
            <a:r>
              <a:rPr lang="fr-FR" sz="3200" dirty="0" err="1"/>
              <a:t>Array</a:t>
            </a:r>
            <a:r>
              <a:rPr lang="fr-FR" sz="3200" dirty="0"/>
              <a:t>&lt;T&gt;)		</a:t>
            </a:r>
            <a:r>
              <a:rPr lang="fr-FR" sz="3200" dirty="0" smtClean="0"/>
              <a:t>	</a:t>
            </a:r>
            <a:r>
              <a:rPr lang="fr-FR" sz="3200" dirty="0" err="1" smtClean="0"/>
              <a:t>Array</a:t>
            </a:r>
            <a:r>
              <a:rPr lang="fr-FR" sz="3200" dirty="0" smtClean="0"/>
              <a:t>&lt;T</a:t>
            </a:r>
            <a:r>
              <a:rPr lang="fr-FR" sz="3200" dirty="0"/>
              <a:t>&gt;</a:t>
            </a:r>
          </a:p>
          <a:p>
            <a:pPr marL="895350">
              <a:buFont typeface="Arial" panose="020B0604020202020204" pitchFamily="34" charset="0"/>
              <a:buChar char="•"/>
            </a:pPr>
            <a:r>
              <a:rPr lang="fr-FR" sz="3200" dirty="0" err="1"/>
              <a:t>array_contains</a:t>
            </a:r>
            <a:r>
              <a:rPr lang="fr-FR" sz="3200" dirty="0"/>
              <a:t>(</a:t>
            </a:r>
            <a:r>
              <a:rPr lang="fr-FR" sz="3200" dirty="0" err="1"/>
              <a:t>Array</a:t>
            </a:r>
            <a:r>
              <a:rPr lang="fr-FR" sz="3200" dirty="0"/>
              <a:t>&lt;T&gt;,value)	</a:t>
            </a:r>
            <a:r>
              <a:rPr lang="fr-FR" sz="3200" dirty="0" err="1"/>
              <a:t>Boolean</a:t>
            </a:r>
            <a:endParaRPr lang="fr-FR" sz="3200" dirty="0"/>
          </a:p>
          <a:p>
            <a:pPr marL="895350">
              <a:buFont typeface="Arial" panose="020B0604020202020204" pitchFamily="34" charset="0"/>
              <a:buChar char="•"/>
            </a:pPr>
            <a:r>
              <a:rPr lang="en-IE" sz="3200" dirty="0"/>
              <a:t>explode(ARRAY&lt;T&gt;)		</a:t>
            </a:r>
            <a:r>
              <a:rPr lang="en-IE" sz="3200" dirty="0" smtClean="0"/>
              <a:t>	T</a:t>
            </a:r>
            <a:endParaRPr lang="fr-FR" sz="3200" dirty="0"/>
          </a:p>
          <a:p>
            <a:pPr marL="895350">
              <a:buFont typeface="Arial" panose="020B0604020202020204" pitchFamily="34" charset="0"/>
              <a:buChar char="•"/>
            </a:pPr>
            <a:r>
              <a:rPr lang="fr-FR" sz="3200" dirty="0"/>
              <a:t>size(</a:t>
            </a:r>
            <a:r>
              <a:rPr lang="fr-FR" sz="3200" dirty="0" err="1"/>
              <a:t>Map</a:t>
            </a:r>
            <a:r>
              <a:rPr lang="fr-FR" sz="3200" dirty="0"/>
              <a:t>&lt;K,V&gt;)			</a:t>
            </a:r>
            <a:r>
              <a:rPr lang="fr-FR" sz="3200" dirty="0" smtClean="0"/>
              <a:t>	Int</a:t>
            </a:r>
            <a:endParaRPr lang="fr-FR" sz="3200" dirty="0"/>
          </a:p>
          <a:p>
            <a:pPr marL="895350">
              <a:buFont typeface="Arial" panose="020B0604020202020204" pitchFamily="34" charset="0"/>
              <a:buChar char="•"/>
            </a:pPr>
            <a:r>
              <a:rPr lang="fr-FR" sz="3200" dirty="0"/>
              <a:t>size(</a:t>
            </a:r>
            <a:r>
              <a:rPr lang="fr-FR" sz="3200" dirty="0" err="1"/>
              <a:t>Array</a:t>
            </a:r>
            <a:r>
              <a:rPr lang="fr-FR" sz="3200" dirty="0"/>
              <a:t>&lt;T&gt;)			</a:t>
            </a:r>
            <a:r>
              <a:rPr lang="fr-FR" sz="3200" dirty="0" smtClean="0"/>
              <a:t>	Int</a:t>
            </a:r>
            <a:endParaRPr lang="fr-FR" sz="3200" dirty="0"/>
          </a:p>
        </p:txBody>
      </p:sp>
      <p:pic>
        <p:nvPicPr>
          <p:cNvPr id="12" name="ADVAL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3" r="95277" b="12465"/>
          <a:stretch/>
        </p:blipFill>
        <p:spPr bwMode="auto">
          <a:xfrm>
            <a:off x="3460" y="2259"/>
            <a:ext cx="576084" cy="685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8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86 0.32347 L 0 -5.78035E-7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-161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37707 0.0185 L -5.07614E-8 -1.96532E-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7" y="-9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22959 -0.27029 L -4.76376E-6 6.93642E-7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0" y="135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30232 L 0.00065 0.0004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92 3.7037E-7 L 0.00534 0.00208 " pathEditMode="relative" rAng="0" ptsTypes="AA">
                                      <p:cBhvr>
                                        <p:cTn id="7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28935 L -0.00052 -0.00023 " pathEditMode="relative" rAng="0" ptsTypes="AA">
                                      <p:cBhvr>
                                        <p:cTn id="9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"/>
                            </p:stCondLst>
                            <p:childTnLst>
                              <p:par>
                                <p:cTn id="9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3" grpId="2" animBg="1"/>
      <p:bldP spid="14" grpId="0"/>
      <p:bldP spid="14" grpId="1"/>
      <p:bldP spid="36" grpId="0"/>
      <p:bldP spid="36" grpId="1"/>
      <p:bldP spid="35" grpId="0"/>
      <p:bldP spid="35" grpId="1"/>
      <p:bldP spid="37" grpId="0" animBg="1"/>
      <p:bldP spid="37" grpId="1" animBg="1"/>
      <p:bldP spid="37" grpId="2" animBg="1"/>
      <p:bldP spid="39" grpId="0"/>
      <p:bldP spid="39" grpId="1"/>
      <p:bldP spid="46" grpId="0" animBg="1"/>
      <p:bldP spid="46" grpId="1" animBg="1"/>
      <p:bldP spid="46" grpId="2" animBg="1"/>
      <p:bldP spid="40" grpId="0"/>
      <p:bldP spid="40" grpId="1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 1 : Créer une table Hive</a:t>
            </a:r>
            <a:endParaRPr lang="en-IE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88380"/>
            <a:ext cx="11182350" cy="4817220"/>
          </a:xfrm>
        </p:spPr>
        <p:txBody>
          <a:bodyPr>
            <a:normAutofit fontScale="62500" lnSpcReduction="20000"/>
          </a:bodyPr>
          <a:lstStyle/>
          <a:p>
            <a:r>
              <a:rPr lang="en-IE" sz="2900" dirty="0" smtClean="0">
                <a:hlinkClick r:id="rId2"/>
              </a:rPr>
              <a:t>https</a:t>
            </a:r>
            <a:r>
              <a:rPr lang="en-IE" sz="2900" dirty="0">
                <a:hlinkClick r:id="rId2"/>
              </a:rPr>
              <a:t>://www.prix-carburants.gouv.fr/rubrique/opendata</a:t>
            </a:r>
            <a:r>
              <a:rPr lang="en-IE" sz="3800" dirty="0" smtClean="0">
                <a:hlinkClick r:id="rId2"/>
              </a:rPr>
              <a:t>/</a:t>
            </a:r>
            <a:endParaRPr lang="en-IE" sz="3800" dirty="0" smtClean="0"/>
          </a:p>
          <a:p>
            <a:endParaRPr lang="en-IE" sz="3800" dirty="0" smtClean="0"/>
          </a:p>
          <a:p>
            <a:pPr>
              <a:lnSpc>
                <a:spcPct val="120000"/>
              </a:lnSpc>
            </a:pPr>
            <a:r>
              <a:rPr lang="en-IE" b="1" dirty="0" smtClean="0"/>
              <a:t> </a:t>
            </a:r>
            <a:r>
              <a:rPr lang="en-IE" b="1" dirty="0">
                <a:solidFill>
                  <a:srgbClr val="0174CB"/>
                </a:solidFill>
              </a:rPr>
              <a:t>&lt;</a:t>
            </a:r>
            <a:r>
              <a:rPr lang="en-IE" b="1" dirty="0" err="1">
                <a:solidFill>
                  <a:srgbClr val="0174CB"/>
                </a:solidFill>
              </a:rPr>
              <a:t>pdv</a:t>
            </a:r>
            <a:r>
              <a:rPr lang="en-IE" b="1" dirty="0">
                <a:solidFill>
                  <a:srgbClr val="0174CB"/>
                </a:solidFill>
              </a:rPr>
              <a:t> </a:t>
            </a:r>
            <a:r>
              <a:rPr lang="en-IE" b="1" dirty="0">
                <a:solidFill>
                  <a:srgbClr val="FF0000"/>
                </a:solidFill>
              </a:rPr>
              <a:t>id=</a:t>
            </a:r>
            <a:r>
              <a:rPr lang="en-IE" b="1" dirty="0"/>
              <a:t>"35200003" </a:t>
            </a:r>
            <a:r>
              <a:rPr lang="en-IE" b="1" dirty="0">
                <a:solidFill>
                  <a:srgbClr val="FF0000"/>
                </a:solidFill>
              </a:rPr>
              <a:t>latitude=</a:t>
            </a:r>
            <a:r>
              <a:rPr lang="en-IE" b="1" dirty="0"/>
              <a:t>"4808940" </a:t>
            </a:r>
            <a:r>
              <a:rPr lang="en-IE" b="1" dirty="0">
                <a:solidFill>
                  <a:srgbClr val="FF0000"/>
                </a:solidFill>
              </a:rPr>
              <a:t>longitude=</a:t>
            </a:r>
            <a:r>
              <a:rPr lang="en-IE" b="1" dirty="0"/>
              <a:t>"-166422" </a:t>
            </a:r>
            <a:r>
              <a:rPr lang="en-IE" b="1" dirty="0" err="1">
                <a:solidFill>
                  <a:srgbClr val="FF0000"/>
                </a:solidFill>
              </a:rPr>
              <a:t>cp</a:t>
            </a:r>
            <a:r>
              <a:rPr lang="en-IE" b="1" dirty="0">
                <a:solidFill>
                  <a:srgbClr val="FF0000"/>
                </a:solidFill>
              </a:rPr>
              <a:t>=</a:t>
            </a:r>
            <a:r>
              <a:rPr lang="en-IE" b="1" dirty="0"/>
              <a:t>"35200" </a:t>
            </a:r>
            <a:r>
              <a:rPr lang="en-IE" b="1" dirty="0">
                <a:solidFill>
                  <a:srgbClr val="FF0000"/>
                </a:solidFill>
              </a:rPr>
              <a:t>pop=</a:t>
            </a:r>
            <a:r>
              <a:rPr lang="en-IE" b="1" dirty="0"/>
              <a:t>"R</a:t>
            </a:r>
            <a:r>
              <a:rPr lang="en-IE" b="1" dirty="0" smtClean="0"/>
              <a:t>"</a:t>
            </a:r>
            <a:r>
              <a:rPr lang="en-IE" b="1" dirty="0" smtClean="0">
                <a:solidFill>
                  <a:srgbClr val="0174CB"/>
                </a:solidFill>
              </a:rPr>
              <a:t>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</a:t>
            </a:r>
            <a:r>
              <a:rPr lang="en-IE" b="1" dirty="0" smtClean="0">
                <a:solidFill>
                  <a:srgbClr val="0174CB"/>
                </a:solidFill>
              </a:rPr>
              <a:t>&lt;</a:t>
            </a:r>
            <a:r>
              <a:rPr lang="en-IE" b="1" dirty="0" err="1">
                <a:solidFill>
                  <a:srgbClr val="0174CB"/>
                </a:solidFill>
              </a:rPr>
              <a:t>adresse</a:t>
            </a:r>
            <a:r>
              <a:rPr lang="en-IE" b="1" dirty="0">
                <a:solidFill>
                  <a:srgbClr val="0174CB"/>
                </a:solidFill>
              </a:rPr>
              <a:t>&gt;</a:t>
            </a:r>
            <a:r>
              <a:rPr lang="en-IE" b="1" dirty="0"/>
              <a:t>Boulevard Paul </a:t>
            </a:r>
            <a:r>
              <a:rPr lang="en-IE" b="1" dirty="0" err="1"/>
              <a:t>Hutin</a:t>
            </a:r>
            <a:r>
              <a:rPr lang="en-IE" b="1" dirty="0"/>
              <a:t> </a:t>
            </a:r>
            <a:r>
              <a:rPr lang="en-IE" b="1" dirty="0" err="1"/>
              <a:t>Desgrées</a:t>
            </a:r>
            <a:r>
              <a:rPr lang="en-IE" b="1" dirty="0">
                <a:solidFill>
                  <a:srgbClr val="0174CB"/>
                </a:solidFill>
              </a:rPr>
              <a:t>&lt;/</a:t>
            </a:r>
            <a:r>
              <a:rPr lang="en-IE" b="1" dirty="0" err="1">
                <a:solidFill>
                  <a:srgbClr val="0174CB"/>
                </a:solidFill>
              </a:rPr>
              <a:t>adresse</a:t>
            </a:r>
            <a:r>
              <a:rPr lang="en-IE" b="1" dirty="0" smtClean="0">
                <a:solidFill>
                  <a:srgbClr val="0174CB"/>
                </a:solidFill>
              </a:rPr>
              <a:t>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</a:t>
            </a:r>
            <a:r>
              <a:rPr lang="en-IE" b="1" dirty="0" smtClean="0">
                <a:solidFill>
                  <a:srgbClr val="0174CB"/>
                </a:solidFill>
              </a:rPr>
              <a:t>&lt;</a:t>
            </a:r>
            <a:r>
              <a:rPr lang="en-IE" b="1" dirty="0" err="1">
                <a:solidFill>
                  <a:srgbClr val="0174CB"/>
                </a:solidFill>
              </a:rPr>
              <a:t>ville</a:t>
            </a:r>
            <a:r>
              <a:rPr lang="en-IE" b="1" dirty="0">
                <a:solidFill>
                  <a:srgbClr val="0174CB"/>
                </a:solidFill>
              </a:rPr>
              <a:t>&gt;</a:t>
            </a:r>
            <a:r>
              <a:rPr lang="en-IE" b="1" dirty="0"/>
              <a:t>RENNES</a:t>
            </a:r>
            <a:r>
              <a:rPr lang="en-IE" b="1" dirty="0">
                <a:solidFill>
                  <a:srgbClr val="0174CB"/>
                </a:solidFill>
              </a:rPr>
              <a:t>&lt;/</a:t>
            </a:r>
            <a:r>
              <a:rPr lang="en-IE" b="1" dirty="0" err="1">
                <a:solidFill>
                  <a:srgbClr val="0174CB"/>
                </a:solidFill>
              </a:rPr>
              <a:t>ville</a:t>
            </a:r>
            <a:r>
              <a:rPr lang="en-IE" b="1" dirty="0" smtClean="0">
                <a:solidFill>
                  <a:srgbClr val="0174CB"/>
                </a:solidFill>
              </a:rPr>
              <a:t>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</a:t>
            </a:r>
            <a:r>
              <a:rPr lang="en-IE" b="1" dirty="0" smtClean="0">
                <a:solidFill>
                  <a:srgbClr val="0174CB"/>
                </a:solidFill>
              </a:rPr>
              <a:t>&lt;</a:t>
            </a:r>
            <a:r>
              <a:rPr lang="en-IE" b="1" dirty="0" err="1">
                <a:solidFill>
                  <a:srgbClr val="0174CB"/>
                </a:solidFill>
              </a:rPr>
              <a:t>ouverture</a:t>
            </a:r>
            <a:r>
              <a:rPr lang="en-IE" b="1" dirty="0"/>
              <a:t> </a:t>
            </a:r>
            <a:r>
              <a:rPr lang="en-IE" b="1" dirty="0">
                <a:solidFill>
                  <a:srgbClr val="FF0000"/>
                </a:solidFill>
              </a:rPr>
              <a:t>debut=</a:t>
            </a:r>
            <a:r>
              <a:rPr lang="en-IE" b="1" dirty="0"/>
              <a:t>"01:00" </a:t>
            </a:r>
            <a:r>
              <a:rPr lang="en-IE" b="1" dirty="0">
                <a:solidFill>
                  <a:srgbClr val="FF0000"/>
                </a:solidFill>
              </a:rPr>
              <a:t>fin=</a:t>
            </a:r>
            <a:r>
              <a:rPr lang="en-IE" b="1" dirty="0"/>
              <a:t>"01:00" </a:t>
            </a:r>
            <a:r>
              <a:rPr lang="en-IE" b="1" dirty="0" err="1">
                <a:solidFill>
                  <a:srgbClr val="FF0000"/>
                </a:solidFill>
              </a:rPr>
              <a:t>saufjour</a:t>
            </a:r>
            <a:r>
              <a:rPr lang="en-IE" b="1" dirty="0">
                <a:solidFill>
                  <a:srgbClr val="FF0000"/>
                </a:solidFill>
              </a:rPr>
              <a:t>=</a:t>
            </a:r>
            <a:r>
              <a:rPr lang="en-IE" b="1" dirty="0"/>
              <a:t>""</a:t>
            </a:r>
            <a:r>
              <a:rPr lang="en-IE" b="1" dirty="0">
                <a:solidFill>
                  <a:srgbClr val="0174CB"/>
                </a:solidFill>
              </a:rPr>
              <a:t>/&gt;</a:t>
            </a:r>
            <a:r>
              <a:rPr lang="en-IE" b="1" dirty="0"/>
              <a:t>   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</a:t>
            </a:r>
            <a:r>
              <a:rPr lang="en-IE" b="1" dirty="0" smtClean="0">
                <a:solidFill>
                  <a:srgbClr val="0174CB"/>
                </a:solidFill>
              </a:rPr>
              <a:t>&lt;</a:t>
            </a:r>
            <a:r>
              <a:rPr lang="en-IE" b="1" dirty="0">
                <a:solidFill>
                  <a:srgbClr val="0174CB"/>
                </a:solidFill>
              </a:rPr>
              <a:t>services</a:t>
            </a:r>
            <a:r>
              <a:rPr lang="en-IE" b="1" dirty="0" smtClean="0">
                <a:solidFill>
                  <a:srgbClr val="0174CB"/>
                </a:solidFill>
              </a:rPr>
              <a:t>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	</a:t>
            </a:r>
            <a:r>
              <a:rPr lang="en-IE" b="1" dirty="0" smtClean="0">
                <a:solidFill>
                  <a:srgbClr val="0174CB"/>
                </a:solidFill>
              </a:rPr>
              <a:t>&lt;</a:t>
            </a:r>
            <a:r>
              <a:rPr lang="en-IE" b="1" dirty="0">
                <a:solidFill>
                  <a:srgbClr val="0174CB"/>
                </a:solidFill>
              </a:rPr>
              <a:t>service&gt;</a:t>
            </a:r>
            <a:r>
              <a:rPr lang="en-IE" b="1" dirty="0" err="1"/>
              <a:t>Vente</a:t>
            </a:r>
            <a:r>
              <a:rPr lang="en-IE" b="1" dirty="0"/>
              <a:t> de </a:t>
            </a:r>
            <a:r>
              <a:rPr lang="en-IE" b="1" dirty="0" err="1"/>
              <a:t>gaz</a:t>
            </a:r>
            <a:r>
              <a:rPr lang="en-IE" b="1" dirty="0"/>
              <a:t> </a:t>
            </a:r>
            <a:r>
              <a:rPr lang="en-IE" b="1" dirty="0" err="1"/>
              <a:t>domestique</a:t>
            </a:r>
            <a:r>
              <a:rPr lang="en-IE" b="1" dirty="0">
                <a:solidFill>
                  <a:srgbClr val="0174CB"/>
                </a:solidFill>
              </a:rPr>
              <a:t>&lt;/service</a:t>
            </a:r>
            <a:r>
              <a:rPr lang="en-IE" b="1" dirty="0" smtClean="0">
                <a:solidFill>
                  <a:srgbClr val="0174CB"/>
                </a:solidFill>
              </a:rPr>
              <a:t>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</a:t>
            </a:r>
            <a:r>
              <a:rPr lang="en-IE" b="1" dirty="0" smtClean="0">
                <a:solidFill>
                  <a:srgbClr val="0174CB"/>
                </a:solidFill>
              </a:rPr>
              <a:t>&lt;/</a:t>
            </a:r>
            <a:r>
              <a:rPr lang="en-IE" b="1" dirty="0">
                <a:solidFill>
                  <a:srgbClr val="0174CB"/>
                </a:solidFill>
              </a:rPr>
              <a:t>services</a:t>
            </a:r>
            <a:r>
              <a:rPr lang="en-IE" b="1" dirty="0" smtClean="0">
                <a:solidFill>
                  <a:srgbClr val="0174CB"/>
                </a:solidFill>
              </a:rPr>
              <a:t>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</a:t>
            </a:r>
            <a:r>
              <a:rPr lang="en-IE" b="1" dirty="0" smtClean="0">
                <a:solidFill>
                  <a:srgbClr val="0174CB"/>
                </a:solidFill>
              </a:rPr>
              <a:t>&lt;</a:t>
            </a:r>
            <a:r>
              <a:rPr lang="en-IE" b="1" dirty="0">
                <a:solidFill>
                  <a:srgbClr val="0174CB"/>
                </a:solidFill>
              </a:rPr>
              <a:t>prix </a:t>
            </a:r>
            <a:r>
              <a:rPr lang="en-IE" b="1" dirty="0">
                <a:solidFill>
                  <a:srgbClr val="FF0000"/>
                </a:solidFill>
              </a:rPr>
              <a:t>nom=</a:t>
            </a:r>
            <a:r>
              <a:rPr lang="en-IE" b="1" dirty="0"/>
              <a:t>"</a:t>
            </a:r>
            <a:r>
              <a:rPr lang="en-IE" b="1" dirty="0" err="1"/>
              <a:t>Gazole</a:t>
            </a:r>
            <a:r>
              <a:rPr lang="en-IE" b="1" dirty="0"/>
              <a:t>" </a:t>
            </a:r>
            <a:r>
              <a:rPr lang="en-IE" b="1" dirty="0">
                <a:solidFill>
                  <a:srgbClr val="FF0000"/>
                </a:solidFill>
              </a:rPr>
              <a:t>id</a:t>
            </a:r>
            <a:r>
              <a:rPr lang="en-IE" b="1" dirty="0"/>
              <a:t>="1" </a:t>
            </a:r>
            <a:r>
              <a:rPr lang="en-IE" b="1" dirty="0" err="1">
                <a:solidFill>
                  <a:srgbClr val="FF0000"/>
                </a:solidFill>
              </a:rPr>
              <a:t>maj</a:t>
            </a:r>
            <a:r>
              <a:rPr lang="en-IE" b="1" dirty="0">
                <a:solidFill>
                  <a:srgbClr val="FF0000"/>
                </a:solidFill>
              </a:rPr>
              <a:t>=</a:t>
            </a:r>
            <a:r>
              <a:rPr lang="en-IE" b="1" dirty="0"/>
              <a:t>"2018-01-06 08:58:27" </a:t>
            </a:r>
            <a:r>
              <a:rPr lang="en-IE" b="1" dirty="0" err="1">
                <a:solidFill>
                  <a:srgbClr val="FF0000"/>
                </a:solidFill>
              </a:rPr>
              <a:t>valeur</a:t>
            </a:r>
            <a:r>
              <a:rPr lang="en-IE" b="1" dirty="0">
                <a:solidFill>
                  <a:srgbClr val="FF0000"/>
                </a:solidFill>
              </a:rPr>
              <a:t>=</a:t>
            </a:r>
            <a:r>
              <a:rPr lang="en-IE" b="1" dirty="0"/>
              <a:t>"1.368</a:t>
            </a:r>
            <a:r>
              <a:rPr lang="en-IE" b="1" dirty="0" smtClean="0"/>
              <a:t>"</a:t>
            </a:r>
            <a:r>
              <a:rPr lang="en-IE" b="1" dirty="0" smtClean="0">
                <a:solidFill>
                  <a:srgbClr val="0174CB"/>
                </a:solidFill>
              </a:rPr>
              <a:t>/&gt;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</a:t>
            </a:r>
            <a:r>
              <a:rPr lang="en-IE" b="1" dirty="0" smtClean="0">
                <a:solidFill>
                  <a:srgbClr val="0174CB"/>
                </a:solidFill>
              </a:rPr>
              <a:t>&lt;</a:t>
            </a:r>
            <a:r>
              <a:rPr lang="en-IE" b="1" dirty="0">
                <a:solidFill>
                  <a:srgbClr val="0174CB"/>
                </a:solidFill>
              </a:rPr>
              <a:t>prix </a:t>
            </a:r>
            <a:r>
              <a:rPr lang="en-IE" b="1" dirty="0">
                <a:solidFill>
                  <a:srgbClr val="FF0000"/>
                </a:solidFill>
              </a:rPr>
              <a:t>nom=</a:t>
            </a:r>
            <a:r>
              <a:rPr lang="en-IE" b="1" dirty="0"/>
              <a:t>"SP95" </a:t>
            </a:r>
            <a:r>
              <a:rPr lang="en-IE" b="1" dirty="0">
                <a:solidFill>
                  <a:srgbClr val="FF0000"/>
                </a:solidFill>
              </a:rPr>
              <a:t>id</a:t>
            </a:r>
            <a:r>
              <a:rPr lang="en-IE" b="1" dirty="0"/>
              <a:t>="2" </a:t>
            </a:r>
            <a:r>
              <a:rPr lang="en-IE" b="1" dirty="0" err="1">
                <a:solidFill>
                  <a:srgbClr val="FF0000"/>
                </a:solidFill>
              </a:rPr>
              <a:t>maj</a:t>
            </a:r>
            <a:r>
              <a:rPr lang="en-IE" b="1" dirty="0">
                <a:solidFill>
                  <a:srgbClr val="FF0000"/>
                </a:solidFill>
              </a:rPr>
              <a:t>=</a:t>
            </a:r>
            <a:r>
              <a:rPr lang="en-IE" b="1" dirty="0"/>
              <a:t>"2018-01-06 08:58:27" </a:t>
            </a:r>
            <a:r>
              <a:rPr lang="en-IE" b="1" dirty="0" err="1">
                <a:solidFill>
                  <a:srgbClr val="FF0000"/>
                </a:solidFill>
              </a:rPr>
              <a:t>valeur</a:t>
            </a:r>
            <a:r>
              <a:rPr lang="en-IE" b="1" dirty="0">
                <a:solidFill>
                  <a:srgbClr val="FF0000"/>
                </a:solidFill>
              </a:rPr>
              <a:t>=</a:t>
            </a:r>
            <a:r>
              <a:rPr lang="en-IE" b="1" dirty="0"/>
              <a:t>"1.445</a:t>
            </a:r>
            <a:r>
              <a:rPr lang="en-IE" b="1" dirty="0" smtClean="0"/>
              <a:t>"</a:t>
            </a:r>
            <a:r>
              <a:rPr lang="en-IE" b="1" dirty="0" smtClean="0">
                <a:solidFill>
                  <a:srgbClr val="0174CB"/>
                </a:solidFill>
              </a:rPr>
              <a:t>/&gt;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</a:t>
            </a:r>
            <a:r>
              <a:rPr lang="en-IE" b="1" dirty="0" smtClean="0">
                <a:solidFill>
                  <a:srgbClr val="0174CB"/>
                </a:solidFill>
              </a:rPr>
              <a:t>&lt;</a:t>
            </a:r>
            <a:r>
              <a:rPr lang="en-IE" b="1" dirty="0">
                <a:solidFill>
                  <a:srgbClr val="0174CB"/>
                </a:solidFill>
              </a:rPr>
              <a:t>prix </a:t>
            </a:r>
            <a:r>
              <a:rPr lang="en-IE" b="1" dirty="0">
                <a:solidFill>
                  <a:srgbClr val="FF0000"/>
                </a:solidFill>
              </a:rPr>
              <a:t>nom=</a:t>
            </a:r>
            <a:r>
              <a:rPr lang="en-IE" b="1" dirty="0"/>
              <a:t>"E10" </a:t>
            </a:r>
            <a:r>
              <a:rPr lang="en-IE" b="1" dirty="0">
                <a:solidFill>
                  <a:srgbClr val="FF0000"/>
                </a:solidFill>
              </a:rPr>
              <a:t>id</a:t>
            </a:r>
            <a:r>
              <a:rPr lang="en-IE" b="1" dirty="0"/>
              <a:t>="5" </a:t>
            </a:r>
            <a:r>
              <a:rPr lang="en-IE" b="1" dirty="0" err="1">
                <a:solidFill>
                  <a:srgbClr val="FF0000"/>
                </a:solidFill>
              </a:rPr>
              <a:t>maj</a:t>
            </a:r>
            <a:r>
              <a:rPr lang="en-IE" b="1" dirty="0">
                <a:solidFill>
                  <a:srgbClr val="FF0000"/>
                </a:solidFill>
              </a:rPr>
              <a:t>=</a:t>
            </a:r>
            <a:r>
              <a:rPr lang="en-IE" b="1" dirty="0"/>
              <a:t>"2018-01-06 08:58:28" </a:t>
            </a:r>
            <a:r>
              <a:rPr lang="en-IE" b="1" dirty="0" err="1">
                <a:solidFill>
                  <a:srgbClr val="FF0000"/>
                </a:solidFill>
              </a:rPr>
              <a:t>valeur</a:t>
            </a:r>
            <a:r>
              <a:rPr lang="en-IE" b="1" dirty="0">
                <a:solidFill>
                  <a:srgbClr val="FF0000"/>
                </a:solidFill>
              </a:rPr>
              <a:t>=</a:t>
            </a:r>
            <a:r>
              <a:rPr lang="en-IE" b="1" dirty="0"/>
              <a:t>"1.404</a:t>
            </a:r>
            <a:r>
              <a:rPr lang="en-IE" b="1" dirty="0" smtClean="0"/>
              <a:t>"</a:t>
            </a:r>
            <a:r>
              <a:rPr lang="en-IE" b="1" dirty="0" smtClean="0">
                <a:solidFill>
                  <a:srgbClr val="0174CB"/>
                </a:solidFill>
              </a:rPr>
              <a:t>/&gt;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>
                <a:solidFill>
                  <a:srgbClr val="0174CB"/>
                </a:solidFill>
              </a:rPr>
              <a:t>&lt;/</a:t>
            </a:r>
            <a:r>
              <a:rPr lang="en-IE" b="1" dirty="0" err="1">
                <a:solidFill>
                  <a:srgbClr val="0174CB"/>
                </a:solidFill>
              </a:rPr>
              <a:t>pdv</a:t>
            </a:r>
            <a:r>
              <a:rPr lang="en-IE" b="1" dirty="0">
                <a:solidFill>
                  <a:srgbClr val="0174CB"/>
                </a:solidFill>
              </a:rPr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1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Correction exo 1</a:t>
            </a:r>
            <a:endParaRPr lang="en-I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25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fr-FR" dirty="0" smtClean="0"/>
              <a:t>HIVE</a:t>
            </a:r>
            <a:endParaRPr lang="en-IE" dirty="0"/>
          </a:p>
        </p:txBody>
      </p:sp>
      <p:sp>
        <p:nvSpPr>
          <p:cNvPr id="26" name="CR_source"/>
          <p:cNvSpPr/>
          <p:nvPr/>
        </p:nvSpPr>
        <p:spPr>
          <a:xfrm>
            <a:off x="7219950" y="6377777"/>
            <a:ext cx="45838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i="1" dirty="0">
                <a:hlinkClick r:id="rId2"/>
              </a:rPr>
              <a:t>http://</a:t>
            </a:r>
            <a:r>
              <a:rPr lang="en-IE" sz="1600" i="1" dirty="0" smtClean="0">
                <a:hlinkClick r:id="rId2"/>
              </a:rPr>
              <a:t>pig.apache.org/docs/r0.15.0/func.html</a:t>
            </a:r>
            <a:r>
              <a:rPr lang="en-IE" sz="1600" i="1" dirty="0" smtClean="0"/>
              <a:t> </a:t>
            </a:r>
            <a:endParaRPr lang="en-IE" sz="16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9</a:t>
            </a:fld>
            <a:endParaRPr lang="fr-FR" dirty="0"/>
          </a:p>
        </p:txBody>
      </p:sp>
      <p:sp>
        <p:nvSpPr>
          <p:cNvPr id="6" name="01_LOAD DATA"/>
          <p:cNvSpPr/>
          <p:nvPr/>
        </p:nvSpPr>
        <p:spPr>
          <a:xfrm>
            <a:off x="4678680" y="1037146"/>
            <a:ext cx="2834640" cy="6217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DATA</a:t>
            </a:r>
            <a:endParaRPr lang="en-I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02_DATA OPERATION"/>
          <p:cNvSpPr/>
          <p:nvPr/>
        </p:nvSpPr>
        <p:spPr>
          <a:xfrm>
            <a:off x="6445452" y="3118104"/>
            <a:ext cx="2834640" cy="6217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fr-F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fr-F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PERATION</a:t>
            </a:r>
            <a:endParaRPr lang="en-I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03_FUNCTIONS"/>
          <p:cNvSpPr/>
          <p:nvPr/>
        </p:nvSpPr>
        <p:spPr>
          <a:xfrm>
            <a:off x="4678680" y="5102817"/>
            <a:ext cx="2834640" cy="6217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en-I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G" descr="http://ebiquity.umbc.edu/blogger/wp-content/uploads/2007/04/yahoopi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990" y="1908916"/>
            <a:ext cx="2571510" cy="366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R_DETAILS"/>
          <p:cNvSpPr/>
          <p:nvPr/>
        </p:nvSpPr>
        <p:spPr>
          <a:xfrm>
            <a:off x="3460" y="-14630"/>
            <a:ext cx="12188540" cy="687263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4" name="CR_01"/>
          <p:cNvSpPr/>
          <p:nvPr/>
        </p:nvSpPr>
        <p:spPr>
          <a:xfrm>
            <a:off x="821410" y="638455"/>
            <a:ext cx="10982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3600" b="1" dirty="0">
                <a:solidFill>
                  <a:schemeClr val="accent2">
                    <a:lumMod val="75000"/>
                  </a:schemeClr>
                </a:solidFill>
              </a:rPr>
              <a:t>alias </a:t>
            </a:r>
            <a:r>
              <a:rPr lang="en-IE" sz="3600" b="1" dirty="0"/>
              <a:t>= </a:t>
            </a:r>
            <a:r>
              <a:rPr lang="en-IE" sz="3600" b="1" dirty="0">
                <a:solidFill>
                  <a:srgbClr val="0070C0"/>
                </a:solidFill>
              </a:rPr>
              <a:t>LOAD</a:t>
            </a:r>
            <a:r>
              <a:rPr lang="en-IE" sz="3600" b="1" dirty="0"/>
              <a:t> </a:t>
            </a:r>
            <a:r>
              <a:rPr lang="en-IE" sz="3600" b="1" dirty="0">
                <a:solidFill>
                  <a:schemeClr val="accent2">
                    <a:lumMod val="75000"/>
                  </a:schemeClr>
                </a:solidFill>
              </a:rPr>
              <a:t>'data' </a:t>
            </a:r>
            <a:r>
              <a:rPr lang="en-IE" sz="3600" b="1" dirty="0"/>
              <a:t>[</a:t>
            </a:r>
            <a:r>
              <a:rPr lang="en-IE" sz="3600" b="1" dirty="0">
                <a:solidFill>
                  <a:srgbClr val="0070C0"/>
                </a:solidFill>
              </a:rPr>
              <a:t>USING</a:t>
            </a:r>
            <a:r>
              <a:rPr lang="en-IE" sz="3600" b="1" dirty="0"/>
              <a:t> function] [</a:t>
            </a:r>
            <a:r>
              <a:rPr lang="en-IE" sz="3600" b="1" dirty="0">
                <a:solidFill>
                  <a:srgbClr val="0070C0"/>
                </a:solidFill>
              </a:rPr>
              <a:t>AS</a:t>
            </a:r>
            <a:r>
              <a:rPr lang="en-IE" sz="3600" b="1" dirty="0"/>
              <a:t> schema]; </a:t>
            </a:r>
          </a:p>
        </p:txBody>
      </p:sp>
      <p:sp>
        <p:nvSpPr>
          <p:cNvPr id="36" name="CR_02"/>
          <p:cNvSpPr/>
          <p:nvPr/>
        </p:nvSpPr>
        <p:spPr>
          <a:xfrm>
            <a:off x="1524242" y="1455407"/>
            <a:ext cx="102795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b="1" dirty="0"/>
              <a:t>'data'</a:t>
            </a:r>
            <a:r>
              <a:rPr lang="en-IE" sz="2400" b="1" u="dotted" dirty="0"/>
              <a:t>		</a:t>
            </a:r>
            <a:r>
              <a:rPr lang="en-IE" sz="2400" b="1" u="dotted" dirty="0" smtClean="0"/>
              <a:t>             </a:t>
            </a:r>
            <a:r>
              <a:rPr lang="en-IE" sz="2400" b="1" dirty="0" smtClean="0"/>
              <a:t>The </a:t>
            </a:r>
            <a:r>
              <a:rPr lang="en-IE" sz="2400" b="1" dirty="0"/>
              <a:t>name of the file or directory, in single quotes.</a:t>
            </a:r>
          </a:p>
          <a:p>
            <a:r>
              <a:rPr lang="en-IE" sz="2400" b="1" dirty="0"/>
              <a:t>USING</a:t>
            </a:r>
            <a:r>
              <a:rPr lang="en-IE" sz="2400" b="1" u="dotted" dirty="0"/>
              <a:t>		 </a:t>
            </a:r>
            <a:r>
              <a:rPr lang="en-IE" sz="2400" b="1" u="dotted" dirty="0" smtClean="0"/>
              <a:t>            </a:t>
            </a:r>
            <a:r>
              <a:rPr lang="en-IE" sz="2400" b="1" dirty="0" smtClean="0"/>
              <a:t>Keyword</a:t>
            </a:r>
            <a:r>
              <a:rPr lang="en-IE" sz="2400" b="1" dirty="0"/>
              <a:t>.</a:t>
            </a:r>
          </a:p>
          <a:p>
            <a:r>
              <a:rPr lang="en-IE" sz="2400" b="1" dirty="0"/>
              <a:t>function</a:t>
            </a:r>
            <a:r>
              <a:rPr lang="en-IE" sz="2400" b="1" u="dotted" dirty="0"/>
              <a:t>		</a:t>
            </a:r>
            <a:r>
              <a:rPr lang="en-IE" sz="2400" b="1" dirty="0"/>
              <a:t>The load function.</a:t>
            </a:r>
          </a:p>
          <a:p>
            <a:r>
              <a:rPr lang="en-IE" sz="2400" b="1" dirty="0"/>
              <a:t>schema</a:t>
            </a:r>
            <a:r>
              <a:rPr lang="en-IE" sz="2400" b="1" u="dotted" dirty="0"/>
              <a:t>		</a:t>
            </a:r>
            <a:r>
              <a:rPr lang="en-IE" sz="2400" b="1" dirty="0"/>
              <a:t>A schema using the AS keyword, enclosed in parentheses.</a:t>
            </a:r>
          </a:p>
        </p:txBody>
      </p:sp>
      <p:sp>
        <p:nvSpPr>
          <p:cNvPr id="35" name="CR_03"/>
          <p:cNvSpPr/>
          <p:nvPr/>
        </p:nvSpPr>
        <p:spPr>
          <a:xfrm>
            <a:off x="1630680" y="311810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u="sng" dirty="0" err="1"/>
              <a:t>Function</a:t>
            </a:r>
            <a:r>
              <a:rPr lang="fr-FR" sz="2400" b="1" u="sng" dirty="0"/>
              <a:t> :</a:t>
            </a:r>
            <a:endParaRPr lang="en-IE" sz="2400" b="1" u="sng" dirty="0"/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IE" sz="2400" b="1" dirty="0" err="1"/>
              <a:t>BinStorage</a:t>
            </a:r>
            <a:endParaRPr lang="en-IE" sz="2400" b="1" dirty="0"/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IE" sz="2400" b="1" dirty="0" err="1"/>
              <a:t>JsonLoader</a:t>
            </a:r>
            <a:r>
              <a:rPr lang="en-IE" sz="2400" b="1" dirty="0"/>
              <a:t>, </a:t>
            </a:r>
            <a:r>
              <a:rPr lang="en-IE" sz="2400" b="1" dirty="0" err="1"/>
              <a:t>JsonStorage</a:t>
            </a:r>
            <a:endParaRPr lang="en-IE" sz="2400" b="1" dirty="0"/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IE" sz="2400" b="1" dirty="0" err="1"/>
              <a:t>PigDump</a:t>
            </a:r>
            <a:endParaRPr lang="en-IE" sz="2400" b="1" dirty="0"/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IE" sz="2400" b="1" dirty="0" err="1"/>
              <a:t>PigStorage</a:t>
            </a:r>
            <a:endParaRPr lang="en-IE" sz="2400" b="1" dirty="0"/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IE" sz="2400" b="1" dirty="0" err="1"/>
              <a:t>TextLoader</a:t>
            </a:r>
            <a:endParaRPr lang="en-IE" sz="2400" b="1" dirty="0"/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IE" sz="2400" b="1" dirty="0" err="1"/>
              <a:t>HBaseStorage</a:t>
            </a:r>
            <a:endParaRPr lang="en-IE" sz="2400" b="1" dirty="0"/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IE" sz="2400" b="1" dirty="0" err="1"/>
              <a:t>HCatLoder</a:t>
            </a:r>
            <a:r>
              <a:rPr lang="en-IE" sz="2400" b="1" dirty="0"/>
              <a:t>/</a:t>
            </a:r>
            <a:r>
              <a:rPr lang="en-IE" sz="2400" b="1" dirty="0" err="1"/>
              <a:t>HCatStorer</a:t>
            </a:r>
            <a:endParaRPr lang="en-IE" sz="2400" b="1" dirty="0"/>
          </a:p>
        </p:txBody>
      </p:sp>
      <p:sp>
        <p:nvSpPr>
          <p:cNvPr id="37" name="SE_DETAILS"/>
          <p:cNvSpPr/>
          <p:nvPr/>
        </p:nvSpPr>
        <p:spPr>
          <a:xfrm>
            <a:off x="1730" y="-152400"/>
            <a:ext cx="12188540" cy="7017715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9" name="SE_01"/>
          <p:cNvSpPr/>
          <p:nvPr/>
        </p:nvSpPr>
        <p:spPr>
          <a:xfrm>
            <a:off x="1211458" y="1782396"/>
            <a:ext cx="1059229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6600" dirty="0">
                <a:solidFill>
                  <a:schemeClr val="accent2">
                    <a:lumMod val="75000"/>
                  </a:schemeClr>
                </a:solidFill>
              </a:rPr>
              <a:t>alias </a:t>
            </a:r>
            <a:r>
              <a:rPr lang="en-IE" sz="6600" dirty="0"/>
              <a:t>= </a:t>
            </a:r>
            <a:r>
              <a:rPr lang="en-IE" sz="6600" b="1" dirty="0">
                <a:solidFill>
                  <a:srgbClr val="0070C0"/>
                </a:solidFill>
              </a:rPr>
              <a:t>LIMIT</a:t>
            </a:r>
            <a:r>
              <a:rPr lang="en-IE" sz="6600" dirty="0"/>
              <a:t> </a:t>
            </a:r>
            <a:r>
              <a:rPr lang="en-IE" sz="6600" dirty="0">
                <a:solidFill>
                  <a:schemeClr val="accent2">
                    <a:lumMod val="75000"/>
                  </a:schemeClr>
                </a:solidFill>
              </a:rPr>
              <a:t>alias</a:t>
            </a:r>
            <a:r>
              <a:rPr lang="en-IE" sz="6600" dirty="0"/>
              <a:t>  n</a:t>
            </a:r>
            <a:r>
              <a:rPr lang="en-IE" sz="6600" dirty="0" smtClean="0"/>
              <a:t>;</a:t>
            </a:r>
          </a:p>
          <a:p>
            <a:pPr algn="ctr"/>
            <a:endParaRPr lang="en-IE" sz="4000" dirty="0" smtClean="0"/>
          </a:p>
          <a:p>
            <a:r>
              <a:rPr lang="en-IE" sz="4800" dirty="0"/>
              <a:t>alias</a:t>
            </a:r>
            <a:r>
              <a:rPr lang="en-IE" sz="4800" u="dotted" dirty="0"/>
              <a:t>	</a:t>
            </a:r>
            <a:r>
              <a:rPr lang="en-IE" sz="4800" dirty="0"/>
              <a:t>The name of a relation.</a:t>
            </a:r>
          </a:p>
          <a:p>
            <a:r>
              <a:rPr lang="en-IE" sz="4800" dirty="0"/>
              <a:t>n</a:t>
            </a:r>
            <a:r>
              <a:rPr lang="en-IE" sz="4800" u="dotted" dirty="0"/>
              <a:t>	</a:t>
            </a:r>
            <a:r>
              <a:rPr lang="en-IE" sz="4800" u="dotted" dirty="0" smtClean="0"/>
              <a:t>       </a:t>
            </a:r>
            <a:r>
              <a:rPr lang="en-IE" sz="4800" dirty="0" smtClean="0"/>
              <a:t>The </a:t>
            </a:r>
            <a:r>
              <a:rPr lang="en-IE" sz="4800" dirty="0"/>
              <a:t>number of output </a:t>
            </a:r>
            <a:r>
              <a:rPr lang="en-IE" sz="4800" dirty="0" smtClean="0"/>
              <a:t>tuples</a:t>
            </a:r>
            <a:endParaRPr lang="en-IE" sz="4800" dirty="0"/>
          </a:p>
        </p:txBody>
      </p:sp>
      <p:sp>
        <p:nvSpPr>
          <p:cNvPr id="22" name="SE_02"/>
          <p:cNvSpPr/>
          <p:nvPr/>
        </p:nvSpPr>
        <p:spPr>
          <a:xfrm>
            <a:off x="1211458" y="1782396"/>
            <a:ext cx="1059229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E" sz="5400" dirty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5400" dirty="0">
                <a:solidFill>
                  <a:prstClr val="black"/>
                </a:solidFill>
              </a:rPr>
              <a:t> = </a:t>
            </a:r>
            <a:r>
              <a:rPr lang="en-IE" sz="5400" b="1" dirty="0">
                <a:solidFill>
                  <a:srgbClr val="0070C0"/>
                </a:solidFill>
              </a:rPr>
              <a:t>FILTER</a:t>
            </a:r>
            <a:r>
              <a:rPr lang="en-IE" sz="5400" dirty="0">
                <a:solidFill>
                  <a:prstClr val="black"/>
                </a:solidFill>
              </a:rPr>
              <a:t> </a:t>
            </a:r>
            <a:r>
              <a:rPr lang="en-IE" sz="5400" dirty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5400" dirty="0">
                <a:solidFill>
                  <a:prstClr val="black"/>
                </a:solidFill>
              </a:rPr>
              <a:t>  </a:t>
            </a:r>
            <a:r>
              <a:rPr lang="en-IE" sz="5400" b="1" dirty="0">
                <a:solidFill>
                  <a:srgbClr val="0070C0"/>
                </a:solidFill>
              </a:rPr>
              <a:t>BY</a:t>
            </a:r>
            <a:r>
              <a:rPr lang="en-IE" sz="5400" dirty="0">
                <a:solidFill>
                  <a:prstClr val="black"/>
                </a:solidFill>
              </a:rPr>
              <a:t> expression;</a:t>
            </a:r>
          </a:p>
          <a:p>
            <a:pPr algn="ctr"/>
            <a:endParaRPr lang="en-IE" sz="4000" dirty="0" smtClean="0"/>
          </a:p>
          <a:p>
            <a:r>
              <a:rPr lang="en-IE" sz="4800" dirty="0"/>
              <a:t>alias</a:t>
            </a:r>
            <a:r>
              <a:rPr lang="en-IE" sz="4800" u="dotted" dirty="0"/>
              <a:t>		</a:t>
            </a:r>
            <a:r>
              <a:rPr lang="en-IE" sz="4800" u="dotted" dirty="0" smtClean="0"/>
              <a:t>    </a:t>
            </a:r>
            <a:r>
              <a:rPr lang="en-IE" sz="4800" dirty="0" smtClean="0"/>
              <a:t>The </a:t>
            </a:r>
            <a:r>
              <a:rPr lang="en-IE" sz="4800" dirty="0"/>
              <a:t>name of the relation.</a:t>
            </a:r>
          </a:p>
          <a:p>
            <a:r>
              <a:rPr lang="en-IE" sz="4800" dirty="0"/>
              <a:t>BY</a:t>
            </a:r>
            <a:r>
              <a:rPr lang="en-IE" sz="4800" u="dotted" dirty="0"/>
              <a:t>		</a:t>
            </a:r>
            <a:r>
              <a:rPr lang="en-IE" sz="4800" u="dotted" dirty="0" smtClean="0"/>
              <a:t>           </a:t>
            </a:r>
            <a:r>
              <a:rPr lang="en-IE" sz="4800" dirty="0" smtClean="0"/>
              <a:t>Required </a:t>
            </a:r>
            <a:r>
              <a:rPr lang="en-IE" sz="4800" dirty="0"/>
              <a:t>keyword.</a:t>
            </a:r>
          </a:p>
          <a:p>
            <a:r>
              <a:rPr lang="en-IE" sz="4800" dirty="0"/>
              <a:t>expression</a:t>
            </a:r>
            <a:r>
              <a:rPr lang="en-IE" sz="4800" u="dotted" dirty="0"/>
              <a:t>	</a:t>
            </a:r>
            <a:r>
              <a:rPr lang="en-IE" sz="4800" u="dotted" dirty="0" smtClean="0"/>
              <a:t>    </a:t>
            </a:r>
            <a:r>
              <a:rPr lang="en-IE" sz="4800" dirty="0" smtClean="0"/>
              <a:t>A </a:t>
            </a:r>
            <a:r>
              <a:rPr lang="en-IE" sz="4800" dirty="0" err="1"/>
              <a:t>boolean</a:t>
            </a:r>
            <a:r>
              <a:rPr lang="en-IE" sz="4800" dirty="0"/>
              <a:t> expression.</a:t>
            </a:r>
          </a:p>
        </p:txBody>
      </p:sp>
      <p:sp>
        <p:nvSpPr>
          <p:cNvPr id="25" name="SE_03"/>
          <p:cNvSpPr/>
          <p:nvPr/>
        </p:nvSpPr>
        <p:spPr>
          <a:xfrm>
            <a:off x="2114550" y="1782396"/>
            <a:ext cx="100757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E" sz="4400" dirty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4400" dirty="0">
                <a:solidFill>
                  <a:prstClr val="black"/>
                </a:solidFill>
              </a:rPr>
              <a:t> = </a:t>
            </a:r>
            <a:r>
              <a:rPr lang="en-IE" sz="4400" b="1" dirty="0" smtClean="0">
                <a:solidFill>
                  <a:srgbClr val="0070C0"/>
                </a:solidFill>
              </a:rPr>
              <a:t>FOREACH </a:t>
            </a:r>
            <a:r>
              <a:rPr lang="en-IE" sz="4400" dirty="0" smtClean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4400" dirty="0">
                <a:solidFill>
                  <a:prstClr val="black"/>
                </a:solidFill>
              </a:rPr>
              <a:t/>
            </a:r>
            <a:br>
              <a:rPr lang="en-IE" sz="4400" dirty="0">
                <a:solidFill>
                  <a:prstClr val="black"/>
                </a:solidFill>
              </a:rPr>
            </a:br>
            <a:r>
              <a:rPr lang="en-IE" sz="4400" dirty="0" smtClean="0">
                <a:solidFill>
                  <a:prstClr val="black"/>
                </a:solidFill>
              </a:rPr>
              <a:t>            </a:t>
            </a:r>
            <a:r>
              <a:rPr lang="en-IE" sz="4400" b="1" dirty="0" smtClean="0">
                <a:solidFill>
                  <a:srgbClr val="0070C0"/>
                </a:solidFill>
              </a:rPr>
              <a:t>GENERATE</a:t>
            </a:r>
            <a:r>
              <a:rPr lang="en-IE" sz="4400" dirty="0" smtClean="0">
                <a:solidFill>
                  <a:prstClr val="black"/>
                </a:solidFill>
              </a:rPr>
              <a:t> (col </a:t>
            </a:r>
            <a:r>
              <a:rPr lang="en-IE" sz="4400" b="1" dirty="0" smtClean="0">
                <a:solidFill>
                  <a:srgbClr val="0174CB"/>
                </a:solidFill>
              </a:rPr>
              <a:t>AS</a:t>
            </a:r>
            <a:r>
              <a:rPr lang="en-IE" sz="4400" dirty="0" smtClean="0">
                <a:solidFill>
                  <a:prstClr val="black"/>
                </a:solidFill>
              </a:rPr>
              <a:t> </a:t>
            </a:r>
            <a:r>
              <a:rPr lang="en-IE" sz="4400" dirty="0" err="1" smtClean="0">
                <a:solidFill>
                  <a:prstClr val="black"/>
                </a:solidFill>
              </a:rPr>
              <a:t>col_name</a:t>
            </a:r>
            <a:r>
              <a:rPr lang="en-IE" sz="4400" dirty="0" smtClean="0">
                <a:solidFill>
                  <a:prstClr val="black"/>
                </a:solidFill>
              </a:rPr>
              <a:t>);</a:t>
            </a:r>
            <a:endParaRPr lang="en-IE" sz="4400" dirty="0">
              <a:solidFill>
                <a:prstClr val="black"/>
              </a:solidFill>
            </a:endParaRPr>
          </a:p>
        </p:txBody>
      </p:sp>
      <p:sp>
        <p:nvSpPr>
          <p:cNvPr id="23" name="SE_04"/>
          <p:cNvSpPr/>
          <p:nvPr/>
        </p:nvSpPr>
        <p:spPr>
          <a:xfrm>
            <a:off x="821410" y="963246"/>
            <a:ext cx="111991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E" sz="3600" dirty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3600" dirty="0">
                <a:solidFill>
                  <a:prstClr val="black"/>
                </a:solidFill>
              </a:rPr>
              <a:t> = </a:t>
            </a:r>
            <a:r>
              <a:rPr lang="en-IE" sz="3600" b="1" dirty="0">
                <a:solidFill>
                  <a:srgbClr val="0070C0"/>
                </a:solidFill>
              </a:rPr>
              <a:t>GROUP</a:t>
            </a:r>
            <a:r>
              <a:rPr lang="en-IE" sz="3600" dirty="0">
                <a:solidFill>
                  <a:prstClr val="black"/>
                </a:solidFill>
              </a:rPr>
              <a:t> </a:t>
            </a:r>
            <a:r>
              <a:rPr lang="en-IE" sz="3600" dirty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3600" dirty="0">
                <a:solidFill>
                  <a:prstClr val="black"/>
                </a:solidFill>
              </a:rPr>
              <a:t> { ALL | BY </a:t>
            </a:r>
            <a:r>
              <a:rPr lang="en-IE" sz="3600" dirty="0">
                <a:solidFill>
                  <a:srgbClr val="F79646">
                    <a:lumMod val="50000"/>
                  </a:srgbClr>
                </a:solidFill>
              </a:rPr>
              <a:t>expression</a:t>
            </a:r>
            <a:r>
              <a:rPr lang="en-IE" sz="3600" dirty="0">
                <a:solidFill>
                  <a:prstClr val="black"/>
                </a:solidFill>
              </a:rPr>
              <a:t>}</a:t>
            </a:r>
            <a:br>
              <a:rPr lang="en-IE" sz="3600" dirty="0">
                <a:solidFill>
                  <a:prstClr val="black"/>
                </a:solidFill>
              </a:rPr>
            </a:br>
            <a:r>
              <a:rPr lang="en-IE" sz="3600" dirty="0">
                <a:solidFill>
                  <a:prstClr val="black"/>
                </a:solidFill>
              </a:rPr>
              <a:t>[USING 'collected' | 'merge'] [PARALLEL n];</a:t>
            </a:r>
          </a:p>
          <a:p>
            <a:pPr lvl="0" algn="ctr"/>
            <a:endParaRPr lang="fr-FR" sz="3600" dirty="0">
              <a:solidFill>
                <a:prstClr val="black"/>
              </a:solidFill>
            </a:endParaRPr>
          </a:p>
          <a:p>
            <a:pPr lvl="0" algn="ctr"/>
            <a:r>
              <a:rPr lang="en-IE" sz="3600" dirty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3600" dirty="0">
                <a:solidFill>
                  <a:prstClr val="black"/>
                </a:solidFill>
              </a:rPr>
              <a:t> = </a:t>
            </a:r>
            <a:r>
              <a:rPr lang="en-IE" sz="3600" b="1" dirty="0">
                <a:solidFill>
                  <a:srgbClr val="0070C0"/>
                </a:solidFill>
              </a:rPr>
              <a:t>COGROUP</a:t>
            </a:r>
            <a:r>
              <a:rPr lang="en-IE" sz="3600" dirty="0">
                <a:solidFill>
                  <a:prstClr val="black"/>
                </a:solidFill>
              </a:rPr>
              <a:t> </a:t>
            </a:r>
            <a:r>
              <a:rPr lang="en-IE" sz="3600" dirty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3600" dirty="0">
                <a:solidFill>
                  <a:prstClr val="black"/>
                </a:solidFill>
              </a:rPr>
              <a:t> </a:t>
            </a:r>
            <a:r>
              <a:rPr lang="en-IE" sz="3600" b="1" dirty="0">
                <a:solidFill>
                  <a:srgbClr val="0070C0"/>
                </a:solidFill>
              </a:rPr>
              <a:t>BY</a:t>
            </a:r>
            <a:r>
              <a:rPr lang="en-IE" sz="3600" dirty="0">
                <a:solidFill>
                  <a:prstClr val="black"/>
                </a:solidFill>
              </a:rPr>
              <a:t> </a:t>
            </a:r>
            <a:r>
              <a:rPr lang="en-IE" sz="3600" dirty="0" err="1">
                <a:solidFill>
                  <a:srgbClr val="F79646">
                    <a:lumMod val="50000"/>
                  </a:srgbClr>
                </a:solidFill>
              </a:rPr>
              <a:t>field_alias</a:t>
            </a:r>
            <a:r>
              <a:rPr lang="en-IE" sz="3600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IE" sz="3600" dirty="0">
                <a:solidFill>
                  <a:prstClr val="black"/>
                </a:solidFill>
              </a:rPr>
              <a:t>,</a:t>
            </a:r>
            <a:r>
              <a:rPr lang="en-IE" sz="3600" dirty="0">
                <a:solidFill>
                  <a:srgbClr val="F79646">
                    <a:lumMod val="50000"/>
                  </a:srgbClr>
                </a:solidFill>
              </a:rPr>
              <a:t> alias</a:t>
            </a:r>
            <a:r>
              <a:rPr lang="en-IE" sz="3600" dirty="0">
                <a:solidFill>
                  <a:prstClr val="black"/>
                </a:solidFill>
              </a:rPr>
              <a:t> </a:t>
            </a:r>
            <a:r>
              <a:rPr lang="en-IE" sz="3600" b="1" dirty="0">
                <a:solidFill>
                  <a:srgbClr val="0070C0"/>
                </a:solidFill>
              </a:rPr>
              <a:t>BY</a:t>
            </a:r>
            <a:r>
              <a:rPr lang="en-IE" sz="3600" dirty="0">
                <a:solidFill>
                  <a:prstClr val="black"/>
                </a:solidFill>
              </a:rPr>
              <a:t> </a:t>
            </a:r>
            <a:r>
              <a:rPr lang="en-IE" sz="3600" dirty="0" err="1">
                <a:solidFill>
                  <a:srgbClr val="F79646">
                    <a:lumMod val="50000"/>
                  </a:srgbClr>
                </a:solidFill>
              </a:rPr>
              <a:t>field_alias</a:t>
            </a:r>
            <a:r>
              <a:rPr lang="en-IE" sz="3600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IE" sz="2400" dirty="0">
                <a:solidFill>
                  <a:prstClr val="black"/>
                </a:solidFill>
              </a:rPr>
              <a:t>;</a:t>
            </a:r>
          </a:p>
          <a:p>
            <a:pPr algn="ctr"/>
            <a:endParaRPr lang="en-IE" sz="1200" dirty="0" smtClean="0"/>
          </a:p>
          <a:p>
            <a:r>
              <a:rPr lang="en-IE" sz="2400" dirty="0"/>
              <a:t>ALL</a:t>
            </a:r>
            <a:r>
              <a:rPr lang="en-IE" sz="2400" u="dotted" dirty="0"/>
              <a:t>		</a:t>
            </a:r>
            <a:r>
              <a:rPr lang="en-IE" sz="2400" dirty="0"/>
              <a:t>Use ALL if you want all tuples to go to a single group.</a:t>
            </a:r>
          </a:p>
          <a:p>
            <a:r>
              <a:rPr lang="en-IE" sz="2400" dirty="0"/>
              <a:t>BY</a:t>
            </a:r>
            <a:r>
              <a:rPr lang="en-IE" sz="2400" u="dotted" dirty="0"/>
              <a:t>		</a:t>
            </a:r>
            <a:r>
              <a:rPr lang="en-IE" sz="2400" dirty="0"/>
              <a:t>Use this clause to group the relation by field, tuple or expression.</a:t>
            </a:r>
          </a:p>
          <a:p>
            <a:r>
              <a:rPr lang="en-IE" sz="2400" dirty="0"/>
              <a:t>expression</a:t>
            </a:r>
            <a:r>
              <a:rPr lang="en-IE" sz="2400" u="dotted" dirty="0"/>
              <a:t>	</a:t>
            </a:r>
            <a:r>
              <a:rPr lang="en-IE" sz="2400" dirty="0"/>
              <a:t>A tuple expression. </a:t>
            </a:r>
          </a:p>
          <a:p>
            <a:r>
              <a:rPr lang="en-IE" sz="2400" dirty="0"/>
              <a:t>USING</a:t>
            </a:r>
            <a:r>
              <a:rPr lang="en-IE" sz="2400" u="dotted" dirty="0"/>
              <a:t>		</a:t>
            </a:r>
            <a:r>
              <a:rPr lang="en-IE" sz="2400" dirty="0"/>
              <a:t>Keyword</a:t>
            </a:r>
          </a:p>
          <a:p>
            <a:r>
              <a:rPr lang="en-IE" sz="2400" dirty="0"/>
              <a:t>'collected‘</a:t>
            </a:r>
            <a:r>
              <a:rPr lang="en-IE" sz="2400" u="dotted" dirty="0"/>
              <a:t>	</a:t>
            </a:r>
            <a:r>
              <a:rPr lang="en-IE" sz="2400" dirty="0"/>
              <a:t>With the GROUP operation (works with one relation).</a:t>
            </a:r>
          </a:p>
          <a:p>
            <a:r>
              <a:rPr lang="en-IE" sz="2400" dirty="0" smtClean="0"/>
              <a:t>'merge‘</a:t>
            </a:r>
            <a:r>
              <a:rPr lang="en-IE" sz="2400" u="dotted" dirty="0" smtClean="0"/>
              <a:t>             </a:t>
            </a:r>
            <a:r>
              <a:rPr lang="en-IE" sz="2400" dirty="0" smtClean="0"/>
              <a:t>With </a:t>
            </a:r>
            <a:r>
              <a:rPr lang="en-IE" sz="2400" dirty="0"/>
              <a:t>the COGROUP operation (works with two or more relations).</a:t>
            </a:r>
          </a:p>
          <a:p>
            <a:r>
              <a:rPr lang="en-IE" sz="2400" dirty="0"/>
              <a:t>PARALLEL n</a:t>
            </a:r>
            <a:r>
              <a:rPr lang="en-IE" sz="2400" u="dotted" dirty="0"/>
              <a:t>	</a:t>
            </a:r>
            <a:r>
              <a:rPr lang="en-IE" sz="2400" dirty="0"/>
              <a:t>Increase the parallelism of a job by n.</a:t>
            </a:r>
            <a:endParaRPr lang="en-IE" sz="4800" dirty="0"/>
          </a:p>
        </p:txBody>
      </p:sp>
      <p:sp>
        <p:nvSpPr>
          <p:cNvPr id="24" name="SE_05"/>
          <p:cNvSpPr/>
          <p:nvPr/>
        </p:nvSpPr>
        <p:spPr>
          <a:xfrm>
            <a:off x="821410" y="1553796"/>
            <a:ext cx="1119914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E" sz="2800" dirty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2800" dirty="0">
                <a:solidFill>
                  <a:prstClr val="black"/>
                </a:solidFill>
              </a:rPr>
              <a:t> = </a:t>
            </a:r>
            <a:r>
              <a:rPr lang="en-IE" sz="2800" b="1" dirty="0">
                <a:solidFill>
                  <a:srgbClr val="0070C0"/>
                </a:solidFill>
              </a:rPr>
              <a:t>JOIN</a:t>
            </a:r>
            <a:r>
              <a:rPr lang="en-IE" sz="2800" dirty="0">
                <a:solidFill>
                  <a:prstClr val="black"/>
                </a:solidFill>
              </a:rPr>
              <a:t> </a:t>
            </a:r>
            <a:r>
              <a:rPr lang="en-IE" sz="2800" dirty="0">
                <a:solidFill>
                  <a:srgbClr val="F79646">
                    <a:lumMod val="50000"/>
                  </a:srgbClr>
                </a:solidFill>
              </a:rPr>
              <a:t>left-alias</a:t>
            </a:r>
            <a:r>
              <a:rPr lang="en-IE" sz="2800" dirty="0">
                <a:solidFill>
                  <a:prstClr val="black"/>
                </a:solidFill>
              </a:rPr>
              <a:t> </a:t>
            </a:r>
            <a:r>
              <a:rPr lang="en-IE" sz="2800" b="1" dirty="0">
                <a:solidFill>
                  <a:srgbClr val="0070C0"/>
                </a:solidFill>
              </a:rPr>
              <a:t>BY</a:t>
            </a:r>
            <a:r>
              <a:rPr lang="en-IE" sz="2800" dirty="0">
                <a:solidFill>
                  <a:prstClr val="black"/>
                </a:solidFill>
              </a:rPr>
              <a:t> </a:t>
            </a:r>
            <a:r>
              <a:rPr lang="en-IE" sz="2800" dirty="0">
                <a:solidFill>
                  <a:srgbClr val="F79646">
                    <a:lumMod val="50000"/>
                  </a:srgbClr>
                </a:solidFill>
              </a:rPr>
              <a:t>left-alias-column</a:t>
            </a:r>
            <a:r>
              <a:rPr lang="en-IE" sz="2800" dirty="0">
                <a:solidFill>
                  <a:prstClr val="black"/>
                </a:solidFill>
              </a:rPr>
              <a:t> [</a:t>
            </a:r>
            <a:r>
              <a:rPr lang="en-IE" sz="2800" b="1" dirty="0">
                <a:solidFill>
                  <a:srgbClr val="0070C0"/>
                </a:solidFill>
              </a:rPr>
              <a:t>LEFT</a:t>
            </a:r>
            <a:r>
              <a:rPr lang="en-IE" sz="2800" dirty="0">
                <a:solidFill>
                  <a:prstClr val="black"/>
                </a:solidFill>
              </a:rPr>
              <a:t>|</a:t>
            </a:r>
            <a:r>
              <a:rPr lang="en-IE" sz="2800" b="1" dirty="0">
                <a:solidFill>
                  <a:srgbClr val="0070C0"/>
                </a:solidFill>
              </a:rPr>
              <a:t>RIGHT</a:t>
            </a:r>
            <a:r>
              <a:rPr lang="en-IE" sz="2800" dirty="0">
                <a:solidFill>
                  <a:prstClr val="black"/>
                </a:solidFill>
              </a:rPr>
              <a:t>|</a:t>
            </a:r>
            <a:r>
              <a:rPr lang="en-IE" sz="2800" b="1" dirty="0">
                <a:solidFill>
                  <a:srgbClr val="0070C0"/>
                </a:solidFill>
              </a:rPr>
              <a:t>FULL</a:t>
            </a:r>
            <a:r>
              <a:rPr lang="en-IE" sz="2800" dirty="0">
                <a:solidFill>
                  <a:prstClr val="black"/>
                </a:solidFill>
              </a:rPr>
              <a:t>][OUTER],</a:t>
            </a:r>
            <a:br>
              <a:rPr lang="en-IE" sz="2800" dirty="0">
                <a:solidFill>
                  <a:prstClr val="black"/>
                </a:solidFill>
              </a:rPr>
            </a:br>
            <a:r>
              <a:rPr lang="en-IE" sz="2800" dirty="0">
                <a:solidFill>
                  <a:srgbClr val="F79646">
                    <a:lumMod val="50000"/>
                  </a:srgbClr>
                </a:solidFill>
              </a:rPr>
              <a:t>right-alias</a:t>
            </a:r>
            <a:r>
              <a:rPr lang="en-IE" sz="2800" dirty="0">
                <a:solidFill>
                  <a:prstClr val="black"/>
                </a:solidFill>
              </a:rPr>
              <a:t> </a:t>
            </a:r>
            <a:r>
              <a:rPr lang="en-IE" sz="2800" b="1" dirty="0">
                <a:solidFill>
                  <a:srgbClr val="0070C0"/>
                </a:solidFill>
              </a:rPr>
              <a:t>BY</a:t>
            </a:r>
            <a:r>
              <a:rPr lang="en-IE" sz="2800" dirty="0">
                <a:solidFill>
                  <a:prstClr val="black"/>
                </a:solidFill>
              </a:rPr>
              <a:t> </a:t>
            </a:r>
            <a:r>
              <a:rPr lang="en-IE" sz="2800" dirty="0">
                <a:solidFill>
                  <a:srgbClr val="F79646">
                    <a:lumMod val="50000"/>
                  </a:srgbClr>
                </a:solidFill>
              </a:rPr>
              <a:t>right-alias-column</a:t>
            </a:r>
            <a:r>
              <a:rPr lang="en-IE" sz="2800" dirty="0">
                <a:solidFill>
                  <a:prstClr val="black"/>
                </a:solidFill>
              </a:rPr>
              <a:t/>
            </a:r>
            <a:br>
              <a:rPr lang="en-IE" sz="2800" dirty="0">
                <a:solidFill>
                  <a:prstClr val="black"/>
                </a:solidFill>
              </a:rPr>
            </a:br>
            <a:r>
              <a:rPr lang="en-IE" sz="2800" dirty="0">
                <a:solidFill>
                  <a:prstClr val="black"/>
                </a:solidFill>
              </a:rPr>
              <a:t>[USING 'replicated' | 'skewed' | 'merge'] [PARALLEL n]; </a:t>
            </a:r>
            <a:endParaRPr lang="en-IE" sz="2800" dirty="0" smtClean="0">
              <a:solidFill>
                <a:prstClr val="black"/>
              </a:solidFill>
            </a:endParaRPr>
          </a:p>
          <a:p>
            <a:pPr lvl="0" algn="ctr"/>
            <a:endParaRPr lang="en-IE" sz="2800" dirty="0">
              <a:solidFill>
                <a:prstClr val="black"/>
              </a:solidFill>
            </a:endParaRPr>
          </a:p>
          <a:p>
            <a:pPr algn="ctr"/>
            <a:endParaRPr lang="en-IE" sz="1200" dirty="0" smtClean="0"/>
          </a:p>
          <a:p>
            <a:pPr marL="1085850"/>
            <a:r>
              <a:rPr lang="en-IE" sz="2400" dirty="0"/>
              <a:t>BY</a:t>
            </a:r>
            <a:r>
              <a:rPr lang="en-IE" sz="2400" u="dotted" dirty="0"/>
              <a:t>		</a:t>
            </a:r>
            <a:r>
              <a:rPr lang="en-IE" sz="2400" dirty="0"/>
              <a:t>Keyword</a:t>
            </a:r>
          </a:p>
          <a:p>
            <a:pPr marL="1085850"/>
            <a:r>
              <a:rPr lang="en-IE" sz="2400" dirty="0"/>
              <a:t>LEFT</a:t>
            </a:r>
            <a:r>
              <a:rPr lang="en-IE" sz="2400" u="dotted" dirty="0"/>
              <a:t>		</a:t>
            </a:r>
            <a:r>
              <a:rPr lang="en-IE" sz="2400" dirty="0"/>
              <a:t>Left outer join.</a:t>
            </a:r>
          </a:p>
          <a:p>
            <a:pPr marL="1085850"/>
            <a:r>
              <a:rPr lang="en-IE" sz="2400" dirty="0"/>
              <a:t>RIGHT</a:t>
            </a:r>
            <a:r>
              <a:rPr lang="en-IE" sz="2400" u="dotted" dirty="0"/>
              <a:t>		</a:t>
            </a:r>
            <a:r>
              <a:rPr lang="en-IE" sz="2400" dirty="0"/>
              <a:t>Right outer join.</a:t>
            </a:r>
          </a:p>
          <a:p>
            <a:pPr marL="1085850"/>
            <a:r>
              <a:rPr lang="en-IE" sz="2400" dirty="0"/>
              <a:t>FULL</a:t>
            </a:r>
            <a:r>
              <a:rPr lang="en-IE" sz="2400" u="dotted" dirty="0"/>
              <a:t>		</a:t>
            </a:r>
            <a:r>
              <a:rPr lang="en-IE" sz="2400" dirty="0"/>
              <a:t>Full outer join.</a:t>
            </a:r>
          </a:p>
          <a:p>
            <a:pPr marL="1085850"/>
            <a:r>
              <a:rPr lang="en-IE" sz="2400" dirty="0"/>
              <a:t>OUTER</a:t>
            </a:r>
            <a:r>
              <a:rPr lang="en-IE" sz="2400" u="dotted" dirty="0"/>
              <a:t>		 </a:t>
            </a:r>
            <a:r>
              <a:rPr lang="en-IE" sz="2400" dirty="0"/>
              <a:t>(Optional) Keyword</a:t>
            </a:r>
          </a:p>
        </p:txBody>
      </p:sp>
      <p:sp>
        <p:nvSpPr>
          <p:cNvPr id="46" name="FU_DETAILS"/>
          <p:cNvSpPr/>
          <p:nvPr/>
        </p:nvSpPr>
        <p:spPr>
          <a:xfrm>
            <a:off x="1730" y="-7315"/>
            <a:ext cx="12188540" cy="687263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0" name="FU_01"/>
          <p:cNvSpPr/>
          <p:nvPr/>
        </p:nvSpPr>
        <p:spPr>
          <a:xfrm>
            <a:off x="1297743" y="1037146"/>
            <a:ext cx="10295417" cy="54476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ctr"/>
            <a:r>
              <a:rPr lang="en-IE" sz="3600" b="1" u="sng" dirty="0"/>
              <a:t>String Functions :</a:t>
            </a:r>
          </a:p>
          <a:p>
            <a:pPr lvl="1"/>
            <a:endParaRPr lang="en-IE" sz="32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4"/>
              </a:rPr>
              <a:t>ENDSWITH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 err="1">
                <a:hlinkClick r:id="rId5"/>
              </a:rPr>
              <a:t>EqualsIgnoreCase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6"/>
              </a:rPr>
              <a:t>INDEXOF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"/>
              </a:rPr>
              <a:t>LAST_INDEX_OF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8"/>
              </a:rPr>
              <a:t>LCFIRST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9"/>
              </a:rPr>
              <a:t>LOWER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0"/>
              </a:rPr>
              <a:t>LTRIM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1"/>
              </a:rPr>
              <a:t>REGEX_EXTRACT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2"/>
              </a:rPr>
              <a:t>REGEX_EXTRACT_ALL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 smtClean="0">
                <a:hlinkClick r:id="rId13"/>
              </a:rPr>
              <a:t>REPLACE</a:t>
            </a:r>
            <a:endParaRPr lang="en-IE" sz="2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4"/>
              </a:rPr>
              <a:t>RTRIM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5"/>
              </a:rPr>
              <a:t>SPRINTF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6"/>
              </a:rPr>
              <a:t>STARTSWITH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7"/>
              </a:rPr>
              <a:t>STRSPLIT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8"/>
              </a:rPr>
              <a:t>STRSPLITTOBAG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9"/>
              </a:rPr>
              <a:t>SUBSTRING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20"/>
              </a:rPr>
              <a:t>TRIM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21"/>
              </a:rPr>
              <a:t>UCFIRST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22"/>
              </a:rPr>
              <a:t>UPPER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 err="1">
                <a:hlinkClick r:id="rId23"/>
              </a:rPr>
              <a:t>UniqueID</a:t>
            </a:r>
            <a:endParaRPr lang="en-IE" sz="2800" dirty="0"/>
          </a:p>
        </p:txBody>
      </p:sp>
      <p:sp>
        <p:nvSpPr>
          <p:cNvPr id="42" name="FU_02"/>
          <p:cNvSpPr/>
          <p:nvPr/>
        </p:nvSpPr>
        <p:spPr>
          <a:xfrm>
            <a:off x="1297743" y="807021"/>
            <a:ext cx="10295417" cy="5016758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lvl="1"/>
            <a:r>
              <a:rPr lang="en-IE" sz="2800" b="1" u="sng" dirty="0" err="1"/>
              <a:t>Datetime</a:t>
            </a:r>
            <a:r>
              <a:rPr lang="en-IE" sz="2800" b="1" u="sng" dirty="0"/>
              <a:t> Functions</a:t>
            </a:r>
            <a:r>
              <a:rPr lang="en-IE" sz="2800" b="1" u="sng" dirty="0" smtClean="0"/>
              <a:t>:</a:t>
            </a:r>
          </a:p>
          <a:p>
            <a:pPr lvl="1"/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24"/>
              </a:rPr>
              <a:t>AddDuration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25"/>
              </a:rPr>
              <a:t>CurrentTime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26"/>
              </a:rPr>
              <a:t>DaysBetween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27"/>
              </a:rPr>
              <a:t>GetDay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28"/>
              </a:rPr>
              <a:t>GetHour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29"/>
              </a:rPr>
              <a:t>GetMilliSecond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0"/>
              </a:rPr>
              <a:t>GetMinute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1"/>
              </a:rPr>
              <a:t>GetMonth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2"/>
              </a:rPr>
              <a:t>GetSecond</a:t>
            </a:r>
            <a:endParaRPr lang="en-IE" sz="2400" dirty="0"/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3"/>
              </a:rPr>
              <a:t>GetWeek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4"/>
              </a:rPr>
              <a:t>GetWeekYear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5"/>
              </a:rPr>
              <a:t>GetYear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6"/>
              </a:rPr>
              <a:t>HoursBetween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7"/>
              </a:rPr>
              <a:t>MilliSecondsBetween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8"/>
              </a:rPr>
              <a:t>MinutesBetween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9"/>
              </a:rPr>
              <a:t>MonthsBetween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40"/>
              </a:rPr>
              <a:t>SecondsBetwee</a:t>
            </a:r>
            <a:endParaRPr lang="en-IE" sz="2400" dirty="0"/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41"/>
              </a:rPr>
              <a:t>SubtractDuration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42"/>
              </a:rPr>
              <a:t>ToDate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43"/>
              </a:rPr>
              <a:t>ToMilliSeconds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44"/>
              </a:rPr>
              <a:t>ToString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45"/>
              </a:rPr>
              <a:t>ToUnixTime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46"/>
              </a:rPr>
              <a:t>WeeksBetween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47"/>
              </a:rPr>
              <a:t>YearsBetween</a:t>
            </a:r>
            <a:endParaRPr lang="en-IE" sz="2400" dirty="0"/>
          </a:p>
          <a:p>
            <a:pPr lvl="1"/>
            <a:endParaRPr lang="en-IE" sz="2400" dirty="0"/>
          </a:p>
        </p:txBody>
      </p:sp>
      <p:sp>
        <p:nvSpPr>
          <p:cNvPr id="43" name="FU_03"/>
          <p:cNvSpPr/>
          <p:nvPr/>
        </p:nvSpPr>
        <p:spPr>
          <a:xfrm>
            <a:off x="2457450" y="409855"/>
            <a:ext cx="7905750" cy="649408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ctr"/>
            <a:r>
              <a:rPr lang="en-IE" sz="3200" b="1" u="sng" dirty="0"/>
              <a:t>Math Functions</a:t>
            </a:r>
            <a:r>
              <a:rPr lang="en-IE" sz="3200" b="1" u="sng" dirty="0" smtClean="0"/>
              <a:t>:</a:t>
            </a:r>
          </a:p>
          <a:p>
            <a:pPr algn="ctr"/>
            <a:endParaRPr lang="en-IE" sz="3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48"/>
              </a:rPr>
              <a:t>ABS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49"/>
              </a:rPr>
              <a:t>ACOS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0"/>
              </a:rPr>
              <a:t>ASIN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1"/>
              </a:rPr>
              <a:t>ATAN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2"/>
              </a:rPr>
              <a:t>CBRT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3"/>
              </a:rPr>
              <a:t>CEIL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4"/>
              </a:rPr>
              <a:t>COS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5"/>
              </a:rPr>
              <a:t>COSH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6"/>
              </a:rPr>
              <a:t>EXP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7"/>
              </a:rPr>
              <a:t>FLOOR</a:t>
            </a:r>
            <a:endParaRPr lang="en-IE" sz="3200" dirty="0"/>
          </a:p>
          <a:p>
            <a:pPr algn="ctr"/>
            <a:endParaRPr lang="fr-FR" sz="3200" b="1" u="sng" dirty="0" smtClean="0"/>
          </a:p>
          <a:p>
            <a:pPr algn="ctr"/>
            <a:endParaRPr lang="fr-FR" sz="3200" b="1" u="sng" dirty="0"/>
          </a:p>
          <a:p>
            <a:pPr algn="ctr"/>
            <a:endParaRPr lang="fr-FR" sz="3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8"/>
              </a:rPr>
              <a:t>LOG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9"/>
              </a:rPr>
              <a:t>LOG10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60"/>
              </a:rPr>
              <a:t>RANDOM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61"/>
              </a:rPr>
              <a:t>ROUND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62"/>
              </a:rPr>
              <a:t>ROUND_TO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63"/>
              </a:rPr>
              <a:t>SIN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64"/>
              </a:rPr>
              <a:t>SINH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65"/>
              </a:rPr>
              <a:t>SQRT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66"/>
              </a:rPr>
              <a:t>TAN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67"/>
              </a:rPr>
              <a:t>TANH</a:t>
            </a:r>
            <a:endParaRPr lang="en-IE" sz="3200" dirty="0"/>
          </a:p>
          <a:p>
            <a:pPr algn="ctr"/>
            <a:endParaRPr lang="en-IE" sz="3200" b="1" u="sng" dirty="0"/>
          </a:p>
        </p:txBody>
      </p:sp>
      <p:sp>
        <p:nvSpPr>
          <p:cNvPr id="44" name="FU_04"/>
          <p:cNvSpPr/>
          <p:nvPr/>
        </p:nvSpPr>
        <p:spPr>
          <a:xfrm>
            <a:off x="3095745" y="1037146"/>
            <a:ext cx="7381756" cy="477053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ctr"/>
            <a:r>
              <a:rPr lang="en-IE" sz="3200" b="1" u="sng" dirty="0" err="1"/>
              <a:t>Eval</a:t>
            </a:r>
            <a:r>
              <a:rPr lang="en-IE" sz="3200" b="1" u="sng" dirty="0"/>
              <a:t> Functions </a:t>
            </a:r>
            <a:r>
              <a:rPr lang="en-IE" sz="3200" b="1" u="sng" dirty="0" smtClean="0"/>
              <a:t>:</a:t>
            </a:r>
          </a:p>
          <a:p>
            <a:pPr algn="ctr"/>
            <a:endParaRPr lang="fr-FR" sz="32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68"/>
              </a:rPr>
              <a:t>AVG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 err="1">
                <a:hlinkClick r:id="rId69"/>
              </a:rPr>
              <a:t>BagToString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0"/>
              </a:rPr>
              <a:t>CONCAT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1"/>
              </a:rPr>
              <a:t>COUNT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2"/>
              </a:rPr>
              <a:t>COUNT_STAR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3"/>
              </a:rPr>
              <a:t>DIFF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 err="1">
                <a:hlinkClick r:id="rId74"/>
              </a:rPr>
              <a:t>IsEmpty</a:t>
            </a:r>
            <a:endParaRPr lang="en-IE" sz="2800" dirty="0"/>
          </a:p>
          <a:p>
            <a:pPr algn="ctr"/>
            <a:endParaRPr lang="fr-FR" sz="4400" b="1" u="sng" dirty="0" smtClean="0"/>
          </a:p>
          <a:p>
            <a:pPr algn="ctr"/>
            <a:endParaRPr lang="fr-FR" sz="2000" b="1" u="sng" dirty="0"/>
          </a:p>
          <a:p>
            <a:pPr algn="ctr"/>
            <a:endParaRPr lang="fr-FR" sz="40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5"/>
              </a:rPr>
              <a:t>MAX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6"/>
              </a:rPr>
              <a:t>MIN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 err="1">
                <a:hlinkClick r:id="rId77"/>
              </a:rPr>
              <a:t>PluckTuple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8"/>
              </a:rPr>
              <a:t>SIZE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9"/>
              </a:rPr>
              <a:t>SUBTRACT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80"/>
              </a:rPr>
              <a:t>SUM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 smtClean="0">
                <a:hlinkClick r:id="rId81"/>
              </a:rPr>
              <a:t>TOKENIZE</a:t>
            </a:r>
            <a:endParaRPr lang="en-IE" sz="2800" dirty="0"/>
          </a:p>
        </p:txBody>
      </p:sp>
      <p:sp>
        <p:nvSpPr>
          <p:cNvPr id="27" name="FU_05"/>
          <p:cNvSpPr/>
          <p:nvPr/>
        </p:nvSpPr>
        <p:spPr>
          <a:xfrm>
            <a:off x="3095745" y="1037146"/>
            <a:ext cx="7381756" cy="378565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IE" sz="3200" b="1" u="sng" dirty="0"/>
              <a:t>Tuple, Bag, Map Functions :</a:t>
            </a:r>
          </a:p>
          <a:p>
            <a:pPr algn="ctr"/>
            <a:endParaRPr lang="fr-FR" sz="3200" b="1" u="sng" dirty="0" smtClean="0"/>
          </a:p>
          <a:p>
            <a:pPr marL="7239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hlinkClick r:id="rId82"/>
              </a:rPr>
              <a:t>TOTUPLE</a:t>
            </a:r>
            <a:endParaRPr lang="en-IE" sz="3200" dirty="0"/>
          </a:p>
          <a:p>
            <a:pPr marL="7239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hlinkClick r:id="rId83"/>
              </a:rPr>
              <a:t>TOBAG</a:t>
            </a:r>
            <a:endParaRPr lang="en-IE" sz="3200" dirty="0"/>
          </a:p>
          <a:p>
            <a:pPr marL="7239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hlinkClick r:id="rId84"/>
              </a:rPr>
              <a:t>TOMAP</a:t>
            </a:r>
            <a:endParaRPr lang="en-IE" sz="3200" dirty="0"/>
          </a:p>
          <a:p>
            <a:pPr algn="ctr"/>
            <a:endParaRPr lang="fr-FR" sz="3200" b="1" u="sng" dirty="0"/>
          </a:p>
        </p:txBody>
      </p:sp>
      <p:pic>
        <p:nvPicPr>
          <p:cNvPr id="12" name="ADVALO"/>
          <p:cNvPicPr>
            <a:picLocks noChangeAspect="1" noChangeArrowheads="1"/>
          </p:cNvPicPr>
          <p:nvPr/>
        </p:nvPicPr>
        <p:blipFill rotWithShape="1"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3" r="95277" b="12465"/>
          <a:stretch/>
        </p:blipFill>
        <p:spPr bwMode="auto">
          <a:xfrm>
            <a:off x="3460" y="2259"/>
            <a:ext cx="576084" cy="685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96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86 0.32347 L 0 -5.78035E-7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-161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37707 0.0185 L -5.07614E-8 -1.96532E-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7" y="-9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22959 -0.27029 L -4.76376E-6 6.93642E-7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0" y="135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30232 L 0.00065 0.0004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92 3.7037E-7 L 0.00534 0.00208 " pathEditMode="relative" rAng="0" ptsTypes="AA">
                                      <p:cBhvr>
                                        <p:cTn id="7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28935 L -0.00052 -0.00023 " pathEditMode="relative" rAng="0" ptsTypes="AA">
                                      <p:cBhvr>
                                        <p:cTn id="12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3" grpId="2" animBg="1"/>
      <p:bldP spid="14" grpId="0"/>
      <p:bldP spid="14" grpId="1"/>
      <p:bldP spid="36" grpId="0"/>
      <p:bldP spid="36" grpId="1"/>
      <p:bldP spid="35" grpId="0"/>
      <p:bldP spid="35" grpId="1"/>
      <p:bldP spid="37" grpId="0" animBg="1"/>
      <p:bldP spid="37" grpId="1" animBg="1"/>
      <p:bldP spid="37" grpId="2" animBg="1"/>
      <p:bldP spid="39" grpId="0"/>
      <p:bldP spid="39" grpId="1"/>
      <p:bldP spid="22" grpId="0"/>
      <p:bldP spid="22" grpId="1"/>
      <p:bldP spid="25" grpId="0"/>
      <p:bldP spid="25" grpId="1"/>
      <p:bldP spid="23" grpId="0"/>
      <p:bldP spid="23" grpId="1"/>
      <p:bldP spid="24" grpId="0"/>
      <p:bldP spid="24" grpId="1"/>
      <p:bldP spid="46" grpId="0" animBg="1"/>
      <p:bldP spid="46" grpId="1" animBg="1"/>
      <p:bldP spid="46" grpId="2" animBg="1"/>
      <p:bldP spid="40" grpId="0"/>
      <p:bldP spid="40" grpId="1"/>
      <p:bldP spid="42" grpId="0"/>
      <p:bldP spid="42" grpId="1"/>
      <p:bldP spid="43" grpId="0"/>
      <p:bldP spid="43" grpId="1"/>
      <p:bldP spid="44" grpId="0"/>
      <p:bldP spid="44" grpId="1"/>
      <p:bldP spid="27" grpId="0"/>
      <p:bldP spid="27" grpId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11909</TotalTime>
  <Words>557</Words>
  <Application>Microsoft Office PowerPoint</Application>
  <PresentationFormat>Personnalisé</PresentationFormat>
  <Paragraphs>303</Paragraphs>
  <Slides>13</Slides>
  <Notes>2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Landing page</vt:lpstr>
      <vt:lpstr>ABOUT ME</vt:lpstr>
      <vt:lpstr>ABOUT YOU</vt:lpstr>
      <vt:lpstr>Around you</vt:lpstr>
      <vt:lpstr>BIG DATA</vt:lpstr>
      <vt:lpstr>HIVE</vt:lpstr>
      <vt:lpstr>Exercice 1 : Créer une table Hive</vt:lpstr>
      <vt:lpstr>Correction exo 1</vt:lpstr>
      <vt:lpstr>HIVE</vt:lpstr>
      <vt:lpstr>Exercice 2 : Importer les données dans Hive avec Pig</vt:lpstr>
      <vt:lpstr>Correction exo 2</vt:lpstr>
      <vt:lpstr>Exercice 3 : Recommender system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Advalo Exec summary</dc:title>
  <dc:creator>Agnès LE FEUVRE</dc:creator>
  <cp:lastModifiedBy>pORTABLE</cp:lastModifiedBy>
  <cp:revision>351</cp:revision>
  <dcterms:created xsi:type="dcterms:W3CDTF">2017-09-28T13:00:54Z</dcterms:created>
  <dcterms:modified xsi:type="dcterms:W3CDTF">2018-01-16T21:04:02Z</dcterms:modified>
</cp:coreProperties>
</file>