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42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A84DD-9553-4E4F-8919-1D1E451BE893}" type="datetimeFigureOut">
              <a:rPr lang="es-ES" smtClean="0"/>
              <a:t>23/09/2018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7CB80-FBB6-43F1-9010-D5CFFEEDC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13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7CB80-FBB6-43F1-9010-D5CFFEEDC65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36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ES" sz="40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GESTION PARA EL RECONOCIMIENTO DE COLISIONES ENTRE DRONES POLINIZADORES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Laura María </a:t>
            </a:r>
            <a:r>
              <a:rPr lang="es-E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Giraldo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Castrillón</a:t>
            </a:r>
            <a:endParaRPr lang="en-US" sz="2400" b="1" i="1" strike="noStrike" spc="-1" dirty="0">
              <a:solidFill>
                <a:srgbClr val="1F4E79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Andrés Felipe Oquendo Usma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30 de </a:t>
            </a: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Octubre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60352" y="4327595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CO" b="1" dirty="0"/>
              <a:t>Gráfica 1:</a:t>
            </a:r>
            <a:r>
              <a:rPr lang="es-CO" dirty="0"/>
              <a:t> Lista Doblemente enlazada que contiene las posiciones x, y, z de cada abeja.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C612EC-8B4A-442D-9FC2-DFD636118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r="311" b="70036"/>
          <a:stretch>
            <a:fillRect/>
          </a:stretch>
        </p:blipFill>
        <p:spPr bwMode="auto">
          <a:xfrm>
            <a:off x="1016134" y="1981918"/>
            <a:ext cx="7111732" cy="18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40748" y="4551986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2: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Operación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agregar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abejas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300672" y="4551986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Tabla 1: 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Tabla con las complejidades de los principales métodos del algoritmo.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5168F4-50AF-4E83-A4DB-76E3C02D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34657" r="18378" b="362"/>
          <a:stretch>
            <a:fillRect/>
          </a:stretch>
        </p:blipFill>
        <p:spPr bwMode="auto">
          <a:xfrm>
            <a:off x="709995" y="1564222"/>
            <a:ext cx="33242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12216B9-A253-4EFB-BC36-6B8FBBF89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11682"/>
              </p:ext>
            </p:extLst>
          </p:nvPr>
        </p:nvGraphicFramePr>
        <p:xfrm>
          <a:off x="4988847" y="1589622"/>
          <a:ext cx="3445158" cy="2546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2579">
                  <a:extLst>
                    <a:ext uri="{9D8B030D-6E8A-4147-A177-3AD203B41FA5}">
                      <a16:colId xmlns:a16="http://schemas.microsoft.com/office/drawing/2014/main" val="4224783567"/>
                    </a:ext>
                  </a:extLst>
                </a:gridCol>
                <a:gridCol w="1722579">
                  <a:extLst>
                    <a:ext uri="{9D8B030D-6E8A-4147-A177-3AD203B41FA5}">
                      <a16:colId xmlns:a16="http://schemas.microsoft.com/office/drawing/2014/main" val="3783696660"/>
                    </a:ext>
                  </a:extLst>
                </a:gridCol>
              </a:tblGrid>
              <a:tr h="36611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100">
                          <a:effectLst/>
                        </a:rPr>
                        <a:t>Método 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100">
                          <a:effectLst/>
                        </a:rPr>
                        <a:t>Complejidad 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624424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100">
                          <a:effectLst/>
                        </a:rPr>
                        <a:t>Leer archivo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100">
                          <a:effectLst/>
                        </a:rPr>
                        <a:t>O(n)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2635891"/>
                  </a:ext>
                </a:extLst>
              </a:tr>
              <a:tr h="726722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100">
                          <a:effectLst/>
                        </a:rPr>
                        <a:t>Detectar colisiones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100">
                          <a:effectLst/>
                        </a:rPr>
                        <a:t>O(n</a:t>
                      </a:r>
                      <a:r>
                        <a:rPr lang="es-CO" sz="1100" baseline="30000">
                          <a:effectLst/>
                        </a:rPr>
                        <a:t>2</a:t>
                      </a:r>
                      <a:r>
                        <a:rPr lang="es-CO" sz="1100">
                          <a:effectLst/>
                        </a:rPr>
                        <a:t>)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6451638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100">
                          <a:effectLst/>
                        </a:rPr>
                        <a:t>Distancia 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100" dirty="0">
                          <a:effectLst/>
                        </a:rPr>
                        <a:t>O(1)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268409"/>
                  </a:ext>
                </a:extLst>
              </a:tr>
              <a:tr h="726722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100">
                          <a:effectLst/>
                        </a:rPr>
                        <a:t>Guardar archivo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100" dirty="0">
                          <a:effectLst/>
                        </a:rPr>
                        <a:t>O(n) 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38759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593543" y="1529787"/>
            <a:ext cx="7885440" cy="239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 la solución del problema es necesario agregar las abejas en riesgo de colisión a una sola estructura.</a:t>
            </a:r>
            <a:endParaRPr lang="es-E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operación de insertar o agregar de una lista doblemente enlazada es O(1)</a:t>
            </a:r>
          </a:p>
          <a:p>
            <a:pPr algn="just">
              <a:buClr>
                <a:srgbClr val="000000"/>
              </a:buClr>
              <a:buSzPct val="45000"/>
            </a:pP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</a:t>
            </a:r>
            <a:r>
              <a:rPr lang="es-CO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complejidad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la </a:t>
            </a:r>
            <a:r>
              <a:rPr lang="es-V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operación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s-P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agregar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doblemente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enlazada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eficiente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para el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y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5BEA181-13D6-4818-8060-F6082339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0" y="1157683"/>
            <a:ext cx="4167045" cy="45153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02DCBBC-6F60-4779-BBB9-5B8FE153AEB5}"/>
              </a:ext>
            </a:extLst>
          </p:cNvPr>
          <p:cNvSpPr/>
          <p:nvPr/>
        </p:nvSpPr>
        <p:spPr>
          <a:xfrm>
            <a:off x="243360" y="1850365"/>
            <a:ext cx="41670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CO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Tabla 2: </a:t>
            </a:r>
            <a:r>
              <a:rPr lang="es-CO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Tiempos de ejecución promedio de la estructura de datos con diferentes conjuntos de datos.</a:t>
            </a:r>
            <a:endParaRPr lang="es-CO" sz="1600" dirty="0">
              <a:latin typeface="Times New Roman" panose="02020603050405020304" pitchFamily="18" charset="0"/>
            </a:endParaRPr>
          </a:p>
        </p:txBody>
      </p:sp>
      <p:pic>
        <p:nvPicPr>
          <p:cNvPr id="3074" name="Imagen 1">
            <a:extLst>
              <a:ext uri="{FF2B5EF4-FFF2-40B4-BE49-F238E27FC236}">
                <a16:creationId xmlns:a16="http://schemas.microsoft.com/office/drawing/2014/main" id="{5F7C6B4B-1AD7-41A1-8D8C-E729571C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360" y="1127607"/>
            <a:ext cx="4167045" cy="46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EFAE979-7957-4011-9BED-D49F248C1688}"/>
              </a:ext>
            </a:extLst>
          </p:cNvPr>
          <p:cNvSpPr/>
          <p:nvPr/>
        </p:nvSpPr>
        <p:spPr>
          <a:xfrm>
            <a:off x="4612882" y="185036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CO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Tabla 3: </a:t>
            </a:r>
            <a:r>
              <a:rPr lang="es-CO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Consumo de memoria promedio de la estructura de datos con diferentes conjuntos de datos .</a:t>
            </a:r>
            <a:endParaRPr lang="es-CO" sz="1600" dirty="0">
              <a:latin typeface="Times New Roman" panose="02020603050405020304" pitchFamily="18" charset="0"/>
            </a:endParaRPr>
          </a:p>
        </p:txBody>
      </p:sp>
      <p:pic>
        <p:nvPicPr>
          <p:cNvPr id="3075" name="Imagen 1">
            <a:extLst>
              <a:ext uri="{FF2B5EF4-FFF2-40B4-BE49-F238E27FC236}">
                <a16:creationId xmlns:a16="http://schemas.microsoft.com/office/drawing/2014/main" id="{DA9E079C-CFE2-4639-9575-76B38097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86" y="3122876"/>
            <a:ext cx="5153437" cy="125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7431-8955-41CD-BF51-7599CAC19280}"/>
              </a:ext>
            </a:extLst>
          </p:cNvPr>
          <p:cNvSpPr/>
          <p:nvPr/>
        </p:nvSpPr>
        <p:spPr>
          <a:xfrm>
            <a:off x="1697167" y="3815558"/>
            <a:ext cx="542647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600"/>
              </a:spcAft>
            </a:pPr>
            <a:endParaRPr lang="es-CO" b="1" kern="5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>
              <a:spcAft>
                <a:spcPts val="600"/>
              </a:spcAft>
            </a:pPr>
            <a:endParaRPr lang="es-CO" sz="1600" b="1" kern="5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>
              <a:spcAft>
                <a:spcPts val="600"/>
              </a:spcAft>
            </a:pPr>
            <a:r>
              <a:rPr lang="es-CO" sz="1600" b="1" kern="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Table 4: </a:t>
            </a:r>
            <a:r>
              <a:rPr lang="es-CO" sz="1600" kern="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Análisis de los resultados obtenidos con la implementación de la estructura de datos vs la implementación anterior.</a:t>
            </a:r>
            <a:endParaRPr lang="es-CO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Desarrollado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1051</TotalTime>
  <Words>224</Words>
  <Application>Microsoft Office PowerPoint</Application>
  <PresentationFormat>Presentación en pantalla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Andres Usma</cp:lastModifiedBy>
  <cp:revision>74</cp:revision>
  <dcterms:created xsi:type="dcterms:W3CDTF">2015-03-03T14:30:17Z</dcterms:created>
  <dcterms:modified xsi:type="dcterms:W3CDTF">2018-09-24T03:21:07Z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