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88DD9"/>
    <a:srgbClr val="E15050"/>
    <a:srgbClr val="F99224"/>
    <a:srgbClr val="6DAF27"/>
    <a:srgbClr val="ED3D16"/>
    <a:srgbClr val="D8DBDC"/>
    <a:srgbClr val="1E6165"/>
    <a:srgbClr val="262626"/>
    <a:srgbClr val="4DBC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Estilo medio 4 - Énfasis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191" autoAdjust="0"/>
    <p:restoredTop sz="94660"/>
  </p:normalViewPr>
  <p:slideViewPr>
    <p:cSldViewPr snapToGrid="0">
      <p:cViewPr varScale="1">
        <p:scale>
          <a:sx n="73" d="100"/>
          <a:sy n="73" d="100"/>
        </p:scale>
        <p:origin x="4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6BE1F-460D-4786-8136-1636F8D52A4D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EA3D9-E917-4E36-B30C-91E63977853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036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6BE1F-460D-4786-8136-1636F8D52A4D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EA3D9-E917-4E36-B30C-91E63977853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772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6BE1F-460D-4786-8136-1636F8D52A4D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EA3D9-E917-4E36-B30C-91E63977853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98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6BE1F-460D-4786-8136-1636F8D52A4D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EA3D9-E917-4E36-B30C-91E63977853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936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6BE1F-460D-4786-8136-1636F8D52A4D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EA3D9-E917-4E36-B30C-91E63977853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254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6BE1F-460D-4786-8136-1636F8D52A4D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EA3D9-E917-4E36-B30C-91E63977853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68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6BE1F-460D-4786-8136-1636F8D52A4D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EA3D9-E917-4E36-B30C-91E63977853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376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6BE1F-460D-4786-8136-1636F8D52A4D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EA3D9-E917-4E36-B30C-91E63977853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459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6BE1F-460D-4786-8136-1636F8D52A4D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EA3D9-E917-4E36-B30C-91E63977853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156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6BE1F-460D-4786-8136-1636F8D52A4D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EA3D9-E917-4E36-B30C-91E63977853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256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6BE1F-460D-4786-8136-1636F8D52A4D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EA3D9-E917-4E36-B30C-91E63977853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717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46BE1F-460D-4786-8136-1636F8D52A4D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8EA3D9-E917-4E36-B30C-91E63977853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822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microsoft.com/office/2007/relationships/hdphoto" Target="../media/hdphoto3.wdp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clrChange>
              <a:clrFrom>
                <a:srgbClr val="B0B0B0">
                  <a:alpha val="81961"/>
                </a:srgbClr>
              </a:clrFrom>
              <a:clrTo>
                <a:srgbClr val="B0B0B0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  <a14:imgEffect>
                      <a14:sharpenSoften amount="24000"/>
                    </a14:imgEffect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573" y="-32"/>
            <a:ext cx="9753096" cy="6949472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88000"/>
              </a:srgbClr>
            </a:outerShdw>
          </a:effectLst>
          <a:scene3d>
            <a:camera prst="orthographicFront"/>
            <a:lightRig rig="threePt" dir="t"/>
          </a:scene3d>
          <a:sp3d prstMaterial="dkEdge"/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342" y="635432"/>
            <a:ext cx="10898084" cy="579414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0" y="-32"/>
            <a:ext cx="12192000" cy="6858001"/>
          </a:xfrm>
          <a:prstGeom prst="rect">
            <a:avLst/>
          </a:prstGeom>
          <a:solidFill>
            <a:srgbClr val="262626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TextBox 62"/>
          <p:cNvSpPr txBox="1"/>
          <p:nvPr/>
        </p:nvSpPr>
        <p:spPr>
          <a:xfrm>
            <a:off x="1064781" y="1838727"/>
            <a:ext cx="1006243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b="1" i="1" dirty="0" smtClean="0">
                <a:ln w="6600">
                  <a:solidFill>
                    <a:srgbClr val="E15050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uFill>
                  <a:solidFill>
                    <a:srgbClr val="FFFFFF"/>
                  </a:solidFill>
                </a:uFill>
                <a:latin typeface="Agency FB" panose="020B0503020202020204" pitchFamily="34" charset="0"/>
              </a:rPr>
              <a:t>GESTIÓN </a:t>
            </a:r>
            <a:r>
              <a:rPr lang="es-ES" sz="3200" b="1" i="1" dirty="0">
                <a:ln w="6600">
                  <a:solidFill>
                    <a:srgbClr val="E15050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uFill>
                  <a:solidFill>
                    <a:srgbClr val="FFFFFF"/>
                  </a:solidFill>
                </a:uFill>
                <a:latin typeface="Agency FB" panose="020B0503020202020204" pitchFamily="34" charset="0"/>
              </a:rPr>
              <a:t>PARA EL RECONOCIMIENTO DE COLISIONES ENTRE DRONES POLINIZADORES</a:t>
            </a:r>
            <a:endParaRPr lang="en-US" sz="3200" b="1" dirty="0">
              <a:ln w="6600">
                <a:solidFill>
                  <a:srgbClr val="E15050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uFill>
                <a:solidFill>
                  <a:srgbClr val="FFFFFF"/>
                </a:solidFill>
              </a:uFill>
              <a:latin typeface="Agency FB" panose="020B0503020202020204" pitchFamily="34" charset="0"/>
            </a:endParaRPr>
          </a:p>
          <a:p>
            <a:endParaRPr lang="en-US" sz="24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31" name="TextBox 66"/>
          <p:cNvSpPr txBox="1"/>
          <p:nvPr/>
        </p:nvSpPr>
        <p:spPr>
          <a:xfrm>
            <a:off x="2932872" y="3288243"/>
            <a:ext cx="61196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400" b="1" i="1" dirty="0">
                <a:ln w="6600">
                  <a:solidFill>
                    <a:srgbClr val="E15050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uFill>
                  <a:solidFill>
                    <a:srgbClr val="FFFFFF"/>
                  </a:solidFill>
                </a:uFill>
                <a:latin typeface="Agency FB" panose="020B0503020202020204" pitchFamily="34" charset="0"/>
                <a:ea typeface="DejaVu Sans"/>
              </a:rPr>
              <a:t>Laura </a:t>
            </a:r>
            <a:r>
              <a:rPr lang="en-US" sz="2400" b="1" i="1" dirty="0" err="1">
                <a:ln w="6600">
                  <a:solidFill>
                    <a:srgbClr val="E15050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uFill>
                  <a:solidFill>
                    <a:srgbClr val="FFFFFF"/>
                  </a:solidFill>
                </a:uFill>
                <a:latin typeface="Agency FB" panose="020B0503020202020204" pitchFamily="34" charset="0"/>
                <a:ea typeface="DejaVu Sans"/>
              </a:rPr>
              <a:t>María</a:t>
            </a:r>
            <a:r>
              <a:rPr lang="en-US" sz="2400" b="1" i="1" dirty="0">
                <a:ln w="6600">
                  <a:solidFill>
                    <a:srgbClr val="E15050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uFill>
                  <a:solidFill>
                    <a:srgbClr val="FFFFFF"/>
                  </a:solidFill>
                </a:uFill>
                <a:latin typeface="Agency FB" panose="020B0503020202020204" pitchFamily="34" charset="0"/>
                <a:ea typeface="DejaVu Sans"/>
              </a:rPr>
              <a:t> </a:t>
            </a:r>
            <a:r>
              <a:rPr lang="es-ES" sz="2400" b="1" i="1" dirty="0">
                <a:ln w="6600">
                  <a:solidFill>
                    <a:srgbClr val="E15050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uFill>
                  <a:solidFill>
                    <a:srgbClr val="FFFFFF"/>
                  </a:solidFill>
                </a:uFill>
                <a:latin typeface="Agency FB" panose="020B0503020202020204" pitchFamily="34" charset="0"/>
                <a:ea typeface="DejaVu Sans"/>
              </a:rPr>
              <a:t>Giraldo</a:t>
            </a:r>
            <a:r>
              <a:rPr lang="en-US" sz="2400" b="1" i="1" dirty="0">
                <a:ln w="6600">
                  <a:solidFill>
                    <a:srgbClr val="E15050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uFill>
                  <a:solidFill>
                    <a:srgbClr val="FFFFFF"/>
                  </a:solidFill>
                </a:uFill>
                <a:latin typeface="Agency FB" panose="020B0503020202020204" pitchFamily="34" charset="0"/>
                <a:ea typeface="DejaVu Sans"/>
              </a:rPr>
              <a:t> </a:t>
            </a:r>
            <a:r>
              <a:rPr lang="en-US" sz="2400" b="1" i="1" dirty="0" err="1">
                <a:ln w="6600">
                  <a:solidFill>
                    <a:srgbClr val="E15050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uFill>
                  <a:solidFill>
                    <a:srgbClr val="FFFFFF"/>
                  </a:solidFill>
                </a:uFill>
                <a:latin typeface="Agency FB" panose="020B0503020202020204" pitchFamily="34" charset="0"/>
                <a:ea typeface="DejaVu Sans"/>
              </a:rPr>
              <a:t>Castrillón</a:t>
            </a:r>
            <a:endParaRPr lang="en-US" sz="2400" b="1" i="1" dirty="0">
              <a:ln w="6600">
                <a:solidFill>
                  <a:srgbClr val="E15050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uFill>
                <a:solidFill>
                  <a:srgbClr val="FFFFFF"/>
                </a:solidFill>
              </a:uFill>
              <a:latin typeface="Agency FB" panose="020B0503020202020204" pitchFamily="34" charset="0"/>
              <a:ea typeface="DejaVu Sans"/>
            </a:endParaRPr>
          </a:p>
          <a:p>
            <a:pPr algn="ctr">
              <a:lnSpc>
                <a:spcPct val="100000"/>
              </a:lnSpc>
            </a:pPr>
            <a:r>
              <a:rPr lang="en-US" sz="2400" b="1" i="1" dirty="0">
                <a:ln w="6600">
                  <a:solidFill>
                    <a:srgbClr val="E15050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uFill>
                  <a:solidFill>
                    <a:srgbClr val="FFFFFF"/>
                  </a:solidFill>
                </a:uFill>
                <a:latin typeface="Agency FB" panose="020B0503020202020204" pitchFamily="34" charset="0"/>
              </a:rPr>
              <a:t>Andrés Felipe </a:t>
            </a:r>
            <a:r>
              <a:rPr lang="en-US" sz="2400" b="1" i="1" dirty="0" err="1">
                <a:ln w="6600">
                  <a:solidFill>
                    <a:srgbClr val="E15050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uFill>
                  <a:solidFill>
                    <a:srgbClr val="FFFFFF"/>
                  </a:solidFill>
                </a:uFill>
                <a:latin typeface="Agency FB" panose="020B0503020202020204" pitchFamily="34" charset="0"/>
              </a:rPr>
              <a:t>Oquendo</a:t>
            </a:r>
            <a:r>
              <a:rPr lang="en-US" sz="2400" b="1" i="1" dirty="0">
                <a:ln w="6600">
                  <a:solidFill>
                    <a:srgbClr val="E15050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uFill>
                  <a:solidFill>
                    <a:srgbClr val="FFFFFF"/>
                  </a:solidFill>
                </a:uFill>
                <a:latin typeface="Agency FB" panose="020B0503020202020204" pitchFamily="34" charset="0"/>
              </a:rPr>
              <a:t> </a:t>
            </a:r>
            <a:r>
              <a:rPr lang="en-US" sz="2400" b="1" i="1" dirty="0" err="1">
                <a:ln w="6600">
                  <a:solidFill>
                    <a:srgbClr val="E15050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uFill>
                  <a:solidFill>
                    <a:srgbClr val="FFFFFF"/>
                  </a:solidFill>
                </a:uFill>
                <a:latin typeface="Agency FB" panose="020B0503020202020204" pitchFamily="34" charset="0"/>
              </a:rPr>
              <a:t>Usma</a:t>
            </a:r>
            <a:endParaRPr lang="en-US" b="1" dirty="0">
              <a:ln w="6600">
                <a:solidFill>
                  <a:srgbClr val="E15050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uFill>
                <a:solidFill>
                  <a:srgbClr val="FFFFFF"/>
                </a:solidFill>
              </a:uFill>
              <a:latin typeface="Agency FB" panose="020B0503020202020204" pitchFamily="34" charset="0"/>
            </a:endParaRPr>
          </a:p>
          <a:p>
            <a:pPr algn="ctr">
              <a:lnSpc>
                <a:spcPct val="100000"/>
              </a:lnSpc>
            </a:pPr>
            <a:r>
              <a:rPr lang="en-US" sz="2400" b="1" i="1" dirty="0" err="1">
                <a:ln w="6600">
                  <a:solidFill>
                    <a:srgbClr val="E15050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uFill>
                  <a:solidFill>
                    <a:srgbClr val="FFFFFF"/>
                  </a:solidFill>
                </a:uFill>
                <a:latin typeface="Agency FB" panose="020B0503020202020204" pitchFamily="34" charset="0"/>
                <a:ea typeface="DejaVu Sans"/>
              </a:rPr>
              <a:t>Medellín</a:t>
            </a:r>
            <a:r>
              <a:rPr lang="en-US" sz="2400" b="1" i="1" dirty="0">
                <a:ln w="6600">
                  <a:solidFill>
                    <a:srgbClr val="E15050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uFill>
                  <a:solidFill>
                    <a:srgbClr val="FFFFFF"/>
                  </a:solidFill>
                </a:uFill>
                <a:latin typeface="Agency FB" panose="020B0503020202020204" pitchFamily="34" charset="0"/>
                <a:ea typeface="DejaVu Sans"/>
              </a:rPr>
              <a:t>, </a:t>
            </a:r>
            <a:r>
              <a:rPr lang="en-US" sz="2400" b="1" i="1" dirty="0" smtClean="0">
                <a:ln w="6600">
                  <a:solidFill>
                    <a:srgbClr val="E15050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uFill>
                  <a:solidFill>
                    <a:srgbClr val="FFFFFF"/>
                  </a:solidFill>
                </a:uFill>
                <a:latin typeface="Agency FB" panose="020B0503020202020204" pitchFamily="34" charset="0"/>
                <a:ea typeface="DejaVu Sans"/>
              </a:rPr>
              <a:t>6 de </a:t>
            </a:r>
            <a:r>
              <a:rPr lang="en-US" sz="2400" b="1" i="1" dirty="0" err="1" smtClean="0">
                <a:ln w="6600">
                  <a:solidFill>
                    <a:srgbClr val="E15050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uFill>
                  <a:solidFill>
                    <a:srgbClr val="FFFFFF"/>
                  </a:solidFill>
                </a:uFill>
                <a:latin typeface="Agency FB" panose="020B0503020202020204" pitchFamily="34" charset="0"/>
                <a:ea typeface="DejaVu Sans"/>
              </a:rPr>
              <a:t>Noviembre</a:t>
            </a:r>
            <a:endParaRPr lang="en-US" b="1" dirty="0">
              <a:ln w="6600">
                <a:solidFill>
                  <a:srgbClr val="E15050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uFill>
                <a:solidFill>
                  <a:srgbClr val="FFFFFF"/>
                </a:solidFill>
              </a:u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3902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342" y="635432"/>
            <a:ext cx="10898084" cy="579414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0" y="-32"/>
            <a:ext cx="12192000" cy="6858001"/>
          </a:xfrm>
          <a:prstGeom prst="rect">
            <a:avLst/>
          </a:prstGeom>
          <a:solidFill>
            <a:srgbClr val="262626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919136" y="1251326"/>
            <a:ext cx="9970039" cy="4569141"/>
            <a:chOff x="919136" y="1251326"/>
            <a:chExt cx="9970039" cy="4569141"/>
          </a:xfrm>
        </p:grpSpPr>
        <p:grpSp>
          <p:nvGrpSpPr>
            <p:cNvPr id="32" name="Group 31"/>
            <p:cNvGrpSpPr/>
            <p:nvPr/>
          </p:nvGrpSpPr>
          <p:grpSpPr>
            <a:xfrm>
              <a:off x="919136" y="2103759"/>
              <a:ext cx="9970039" cy="2798458"/>
              <a:chOff x="805448" y="2029770"/>
              <a:chExt cx="9970039" cy="2798458"/>
            </a:xfrm>
          </p:grpSpPr>
          <p:sp>
            <p:nvSpPr>
              <p:cNvPr id="9" name="Teardrop 8"/>
              <p:cNvSpPr/>
              <p:nvPr/>
            </p:nvSpPr>
            <p:spPr>
              <a:xfrm rot="2742398">
                <a:off x="8941850" y="2543818"/>
                <a:ext cx="1832741" cy="1834533"/>
              </a:xfrm>
              <a:prstGeom prst="teardrop">
                <a:avLst/>
              </a:prstGeom>
              <a:solidFill>
                <a:srgbClr val="4DBCC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2779679" y="3412957"/>
                <a:ext cx="6446520" cy="18288"/>
              </a:xfrm>
              <a:prstGeom prst="rect">
                <a:avLst/>
              </a:prstGeom>
              <a:solidFill>
                <a:srgbClr val="4DBCC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" name="Freeform: Shape 20"/>
              <p:cNvSpPr/>
              <p:nvPr/>
            </p:nvSpPr>
            <p:spPr>
              <a:xfrm rot="5400000">
                <a:off x="415447" y="2419771"/>
                <a:ext cx="2798458" cy="2018456"/>
              </a:xfrm>
              <a:custGeom>
                <a:avLst/>
                <a:gdLst>
                  <a:gd name="connsiteX0" fmla="*/ 0 w 4394418"/>
                  <a:gd name="connsiteY0" fmla="*/ 2711116 h 2711116"/>
                  <a:gd name="connsiteX1" fmla="*/ 2197209 w 4394418"/>
                  <a:gd name="connsiteY1" fmla="*/ 0 h 2711116"/>
                  <a:gd name="connsiteX2" fmla="*/ 4394418 w 4394418"/>
                  <a:gd name="connsiteY2" fmla="*/ 2711116 h 2711116"/>
                  <a:gd name="connsiteX3" fmla="*/ 4394416 w 4394418"/>
                  <a:gd name="connsiteY3" fmla="*/ 2711116 h 2711116"/>
                  <a:gd name="connsiteX4" fmla="*/ 2197209 w 4394418"/>
                  <a:gd name="connsiteY4" fmla="*/ 1982442 h 2711116"/>
                  <a:gd name="connsiteX5" fmla="*/ 1 w 4394418"/>
                  <a:gd name="connsiteY5" fmla="*/ 2711116 h 2711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94418" h="2711116">
                    <a:moveTo>
                      <a:pt x="0" y="2711116"/>
                    </a:moveTo>
                    <a:lnTo>
                      <a:pt x="2197209" y="0"/>
                    </a:lnTo>
                    <a:lnTo>
                      <a:pt x="4394418" y="2711116"/>
                    </a:lnTo>
                    <a:lnTo>
                      <a:pt x="4394416" y="2711116"/>
                    </a:lnTo>
                    <a:lnTo>
                      <a:pt x="2197209" y="1982442"/>
                    </a:lnTo>
                    <a:lnTo>
                      <a:pt x="1" y="2711116"/>
                    </a:lnTo>
                    <a:close/>
                  </a:path>
                </a:pathLst>
              </a:custGeom>
              <a:solidFill>
                <a:srgbClr val="4DBCC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4" name="Rectangle 23"/>
            <p:cNvSpPr/>
            <p:nvPr/>
          </p:nvSpPr>
          <p:spPr>
            <a:xfrm rot="3396305">
              <a:off x="6298530" y="2385182"/>
              <a:ext cx="2286000" cy="18288"/>
            </a:xfrm>
            <a:prstGeom prst="rect">
              <a:avLst/>
            </a:prstGeom>
            <a:solidFill>
              <a:srgbClr val="ED3D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Oval 24"/>
            <p:cNvSpPr/>
            <p:nvPr/>
          </p:nvSpPr>
          <p:spPr>
            <a:xfrm>
              <a:off x="7824959" y="3240475"/>
              <a:ext cx="538724" cy="525025"/>
            </a:xfrm>
            <a:prstGeom prst="ellipse">
              <a:avLst/>
            </a:prstGeom>
            <a:solidFill>
              <a:srgbClr val="ED3D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6391303" y="3240475"/>
              <a:ext cx="538724" cy="525025"/>
            </a:xfrm>
            <a:prstGeom prst="ellipse">
              <a:avLst/>
            </a:prstGeom>
            <a:solidFill>
              <a:srgbClr val="F992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4957647" y="3240475"/>
              <a:ext cx="538724" cy="525025"/>
            </a:xfrm>
            <a:prstGeom prst="ellipse">
              <a:avLst/>
            </a:prstGeom>
            <a:solidFill>
              <a:srgbClr val="6DAF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3523991" y="3240475"/>
              <a:ext cx="538724" cy="525025"/>
            </a:xfrm>
            <a:prstGeom prst="ellipse">
              <a:avLst/>
            </a:prstGeom>
            <a:solidFill>
              <a:srgbClr val="188D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 rot="3396305">
              <a:off x="3439686" y="2385182"/>
              <a:ext cx="2286000" cy="18288"/>
            </a:xfrm>
            <a:prstGeom prst="rect">
              <a:avLst/>
            </a:prstGeom>
            <a:solidFill>
              <a:srgbClr val="6DAF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Rectangle 37"/>
            <p:cNvSpPr/>
            <p:nvPr/>
          </p:nvSpPr>
          <p:spPr>
            <a:xfrm rot="3396305">
              <a:off x="6242073" y="4668323"/>
              <a:ext cx="2286000" cy="18288"/>
            </a:xfrm>
            <a:prstGeom prst="rect">
              <a:avLst/>
            </a:prstGeom>
            <a:solidFill>
              <a:srgbClr val="F992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Rectangle 38"/>
            <p:cNvSpPr/>
            <p:nvPr/>
          </p:nvSpPr>
          <p:spPr>
            <a:xfrm rot="3396305">
              <a:off x="3341542" y="4668323"/>
              <a:ext cx="2286000" cy="18288"/>
            </a:xfrm>
            <a:prstGeom prst="rect">
              <a:avLst/>
            </a:prstGeom>
            <a:solidFill>
              <a:srgbClr val="188D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6167983" y="1302386"/>
              <a:ext cx="58034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>
                  <a:solidFill>
                    <a:srgbClr val="ED3D16"/>
                  </a:solidFill>
                  <a:latin typeface="Agency FB" panose="020B0503020202020204" pitchFamily="34" charset="0"/>
                </a:rPr>
                <a:t>01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090221" y="1996439"/>
              <a:ext cx="223483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sz="2400" dirty="0" smtClean="0">
                  <a:solidFill>
                    <a:schemeClr val="bg1"/>
                  </a:solidFill>
                  <a:latin typeface="Agency FB" panose="020B0503020202020204" pitchFamily="34" charset="0"/>
                </a:rPr>
                <a:t>Estructura de datos</a:t>
              </a:r>
            </a:p>
            <a:p>
              <a:r>
                <a:rPr lang="es-CO" sz="2400" dirty="0" smtClean="0">
                  <a:solidFill>
                    <a:schemeClr val="bg1"/>
                  </a:solidFill>
                  <a:latin typeface="Agency FB" panose="020B0503020202020204" pitchFamily="34" charset="0"/>
                </a:rPr>
                <a:t>diseñada</a:t>
              </a:r>
              <a:endParaRPr lang="en-US" sz="2400" dirty="0">
                <a:solidFill>
                  <a:schemeClr val="bg1"/>
                </a:solidFill>
                <a:latin typeface="Agency FB" panose="020B0503020202020204" pitchFamily="34" charset="0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192711" y="1338775"/>
              <a:ext cx="70751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>
                  <a:solidFill>
                    <a:srgbClr val="6DAF27"/>
                  </a:solidFill>
                  <a:latin typeface="Agency FB" panose="020B0503020202020204" pitchFamily="34" charset="0"/>
                </a:rPr>
                <a:t>02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2242120" y="2032828"/>
              <a:ext cx="223483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sz="2400" dirty="0" smtClean="0">
                  <a:solidFill>
                    <a:schemeClr val="bg1"/>
                  </a:solidFill>
                  <a:latin typeface="Agency FB" panose="020B0503020202020204" pitchFamily="34" charset="0"/>
                </a:rPr>
                <a:t>Operaciones de la </a:t>
              </a:r>
            </a:p>
            <a:p>
              <a:r>
                <a:rPr lang="es-CO" sz="2400" dirty="0">
                  <a:solidFill>
                    <a:schemeClr val="bg1"/>
                  </a:solidFill>
                  <a:latin typeface="Agency FB" panose="020B0503020202020204" pitchFamily="34" charset="0"/>
                </a:rPr>
                <a:t>e</a:t>
              </a:r>
              <a:r>
                <a:rPr lang="es-CO" sz="2400" dirty="0" smtClean="0">
                  <a:solidFill>
                    <a:schemeClr val="bg1"/>
                  </a:solidFill>
                  <a:latin typeface="Agency FB" panose="020B0503020202020204" pitchFamily="34" charset="0"/>
                </a:rPr>
                <a:t>structura de datos</a:t>
              </a:r>
              <a:endParaRPr lang="en-US" sz="2400" dirty="0">
                <a:solidFill>
                  <a:schemeClr val="bg1"/>
                </a:solidFill>
                <a:latin typeface="Agency FB" panose="020B0503020202020204" pitchFamily="34" charset="0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5848572" y="3862441"/>
              <a:ext cx="113936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>
                  <a:solidFill>
                    <a:srgbClr val="F99224"/>
                  </a:solidFill>
                  <a:latin typeface="Agency FB" panose="020B0503020202020204" pitchFamily="34" charset="0"/>
                </a:rPr>
                <a:t>04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5121292" y="4556494"/>
              <a:ext cx="223483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sz="2400" dirty="0" smtClean="0">
                  <a:solidFill>
                    <a:schemeClr val="bg1"/>
                  </a:solidFill>
                  <a:latin typeface="Agency FB" panose="020B0503020202020204" pitchFamily="34" charset="0"/>
                </a:rPr>
                <a:t>Consumo de tiempo y memoria</a:t>
              </a:r>
              <a:endParaRPr lang="en-US" sz="2400" dirty="0">
                <a:solidFill>
                  <a:schemeClr val="bg1"/>
                </a:solidFill>
                <a:latin typeface="Agency FB" panose="020B0503020202020204" pitchFamily="34" charset="0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3087806" y="3859304"/>
              <a:ext cx="95704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>
                  <a:solidFill>
                    <a:srgbClr val="188DD9"/>
                  </a:solidFill>
                  <a:latin typeface="Agency FB" panose="020B0503020202020204" pitchFamily="34" charset="0"/>
                </a:rPr>
                <a:t>03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2162164" y="4553357"/>
              <a:ext cx="223483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sz="2400" dirty="0" smtClean="0">
                  <a:solidFill>
                    <a:schemeClr val="bg1"/>
                  </a:solidFill>
                  <a:latin typeface="Agency FB" panose="020B0503020202020204" pitchFamily="34" charset="0"/>
                </a:rPr>
                <a:t>Criterios del diseño de la estructura  </a:t>
              </a:r>
              <a:endParaRPr lang="en-US" sz="2400" dirty="0">
                <a:solidFill>
                  <a:schemeClr val="bg1"/>
                </a:solidFill>
                <a:latin typeface="Agency FB" panose="020B0503020202020204" pitchFamily="34" charset="0"/>
              </a:endParaRPr>
            </a:p>
          </p:txBody>
        </p:sp>
        <p:sp>
          <p:nvSpPr>
            <p:cNvPr id="68" name="Oval 67"/>
            <p:cNvSpPr/>
            <p:nvPr/>
          </p:nvSpPr>
          <p:spPr>
            <a:xfrm>
              <a:off x="9971908" y="2925047"/>
              <a:ext cx="505300" cy="503922"/>
            </a:xfrm>
            <a:prstGeom prst="ellipse">
              <a:avLst/>
            </a:prstGeom>
            <a:solidFill>
              <a:srgbClr val="1E61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/>
            <p:cNvSpPr/>
            <p:nvPr/>
          </p:nvSpPr>
          <p:spPr>
            <a:xfrm>
              <a:off x="10091779" y="2957131"/>
              <a:ext cx="352900" cy="340894"/>
            </a:xfrm>
            <a:prstGeom prst="ellipse">
              <a:avLst/>
            </a:prstGeom>
            <a:solidFill>
              <a:srgbClr val="D8DB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5548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342" y="635432"/>
            <a:ext cx="10898084" cy="579414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0" y="-32"/>
            <a:ext cx="12192000" cy="6858001"/>
          </a:xfrm>
          <a:prstGeom prst="rect">
            <a:avLst/>
          </a:prstGeom>
          <a:solidFill>
            <a:srgbClr val="262626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TextBox 39"/>
          <p:cNvSpPr txBox="1"/>
          <p:nvPr/>
        </p:nvSpPr>
        <p:spPr>
          <a:xfrm>
            <a:off x="0" y="207043"/>
            <a:ext cx="214231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>
                <a:solidFill>
                  <a:srgbClr val="ED3D16"/>
                </a:solidFill>
                <a:latin typeface="Agency FB" panose="020B0503020202020204" pitchFamily="34" charset="0"/>
              </a:rPr>
              <a:t>01</a:t>
            </a:r>
          </a:p>
        </p:txBody>
      </p:sp>
      <p:pic>
        <p:nvPicPr>
          <p:cNvPr id="1026" name="Picture 2" descr="octre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7611" y="101547"/>
            <a:ext cx="8856526" cy="6594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TextBox 66"/>
          <p:cNvSpPr txBox="1"/>
          <p:nvPr/>
        </p:nvSpPr>
        <p:spPr>
          <a:xfrm>
            <a:off x="583109" y="5905979"/>
            <a:ext cx="45804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4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Gráfico 1: </a:t>
            </a:r>
            <a:r>
              <a:rPr lang="es-CO" sz="2400" dirty="0" err="1" smtClean="0">
                <a:solidFill>
                  <a:schemeClr val="bg1"/>
                </a:solidFill>
                <a:latin typeface="Agency FB" panose="020B0503020202020204" pitchFamily="34" charset="0"/>
              </a:rPr>
              <a:t>Octree</a:t>
            </a:r>
            <a:r>
              <a:rPr lang="es-CO" sz="24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 como estructura general.</a:t>
            </a:r>
          </a:p>
        </p:txBody>
      </p:sp>
    </p:spTree>
    <p:extLst>
      <p:ext uri="{BB962C8B-B14F-4D97-AF65-F5344CB8AC3E}">
        <p14:creationId xmlns:p14="http://schemas.microsoft.com/office/powerpoint/2010/main" val="519267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/>
          <p:cNvSpPr/>
          <p:nvPr/>
        </p:nvSpPr>
        <p:spPr>
          <a:xfrm>
            <a:off x="6988629" y="5042263"/>
            <a:ext cx="1502229" cy="138731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342" y="635432"/>
            <a:ext cx="10898084" cy="579414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0" y="-32"/>
            <a:ext cx="12192000" cy="6858001"/>
          </a:xfrm>
          <a:prstGeom prst="rect">
            <a:avLst/>
          </a:prstGeom>
          <a:solidFill>
            <a:srgbClr val="262626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TextBox 61"/>
          <p:cNvSpPr txBox="1"/>
          <p:nvPr/>
        </p:nvSpPr>
        <p:spPr>
          <a:xfrm>
            <a:off x="10413278" y="0"/>
            <a:ext cx="158829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>
                <a:solidFill>
                  <a:srgbClr val="6DAF27"/>
                </a:solidFill>
                <a:latin typeface="Agency FB" panose="020B0503020202020204" pitchFamily="34" charset="0"/>
              </a:rPr>
              <a:t>02</a:t>
            </a:r>
          </a:p>
        </p:txBody>
      </p:sp>
      <p:pic>
        <p:nvPicPr>
          <p:cNvPr id="2050" name="Picture 2" descr="Inser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1571" y="496886"/>
            <a:ext cx="8258249" cy="5864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TextBox 66"/>
          <p:cNvSpPr txBox="1"/>
          <p:nvPr/>
        </p:nvSpPr>
        <p:spPr>
          <a:xfrm>
            <a:off x="309342" y="428356"/>
            <a:ext cx="45804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4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Gráfico 2: Operación insertar.</a:t>
            </a:r>
          </a:p>
          <a:p>
            <a:pPr algn="ctr"/>
            <a:r>
              <a:rPr lang="es-CO" sz="24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Complejidad: O(n*log(n))</a:t>
            </a:r>
            <a:endParaRPr lang="en-US" sz="24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5225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lipse 2"/>
          <p:cNvSpPr/>
          <p:nvPr/>
        </p:nvSpPr>
        <p:spPr>
          <a:xfrm>
            <a:off x="8676328" y="342197"/>
            <a:ext cx="2103120" cy="217893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342" y="635432"/>
            <a:ext cx="10898084" cy="5794148"/>
          </a:xfrm>
          <a:prstGeom prst="rect">
            <a:avLst/>
          </a:prstGeom>
        </p:spPr>
      </p:pic>
      <p:sp>
        <p:nvSpPr>
          <p:cNvPr id="4" name="TextBox 61"/>
          <p:cNvSpPr txBox="1"/>
          <p:nvPr/>
        </p:nvSpPr>
        <p:spPr>
          <a:xfrm>
            <a:off x="0" y="13031"/>
            <a:ext cx="158829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>
                <a:solidFill>
                  <a:srgbClr val="6DAF27"/>
                </a:solidFill>
                <a:latin typeface="Agency FB" panose="020B0503020202020204" pitchFamily="34" charset="0"/>
              </a:rPr>
              <a:t>02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0530" y="342197"/>
            <a:ext cx="8510939" cy="6173606"/>
          </a:xfrm>
          <a:prstGeom prst="rect">
            <a:avLst/>
          </a:prstGeom>
        </p:spPr>
      </p:pic>
      <p:sp>
        <p:nvSpPr>
          <p:cNvPr id="8" name="TextBox 66"/>
          <p:cNvSpPr txBox="1"/>
          <p:nvPr/>
        </p:nvSpPr>
        <p:spPr>
          <a:xfrm>
            <a:off x="7729045" y="4013690"/>
            <a:ext cx="45804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4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Gráfico 3: Ubicación en los nodos.</a:t>
            </a:r>
          </a:p>
          <a:p>
            <a:pPr algn="ctr"/>
            <a:r>
              <a:rPr lang="es-CO" sz="2400" dirty="0">
                <a:solidFill>
                  <a:schemeClr val="bg1"/>
                </a:solidFill>
                <a:latin typeface="Agency FB" panose="020B0503020202020204" pitchFamily="34" charset="0"/>
              </a:rPr>
              <a:t>Complejidad: </a:t>
            </a:r>
            <a:r>
              <a:rPr lang="en-US" sz="24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O(1</a:t>
            </a:r>
            <a:r>
              <a:rPr lang="en-US" sz="2400" dirty="0">
                <a:solidFill>
                  <a:schemeClr val="bg1"/>
                </a:solidFill>
                <a:latin typeface="Agency FB" panose="020B0503020202020204" pitchFamily="34" charset="0"/>
              </a:rPr>
              <a:t>)</a:t>
            </a:r>
            <a:endParaRPr lang="en-US" sz="24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3948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lipse 2"/>
          <p:cNvSpPr/>
          <p:nvPr/>
        </p:nvSpPr>
        <p:spPr>
          <a:xfrm>
            <a:off x="2821577" y="1933303"/>
            <a:ext cx="6244046" cy="334409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342" y="635432"/>
            <a:ext cx="10898084" cy="579414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0" y="-32"/>
            <a:ext cx="12192000" cy="6858001"/>
          </a:xfrm>
          <a:prstGeom prst="rect">
            <a:avLst/>
          </a:prstGeom>
          <a:solidFill>
            <a:srgbClr val="262626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61"/>
          <p:cNvSpPr txBox="1"/>
          <p:nvPr/>
        </p:nvSpPr>
        <p:spPr>
          <a:xfrm>
            <a:off x="10603705" y="-149398"/>
            <a:ext cx="158829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>
                <a:solidFill>
                  <a:srgbClr val="6DAF27"/>
                </a:solidFill>
                <a:latin typeface="Agency FB" panose="020B0503020202020204" pitchFamily="34" charset="0"/>
              </a:rPr>
              <a:t>02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29399" y1="48608" x2="30512" y2="49114"/>
                        <a14:foregroundMark x1="24722" y1="46076" x2="24722" y2="46076"/>
                        <a14:foregroundMark x1="24276" y1="53924" x2="24276" y2="53924"/>
                        <a14:foregroundMark x1="28953" y1="60759" x2="28953" y2="60759"/>
                        <a14:foregroundMark x1="69042" y1="51899" x2="69042" y2="51899"/>
                        <a14:foregroundMark x1="73497" y1="55190" x2="73497" y2="55190"/>
                        <a14:foregroundMark x1="67706" y1="55190" x2="67706" y2="55190"/>
                        <a14:foregroundMark x1="69042" y1="61519" x2="69042" y2="61519"/>
                        <a14:foregroundMark x1="75056" y1="61772" x2="75056" y2="61772"/>
                        <a14:foregroundMark x1="74833" y1="61013" x2="74833" y2="61013"/>
                        <a14:foregroundMark x1="76169" y1="54177" x2="76169" y2="54177"/>
                        <a14:foregroundMark x1="76392" y1="48101" x2="76392" y2="48101"/>
                        <a14:foregroundMark x1="79733" y1="54430" x2="79733" y2="54430"/>
                        <a14:foregroundMark x1="68820" y1="47089" x2="68820" y2="47089"/>
                        <a14:foregroundMark x1="68151" y1="42532" x2="68151" y2="42532"/>
                        <a14:foregroundMark x1="68597" y1="38481" x2="68597" y2="38481"/>
                        <a14:foregroundMark x1="69042" y1="36456" x2="69042" y2="36456"/>
                        <a14:foregroundMark x1="70156" y1="36456" x2="70156" y2="36456"/>
                        <a14:foregroundMark x1="27840" y1="65063" x2="27840" y2="65063"/>
                        <a14:backgroundMark x1="50780" y1="32658" x2="50780" y2="32658"/>
                        <a14:backgroundMark x1="45212" y1="47848" x2="45212" y2="4784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8265" y="25445"/>
            <a:ext cx="7766626" cy="6832555"/>
          </a:xfrm>
          <a:prstGeom prst="rect">
            <a:avLst/>
          </a:prstGeom>
        </p:spPr>
      </p:pic>
      <p:sp>
        <p:nvSpPr>
          <p:cNvPr id="11" name="CuadroTexto 10"/>
          <p:cNvSpPr txBox="1"/>
          <p:nvPr/>
        </p:nvSpPr>
        <p:spPr>
          <a:xfrm>
            <a:off x="5612674" y="2809078"/>
            <a:ext cx="9666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000" b="1" dirty="0" smtClean="0">
                <a:latin typeface="Agency FB" panose="020B0503020202020204" pitchFamily="34" charset="0"/>
              </a:rPr>
              <a:t>???</a:t>
            </a:r>
            <a:endParaRPr lang="en-US" sz="4000" b="1" dirty="0">
              <a:latin typeface="Agency FB" panose="020B0503020202020204" pitchFamily="34" charset="0"/>
            </a:endParaRPr>
          </a:p>
        </p:txBody>
      </p:sp>
      <p:sp>
        <p:nvSpPr>
          <p:cNvPr id="12" name="TextBox 66"/>
          <p:cNvSpPr txBox="1"/>
          <p:nvPr/>
        </p:nvSpPr>
        <p:spPr>
          <a:xfrm>
            <a:off x="3718845" y="5633569"/>
            <a:ext cx="51900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4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Gráfico 4:Distancia entre abejas de un mismo nodo.</a:t>
            </a:r>
          </a:p>
          <a:p>
            <a:pPr algn="ctr"/>
            <a:r>
              <a:rPr lang="es-CO" sz="2400" dirty="0">
                <a:solidFill>
                  <a:schemeClr val="bg1"/>
                </a:solidFill>
                <a:latin typeface="Agency FB" panose="020B0503020202020204" pitchFamily="34" charset="0"/>
              </a:rPr>
              <a:t>Complejidad: </a:t>
            </a:r>
            <a:r>
              <a:rPr lang="es-CO" sz="24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O(n*log(n))</a:t>
            </a:r>
            <a:endParaRPr lang="en-US" sz="24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627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342" y="635432"/>
            <a:ext cx="10898084" cy="579414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0" y="-32"/>
            <a:ext cx="12192000" cy="6858001"/>
          </a:xfrm>
          <a:prstGeom prst="rect">
            <a:avLst/>
          </a:prstGeom>
          <a:solidFill>
            <a:srgbClr val="262626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65"/>
          <p:cNvSpPr txBox="1"/>
          <p:nvPr/>
        </p:nvSpPr>
        <p:spPr>
          <a:xfrm>
            <a:off x="0" y="37226"/>
            <a:ext cx="17323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>
                <a:solidFill>
                  <a:srgbClr val="188DD9"/>
                </a:solidFill>
                <a:latin typeface="Agency FB" panose="020B0503020202020204" pitchFamily="34" charset="0"/>
              </a:rPr>
              <a:t>03</a:t>
            </a:r>
          </a:p>
        </p:txBody>
      </p:sp>
      <p:sp>
        <p:nvSpPr>
          <p:cNvPr id="5" name="TextBox 66"/>
          <p:cNvSpPr txBox="1"/>
          <p:nvPr/>
        </p:nvSpPr>
        <p:spPr>
          <a:xfrm>
            <a:off x="2148932" y="1305964"/>
            <a:ext cx="847117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600" dirty="0">
                <a:solidFill>
                  <a:schemeClr val="bg1"/>
                </a:solidFill>
                <a:latin typeface="Agency FB" panose="020B0503020202020204" pitchFamily="34" charset="0"/>
              </a:rPr>
              <a:t>Se diseñó la estructura de datos como un </a:t>
            </a:r>
            <a:r>
              <a:rPr lang="es-ES" sz="3600" dirty="0" err="1">
                <a:solidFill>
                  <a:schemeClr val="bg1"/>
                </a:solidFill>
                <a:latin typeface="Agency FB" panose="020B0503020202020204" pitchFamily="34" charset="0"/>
              </a:rPr>
              <a:t>octree</a:t>
            </a:r>
            <a:r>
              <a:rPr lang="es-ES" sz="3600" dirty="0">
                <a:solidFill>
                  <a:schemeClr val="bg1"/>
                </a:solidFill>
                <a:latin typeface="Agency FB" panose="020B0503020202020204" pitchFamily="34" charset="0"/>
              </a:rPr>
              <a:t>, de tal forma que se creen subgrupos de las abejas totales y que las comparaciones se hagan dentro de cada subgrupo y no entren todas las abejas del conjunto de datos. </a:t>
            </a:r>
            <a:r>
              <a:rPr lang="es-ES" sz="3600" dirty="0" smtClean="0">
                <a:solidFill>
                  <a:srgbClr val="188DD9"/>
                </a:solidFill>
                <a:latin typeface="Agency FB" panose="020B0503020202020204" pitchFamily="34" charset="0"/>
              </a:rPr>
              <a:t>la </a:t>
            </a:r>
            <a:r>
              <a:rPr lang="es-ES" sz="3600" dirty="0">
                <a:solidFill>
                  <a:srgbClr val="188DD9"/>
                </a:solidFill>
                <a:latin typeface="Agency FB" panose="020B0503020202020204" pitchFamily="34" charset="0"/>
              </a:rPr>
              <a:t>complejidad de este algoritmo </a:t>
            </a:r>
            <a:r>
              <a:rPr lang="es-ES" sz="3600" dirty="0" smtClean="0">
                <a:solidFill>
                  <a:srgbClr val="188DD9"/>
                </a:solidFill>
                <a:latin typeface="Agency FB" panose="020B0503020202020204" pitchFamily="34" charset="0"/>
              </a:rPr>
              <a:t>O(n*</a:t>
            </a:r>
            <a:r>
              <a:rPr lang="es-ES" sz="3600" dirty="0" err="1" smtClean="0">
                <a:solidFill>
                  <a:srgbClr val="188DD9"/>
                </a:solidFill>
                <a:latin typeface="Agency FB" panose="020B0503020202020204" pitchFamily="34" charset="0"/>
              </a:rPr>
              <a:t>logn</a:t>
            </a:r>
            <a:r>
              <a:rPr lang="es-ES" sz="3600" dirty="0" smtClean="0">
                <a:solidFill>
                  <a:srgbClr val="188DD9"/>
                </a:solidFill>
                <a:latin typeface="Agency FB" panose="020B0503020202020204" pitchFamily="34" charset="0"/>
              </a:rPr>
              <a:t>)</a:t>
            </a:r>
            <a:r>
              <a:rPr lang="es-ES" sz="36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 </a:t>
            </a:r>
            <a:r>
              <a:rPr lang="es-ES" sz="3600" dirty="0">
                <a:solidFill>
                  <a:srgbClr val="188DD9"/>
                </a:solidFill>
                <a:latin typeface="Agency FB" panose="020B0503020202020204" pitchFamily="34" charset="0"/>
              </a:rPr>
              <a:t>para una </a:t>
            </a:r>
            <a:r>
              <a:rPr lang="es-ES" sz="3600" dirty="0" smtClean="0">
                <a:solidFill>
                  <a:srgbClr val="188DD9"/>
                </a:solidFill>
                <a:latin typeface="Agency FB" panose="020B0503020202020204" pitchFamily="34" charset="0"/>
              </a:rPr>
              <a:t>lectura </a:t>
            </a:r>
            <a:r>
              <a:rPr lang="es-ES" sz="3600" dirty="0">
                <a:solidFill>
                  <a:srgbClr val="188DD9"/>
                </a:solidFill>
                <a:latin typeface="Agency FB" panose="020B0503020202020204" pitchFamily="34" charset="0"/>
              </a:rPr>
              <a:t>de 100.000 abejas </a:t>
            </a:r>
            <a:r>
              <a:rPr lang="es-ES" sz="3600" dirty="0" smtClean="0">
                <a:solidFill>
                  <a:srgbClr val="188DD9"/>
                </a:solidFill>
                <a:latin typeface="Agency FB" panose="020B0503020202020204" pitchFamily="34" charset="0"/>
              </a:rPr>
              <a:t>nos brinda un </a:t>
            </a:r>
            <a:r>
              <a:rPr lang="es-ES" sz="3600" dirty="0">
                <a:solidFill>
                  <a:srgbClr val="188DD9"/>
                </a:solidFill>
                <a:latin typeface="Agency FB" panose="020B0503020202020204" pitchFamily="34" charset="0"/>
              </a:rPr>
              <a:t>tiempo de 11.551 segundos</a:t>
            </a:r>
            <a:r>
              <a:rPr lang="es-ES" sz="3600" dirty="0">
                <a:solidFill>
                  <a:schemeClr val="bg1"/>
                </a:solidFill>
                <a:latin typeface="Agency FB" panose="020B0503020202020204" pitchFamily="34" charset="0"/>
              </a:rPr>
              <a:t> lo que permite optimizar el trabajo con bases de datos bastante grandes. </a:t>
            </a:r>
            <a:endParaRPr lang="en-US" sz="36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9464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342" y="635432"/>
            <a:ext cx="10898084" cy="579414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0" y="-32"/>
            <a:ext cx="12192000" cy="6858001"/>
          </a:xfrm>
          <a:prstGeom prst="rect">
            <a:avLst/>
          </a:prstGeom>
          <a:solidFill>
            <a:srgbClr val="262626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63"/>
          <p:cNvSpPr txBox="1"/>
          <p:nvPr/>
        </p:nvSpPr>
        <p:spPr>
          <a:xfrm>
            <a:off x="9832743" y="-32"/>
            <a:ext cx="235925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>
                <a:solidFill>
                  <a:srgbClr val="F99224"/>
                </a:solidFill>
                <a:latin typeface="Agency FB" panose="020B0503020202020204" pitchFamily="34" charset="0"/>
              </a:rPr>
              <a:t>04</a:t>
            </a:r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5043922"/>
              </p:ext>
            </p:extLst>
          </p:nvPr>
        </p:nvGraphicFramePr>
        <p:xfrm>
          <a:off x="1648098" y="1532959"/>
          <a:ext cx="8895804" cy="1040424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482634">
                  <a:extLst>
                    <a:ext uri="{9D8B030D-6E8A-4147-A177-3AD203B41FA5}">
                      <a16:colId xmlns:a16="http://schemas.microsoft.com/office/drawing/2014/main" val="4097896819"/>
                    </a:ext>
                  </a:extLst>
                </a:gridCol>
                <a:gridCol w="1482634">
                  <a:extLst>
                    <a:ext uri="{9D8B030D-6E8A-4147-A177-3AD203B41FA5}">
                      <a16:colId xmlns:a16="http://schemas.microsoft.com/office/drawing/2014/main" val="2501063875"/>
                    </a:ext>
                  </a:extLst>
                </a:gridCol>
                <a:gridCol w="1482634">
                  <a:extLst>
                    <a:ext uri="{9D8B030D-6E8A-4147-A177-3AD203B41FA5}">
                      <a16:colId xmlns:a16="http://schemas.microsoft.com/office/drawing/2014/main" val="3113050603"/>
                    </a:ext>
                  </a:extLst>
                </a:gridCol>
                <a:gridCol w="1482634">
                  <a:extLst>
                    <a:ext uri="{9D8B030D-6E8A-4147-A177-3AD203B41FA5}">
                      <a16:colId xmlns:a16="http://schemas.microsoft.com/office/drawing/2014/main" val="1675513093"/>
                    </a:ext>
                  </a:extLst>
                </a:gridCol>
                <a:gridCol w="1482634">
                  <a:extLst>
                    <a:ext uri="{9D8B030D-6E8A-4147-A177-3AD203B41FA5}">
                      <a16:colId xmlns:a16="http://schemas.microsoft.com/office/drawing/2014/main" val="1837444163"/>
                    </a:ext>
                  </a:extLst>
                </a:gridCol>
                <a:gridCol w="1482634">
                  <a:extLst>
                    <a:ext uri="{9D8B030D-6E8A-4147-A177-3AD203B41FA5}">
                      <a16:colId xmlns:a16="http://schemas.microsoft.com/office/drawing/2014/main" val="1285935911"/>
                    </a:ext>
                  </a:extLst>
                </a:gridCol>
              </a:tblGrid>
              <a:tr h="52021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CO" sz="1800" dirty="0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  <a:ea typeface="Times New Roman" panose="02020603050405020304" pitchFamily="18" charset="0"/>
                        </a:rPr>
                        <a:t>10 abejas</a:t>
                      </a:r>
                      <a:endParaRPr lang="en-US" sz="1800" dirty="0">
                        <a:effectLst/>
                        <a:latin typeface="Agency FB" panose="020B0503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CO" sz="1800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  <a:ea typeface="Times New Roman" panose="02020603050405020304" pitchFamily="18" charset="0"/>
                        </a:rPr>
                        <a:t>100 abejas</a:t>
                      </a:r>
                      <a:endParaRPr lang="en-US" sz="1800">
                        <a:effectLst/>
                        <a:latin typeface="Agency FB" panose="020B0503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CO" sz="1800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  <a:ea typeface="Times New Roman" panose="02020603050405020304" pitchFamily="18" charset="0"/>
                        </a:rPr>
                        <a:t>1000 abejas</a:t>
                      </a:r>
                      <a:endParaRPr lang="en-US" sz="1800">
                        <a:effectLst/>
                        <a:latin typeface="Agency FB" panose="020B0503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CO" sz="1800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  <a:ea typeface="Times New Roman" panose="02020603050405020304" pitchFamily="18" charset="0"/>
                        </a:rPr>
                        <a:t>10000 abejas</a:t>
                      </a:r>
                      <a:endParaRPr lang="en-US" sz="1800">
                        <a:effectLst/>
                        <a:latin typeface="Agency FB" panose="020B0503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CO" sz="1800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  <a:ea typeface="Times New Roman" panose="02020603050405020304" pitchFamily="18" charset="0"/>
                        </a:rPr>
                        <a:t>100000 abejas</a:t>
                      </a:r>
                      <a:endParaRPr lang="en-US" sz="1800">
                        <a:effectLst/>
                        <a:latin typeface="Agency FB" panose="020B0503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1514089491"/>
                  </a:ext>
                </a:extLst>
              </a:tr>
              <a:tr h="520212">
                <a:tc>
                  <a:txBody>
                    <a:bodyPr/>
                    <a:lstStyle/>
                    <a:p>
                      <a:r>
                        <a:rPr lang="es-CO" sz="2400" dirty="0" smtClean="0">
                          <a:latin typeface="Agency FB" panose="020B0503020202020204" pitchFamily="34" charset="0"/>
                        </a:rPr>
                        <a:t>Colisiones</a:t>
                      </a:r>
                      <a:endParaRPr lang="en-US" sz="2400" dirty="0">
                        <a:latin typeface="Agency FB" panose="020B0503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CO" sz="1800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  <a:ea typeface="Times New Roman" panose="02020603050405020304" pitchFamily="18" charset="0"/>
                        </a:rPr>
                        <a:t>0.6ms</a:t>
                      </a:r>
                      <a:endParaRPr lang="en-US" sz="1800">
                        <a:effectLst/>
                        <a:latin typeface="Agency FB" panose="020B0503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CO" sz="1800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  <a:ea typeface="Times New Roman" panose="02020603050405020304" pitchFamily="18" charset="0"/>
                        </a:rPr>
                        <a:t>1ms</a:t>
                      </a:r>
                      <a:endParaRPr lang="en-US" sz="1800">
                        <a:effectLst/>
                        <a:latin typeface="Agency FB" panose="020B0503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CO" sz="1800" dirty="0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  <a:ea typeface="Times New Roman" panose="02020603050405020304" pitchFamily="18" charset="0"/>
                        </a:rPr>
                        <a:t>3ms</a:t>
                      </a:r>
                      <a:endParaRPr lang="en-US" sz="1800" dirty="0">
                        <a:effectLst/>
                        <a:latin typeface="Agency FB" panose="020B0503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CO" sz="1800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  <a:ea typeface="Times New Roman" panose="02020603050405020304" pitchFamily="18" charset="0"/>
                        </a:rPr>
                        <a:t>60ms</a:t>
                      </a:r>
                      <a:endParaRPr lang="en-US" sz="1800">
                        <a:effectLst/>
                        <a:latin typeface="Agency FB" panose="020B0503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CO" sz="1800" dirty="0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  <a:ea typeface="Times New Roman" panose="02020603050405020304" pitchFamily="18" charset="0"/>
                        </a:rPr>
                        <a:t>11551ms</a:t>
                      </a:r>
                      <a:endParaRPr lang="en-US" sz="1800" dirty="0">
                        <a:effectLst/>
                        <a:latin typeface="Agency FB" panose="020B0503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2435855318"/>
                  </a:ext>
                </a:extLst>
              </a:tr>
            </a:tbl>
          </a:graphicData>
        </a:graphic>
      </p:graphicFrame>
      <p:graphicFrame>
        <p:nvGraphicFramePr>
          <p:cNvPr id="8" name="Tab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45956"/>
              </p:ext>
            </p:extLst>
          </p:nvPr>
        </p:nvGraphicFramePr>
        <p:xfrm>
          <a:off x="1648098" y="4327326"/>
          <a:ext cx="8895804" cy="1040424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482634">
                  <a:extLst>
                    <a:ext uri="{9D8B030D-6E8A-4147-A177-3AD203B41FA5}">
                      <a16:colId xmlns:a16="http://schemas.microsoft.com/office/drawing/2014/main" val="4097896819"/>
                    </a:ext>
                  </a:extLst>
                </a:gridCol>
                <a:gridCol w="1482634">
                  <a:extLst>
                    <a:ext uri="{9D8B030D-6E8A-4147-A177-3AD203B41FA5}">
                      <a16:colId xmlns:a16="http://schemas.microsoft.com/office/drawing/2014/main" val="2501063875"/>
                    </a:ext>
                  </a:extLst>
                </a:gridCol>
                <a:gridCol w="1482634">
                  <a:extLst>
                    <a:ext uri="{9D8B030D-6E8A-4147-A177-3AD203B41FA5}">
                      <a16:colId xmlns:a16="http://schemas.microsoft.com/office/drawing/2014/main" val="3113050603"/>
                    </a:ext>
                  </a:extLst>
                </a:gridCol>
                <a:gridCol w="1482634">
                  <a:extLst>
                    <a:ext uri="{9D8B030D-6E8A-4147-A177-3AD203B41FA5}">
                      <a16:colId xmlns:a16="http://schemas.microsoft.com/office/drawing/2014/main" val="1675513093"/>
                    </a:ext>
                  </a:extLst>
                </a:gridCol>
                <a:gridCol w="1482634">
                  <a:extLst>
                    <a:ext uri="{9D8B030D-6E8A-4147-A177-3AD203B41FA5}">
                      <a16:colId xmlns:a16="http://schemas.microsoft.com/office/drawing/2014/main" val="1837444163"/>
                    </a:ext>
                  </a:extLst>
                </a:gridCol>
                <a:gridCol w="1482634">
                  <a:extLst>
                    <a:ext uri="{9D8B030D-6E8A-4147-A177-3AD203B41FA5}">
                      <a16:colId xmlns:a16="http://schemas.microsoft.com/office/drawing/2014/main" val="1285935911"/>
                    </a:ext>
                  </a:extLst>
                </a:gridCol>
              </a:tblGrid>
              <a:tr h="52021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CO" sz="1800" dirty="0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  <a:ea typeface="Times New Roman" panose="02020603050405020304" pitchFamily="18" charset="0"/>
                        </a:rPr>
                        <a:t>10 abejas</a:t>
                      </a:r>
                      <a:endParaRPr lang="en-US" sz="1800" dirty="0">
                        <a:effectLst/>
                        <a:latin typeface="Agency FB" panose="020B0503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CO" sz="1800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  <a:ea typeface="Times New Roman" panose="02020603050405020304" pitchFamily="18" charset="0"/>
                        </a:rPr>
                        <a:t>100 abejas</a:t>
                      </a:r>
                      <a:endParaRPr lang="en-US" sz="1800">
                        <a:effectLst/>
                        <a:latin typeface="Agency FB" panose="020B0503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CO" sz="1800" dirty="0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  <a:ea typeface="Times New Roman" panose="02020603050405020304" pitchFamily="18" charset="0"/>
                        </a:rPr>
                        <a:t>1000 abejas</a:t>
                      </a:r>
                      <a:endParaRPr lang="en-US" sz="1800" dirty="0">
                        <a:effectLst/>
                        <a:latin typeface="Agency FB" panose="020B0503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CO" sz="1800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  <a:ea typeface="Times New Roman" panose="02020603050405020304" pitchFamily="18" charset="0"/>
                        </a:rPr>
                        <a:t>10000 abejas</a:t>
                      </a:r>
                      <a:endParaRPr lang="en-US" sz="1800">
                        <a:effectLst/>
                        <a:latin typeface="Agency FB" panose="020B0503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CO" sz="1800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  <a:ea typeface="Times New Roman" panose="02020603050405020304" pitchFamily="18" charset="0"/>
                        </a:rPr>
                        <a:t>100000 abejas</a:t>
                      </a:r>
                      <a:endParaRPr lang="en-US" sz="1800">
                        <a:effectLst/>
                        <a:latin typeface="Agency FB" panose="020B0503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1514089491"/>
                  </a:ext>
                </a:extLst>
              </a:tr>
              <a:tr h="520212">
                <a:tc>
                  <a:txBody>
                    <a:bodyPr/>
                    <a:lstStyle/>
                    <a:p>
                      <a:r>
                        <a:rPr lang="es-CO" sz="2400" dirty="0" smtClean="0">
                          <a:latin typeface="Agency FB" panose="020B0503020202020204" pitchFamily="34" charset="0"/>
                        </a:rPr>
                        <a:t>Colisiones</a:t>
                      </a:r>
                      <a:endParaRPr lang="en-US" sz="2400" dirty="0">
                        <a:latin typeface="Agency FB" panose="020B0503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CO" sz="1800" dirty="0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  <a:ea typeface="Times New Roman" panose="02020603050405020304" pitchFamily="18" charset="0"/>
                        </a:rPr>
                        <a:t>1MB</a:t>
                      </a:r>
                      <a:endParaRPr lang="en-US" sz="1800" dirty="0">
                        <a:effectLst/>
                        <a:latin typeface="Agency FB" panose="020B0503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CO" sz="1800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  <a:ea typeface="Times New Roman" panose="02020603050405020304" pitchFamily="18" charset="0"/>
                        </a:rPr>
                        <a:t>1MB</a:t>
                      </a:r>
                      <a:endParaRPr lang="en-US" sz="1800">
                        <a:effectLst/>
                        <a:latin typeface="Agency FB" panose="020B0503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CO" sz="1800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  <a:ea typeface="Times New Roman" panose="02020603050405020304" pitchFamily="18" charset="0"/>
                        </a:rPr>
                        <a:t>2MB</a:t>
                      </a:r>
                      <a:endParaRPr lang="en-US" sz="1800">
                        <a:effectLst/>
                        <a:latin typeface="Agency FB" panose="020B0503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CO" sz="1800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  <a:ea typeface="Times New Roman" panose="02020603050405020304" pitchFamily="18" charset="0"/>
                        </a:rPr>
                        <a:t>12MB</a:t>
                      </a:r>
                      <a:endParaRPr lang="en-US" sz="1800">
                        <a:effectLst/>
                        <a:latin typeface="Agency FB" panose="020B0503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CO" sz="1800" dirty="0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  <a:ea typeface="Times New Roman" panose="02020603050405020304" pitchFamily="18" charset="0"/>
                        </a:rPr>
                        <a:t>60MB</a:t>
                      </a:r>
                      <a:endParaRPr lang="en-US" sz="1800" dirty="0">
                        <a:effectLst/>
                        <a:latin typeface="Agency FB" panose="020B0503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2435855318"/>
                  </a:ext>
                </a:extLst>
              </a:tr>
            </a:tbl>
          </a:graphicData>
        </a:graphic>
      </p:graphicFrame>
      <p:sp>
        <p:nvSpPr>
          <p:cNvPr id="9" name="TextBox 66"/>
          <p:cNvSpPr txBox="1"/>
          <p:nvPr/>
        </p:nvSpPr>
        <p:spPr>
          <a:xfrm>
            <a:off x="1201783" y="2701509"/>
            <a:ext cx="95750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4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Tabla 1: </a:t>
            </a:r>
            <a:r>
              <a:rPr lang="es-ES" sz="2400" dirty="0">
                <a:solidFill>
                  <a:schemeClr val="bg1"/>
                </a:solidFill>
                <a:latin typeface="Agency FB" panose="020B0503020202020204" pitchFamily="34" charset="0"/>
              </a:rPr>
              <a:t>Tiempos de ejecución de las operaciones de la estructura de datos con diferentes conjuntos de datos</a:t>
            </a:r>
            <a:r>
              <a:rPr lang="es-CO" sz="24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.</a:t>
            </a:r>
          </a:p>
        </p:txBody>
      </p:sp>
      <p:sp>
        <p:nvSpPr>
          <p:cNvPr id="10" name="TextBox 66"/>
          <p:cNvSpPr txBox="1"/>
          <p:nvPr/>
        </p:nvSpPr>
        <p:spPr>
          <a:xfrm>
            <a:off x="1308463" y="5367750"/>
            <a:ext cx="95750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4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Tabla 2: </a:t>
            </a:r>
            <a:r>
              <a:rPr lang="es-ES" sz="2400" dirty="0">
                <a:solidFill>
                  <a:schemeClr val="bg1"/>
                </a:solidFill>
                <a:latin typeface="Agency FB" panose="020B0503020202020204" pitchFamily="34" charset="0"/>
              </a:rPr>
              <a:t>Consumo de memoria de la estructura de datos con diferentes conjuntos de </a:t>
            </a:r>
            <a:r>
              <a:rPr lang="es-ES" sz="24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datos.</a:t>
            </a:r>
            <a:endParaRPr lang="es-CO" sz="2400" dirty="0" smtClean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1088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342" y="635432"/>
            <a:ext cx="10898084" cy="579414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0" y="-32"/>
            <a:ext cx="12192000" cy="6858001"/>
          </a:xfrm>
          <a:prstGeom prst="rect">
            <a:avLst/>
          </a:prstGeom>
          <a:solidFill>
            <a:srgbClr val="262626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63"/>
          <p:cNvSpPr txBox="1"/>
          <p:nvPr/>
        </p:nvSpPr>
        <p:spPr>
          <a:xfrm>
            <a:off x="0" y="76414"/>
            <a:ext cx="235925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>
                <a:solidFill>
                  <a:srgbClr val="F99224"/>
                </a:solidFill>
                <a:latin typeface="Agency FB" panose="020B0503020202020204" pitchFamily="34" charset="0"/>
              </a:rPr>
              <a:t>04</a:t>
            </a:r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111109"/>
              </p:ext>
            </p:extLst>
          </p:nvPr>
        </p:nvGraphicFramePr>
        <p:xfrm>
          <a:off x="2359257" y="745792"/>
          <a:ext cx="8128000" cy="4949613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416196037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88215307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08141161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111864233"/>
                    </a:ext>
                  </a:extLst>
                </a:gridCol>
              </a:tblGrid>
              <a:tr h="54995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CO" sz="1800" dirty="0" smtClean="0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  <a:ea typeface="Times New Roman" panose="02020603050405020304" pitchFamily="18" charset="0"/>
                        </a:rPr>
                        <a:t>Detectar colisiones</a:t>
                      </a:r>
                      <a:endParaRPr lang="en-US" sz="1800" dirty="0">
                        <a:effectLst/>
                        <a:latin typeface="Agency FB" panose="020B0503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CO" sz="1800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  <a:ea typeface="Times New Roman" panose="02020603050405020304" pitchFamily="18" charset="0"/>
                        </a:rPr>
                        <a:t>ArrayList</a:t>
                      </a:r>
                      <a:endParaRPr lang="en-US" sz="1800">
                        <a:effectLst/>
                        <a:latin typeface="Agency FB" panose="020B0503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CO" sz="1800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  <a:ea typeface="Times New Roman" panose="02020603050405020304" pitchFamily="18" charset="0"/>
                        </a:rPr>
                        <a:t>LinkedList</a:t>
                      </a:r>
                      <a:endParaRPr lang="en-US" sz="1800">
                        <a:effectLst/>
                        <a:latin typeface="Agency FB" panose="020B0503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CO" sz="1800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  <a:ea typeface="Times New Roman" panose="02020603050405020304" pitchFamily="18" charset="0"/>
                        </a:rPr>
                        <a:t>Octree</a:t>
                      </a:r>
                      <a:endParaRPr lang="en-US" sz="1800">
                        <a:effectLst/>
                        <a:latin typeface="Agency FB" panose="020B0503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277157615"/>
                  </a:ext>
                </a:extLst>
              </a:tr>
              <a:tr h="54995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CO" sz="1800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  <a:ea typeface="Times New Roman" panose="02020603050405020304" pitchFamily="18" charset="0"/>
                        </a:rPr>
                        <a:t>Tiempo 10 abejas</a:t>
                      </a:r>
                      <a:endParaRPr lang="en-US" sz="1800">
                        <a:effectLst/>
                        <a:latin typeface="Agency FB" panose="020B0503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CO" sz="1800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  <a:ea typeface="Times New Roman" panose="02020603050405020304" pitchFamily="18" charset="0"/>
                        </a:rPr>
                        <a:t>1ms</a:t>
                      </a:r>
                      <a:endParaRPr lang="en-US" sz="1800">
                        <a:effectLst/>
                        <a:latin typeface="Agency FB" panose="020B0503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CO" sz="1800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  <a:ea typeface="Times New Roman" panose="02020603050405020304" pitchFamily="18" charset="0"/>
                        </a:rPr>
                        <a:t>1ms</a:t>
                      </a:r>
                      <a:endParaRPr lang="en-US" sz="1800">
                        <a:effectLst/>
                        <a:latin typeface="Agency FB" panose="020B0503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CO" sz="1800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  <a:ea typeface="Times New Roman" panose="02020603050405020304" pitchFamily="18" charset="0"/>
                        </a:rPr>
                        <a:t>0.6ms</a:t>
                      </a:r>
                      <a:endParaRPr lang="en-US" sz="1800">
                        <a:effectLst/>
                        <a:latin typeface="Agency FB" panose="020B0503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3927337237"/>
                  </a:ext>
                </a:extLst>
              </a:tr>
              <a:tr h="54995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CO" sz="1800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  <a:ea typeface="Times New Roman" panose="02020603050405020304" pitchFamily="18" charset="0"/>
                        </a:rPr>
                        <a:t>Tiempo 1000 abejas</a:t>
                      </a:r>
                      <a:endParaRPr lang="en-US" sz="1800">
                        <a:effectLst/>
                        <a:latin typeface="Agency FB" panose="020B0503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CO" sz="1800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  <a:ea typeface="Times New Roman" panose="02020603050405020304" pitchFamily="18" charset="0"/>
                        </a:rPr>
                        <a:t>7ms</a:t>
                      </a:r>
                      <a:endParaRPr lang="en-US" sz="1800">
                        <a:effectLst/>
                        <a:latin typeface="Agency FB" panose="020B0503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CO" sz="1800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  <a:ea typeface="Times New Roman" panose="02020603050405020304" pitchFamily="18" charset="0"/>
                        </a:rPr>
                        <a:t>6ms</a:t>
                      </a:r>
                      <a:endParaRPr lang="en-US" sz="1800">
                        <a:effectLst/>
                        <a:latin typeface="Agency FB" panose="020B0503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CO" sz="1800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  <a:ea typeface="Times New Roman" panose="02020603050405020304" pitchFamily="18" charset="0"/>
                        </a:rPr>
                        <a:t>3ms</a:t>
                      </a:r>
                      <a:endParaRPr lang="en-US" sz="1800">
                        <a:effectLst/>
                        <a:latin typeface="Agency FB" panose="020B0503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581149116"/>
                  </a:ext>
                </a:extLst>
              </a:tr>
              <a:tr h="54995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CO" sz="1800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  <a:ea typeface="Times New Roman" panose="02020603050405020304" pitchFamily="18" charset="0"/>
                        </a:rPr>
                        <a:t>Tiempo 10000 abejas</a:t>
                      </a:r>
                      <a:endParaRPr lang="en-US" sz="1800">
                        <a:effectLst/>
                        <a:latin typeface="Agency FB" panose="020B0503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CO" sz="1800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  <a:ea typeface="Times New Roman" panose="02020603050405020304" pitchFamily="18" charset="0"/>
                        </a:rPr>
                        <a:t>1091ms</a:t>
                      </a:r>
                      <a:endParaRPr lang="en-US" sz="1800">
                        <a:effectLst/>
                        <a:latin typeface="Agency FB" panose="020B0503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CO" sz="1800" dirty="0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  <a:ea typeface="Times New Roman" panose="02020603050405020304" pitchFamily="18" charset="0"/>
                        </a:rPr>
                        <a:t>1296ms</a:t>
                      </a:r>
                      <a:endParaRPr lang="en-US" sz="1800" dirty="0">
                        <a:effectLst/>
                        <a:latin typeface="Agency FB" panose="020B0503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CO" sz="1800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  <a:ea typeface="Times New Roman" panose="02020603050405020304" pitchFamily="18" charset="0"/>
                        </a:rPr>
                        <a:t>60ms</a:t>
                      </a:r>
                      <a:endParaRPr lang="en-US" sz="1800">
                        <a:effectLst/>
                        <a:latin typeface="Agency FB" panose="020B0503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3887067616"/>
                  </a:ext>
                </a:extLst>
              </a:tr>
              <a:tr h="54995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CO" sz="1800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  <a:ea typeface="Times New Roman" panose="02020603050405020304" pitchFamily="18" charset="0"/>
                        </a:rPr>
                        <a:t>Tiempo 100000 abejas</a:t>
                      </a:r>
                      <a:endParaRPr lang="en-US" sz="1800">
                        <a:effectLst/>
                        <a:latin typeface="Agency FB" panose="020B0503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CO" sz="1800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  <a:ea typeface="Times New Roman" panose="02020603050405020304" pitchFamily="18" charset="0"/>
                        </a:rPr>
                        <a:t>1067620ms</a:t>
                      </a:r>
                      <a:endParaRPr lang="en-US" sz="1800">
                        <a:effectLst/>
                        <a:latin typeface="Agency FB" panose="020B0503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CO" sz="1800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  <a:ea typeface="Times New Roman" panose="02020603050405020304" pitchFamily="18" charset="0"/>
                        </a:rPr>
                        <a:t>1341574ms</a:t>
                      </a:r>
                      <a:endParaRPr lang="en-US" sz="1800">
                        <a:effectLst/>
                        <a:latin typeface="Agency FB" panose="020B0503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CO" sz="1800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  <a:ea typeface="Times New Roman" panose="02020603050405020304" pitchFamily="18" charset="0"/>
                        </a:rPr>
                        <a:t>11551ms</a:t>
                      </a:r>
                      <a:endParaRPr lang="en-US" sz="1800">
                        <a:effectLst/>
                        <a:latin typeface="Agency FB" panose="020B0503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3561969186"/>
                  </a:ext>
                </a:extLst>
              </a:tr>
              <a:tr h="54995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CO" sz="1800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  <a:ea typeface="Times New Roman" panose="02020603050405020304" pitchFamily="18" charset="0"/>
                        </a:rPr>
                        <a:t>Memoria 10 abejas</a:t>
                      </a:r>
                      <a:endParaRPr lang="en-US" sz="1800">
                        <a:effectLst/>
                        <a:latin typeface="Agency FB" panose="020B0503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CO" sz="1800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  <a:ea typeface="Times New Roman" panose="02020603050405020304" pitchFamily="18" charset="0"/>
                        </a:rPr>
                        <a:t>1MB</a:t>
                      </a:r>
                      <a:endParaRPr lang="en-US" sz="1800">
                        <a:effectLst/>
                        <a:latin typeface="Agency FB" panose="020B0503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CO" sz="1800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  <a:ea typeface="Times New Roman" panose="02020603050405020304" pitchFamily="18" charset="0"/>
                        </a:rPr>
                        <a:t>1MB</a:t>
                      </a:r>
                      <a:endParaRPr lang="en-US" sz="1800">
                        <a:effectLst/>
                        <a:latin typeface="Agency FB" panose="020B0503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CO" sz="1800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  <a:ea typeface="Times New Roman" panose="02020603050405020304" pitchFamily="18" charset="0"/>
                        </a:rPr>
                        <a:t>1MB</a:t>
                      </a:r>
                      <a:endParaRPr lang="en-US" sz="1800">
                        <a:effectLst/>
                        <a:latin typeface="Agency FB" panose="020B0503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1379175289"/>
                  </a:ext>
                </a:extLst>
              </a:tr>
              <a:tr h="54995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CO" sz="1800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  <a:ea typeface="Times New Roman" panose="02020603050405020304" pitchFamily="18" charset="0"/>
                        </a:rPr>
                        <a:t>Memoria 1000 abejas</a:t>
                      </a:r>
                      <a:endParaRPr lang="en-US" sz="1800">
                        <a:effectLst/>
                        <a:latin typeface="Agency FB" panose="020B0503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CO" sz="1800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  <a:ea typeface="Times New Roman" panose="02020603050405020304" pitchFamily="18" charset="0"/>
                        </a:rPr>
                        <a:t>2MB</a:t>
                      </a:r>
                      <a:endParaRPr lang="en-US" sz="1800">
                        <a:effectLst/>
                        <a:latin typeface="Agency FB" panose="020B0503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CO" sz="1800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  <a:ea typeface="Times New Roman" panose="02020603050405020304" pitchFamily="18" charset="0"/>
                        </a:rPr>
                        <a:t>2MB</a:t>
                      </a:r>
                      <a:endParaRPr lang="en-US" sz="1800">
                        <a:effectLst/>
                        <a:latin typeface="Agency FB" panose="020B0503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CO" sz="1800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  <a:ea typeface="Times New Roman" panose="02020603050405020304" pitchFamily="18" charset="0"/>
                        </a:rPr>
                        <a:t>2MB</a:t>
                      </a:r>
                      <a:endParaRPr lang="en-US" sz="1800">
                        <a:effectLst/>
                        <a:latin typeface="Agency FB" panose="020B0503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3286003928"/>
                  </a:ext>
                </a:extLst>
              </a:tr>
              <a:tr h="54995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CO" sz="1800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  <a:ea typeface="Times New Roman" panose="02020603050405020304" pitchFamily="18" charset="0"/>
                        </a:rPr>
                        <a:t>Memoria 10000 abejas</a:t>
                      </a:r>
                      <a:endParaRPr lang="en-US" sz="1800">
                        <a:effectLst/>
                        <a:latin typeface="Agency FB" panose="020B0503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CO" sz="1800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  <a:ea typeface="Times New Roman" panose="02020603050405020304" pitchFamily="18" charset="0"/>
                        </a:rPr>
                        <a:t>13MB</a:t>
                      </a:r>
                      <a:endParaRPr lang="en-US" sz="1800">
                        <a:effectLst/>
                        <a:latin typeface="Agency FB" panose="020B0503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CO" sz="1800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  <a:ea typeface="Times New Roman" panose="02020603050405020304" pitchFamily="18" charset="0"/>
                        </a:rPr>
                        <a:t>13MB</a:t>
                      </a:r>
                      <a:endParaRPr lang="en-US" sz="1800">
                        <a:effectLst/>
                        <a:latin typeface="Agency FB" panose="020B0503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CO" sz="1800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  <a:ea typeface="Times New Roman" panose="02020603050405020304" pitchFamily="18" charset="0"/>
                        </a:rPr>
                        <a:t>12MB</a:t>
                      </a:r>
                      <a:endParaRPr lang="en-US" sz="1800">
                        <a:effectLst/>
                        <a:latin typeface="Agency FB" panose="020B0503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1687138025"/>
                  </a:ext>
                </a:extLst>
              </a:tr>
              <a:tr h="54995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CO" sz="1800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  <a:ea typeface="Times New Roman" panose="02020603050405020304" pitchFamily="18" charset="0"/>
                        </a:rPr>
                        <a:t>Memoria 100000 abejas</a:t>
                      </a:r>
                      <a:endParaRPr lang="en-US" sz="1800">
                        <a:effectLst/>
                        <a:latin typeface="Agency FB" panose="020B0503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CO" sz="1800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  <a:ea typeface="Times New Roman" panose="02020603050405020304" pitchFamily="18" charset="0"/>
                        </a:rPr>
                        <a:t>54MB</a:t>
                      </a:r>
                      <a:endParaRPr lang="en-US" sz="1800">
                        <a:effectLst/>
                        <a:latin typeface="Agency FB" panose="020B0503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CO" sz="1800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  <a:ea typeface="Times New Roman" panose="02020603050405020304" pitchFamily="18" charset="0"/>
                        </a:rPr>
                        <a:t>55MB</a:t>
                      </a:r>
                      <a:endParaRPr lang="en-US" sz="1800">
                        <a:effectLst/>
                        <a:latin typeface="Agency FB" panose="020B0503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CO" sz="1800" dirty="0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  <a:ea typeface="Times New Roman" panose="02020603050405020304" pitchFamily="18" charset="0"/>
                        </a:rPr>
                        <a:t>60MB</a:t>
                      </a:r>
                      <a:endParaRPr lang="en-US" sz="1800" dirty="0">
                        <a:effectLst/>
                        <a:latin typeface="Agency FB" panose="020B0503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1307767055"/>
                  </a:ext>
                </a:extLst>
              </a:tr>
            </a:tbl>
          </a:graphicData>
        </a:graphic>
      </p:graphicFrame>
      <p:sp>
        <p:nvSpPr>
          <p:cNvPr id="8" name="TextBox 66"/>
          <p:cNvSpPr txBox="1"/>
          <p:nvPr/>
        </p:nvSpPr>
        <p:spPr>
          <a:xfrm>
            <a:off x="1635720" y="5766632"/>
            <a:ext cx="95750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4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Tabla 3: Resultados de tiempo y memoria </a:t>
            </a:r>
            <a:r>
              <a:rPr lang="es-ES" sz="24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con </a:t>
            </a:r>
            <a:r>
              <a:rPr lang="es-ES" sz="2400" dirty="0">
                <a:solidFill>
                  <a:schemeClr val="bg1"/>
                </a:solidFill>
                <a:latin typeface="Agency FB" panose="020B0503020202020204" pitchFamily="34" charset="0"/>
              </a:rPr>
              <a:t>diferentes </a:t>
            </a:r>
            <a:r>
              <a:rPr lang="es-ES" sz="24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estructuras </a:t>
            </a:r>
            <a:r>
              <a:rPr lang="es-ES" sz="2400" dirty="0">
                <a:solidFill>
                  <a:schemeClr val="bg1"/>
                </a:solidFill>
                <a:latin typeface="Agency FB" panose="020B0503020202020204" pitchFamily="34" charset="0"/>
              </a:rPr>
              <a:t>de </a:t>
            </a:r>
            <a:r>
              <a:rPr lang="es-ES" sz="24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datos.</a:t>
            </a:r>
            <a:endParaRPr lang="es-CO" sz="2400" dirty="0" smtClean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5082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1848</TotalTime>
  <Words>309</Words>
  <Application>Microsoft Office PowerPoint</Application>
  <PresentationFormat>Panorámica</PresentationFormat>
  <Paragraphs>91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6" baseType="lpstr">
      <vt:lpstr>Agency FB</vt:lpstr>
      <vt:lpstr>Arial</vt:lpstr>
      <vt:lpstr>Calibri</vt:lpstr>
      <vt:lpstr>Calibri Light</vt:lpstr>
      <vt:lpstr>DejaVu Sans</vt:lpstr>
      <vt:lpstr>Times New Roman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Nahid Ahmed</dc:creator>
  <cp:lastModifiedBy>Usuario</cp:lastModifiedBy>
  <cp:revision>14</cp:revision>
  <dcterms:created xsi:type="dcterms:W3CDTF">2017-03-03T05:07:44Z</dcterms:created>
  <dcterms:modified xsi:type="dcterms:W3CDTF">2018-11-05T06:02:47Z</dcterms:modified>
</cp:coreProperties>
</file>