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Bebas Neue"/>
      <p:regular r:id="rId19"/>
    </p:embeddedFont>
    <p:embeddedFont>
      <p:font typeface="Montserrat Medium"/>
      <p:regular r:id="rId20"/>
      <p:bold r:id="rId21"/>
      <p:italic r:id="rId22"/>
      <p:boldItalic r:id="rId23"/>
    </p:embeddedFont>
    <p:embeddedFont>
      <p:font typeface="Red Hat Tex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4Bm5mQkdHmWxffJ0ydtg9N7GP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regular.fntdata"/><Relationship Id="rId22" Type="http://schemas.openxmlformats.org/officeDocument/2006/relationships/font" Target="fonts/MontserratMedium-italic.fntdata"/><Relationship Id="rId21" Type="http://schemas.openxmlformats.org/officeDocument/2006/relationships/font" Target="fonts/MontserratMedium-bold.fntdata"/><Relationship Id="rId24" Type="http://schemas.openxmlformats.org/officeDocument/2006/relationships/font" Target="fonts/RedHatText-regular.fntdata"/><Relationship Id="rId23" Type="http://schemas.openxmlformats.org/officeDocument/2006/relationships/font" Target="fonts/Montserrat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edHatText-italic.fntdata"/><Relationship Id="rId25" Type="http://schemas.openxmlformats.org/officeDocument/2006/relationships/font" Target="fonts/RedHatText-bold.fntdata"/><Relationship Id="rId28" Type="http://customschemas.google.com/relationships/presentationmetadata" Target="metadata"/><Relationship Id="rId27" Type="http://schemas.openxmlformats.org/officeDocument/2006/relationships/font" Target="fonts/RedHatTex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BebasNeue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.statista.com/statistik/daten/studie/289737/umfrage/anzahl-der-studierenden-an-oeffentlichen-hochschulen-in-der-schweiz/" TargetMode="External"/><Relationship Id="rId3" Type="http://schemas.openxmlformats.org/officeDocument/2006/relationships/hyperlink" Target="https://resources.workable.com/tutorial/faq-recruitment-budget-metrics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042d01132_1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2042d01132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042d01132_1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12042d01132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2042d01132_1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12042d01132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Millionairs: https://de.statista.com/statistik/daten/studie/945432/umfrage/millionaere-in-der-schweiz/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Students total: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https://de.statista.com/statistik/daten/studie/289737/umfrage/anzahl-der-studierenden-an-oeffentlichen-hochschulen-in-der-schweiz/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Students new: </a:t>
            </a:r>
            <a:r>
              <a:rPr b="1" lang="en" sz="1000">
                <a:solidFill>
                  <a:schemeClr val="dk1"/>
                </a:solidFill>
              </a:rPr>
              <a:t>https://de.statista.com/statistik/daten/studie/307379/umfrage/studieneintritte-an-universitaeten-in-der-schweiz-nach-studienstufen/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dk1"/>
                </a:solidFill>
              </a:rPr>
              <a:t>Cost per Hiring:</a:t>
            </a:r>
            <a:r>
              <a:rPr b="1" lang="en" sz="800" u="sng">
                <a:solidFill>
                  <a:schemeClr val="hlink"/>
                </a:solidFill>
                <a:hlinkClick r:id="rId3"/>
              </a:rPr>
              <a:t>https://resources.workable.com/tutorial/faq-recruitment-budget-metrics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800">
                <a:solidFill>
                  <a:schemeClr val="dk1"/>
                </a:solidFill>
              </a:rPr>
              <a:t>Assumtion: 10% on activities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800">
                <a:solidFill>
                  <a:schemeClr val="dk1"/>
                </a:solidFill>
              </a:rPr>
              <a:t>Hires from Uni per year: 10.000</a:t>
            </a:r>
            <a:endParaRPr b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042d01132_1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2042d0113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042d01132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12042d0113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237D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/>
          <p:nvPr/>
        </p:nvSpPr>
        <p:spPr>
          <a:xfrm>
            <a:off x="5819450" y="441000"/>
            <a:ext cx="4261500" cy="42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3"/>
          <p:cNvSpPr txBox="1"/>
          <p:nvPr>
            <p:ph type="ctrTitle"/>
          </p:nvPr>
        </p:nvSpPr>
        <p:spPr>
          <a:xfrm>
            <a:off x="3875688" y="1457212"/>
            <a:ext cx="4398600" cy="16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875688" y="3154088"/>
            <a:ext cx="43986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2" name="Google Shape;12;p13"/>
          <p:cNvCxnSpPr/>
          <p:nvPr/>
        </p:nvCxnSpPr>
        <p:spPr>
          <a:xfrm>
            <a:off x="8631888" y="1131300"/>
            <a:ext cx="0" cy="25638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3"/>
          <p:cNvSpPr/>
          <p:nvPr/>
        </p:nvSpPr>
        <p:spPr>
          <a:xfrm>
            <a:off x="8424600" y="375750"/>
            <a:ext cx="414600" cy="414600"/>
          </a:xfrm>
          <a:prstGeom prst="roundRect">
            <a:avLst>
              <a:gd fmla="val 50000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3"/>
          <p:cNvGrpSpPr/>
          <p:nvPr/>
        </p:nvGrpSpPr>
        <p:grpSpPr>
          <a:xfrm>
            <a:off x="8527338" y="502375"/>
            <a:ext cx="209100" cy="161350"/>
            <a:chOff x="8687613" y="296775"/>
            <a:chExt cx="209100" cy="161350"/>
          </a:xfrm>
        </p:grpSpPr>
        <p:cxnSp>
          <p:nvCxnSpPr>
            <p:cNvPr id="15" name="Google Shape;15;p13"/>
            <p:cNvCxnSpPr/>
            <p:nvPr/>
          </p:nvCxnSpPr>
          <p:spPr>
            <a:xfrm>
              <a:off x="8687613" y="296775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3"/>
            <p:cNvCxnSpPr/>
            <p:nvPr/>
          </p:nvCxnSpPr>
          <p:spPr>
            <a:xfrm>
              <a:off x="8687613" y="377450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3"/>
            <p:cNvCxnSpPr/>
            <p:nvPr/>
          </p:nvCxnSpPr>
          <p:spPr>
            <a:xfrm>
              <a:off x="8687613" y="458125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13"/>
          <p:cNvSpPr/>
          <p:nvPr/>
        </p:nvSpPr>
        <p:spPr>
          <a:xfrm>
            <a:off x="8424600" y="4036050"/>
            <a:ext cx="414600" cy="731700"/>
          </a:xfrm>
          <a:prstGeom prst="roundRect">
            <a:avLst>
              <a:gd fmla="val 50000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/>
          <p:nvPr/>
        </p:nvSpPr>
        <p:spPr>
          <a:xfrm rot="5400000">
            <a:off x="8583600" y="4478175"/>
            <a:ext cx="96600" cy="209400"/>
          </a:xfrm>
          <a:prstGeom prst="chevron">
            <a:avLst>
              <a:gd fmla="val 100000" name="adj"/>
            </a:avLst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3"/>
          <p:cNvSpPr/>
          <p:nvPr/>
        </p:nvSpPr>
        <p:spPr>
          <a:xfrm rot="-5400000">
            <a:off x="8583600" y="4116225"/>
            <a:ext cx="96600" cy="209400"/>
          </a:xfrm>
          <a:prstGeom prst="chevron">
            <a:avLst>
              <a:gd fmla="val 100000" name="adj"/>
            </a:avLst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8269500" y="2452125"/>
            <a:ext cx="4261500" cy="42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 txBox="1"/>
          <p:nvPr>
            <p:ph idx="1" type="subTitle"/>
          </p:nvPr>
        </p:nvSpPr>
        <p:spPr>
          <a:xfrm>
            <a:off x="1239769" y="2402408"/>
            <a:ext cx="300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2" type="subTitle"/>
          </p:nvPr>
        </p:nvSpPr>
        <p:spPr>
          <a:xfrm>
            <a:off x="4894631" y="2402408"/>
            <a:ext cx="300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3" type="subTitle"/>
          </p:nvPr>
        </p:nvSpPr>
        <p:spPr>
          <a:xfrm>
            <a:off x="1239769" y="2845883"/>
            <a:ext cx="3009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4" type="subTitle"/>
          </p:nvPr>
        </p:nvSpPr>
        <p:spPr>
          <a:xfrm>
            <a:off x="4894644" y="2845883"/>
            <a:ext cx="3009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8" name="Google Shape;148;p22"/>
          <p:cNvCxnSpPr/>
          <p:nvPr/>
        </p:nvCxnSpPr>
        <p:spPr>
          <a:xfrm>
            <a:off x="8631888" y="1131300"/>
            <a:ext cx="0" cy="25638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22"/>
          <p:cNvSpPr/>
          <p:nvPr/>
        </p:nvSpPr>
        <p:spPr>
          <a:xfrm>
            <a:off x="8424600" y="375750"/>
            <a:ext cx="414600" cy="414600"/>
          </a:xfrm>
          <a:prstGeom prst="roundRect">
            <a:avLst>
              <a:gd fmla="val 50000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8527338" y="502375"/>
            <a:ext cx="209100" cy="161350"/>
            <a:chOff x="8687613" y="296775"/>
            <a:chExt cx="209100" cy="161350"/>
          </a:xfrm>
        </p:grpSpPr>
        <p:cxnSp>
          <p:nvCxnSpPr>
            <p:cNvPr id="151" name="Google Shape;151;p22"/>
            <p:cNvCxnSpPr/>
            <p:nvPr/>
          </p:nvCxnSpPr>
          <p:spPr>
            <a:xfrm>
              <a:off x="8687613" y="296775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22"/>
            <p:cNvCxnSpPr/>
            <p:nvPr/>
          </p:nvCxnSpPr>
          <p:spPr>
            <a:xfrm>
              <a:off x="8687613" y="377450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22"/>
            <p:cNvCxnSpPr/>
            <p:nvPr/>
          </p:nvCxnSpPr>
          <p:spPr>
            <a:xfrm>
              <a:off x="8687613" y="458125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4" name="Google Shape;154;p22"/>
          <p:cNvSpPr/>
          <p:nvPr/>
        </p:nvSpPr>
        <p:spPr>
          <a:xfrm>
            <a:off x="8424600" y="4036050"/>
            <a:ext cx="414600" cy="731700"/>
          </a:xfrm>
          <a:prstGeom prst="roundRect">
            <a:avLst>
              <a:gd fmla="val 50000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2"/>
          <p:cNvSpPr/>
          <p:nvPr/>
        </p:nvSpPr>
        <p:spPr>
          <a:xfrm rot="5400000">
            <a:off x="8583600" y="4478175"/>
            <a:ext cx="96600" cy="209400"/>
          </a:xfrm>
          <a:prstGeom prst="chevron">
            <a:avLst>
              <a:gd fmla="val 100000" name="adj"/>
            </a:avLst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/>
          <p:nvPr/>
        </p:nvSpPr>
        <p:spPr>
          <a:xfrm rot="-5400000">
            <a:off x="8583600" y="4116225"/>
            <a:ext cx="96600" cy="209400"/>
          </a:xfrm>
          <a:prstGeom prst="chevron">
            <a:avLst>
              <a:gd fmla="val 100000" name="adj"/>
            </a:avLst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-3389100" y="-1164350"/>
            <a:ext cx="4261500" cy="42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/>
        </p:nvSpPr>
        <p:spPr>
          <a:xfrm>
            <a:off x="4577700" y="-2555000"/>
            <a:ext cx="4261500" cy="42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24"/>
          <p:cNvCxnSpPr/>
          <p:nvPr/>
        </p:nvCxnSpPr>
        <p:spPr>
          <a:xfrm>
            <a:off x="8631888" y="1131300"/>
            <a:ext cx="0" cy="25638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24"/>
          <p:cNvSpPr/>
          <p:nvPr/>
        </p:nvSpPr>
        <p:spPr>
          <a:xfrm>
            <a:off x="8424600" y="375750"/>
            <a:ext cx="414600" cy="414600"/>
          </a:xfrm>
          <a:prstGeom prst="roundRect">
            <a:avLst>
              <a:gd fmla="val 50000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24"/>
          <p:cNvGrpSpPr/>
          <p:nvPr/>
        </p:nvGrpSpPr>
        <p:grpSpPr>
          <a:xfrm>
            <a:off x="8527338" y="502375"/>
            <a:ext cx="209100" cy="161350"/>
            <a:chOff x="8687613" y="296775"/>
            <a:chExt cx="209100" cy="161350"/>
          </a:xfrm>
        </p:grpSpPr>
        <p:cxnSp>
          <p:nvCxnSpPr>
            <p:cNvPr id="164" name="Google Shape;164;p24"/>
            <p:cNvCxnSpPr/>
            <p:nvPr/>
          </p:nvCxnSpPr>
          <p:spPr>
            <a:xfrm>
              <a:off x="8687613" y="296775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24"/>
            <p:cNvCxnSpPr/>
            <p:nvPr/>
          </p:nvCxnSpPr>
          <p:spPr>
            <a:xfrm>
              <a:off x="8687613" y="377450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24"/>
            <p:cNvCxnSpPr/>
            <p:nvPr/>
          </p:nvCxnSpPr>
          <p:spPr>
            <a:xfrm>
              <a:off x="8687613" y="458125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7" name="Google Shape;167;p24"/>
          <p:cNvSpPr/>
          <p:nvPr/>
        </p:nvSpPr>
        <p:spPr>
          <a:xfrm>
            <a:off x="8424600" y="4036050"/>
            <a:ext cx="414600" cy="731700"/>
          </a:xfrm>
          <a:prstGeom prst="roundRect">
            <a:avLst>
              <a:gd fmla="val 50000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4"/>
          <p:cNvSpPr/>
          <p:nvPr/>
        </p:nvSpPr>
        <p:spPr>
          <a:xfrm rot="5400000">
            <a:off x="8583600" y="4478175"/>
            <a:ext cx="96600" cy="209400"/>
          </a:xfrm>
          <a:prstGeom prst="chevron">
            <a:avLst>
              <a:gd fmla="val 100000" name="adj"/>
            </a:avLst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4"/>
          <p:cNvSpPr/>
          <p:nvPr/>
        </p:nvSpPr>
        <p:spPr>
          <a:xfrm rot="-5400000">
            <a:off x="8583600" y="4116225"/>
            <a:ext cx="96600" cy="209400"/>
          </a:xfrm>
          <a:prstGeom prst="chevron">
            <a:avLst>
              <a:gd fmla="val 100000" name="adj"/>
            </a:avLst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-742673" y="2282475"/>
            <a:ext cx="3876000" cy="387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/>
          <p:nvPr/>
        </p:nvSpPr>
        <p:spPr>
          <a:xfrm>
            <a:off x="6593100" y="2607550"/>
            <a:ext cx="4261500" cy="42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-1255500" y="-2154950"/>
            <a:ext cx="4261500" cy="42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25"/>
          <p:cNvCxnSpPr/>
          <p:nvPr/>
        </p:nvCxnSpPr>
        <p:spPr>
          <a:xfrm>
            <a:off x="507788" y="1131300"/>
            <a:ext cx="0" cy="25638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25"/>
          <p:cNvSpPr/>
          <p:nvPr/>
        </p:nvSpPr>
        <p:spPr>
          <a:xfrm>
            <a:off x="300500" y="375750"/>
            <a:ext cx="414600" cy="414600"/>
          </a:xfrm>
          <a:prstGeom prst="roundRect">
            <a:avLst>
              <a:gd fmla="val 50000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25"/>
          <p:cNvGrpSpPr/>
          <p:nvPr/>
        </p:nvGrpSpPr>
        <p:grpSpPr>
          <a:xfrm>
            <a:off x="403238" y="502375"/>
            <a:ext cx="209100" cy="161350"/>
            <a:chOff x="8687613" y="296775"/>
            <a:chExt cx="209100" cy="161350"/>
          </a:xfrm>
        </p:grpSpPr>
        <p:cxnSp>
          <p:nvCxnSpPr>
            <p:cNvPr id="177" name="Google Shape;177;p25"/>
            <p:cNvCxnSpPr/>
            <p:nvPr/>
          </p:nvCxnSpPr>
          <p:spPr>
            <a:xfrm>
              <a:off x="8687613" y="296775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8" name="Google Shape;178;p25"/>
            <p:cNvCxnSpPr/>
            <p:nvPr/>
          </p:nvCxnSpPr>
          <p:spPr>
            <a:xfrm>
              <a:off x="8687613" y="377450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25"/>
            <p:cNvCxnSpPr/>
            <p:nvPr/>
          </p:nvCxnSpPr>
          <p:spPr>
            <a:xfrm>
              <a:off x="8687613" y="458125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0" name="Google Shape;180;p25"/>
          <p:cNvSpPr/>
          <p:nvPr/>
        </p:nvSpPr>
        <p:spPr>
          <a:xfrm>
            <a:off x="300500" y="4036050"/>
            <a:ext cx="414600" cy="731700"/>
          </a:xfrm>
          <a:prstGeom prst="roundRect">
            <a:avLst>
              <a:gd fmla="val 50000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5"/>
          <p:cNvSpPr/>
          <p:nvPr/>
        </p:nvSpPr>
        <p:spPr>
          <a:xfrm rot="5400000">
            <a:off x="459500" y="4478175"/>
            <a:ext cx="96600" cy="209400"/>
          </a:xfrm>
          <a:prstGeom prst="chevron">
            <a:avLst>
              <a:gd fmla="val 100000" name="adj"/>
            </a:avLst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/>
          <p:nvPr/>
        </p:nvSpPr>
        <p:spPr>
          <a:xfrm rot="-5400000">
            <a:off x="459500" y="4116225"/>
            <a:ext cx="96600" cy="209400"/>
          </a:xfrm>
          <a:prstGeom prst="chevron">
            <a:avLst>
              <a:gd fmla="val 100000" name="adj"/>
            </a:avLst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2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042d01132_1_210"/>
          <p:cNvSpPr/>
          <p:nvPr/>
        </p:nvSpPr>
        <p:spPr>
          <a:xfrm>
            <a:off x="7107450" y="-2451275"/>
            <a:ext cx="4261500" cy="42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2042d01132_1_210"/>
          <p:cNvSpPr/>
          <p:nvPr/>
        </p:nvSpPr>
        <p:spPr>
          <a:xfrm>
            <a:off x="-2667725" y="3155275"/>
            <a:ext cx="4261500" cy="42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2042d01132_1_210"/>
          <p:cNvSpPr txBox="1"/>
          <p:nvPr>
            <p:ph idx="1" type="subTitle"/>
          </p:nvPr>
        </p:nvSpPr>
        <p:spPr>
          <a:xfrm>
            <a:off x="1593763" y="3280075"/>
            <a:ext cx="24540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7" name="Google Shape;187;g12042d01132_1_210"/>
          <p:cNvSpPr txBox="1"/>
          <p:nvPr>
            <p:ph idx="2" type="subTitle"/>
          </p:nvPr>
        </p:nvSpPr>
        <p:spPr>
          <a:xfrm>
            <a:off x="5096238" y="3280075"/>
            <a:ext cx="24540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8" name="Google Shape;188;g12042d01132_1_210"/>
          <p:cNvSpPr txBox="1"/>
          <p:nvPr>
            <p:ph idx="3" type="subTitle"/>
          </p:nvPr>
        </p:nvSpPr>
        <p:spPr>
          <a:xfrm>
            <a:off x="1593763" y="3755350"/>
            <a:ext cx="24540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g12042d01132_1_210"/>
          <p:cNvSpPr txBox="1"/>
          <p:nvPr>
            <p:ph idx="4" type="subTitle"/>
          </p:nvPr>
        </p:nvSpPr>
        <p:spPr>
          <a:xfrm>
            <a:off x="5096238" y="3755350"/>
            <a:ext cx="24540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g12042d01132_1_2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91" name="Google Shape;191;g12042d01132_1_210"/>
          <p:cNvCxnSpPr/>
          <p:nvPr/>
        </p:nvCxnSpPr>
        <p:spPr>
          <a:xfrm>
            <a:off x="8631888" y="1131300"/>
            <a:ext cx="0" cy="25638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g12042d01132_1_210"/>
          <p:cNvSpPr/>
          <p:nvPr/>
        </p:nvSpPr>
        <p:spPr>
          <a:xfrm>
            <a:off x="8424600" y="375750"/>
            <a:ext cx="414600" cy="414600"/>
          </a:xfrm>
          <a:prstGeom prst="roundRect">
            <a:avLst>
              <a:gd fmla="val 50000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g12042d01132_1_210"/>
          <p:cNvGrpSpPr/>
          <p:nvPr/>
        </p:nvGrpSpPr>
        <p:grpSpPr>
          <a:xfrm>
            <a:off x="8527338" y="502375"/>
            <a:ext cx="209100" cy="161350"/>
            <a:chOff x="8687613" y="296775"/>
            <a:chExt cx="209100" cy="161350"/>
          </a:xfrm>
        </p:grpSpPr>
        <p:cxnSp>
          <p:nvCxnSpPr>
            <p:cNvPr id="194" name="Google Shape;194;g12042d01132_1_210"/>
            <p:cNvCxnSpPr/>
            <p:nvPr/>
          </p:nvCxnSpPr>
          <p:spPr>
            <a:xfrm>
              <a:off x="8687613" y="296775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g12042d01132_1_210"/>
            <p:cNvCxnSpPr/>
            <p:nvPr/>
          </p:nvCxnSpPr>
          <p:spPr>
            <a:xfrm>
              <a:off x="8687613" y="377450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g12042d01132_1_210"/>
            <p:cNvCxnSpPr/>
            <p:nvPr/>
          </p:nvCxnSpPr>
          <p:spPr>
            <a:xfrm>
              <a:off x="8687613" y="458125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7" name="Google Shape;197;g12042d01132_1_210"/>
          <p:cNvSpPr/>
          <p:nvPr/>
        </p:nvSpPr>
        <p:spPr>
          <a:xfrm>
            <a:off x="8424600" y="4036050"/>
            <a:ext cx="414600" cy="731700"/>
          </a:xfrm>
          <a:prstGeom prst="roundRect">
            <a:avLst>
              <a:gd fmla="val 50000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2042d01132_1_210"/>
          <p:cNvSpPr/>
          <p:nvPr/>
        </p:nvSpPr>
        <p:spPr>
          <a:xfrm rot="5400000">
            <a:off x="8583600" y="4478175"/>
            <a:ext cx="96600" cy="209400"/>
          </a:xfrm>
          <a:prstGeom prst="chevron">
            <a:avLst>
              <a:gd fmla="val 100000" name="adj"/>
            </a:avLst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12042d01132_1_210"/>
          <p:cNvSpPr/>
          <p:nvPr/>
        </p:nvSpPr>
        <p:spPr>
          <a:xfrm rot="-5400000">
            <a:off x="8583600" y="4116225"/>
            <a:ext cx="96600" cy="209400"/>
          </a:xfrm>
          <a:prstGeom prst="chevron">
            <a:avLst>
              <a:gd fmla="val 100000" name="adj"/>
            </a:avLst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-1510900" y="4438725"/>
            <a:ext cx="4261500" cy="42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4"/>
          <p:cNvSpPr/>
          <p:nvPr/>
        </p:nvSpPr>
        <p:spPr>
          <a:xfrm>
            <a:off x="7328300" y="-2186550"/>
            <a:ext cx="4261500" cy="42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4"/>
          <p:cNvSpPr txBox="1"/>
          <p:nvPr>
            <p:ph type="title"/>
          </p:nvPr>
        </p:nvSpPr>
        <p:spPr>
          <a:xfrm>
            <a:off x="1612775" y="1514400"/>
            <a:ext cx="26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14"/>
          <p:cNvSpPr txBox="1"/>
          <p:nvPr>
            <p:ph idx="2" type="title"/>
          </p:nvPr>
        </p:nvSpPr>
        <p:spPr>
          <a:xfrm>
            <a:off x="720000" y="1560000"/>
            <a:ext cx="794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4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14"/>
          <p:cNvSpPr txBox="1"/>
          <p:nvPr>
            <p:ph idx="1" type="subTitle"/>
          </p:nvPr>
        </p:nvSpPr>
        <p:spPr>
          <a:xfrm>
            <a:off x="1612775" y="2177125"/>
            <a:ext cx="26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3" type="title"/>
          </p:nvPr>
        </p:nvSpPr>
        <p:spPr>
          <a:xfrm>
            <a:off x="1612775" y="3299613"/>
            <a:ext cx="26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14"/>
          <p:cNvSpPr txBox="1"/>
          <p:nvPr>
            <p:ph idx="4" type="title"/>
          </p:nvPr>
        </p:nvSpPr>
        <p:spPr>
          <a:xfrm>
            <a:off x="720000" y="3351196"/>
            <a:ext cx="794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4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14"/>
          <p:cNvSpPr txBox="1"/>
          <p:nvPr>
            <p:ph idx="5" type="subTitle"/>
          </p:nvPr>
        </p:nvSpPr>
        <p:spPr>
          <a:xfrm>
            <a:off x="1612775" y="3962325"/>
            <a:ext cx="26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6" type="title"/>
          </p:nvPr>
        </p:nvSpPr>
        <p:spPr>
          <a:xfrm>
            <a:off x="5558950" y="1514400"/>
            <a:ext cx="26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14"/>
          <p:cNvSpPr txBox="1"/>
          <p:nvPr>
            <p:ph idx="7" type="title"/>
          </p:nvPr>
        </p:nvSpPr>
        <p:spPr>
          <a:xfrm>
            <a:off x="4610225" y="1560000"/>
            <a:ext cx="794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4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" name="Google Shape;32;p14"/>
          <p:cNvSpPr txBox="1"/>
          <p:nvPr>
            <p:ph idx="8" type="subTitle"/>
          </p:nvPr>
        </p:nvSpPr>
        <p:spPr>
          <a:xfrm>
            <a:off x="5558950" y="2176900"/>
            <a:ext cx="26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9" type="title"/>
          </p:nvPr>
        </p:nvSpPr>
        <p:spPr>
          <a:xfrm>
            <a:off x="5558950" y="3299613"/>
            <a:ext cx="26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4"/>
          <p:cNvSpPr txBox="1"/>
          <p:nvPr>
            <p:ph idx="13" type="title"/>
          </p:nvPr>
        </p:nvSpPr>
        <p:spPr>
          <a:xfrm>
            <a:off x="4610225" y="3351196"/>
            <a:ext cx="794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4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14"/>
          <p:cNvSpPr txBox="1"/>
          <p:nvPr>
            <p:ph idx="14" type="subTitle"/>
          </p:nvPr>
        </p:nvSpPr>
        <p:spPr>
          <a:xfrm>
            <a:off x="5558950" y="3962325"/>
            <a:ext cx="26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37" name="Google Shape;37;p14"/>
          <p:cNvCxnSpPr/>
          <p:nvPr/>
        </p:nvCxnSpPr>
        <p:spPr>
          <a:xfrm>
            <a:off x="8631888" y="1131300"/>
            <a:ext cx="0" cy="25638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14"/>
          <p:cNvSpPr/>
          <p:nvPr/>
        </p:nvSpPr>
        <p:spPr>
          <a:xfrm>
            <a:off x="8424600" y="375750"/>
            <a:ext cx="414600" cy="414600"/>
          </a:xfrm>
          <a:prstGeom prst="roundRect">
            <a:avLst>
              <a:gd fmla="val 50000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14"/>
          <p:cNvGrpSpPr/>
          <p:nvPr/>
        </p:nvGrpSpPr>
        <p:grpSpPr>
          <a:xfrm>
            <a:off x="8527338" y="502375"/>
            <a:ext cx="209100" cy="161350"/>
            <a:chOff x="8687613" y="296775"/>
            <a:chExt cx="209100" cy="161350"/>
          </a:xfrm>
        </p:grpSpPr>
        <p:cxnSp>
          <p:nvCxnSpPr>
            <p:cNvPr id="40" name="Google Shape;40;p14"/>
            <p:cNvCxnSpPr/>
            <p:nvPr/>
          </p:nvCxnSpPr>
          <p:spPr>
            <a:xfrm>
              <a:off x="8687613" y="296775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" name="Google Shape;41;p14"/>
            <p:cNvCxnSpPr/>
            <p:nvPr/>
          </p:nvCxnSpPr>
          <p:spPr>
            <a:xfrm>
              <a:off x="8687613" y="377450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" name="Google Shape;42;p14"/>
            <p:cNvCxnSpPr/>
            <p:nvPr/>
          </p:nvCxnSpPr>
          <p:spPr>
            <a:xfrm>
              <a:off x="8687613" y="458125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3" name="Google Shape;43;p14"/>
          <p:cNvSpPr/>
          <p:nvPr/>
        </p:nvSpPr>
        <p:spPr>
          <a:xfrm>
            <a:off x="8424600" y="4036050"/>
            <a:ext cx="414600" cy="731700"/>
          </a:xfrm>
          <a:prstGeom prst="roundRect">
            <a:avLst>
              <a:gd fmla="val 50000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"/>
          <p:cNvSpPr/>
          <p:nvPr/>
        </p:nvSpPr>
        <p:spPr>
          <a:xfrm rot="5400000">
            <a:off x="8583600" y="4478175"/>
            <a:ext cx="96600" cy="209400"/>
          </a:xfrm>
          <a:prstGeom prst="chevron">
            <a:avLst>
              <a:gd fmla="val 100000" name="adj"/>
            </a:avLst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"/>
          <p:cNvSpPr/>
          <p:nvPr/>
        </p:nvSpPr>
        <p:spPr>
          <a:xfrm rot="-5400000">
            <a:off x="8583600" y="4116225"/>
            <a:ext cx="96600" cy="209400"/>
          </a:xfrm>
          <a:prstGeom prst="chevron">
            <a:avLst>
              <a:gd fmla="val 100000" name="adj"/>
            </a:avLst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/>
          <p:nvPr/>
        </p:nvSpPr>
        <p:spPr>
          <a:xfrm>
            <a:off x="6871100" y="2366400"/>
            <a:ext cx="4261500" cy="42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5"/>
          <p:cNvSpPr txBox="1"/>
          <p:nvPr>
            <p:ph type="title"/>
          </p:nvPr>
        </p:nvSpPr>
        <p:spPr>
          <a:xfrm>
            <a:off x="715100" y="2582300"/>
            <a:ext cx="4014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45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15"/>
          <p:cNvSpPr txBox="1"/>
          <p:nvPr>
            <p:ph idx="1" type="subTitle"/>
          </p:nvPr>
        </p:nvSpPr>
        <p:spPr>
          <a:xfrm>
            <a:off x="715100" y="3378150"/>
            <a:ext cx="58014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0" name="Google Shape;50;p15"/>
          <p:cNvCxnSpPr/>
          <p:nvPr/>
        </p:nvCxnSpPr>
        <p:spPr>
          <a:xfrm>
            <a:off x="8631888" y="1131300"/>
            <a:ext cx="0" cy="25638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15"/>
          <p:cNvSpPr/>
          <p:nvPr/>
        </p:nvSpPr>
        <p:spPr>
          <a:xfrm>
            <a:off x="8424600" y="375750"/>
            <a:ext cx="414600" cy="414600"/>
          </a:xfrm>
          <a:prstGeom prst="roundRect">
            <a:avLst>
              <a:gd fmla="val 50000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15"/>
          <p:cNvGrpSpPr/>
          <p:nvPr/>
        </p:nvGrpSpPr>
        <p:grpSpPr>
          <a:xfrm>
            <a:off x="8527338" y="502375"/>
            <a:ext cx="209100" cy="161350"/>
            <a:chOff x="8687613" y="296775"/>
            <a:chExt cx="209100" cy="161350"/>
          </a:xfrm>
        </p:grpSpPr>
        <p:cxnSp>
          <p:nvCxnSpPr>
            <p:cNvPr id="53" name="Google Shape;53;p15"/>
            <p:cNvCxnSpPr/>
            <p:nvPr/>
          </p:nvCxnSpPr>
          <p:spPr>
            <a:xfrm>
              <a:off x="8687613" y="296775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15"/>
            <p:cNvCxnSpPr/>
            <p:nvPr/>
          </p:nvCxnSpPr>
          <p:spPr>
            <a:xfrm>
              <a:off x="8687613" y="377450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15"/>
            <p:cNvCxnSpPr/>
            <p:nvPr/>
          </p:nvCxnSpPr>
          <p:spPr>
            <a:xfrm>
              <a:off x="8687613" y="458125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6" name="Google Shape;56;p15"/>
          <p:cNvSpPr/>
          <p:nvPr/>
        </p:nvSpPr>
        <p:spPr>
          <a:xfrm>
            <a:off x="8424600" y="4036050"/>
            <a:ext cx="414600" cy="731700"/>
          </a:xfrm>
          <a:prstGeom prst="roundRect">
            <a:avLst>
              <a:gd fmla="val 50000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5"/>
          <p:cNvSpPr/>
          <p:nvPr/>
        </p:nvSpPr>
        <p:spPr>
          <a:xfrm rot="5400000">
            <a:off x="8583600" y="4478175"/>
            <a:ext cx="96600" cy="209400"/>
          </a:xfrm>
          <a:prstGeom prst="chevron">
            <a:avLst>
              <a:gd fmla="val 100000" name="adj"/>
            </a:avLst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/>
          <p:nvPr/>
        </p:nvSpPr>
        <p:spPr>
          <a:xfrm rot="-5400000">
            <a:off x="8583600" y="4116225"/>
            <a:ext cx="96600" cy="209400"/>
          </a:xfrm>
          <a:prstGeom prst="chevron">
            <a:avLst>
              <a:gd fmla="val 100000" name="adj"/>
            </a:avLst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6903100" y="3250525"/>
            <a:ext cx="4261500" cy="42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6"/>
          <p:cNvSpPr/>
          <p:nvPr/>
        </p:nvSpPr>
        <p:spPr>
          <a:xfrm>
            <a:off x="-2017500" y="-2267500"/>
            <a:ext cx="4261500" cy="42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90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63" name="Google Shape;63;p16"/>
          <p:cNvCxnSpPr/>
          <p:nvPr/>
        </p:nvCxnSpPr>
        <p:spPr>
          <a:xfrm>
            <a:off x="8631888" y="1131300"/>
            <a:ext cx="0" cy="25638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6"/>
          <p:cNvSpPr/>
          <p:nvPr/>
        </p:nvSpPr>
        <p:spPr>
          <a:xfrm>
            <a:off x="8424600" y="375750"/>
            <a:ext cx="414600" cy="414600"/>
          </a:xfrm>
          <a:prstGeom prst="roundRect">
            <a:avLst>
              <a:gd fmla="val 50000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6"/>
          <p:cNvGrpSpPr/>
          <p:nvPr/>
        </p:nvGrpSpPr>
        <p:grpSpPr>
          <a:xfrm>
            <a:off x="8527338" y="502375"/>
            <a:ext cx="209100" cy="161350"/>
            <a:chOff x="8687613" y="296775"/>
            <a:chExt cx="209100" cy="161350"/>
          </a:xfrm>
        </p:grpSpPr>
        <p:cxnSp>
          <p:nvCxnSpPr>
            <p:cNvPr id="66" name="Google Shape;66;p16"/>
            <p:cNvCxnSpPr/>
            <p:nvPr/>
          </p:nvCxnSpPr>
          <p:spPr>
            <a:xfrm>
              <a:off x="8687613" y="296775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" name="Google Shape;67;p16"/>
            <p:cNvCxnSpPr/>
            <p:nvPr/>
          </p:nvCxnSpPr>
          <p:spPr>
            <a:xfrm>
              <a:off x="8687613" y="377450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16"/>
            <p:cNvCxnSpPr/>
            <p:nvPr/>
          </p:nvCxnSpPr>
          <p:spPr>
            <a:xfrm>
              <a:off x="8687613" y="458125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9" name="Google Shape;69;p16"/>
          <p:cNvSpPr/>
          <p:nvPr/>
        </p:nvSpPr>
        <p:spPr>
          <a:xfrm>
            <a:off x="8424600" y="4036050"/>
            <a:ext cx="414600" cy="731700"/>
          </a:xfrm>
          <a:prstGeom prst="roundRect">
            <a:avLst>
              <a:gd fmla="val 50000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/>
          <p:nvPr/>
        </p:nvSpPr>
        <p:spPr>
          <a:xfrm rot="5400000">
            <a:off x="8583600" y="4478175"/>
            <a:ext cx="96600" cy="209400"/>
          </a:xfrm>
          <a:prstGeom prst="chevron">
            <a:avLst>
              <a:gd fmla="val 100000" name="adj"/>
            </a:avLst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/>
          <p:nvPr/>
        </p:nvSpPr>
        <p:spPr>
          <a:xfrm rot="-5400000">
            <a:off x="8583600" y="4116225"/>
            <a:ext cx="96600" cy="209400"/>
          </a:xfrm>
          <a:prstGeom prst="chevron">
            <a:avLst>
              <a:gd fmla="val 100000" name="adj"/>
            </a:avLst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6727689" y="441000"/>
            <a:ext cx="4261500" cy="42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-1845189" y="441000"/>
            <a:ext cx="4261500" cy="42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2121300" y="540000"/>
            <a:ext cx="49014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2121300" y="1246027"/>
            <a:ext cx="49014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title"/>
          </p:nvPr>
        </p:nvSpPr>
        <p:spPr>
          <a:xfrm>
            <a:off x="2121300" y="1996142"/>
            <a:ext cx="49014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78" name="Google Shape;78;p17"/>
          <p:cNvSpPr txBox="1"/>
          <p:nvPr>
            <p:ph idx="3" type="subTitle"/>
          </p:nvPr>
        </p:nvSpPr>
        <p:spPr>
          <a:xfrm>
            <a:off x="2121300" y="2702169"/>
            <a:ext cx="49014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4" type="title"/>
          </p:nvPr>
        </p:nvSpPr>
        <p:spPr>
          <a:xfrm>
            <a:off x="2121300" y="3452296"/>
            <a:ext cx="49014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48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80" name="Google Shape;80;p17"/>
          <p:cNvSpPr txBox="1"/>
          <p:nvPr>
            <p:ph idx="5" type="subTitle"/>
          </p:nvPr>
        </p:nvSpPr>
        <p:spPr>
          <a:xfrm>
            <a:off x="2121300" y="4158324"/>
            <a:ext cx="49014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1" name="Google Shape;81;p17"/>
          <p:cNvCxnSpPr/>
          <p:nvPr/>
        </p:nvCxnSpPr>
        <p:spPr>
          <a:xfrm>
            <a:off x="8631888" y="1131300"/>
            <a:ext cx="0" cy="25638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7"/>
          <p:cNvSpPr/>
          <p:nvPr/>
        </p:nvSpPr>
        <p:spPr>
          <a:xfrm>
            <a:off x="8424600" y="375750"/>
            <a:ext cx="414600" cy="414600"/>
          </a:xfrm>
          <a:prstGeom prst="roundRect">
            <a:avLst>
              <a:gd fmla="val 50000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17"/>
          <p:cNvGrpSpPr/>
          <p:nvPr/>
        </p:nvGrpSpPr>
        <p:grpSpPr>
          <a:xfrm>
            <a:off x="8527338" y="502375"/>
            <a:ext cx="209100" cy="161350"/>
            <a:chOff x="8687613" y="296775"/>
            <a:chExt cx="209100" cy="161350"/>
          </a:xfrm>
        </p:grpSpPr>
        <p:cxnSp>
          <p:nvCxnSpPr>
            <p:cNvPr id="84" name="Google Shape;84;p17"/>
            <p:cNvCxnSpPr/>
            <p:nvPr/>
          </p:nvCxnSpPr>
          <p:spPr>
            <a:xfrm>
              <a:off x="8687613" y="296775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17"/>
            <p:cNvCxnSpPr/>
            <p:nvPr/>
          </p:nvCxnSpPr>
          <p:spPr>
            <a:xfrm>
              <a:off x="8687613" y="377450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17"/>
            <p:cNvCxnSpPr/>
            <p:nvPr/>
          </p:nvCxnSpPr>
          <p:spPr>
            <a:xfrm>
              <a:off x="8687613" y="458125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7" name="Google Shape;87;p17"/>
          <p:cNvSpPr/>
          <p:nvPr/>
        </p:nvSpPr>
        <p:spPr>
          <a:xfrm>
            <a:off x="8424600" y="4036050"/>
            <a:ext cx="414600" cy="731700"/>
          </a:xfrm>
          <a:prstGeom prst="roundRect">
            <a:avLst>
              <a:gd fmla="val 50000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 rot="5400000">
            <a:off x="8583600" y="4478175"/>
            <a:ext cx="96600" cy="209400"/>
          </a:xfrm>
          <a:prstGeom prst="chevron">
            <a:avLst>
              <a:gd fmla="val 100000" name="adj"/>
            </a:avLst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 rot="-5400000">
            <a:off x="8583600" y="4116225"/>
            <a:ext cx="96600" cy="209400"/>
          </a:xfrm>
          <a:prstGeom prst="chevron">
            <a:avLst>
              <a:gd fmla="val 100000" name="adj"/>
            </a:avLst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5750350" y="-2308750"/>
            <a:ext cx="4261500" cy="42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715100" y="1465725"/>
            <a:ext cx="3841800" cy="29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94" name="Google Shape;94;p18"/>
          <p:cNvCxnSpPr/>
          <p:nvPr/>
        </p:nvCxnSpPr>
        <p:spPr>
          <a:xfrm>
            <a:off x="8631888" y="1131300"/>
            <a:ext cx="0" cy="25638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8"/>
          <p:cNvSpPr/>
          <p:nvPr/>
        </p:nvSpPr>
        <p:spPr>
          <a:xfrm>
            <a:off x="8424600" y="375750"/>
            <a:ext cx="414600" cy="414600"/>
          </a:xfrm>
          <a:prstGeom prst="roundRect">
            <a:avLst>
              <a:gd fmla="val 50000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8"/>
          <p:cNvGrpSpPr/>
          <p:nvPr/>
        </p:nvGrpSpPr>
        <p:grpSpPr>
          <a:xfrm>
            <a:off x="8527338" y="502375"/>
            <a:ext cx="209100" cy="161350"/>
            <a:chOff x="8687613" y="296775"/>
            <a:chExt cx="209100" cy="161350"/>
          </a:xfrm>
        </p:grpSpPr>
        <p:cxnSp>
          <p:nvCxnSpPr>
            <p:cNvPr id="97" name="Google Shape;97;p18"/>
            <p:cNvCxnSpPr/>
            <p:nvPr/>
          </p:nvCxnSpPr>
          <p:spPr>
            <a:xfrm>
              <a:off x="8687613" y="296775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" name="Google Shape;98;p18"/>
            <p:cNvCxnSpPr/>
            <p:nvPr/>
          </p:nvCxnSpPr>
          <p:spPr>
            <a:xfrm>
              <a:off x="8687613" y="377450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18"/>
            <p:cNvCxnSpPr/>
            <p:nvPr/>
          </p:nvCxnSpPr>
          <p:spPr>
            <a:xfrm>
              <a:off x="8687613" y="458125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0" name="Google Shape;100;p18"/>
          <p:cNvSpPr/>
          <p:nvPr/>
        </p:nvSpPr>
        <p:spPr>
          <a:xfrm>
            <a:off x="8424600" y="4036050"/>
            <a:ext cx="414600" cy="731700"/>
          </a:xfrm>
          <a:prstGeom prst="roundRect">
            <a:avLst>
              <a:gd fmla="val 50000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 rot="5400000">
            <a:off x="8583600" y="4478175"/>
            <a:ext cx="96600" cy="209400"/>
          </a:xfrm>
          <a:prstGeom prst="chevron">
            <a:avLst>
              <a:gd fmla="val 100000" name="adj"/>
            </a:avLst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 rot="-5400000">
            <a:off x="8583600" y="4116225"/>
            <a:ext cx="96600" cy="209400"/>
          </a:xfrm>
          <a:prstGeom prst="chevron">
            <a:avLst>
              <a:gd fmla="val 100000" name="adj"/>
            </a:avLst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7817500" y="2090175"/>
            <a:ext cx="4261500" cy="42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-3541500" y="-772225"/>
            <a:ext cx="4261500" cy="42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07" name="Google Shape;107;p19"/>
          <p:cNvCxnSpPr/>
          <p:nvPr/>
        </p:nvCxnSpPr>
        <p:spPr>
          <a:xfrm>
            <a:off x="8631888" y="1131300"/>
            <a:ext cx="0" cy="25638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9"/>
          <p:cNvSpPr/>
          <p:nvPr/>
        </p:nvSpPr>
        <p:spPr>
          <a:xfrm>
            <a:off x="8424600" y="375750"/>
            <a:ext cx="414600" cy="414600"/>
          </a:xfrm>
          <a:prstGeom prst="roundRect">
            <a:avLst>
              <a:gd fmla="val 50000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19"/>
          <p:cNvGrpSpPr/>
          <p:nvPr/>
        </p:nvGrpSpPr>
        <p:grpSpPr>
          <a:xfrm>
            <a:off x="8527338" y="502375"/>
            <a:ext cx="209100" cy="161350"/>
            <a:chOff x="8687613" y="296775"/>
            <a:chExt cx="209100" cy="161350"/>
          </a:xfrm>
        </p:grpSpPr>
        <p:cxnSp>
          <p:nvCxnSpPr>
            <p:cNvPr id="110" name="Google Shape;110;p19"/>
            <p:cNvCxnSpPr/>
            <p:nvPr/>
          </p:nvCxnSpPr>
          <p:spPr>
            <a:xfrm>
              <a:off x="8687613" y="296775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" name="Google Shape;111;p19"/>
            <p:cNvCxnSpPr/>
            <p:nvPr/>
          </p:nvCxnSpPr>
          <p:spPr>
            <a:xfrm>
              <a:off x="8687613" y="377450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19"/>
            <p:cNvCxnSpPr/>
            <p:nvPr/>
          </p:nvCxnSpPr>
          <p:spPr>
            <a:xfrm>
              <a:off x="8687613" y="458125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3" name="Google Shape;113;p19"/>
          <p:cNvSpPr/>
          <p:nvPr/>
        </p:nvSpPr>
        <p:spPr>
          <a:xfrm>
            <a:off x="8424600" y="4036050"/>
            <a:ext cx="414600" cy="731700"/>
          </a:xfrm>
          <a:prstGeom prst="roundRect">
            <a:avLst>
              <a:gd fmla="val 50000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 rot="5400000">
            <a:off x="8583600" y="4478175"/>
            <a:ext cx="96600" cy="209400"/>
          </a:xfrm>
          <a:prstGeom prst="chevron">
            <a:avLst>
              <a:gd fmla="val 100000" name="adj"/>
            </a:avLst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 rot="-5400000">
            <a:off x="8583600" y="4116225"/>
            <a:ext cx="96600" cy="209400"/>
          </a:xfrm>
          <a:prstGeom prst="chevron">
            <a:avLst>
              <a:gd fmla="val 100000" name="adj"/>
            </a:avLst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-1807950" y="4172625"/>
            <a:ext cx="4261500" cy="42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6802650" y="-2919925"/>
            <a:ext cx="4261500" cy="42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20" name="Google Shape;120;p20"/>
          <p:cNvCxnSpPr/>
          <p:nvPr/>
        </p:nvCxnSpPr>
        <p:spPr>
          <a:xfrm>
            <a:off x="8631888" y="1131300"/>
            <a:ext cx="0" cy="25638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20"/>
          <p:cNvSpPr/>
          <p:nvPr/>
        </p:nvSpPr>
        <p:spPr>
          <a:xfrm>
            <a:off x="8424600" y="375750"/>
            <a:ext cx="414600" cy="414600"/>
          </a:xfrm>
          <a:prstGeom prst="roundRect">
            <a:avLst>
              <a:gd fmla="val 50000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20"/>
          <p:cNvGrpSpPr/>
          <p:nvPr/>
        </p:nvGrpSpPr>
        <p:grpSpPr>
          <a:xfrm>
            <a:off x="8527338" y="502375"/>
            <a:ext cx="209100" cy="161350"/>
            <a:chOff x="8687613" y="296775"/>
            <a:chExt cx="209100" cy="161350"/>
          </a:xfrm>
        </p:grpSpPr>
        <p:cxnSp>
          <p:nvCxnSpPr>
            <p:cNvPr id="123" name="Google Shape;123;p20"/>
            <p:cNvCxnSpPr/>
            <p:nvPr/>
          </p:nvCxnSpPr>
          <p:spPr>
            <a:xfrm>
              <a:off x="8687613" y="296775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20"/>
            <p:cNvCxnSpPr/>
            <p:nvPr/>
          </p:nvCxnSpPr>
          <p:spPr>
            <a:xfrm>
              <a:off x="8687613" y="377450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20"/>
            <p:cNvCxnSpPr/>
            <p:nvPr/>
          </p:nvCxnSpPr>
          <p:spPr>
            <a:xfrm>
              <a:off x="8687613" y="458125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6" name="Google Shape;126;p20"/>
          <p:cNvSpPr/>
          <p:nvPr/>
        </p:nvSpPr>
        <p:spPr>
          <a:xfrm>
            <a:off x="8424600" y="4036050"/>
            <a:ext cx="414600" cy="731700"/>
          </a:xfrm>
          <a:prstGeom prst="roundRect">
            <a:avLst>
              <a:gd fmla="val 50000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/>
          <p:nvPr/>
        </p:nvSpPr>
        <p:spPr>
          <a:xfrm rot="5400000">
            <a:off x="8583600" y="4478175"/>
            <a:ext cx="96600" cy="209400"/>
          </a:xfrm>
          <a:prstGeom prst="chevron">
            <a:avLst>
              <a:gd fmla="val 100000" name="adj"/>
            </a:avLst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/>
          <p:nvPr/>
        </p:nvSpPr>
        <p:spPr>
          <a:xfrm rot="-5400000">
            <a:off x="8583600" y="4116225"/>
            <a:ext cx="96600" cy="209400"/>
          </a:xfrm>
          <a:prstGeom prst="chevron">
            <a:avLst>
              <a:gd fmla="val 100000" name="adj"/>
            </a:avLst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/>
          <p:nvPr/>
        </p:nvSpPr>
        <p:spPr>
          <a:xfrm>
            <a:off x="6501150" y="4162675"/>
            <a:ext cx="4261500" cy="42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-1415650" y="-3243775"/>
            <a:ext cx="4261500" cy="42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33" name="Google Shape;133;p21"/>
          <p:cNvCxnSpPr/>
          <p:nvPr/>
        </p:nvCxnSpPr>
        <p:spPr>
          <a:xfrm>
            <a:off x="8631888" y="1131300"/>
            <a:ext cx="0" cy="25638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21"/>
          <p:cNvSpPr/>
          <p:nvPr/>
        </p:nvSpPr>
        <p:spPr>
          <a:xfrm>
            <a:off x="8424600" y="375750"/>
            <a:ext cx="414600" cy="414600"/>
          </a:xfrm>
          <a:prstGeom prst="roundRect">
            <a:avLst>
              <a:gd fmla="val 50000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21"/>
          <p:cNvGrpSpPr/>
          <p:nvPr/>
        </p:nvGrpSpPr>
        <p:grpSpPr>
          <a:xfrm>
            <a:off x="8527338" y="502375"/>
            <a:ext cx="209100" cy="161350"/>
            <a:chOff x="8687613" y="296775"/>
            <a:chExt cx="209100" cy="161350"/>
          </a:xfrm>
        </p:grpSpPr>
        <p:cxnSp>
          <p:nvCxnSpPr>
            <p:cNvPr id="136" name="Google Shape;136;p21"/>
            <p:cNvCxnSpPr/>
            <p:nvPr/>
          </p:nvCxnSpPr>
          <p:spPr>
            <a:xfrm>
              <a:off x="8687613" y="296775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21"/>
            <p:cNvCxnSpPr/>
            <p:nvPr/>
          </p:nvCxnSpPr>
          <p:spPr>
            <a:xfrm>
              <a:off x="8687613" y="377450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21"/>
            <p:cNvCxnSpPr/>
            <p:nvPr/>
          </p:nvCxnSpPr>
          <p:spPr>
            <a:xfrm>
              <a:off x="8687613" y="458125"/>
              <a:ext cx="209100" cy="0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9" name="Google Shape;139;p21"/>
          <p:cNvSpPr/>
          <p:nvPr/>
        </p:nvSpPr>
        <p:spPr>
          <a:xfrm>
            <a:off x="8424600" y="4036050"/>
            <a:ext cx="414600" cy="731700"/>
          </a:xfrm>
          <a:prstGeom prst="roundRect">
            <a:avLst>
              <a:gd fmla="val 50000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/>
          <p:nvPr/>
        </p:nvSpPr>
        <p:spPr>
          <a:xfrm rot="5400000">
            <a:off x="8583600" y="4478175"/>
            <a:ext cx="96600" cy="209400"/>
          </a:xfrm>
          <a:prstGeom prst="chevron">
            <a:avLst>
              <a:gd fmla="val 100000" name="adj"/>
            </a:avLst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/>
          <p:nvPr/>
        </p:nvSpPr>
        <p:spPr>
          <a:xfrm rot="-5400000">
            <a:off x="8583600" y="4116225"/>
            <a:ext cx="96600" cy="209400"/>
          </a:xfrm>
          <a:prstGeom prst="chevron">
            <a:avLst>
              <a:gd fmla="val 100000" name="adj"/>
            </a:avLst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237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Text"/>
              <a:buNone/>
              <a:defRPr b="1" i="0" sz="35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jpg"/><Relationship Id="rId6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 txBox="1"/>
          <p:nvPr>
            <p:ph idx="1" type="subTitle"/>
          </p:nvPr>
        </p:nvSpPr>
        <p:spPr>
          <a:xfrm>
            <a:off x="4000379" y="2583021"/>
            <a:ext cx="43986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Connect to empower</a:t>
            </a:r>
            <a:endParaRPr/>
          </a:p>
        </p:txBody>
      </p:sp>
      <p:sp>
        <p:nvSpPr>
          <p:cNvPr id="205" name="Google Shape;205;p1"/>
          <p:cNvSpPr txBox="1"/>
          <p:nvPr/>
        </p:nvSpPr>
        <p:spPr>
          <a:xfrm>
            <a:off x="4028088" y="1609612"/>
            <a:ext cx="4398600" cy="16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ed Hat Text"/>
              <a:buNone/>
            </a:pPr>
            <a:r>
              <a:rPr b="1" i="0" lang="en" sz="56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ConneX</a:t>
            </a:r>
            <a:endParaRPr/>
          </a:p>
        </p:txBody>
      </p:sp>
      <p:sp>
        <p:nvSpPr>
          <p:cNvPr id="206" name="Google Shape;206;p1"/>
          <p:cNvSpPr/>
          <p:nvPr/>
        </p:nvSpPr>
        <p:spPr>
          <a:xfrm>
            <a:off x="909475" y="361950"/>
            <a:ext cx="2780400" cy="4322700"/>
          </a:xfrm>
          <a:prstGeom prst="roundRect">
            <a:avLst>
              <a:gd fmla="val 4826" name="adj"/>
            </a:avLst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1"/>
          <p:cNvPicPr preferRelativeResize="0"/>
          <p:nvPr/>
        </p:nvPicPr>
        <p:blipFill rotWithShape="1">
          <a:blip r:embed="rId3">
            <a:alphaModFix/>
          </a:blip>
          <a:srcRect b="1289" l="0" r="0" t="1035"/>
          <a:stretch/>
        </p:blipFill>
        <p:spPr>
          <a:xfrm>
            <a:off x="1144188" y="473879"/>
            <a:ext cx="2219082" cy="4088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"/>
          <p:cNvPicPr preferRelativeResize="0"/>
          <p:nvPr/>
        </p:nvPicPr>
        <p:blipFill rotWithShape="1">
          <a:blip r:embed="rId4">
            <a:alphaModFix/>
          </a:blip>
          <a:srcRect b="2171" l="0" r="0" t="0"/>
          <a:stretch/>
        </p:blipFill>
        <p:spPr>
          <a:xfrm>
            <a:off x="1309093" y="874000"/>
            <a:ext cx="1913825" cy="3322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042d01132_1_57"/>
          <p:cNvSpPr txBox="1"/>
          <p:nvPr>
            <p:ph type="title"/>
          </p:nvPr>
        </p:nvSpPr>
        <p:spPr>
          <a:xfrm>
            <a:off x="467481" y="46805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Business Model</a:t>
            </a:r>
            <a:endParaRPr/>
          </a:p>
        </p:txBody>
      </p:sp>
      <p:grpSp>
        <p:nvGrpSpPr>
          <p:cNvPr id="323" name="Google Shape;323;g12042d01132_1_57"/>
          <p:cNvGrpSpPr/>
          <p:nvPr/>
        </p:nvGrpSpPr>
        <p:grpSpPr>
          <a:xfrm>
            <a:off x="1056072" y="1652718"/>
            <a:ext cx="1192800" cy="919032"/>
            <a:chOff x="2961952" y="1618350"/>
            <a:chExt cx="1192800" cy="919032"/>
          </a:xfrm>
        </p:grpSpPr>
        <p:sp>
          <p:nvSpPr>
            <p:cNvPr id="324" name="Google Shape;324;g12042d01132_1_57"/>
            <p:cNvSpPr txBox="1"/>
            <p:nvPr/>
          </p:nvSpPr>
          <p:spPr>
            <a:xfrm>
              <a:off x="2961952" y="2212482"/>
              <a:ext cx="11928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Corporates</a:t>
              </a:r>
              <a:endParaRPr b="1" i="0" sz="1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325" name="Google Shape;325;g12042d01132_1_57"/>
            <p:cNvSpPr/>
            <p:nvPr/>
          </p:nvSpPr>
          <p:spPr>
            <a:xfrm>
              <a:off x="3204876" y="1618350"/>
              <a:ext cx="717900" cy="571200"/>
            </a:xfrm>
            <a:prstGeom prst="roundRect">
              <a:avLst>
                <a:gd fmla="val 16667" name="adj"/>
              </a:avLst>
            </a:prstGeom>
            <a:solidFill>
              <a:srgbClr val="8456C9">
                <a:alpha val="3647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pic>
          <p:nvPicPr>
            <p:cNvPr descr="Gebäude mit einfarbiger Füllung" id="326" name="Google Shape;326;g12042d01132_1_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06993" y="1641282"/>
              <a:ext cx="520500" cy="520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7" name="Google Shape;327;g12042d01132_1_57"/>
          <p:cNvGrpSpPr/>
          <p:nvPr/>
        </p:nvGrpSpPr>
        <p:grpSpPr>
          <a:xfrm>
            <a:off x="5096588" y="2427934"/>
            <a:ext cx="2254800" cy="971709"/>
            <a:chOff x="5044292" y="2400732"/>
            <a:chExt cx="2254800" cy="971709"/>
          </a:xfrm>
        </p:grpSpPr>
        <p:sp>
          <p:nvSpPr>
            <p:cNvPr id="328" name="Google Shape;328;g12042d01132_1_57"/>
            <p:cNvSpPr txBox="1"/>
            <p:nvPr/>
          </p:nvSpPr>
          <p:spPr>
            <a:xfrm>
              <a:off x="5044292" y="3047541"/>
              <a:ext cx="22548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Mentees</a:t>
              </a:r>
              <a:endParaRPr b="1" i="0" sz="1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329" name="Google Shape;329;g12042d01132_1_57"/>
            <p:cNvSpPr/>
            <p:nvPr/>
          </p:nvSpPr>
          <p:spPr>
            <a:xfrm>
              <a:off x="5812742" y="2400732"/>
              <a:ext cx="717900" cy="571200"/>
            </a:xfrm>
            <a:prstGeom prst="roundRect">
              <a:avLst>
                <a:gd fmla="val 16667" name="adj"/>
              </a:avLst>
            </a:prstGeom>
            <a:solidFill>
              <a:srgbClr val="8456C9">
                <a:alpha val="3647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pic>
          <p:nvPicPr>
            <p:cNvPr descr="Baby mit einfarbiger Füllung" id="330" name="Google Shape;330;g12042d01132_1_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78071" y="2402076"/>
              <a:ext cx="595679" cy="5956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" name="Google Shape;331;g12042d01132_1_57"/>
          <p:cNvGrpSpPr/>
          <p:nvPr/>
        </p:nvGrpSpPr>
        <p:grpSpPr>
          <a:xfrm>
            <a:off x="525009" y="2913789"/>
            <a:ext cx="2254800" cy="937478"/>
            <a:chOff x="2430889" y="3225155"/>
            <a:chExt cx="2254800" cy="937478"/>
          </a:xfrm>
        </p:grpSpPr>
        <p:sp>
          <p:nvSpPr>
            <p:cNvPr id="332" name="Google Shape;332;g12042d01132_1_57"/>
            <p:cNvSpPr txBox="1"/>
            <p:nvPr/>
          </p:nvSpPr>
          <p:spPr>
            <a:xfrm>
              <a:off x="2430889" y="3837733"/>
              <a:ext cx="22548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Supporters</a:t>
              </a:r>
              <a:endParaRPr b="1" i="0" sz="1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sp>
          <p:nvSpPr>
            <p:cNvPr id="333" name="Google Shape;333;g12042d01132_1_57"/>
            <p:cNvSpPr/>
            <p:nvPr/>
          </p:nvSpPr>
          <p:spPr>
            <a:xfrm>
              <a:off x="3206262" y="3230742"/>
              <a:ext cx="717900" cy="571200"/>
            </a:xfrm>
            <a:prstGeom prst="roundRect">
              <a:avLst>
                <a:gd fmla="val 16667" name="adj"/>
              </a:avLst>
            </a:prstGeom>
            <a:solidFill>
              <a:srgbClr val="8456C9">
                <a:alpha val="3647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  <p:pic>
          <p:nvPicPr>
            <p:cNvPr descr="Büromitarbeiter mit einfarbiger Füllung" id="334" name="Google Shape;334;g12042d01132_1_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53518" y="3225155"/>
              <a:ext cx="609542" cy="6095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5" name="Google Shape;335;g12042d01132_1_57"/>
          <p:cNvSpPr/>
          <p:nvPr/>
        </p:nvSpPr>
        <p:spPr>
          <a:xfrm>
            <a:off x="2387335" y="1141272"/>
            <a:ext cx="3443700" cy="595800"/>
          </a:xfrm>
          <a:prstGeom prst="curvedDownArrow">
            <a:avLst>
              <a:gd fmla="val 0" name="adj1"/>
              <a:gd fmla="val 50000" name="adj2"/>
              <a:gd fmla="val 31250" name="adj3"/>
            </a:avLst>
          </a:prstGeom>
          <a:solidFill>
            <a:schemeClr val="accent1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g12042d01132_1_57"/>
          <p:cNvGrpSpPr/>
          <p:nvPr/>
        </p:nvGrpSpPr>
        <p:grpSpPr>
          <a:xfrm>
            <a:off x="2907753" y="2409300"/>
            <a:ext cx="2254800" cy="948005"/>
            <a:chOff x="3444600" y="2388492"/>
            <a:chExt cx="2254800" cy="948005"/>
          </a:xfrm>
        </p:grpSpPr>
        <p:grpSp>
          <p:nvGrpSpPr>
            <p:cNvPr id="337" name="Google Shape;337;g12042d01132_1_57"/>
            <p:cNvGrpSpPr/>
            <p:nvPr/>
          </p:nvGrpSpPr>
          <p:grpSpPr>
            <a:xfrm>
              <a:off x="4213050" y="2388492"/>
              <a:ext cx="717900" cy="595679"/>
              <a:chOff x="4212730" y="3014069"/>
              <a:chExt cx="717900" cy="595679"/>
            </a:xfrm>
          </p:grpSpPr>
          <p:pic>
            <p:nvPicPr>
              <p:cNvPr descr="Internet der Dinge mit einfarbiger Füllung" id="338" name="Google Shape;338;g12042d01132_1_5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275889" y="3014069"/>
                <a:ext cx="595679" cy="59567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9" name="Google Shape;339;g12042d01132_1_57"/>
              <p:cNvSpPr/>
              <p:nvPr/>
            </p:nvSpPr>
            <p:spPr>
              <a:xfrm>
                <a:off x="4212730" y="3026308"/>
                <a:ext cx="717900" cy="571200"/>
              </a:xfrm>
              <a:prstGeom prst="roundRect">
                <a:avLst>
                  <a:gd fmla="val 16667" name="adj"/>
                </a:avLst>
              </a:prstGeom>
              <a:solidFill>
                <a:srgbClr val="8456C9">
                  <a:alpha val="36470"/>
                </a:srgbClr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1" i="0" sz="2000" u="none" cap="none" strike="noStrike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endParaRPr>
              </a:p>
            </p:txBody>
          </p:sp>
        </p:grpSp>
        <p:sp>
          <p:nvSpPr>
            <p:cNvPr id="340" name="Google Shape;340;g12042d01132_1_57"/>
            <p:cNvSpPr txBox="1"/>
            <p:nvPr/>
          </p:nvSpPr>
          <p:spPr>
            <a:xfrm>
              <a:off x="3444600" y="3011597"/>
              <a:ext cx="22548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dk1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ConneX</a:t>
              </a:r>
              <a:endParaRPr b="1" i="0" sz="1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sp>
        <p:nvSpPr>
          <p:cNvPr id="341" name="Google Shape;341;g12042d01132_1_57"/>
          <p:cNvSpPr/>
          <p:nvPr/>
        </p:nvSpPr>
        <p:spPr>
          <a:xfrm rot="10800000">
            <a:off x="2387364" y="3881889"/>
            <a:ext cx="3443700" cy="595800"/>
          </a:xfrm>
          <a:prstGeom prst="curvedDownArrow">
            <a:avLst>
              <a:gd fmla="val 0" name="adj1"/>
              <a:gd fmla="val 50000" name="adj2"/>
              <a:gd fmla="val 31250" name="adj3"/>
            </a:avLst>
          </a:prstGeom>
          <a:solidFill>
            <a:schemeClr val="accent1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2042d01132_1_57"/>
          <p:cNvSpPr/>
          <p:nvPr/>
        </p:nvSpPr>
        <p:spPr>
          <a:xfrm>
            <a:off x="2437941" y="2762023"/>
            <a:ext cx="939600" cy="9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2042d01132_1_57"/>
          <p:cNvSpPr/>
          <p:nvPr/>
        </p:nvSpPr>
        <p:spPr>
          <a:xfrm>
            <a:off x="4693228" y="2758538"/>
            <a:ext cx="939600" cy="9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2042d01132_1_57"/>
          <p:cNvSpPr/>
          <p:nvPr/>
        </p:nvSpPr>
        <p:spPr>
          <a:xfrm rot="10800000">
            <a:off x="2428443" y="2569754"/>
            <a:ext cx="939600" cy="9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12042d01132_1_57"/>
          <p:cNvSpPr/>
          <p:nvPr/>
        </p:nvSpPr>
        <p:spPr>
          <a:xfrm rot="10800000">
            <a:off x="4660836" y="2569754"/>
            <a:ext cx="939600" cy="9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6" name="Google Shape;346;g12042d01132_1_57"/>
          <p:cNvGrpSpPr/>
          <p:nvPr/>
        </p:nvGrpSpPr>
        <p:grpSpPr>
          <a:xfrm>
            <a:off x="4916584" y="2021330"/>
            <a:ext cx="360000" cy="360619"/>
            <a:chOff x="7184486" y="4023954"/>
            <a:chExt cx="767099" cy="760800"/>
          </a:xfrm>
        </p:grpSpPr>
        <p:sp>
          <p:nvSpPr>
            <p:cNvPr id="347" name="Google Shape;347;g12042d01132_1_57"/>
            <p:cNvSpPr/>
            <p:nvPr/>
          </p:nvSpPr>
          <p:spPr>
            <a:xfrm>
              <a:off x="7190785" y="4023954"/>
              <a:ext cx="760800" cy="760800"/>
            </a:xfrm>
            <a:prstGeom prst="ellipse">
              <a:avLst/>
            </a:prstGeom>
            <a:solidFill>
              <a:srgbClr val="8456C9">
                <a:alpha val="3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12042d01132_1_57"/>
            <p:cNvSpPr/>
            <p:nvPr/>
          </p:nvSpPr>
          <p:spPr>
            <a:xfrm>
              <a:off x="7184486" y="4023954"/>
              <a:ext cx="760800" cy="760800"/>
            </a:xfrm>
            <a:prstGeom prst="pie">
              <a:avLst>
                <a:gd fmla="val 16153650" name="adj1"/>
                <a:gd fmla="val 15519369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9" name="Google Shape;349;g12042d01132_1_57"/>
          <p:cNvSpPr txBox="1"/>
          <p:nvPr/>
        </p:nvSpPr>
        <p:spPr>
          <a:xfrm>
            <a:off x="3538053" y="1875160"/>
            <a:ext cx="9942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3%</a:t>
            </a:r>
            <a:br>
              <a:rPr b="1" i="0" lang="en" sz="18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</a:br>
            <a:r>
              <a:rPr b="1" i="0" lang="en" sz="8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service fee</a:t>
            </a:r>
            <a:endParaRPr b="1" i="0" sz="800" u="none" cap="none" strike="noStrike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50" name="Google Shape;350;g12042d01132_1_57"/>
          <p:cNvSpPr/>
          <p:nvPr/>
        </p:nvSpPr>
        <p:spPr>
          <a:xfrm>
            <a:off x="2727753" y="2021466"/>
            <a:ext cx="360000" cy="360000"/>
          </a:xfrm>
          <a:prstGeom prst="pie">
            <a:avLst>
              <a:gd fmla="val 16153650" name="adj1"/>
              <a:gd fmla="val 16153186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2042d01132_1_57"/>
          <p:cNvSpPr txBox="1"/>
          <p:nvPr/>
        </p:nvSpPr>
        <p:spPr>
          <a:xfrm>
            <a:off x="2566584" y="4008518"/>
            <a:ext cx="30852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Mentees Turn to Mentors </a:t>
            </a:r>
            <a:endParaRPr b="1" i="0" sz="1400" u="none" cap="none" strike="noStrike">
              <a:solidFill>
                <a:schemeClr val="dk2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0"/>
          <p:cNvSpPr/>
          <p:nvPr/>
        </p:nvSpPr>
        <p:spPr>
          <a:xfrm>
            <a:off x="6431850" y="2423975"/>
            <a:ext cx="704400" cy="70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57" name="Google Shape;357;p10"/>
          <p:cNvSpPr/>
          <p:nvPr/>
        </p:nvSpPr>
        <p:spPr>
          <a:xfrm>
            <a:off x="5727450" y="3542375"/>
            <a:ext cx="704400" cy="70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0"/>
          <p:cNvSpPr/>
          <p:nvPr/>
        </p:nvSpPr>
        <p:spPr>
          <a:xfrm>
            <a:off x="7155125" y="1376350"/>
            <a:ext cx="704400" cy="70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0"/>
          <p:cNvSpPr txBox="1"/>
          <p:nvPr>
            <p:ph idx="1" type="subTitle"/>
          </p:nvPr>
        </p:nvSpPr>
        <p:spPr>
          <a:xfrm>
            <a:off x="177825" y="1186175"/>
            <a:ext cx="50301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accent1"/>
                </a:solidFill>
              </a:rPr>
              <a:t>Switch Edu 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accent1"/>
                </a:solidFill>
              </a:rPr>
              <a:t>University Network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0" name="Google Shape;360;p10"/>
          <p:cNvSpPr txBox="1"/>
          <p:nvPr>
            <p:ph idx="2" type="subTitle"/>
          </p:nvPr>
        </p:nvSpPr>
        <p:spPr>
          <a:xfrm>
            <a:off x="2859022" y="2499505"/>
            <a:ext cx="300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accent1"/>
                </a:solidFill>
              </a:rPr>
              <a:t>Alumni &amp; Student Ambassadors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1" name="Google Shape;361;p10"/>
          <p:cNvSpPr txBox="1"/>
          <p:nvPr/>
        </p:nvSpPr>
        <p:spPr>
          <a:xfrm>
            <a:off x="720000" y="38488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Text"/>
              <a:buNone/>
            </a:pPr>
            <a:r>
              <a:rPr b="1" i="0" lang="en" sz="35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Go-to-market Strategy</a:t>
            </a:r>
            <a:endParaRPr b="1" i="0" sz="3500" u="none" cap="none" strike="noStrike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62" name="Google Shape;362;p10"/>
          <p:cNvSpPr txBox="1"/>
          <p:nvPr/>
        </p:nvSpPr>
        <p:spPr>
          <a:xfrm>
            <a:off x="4330029" y="1456621"/>
            <a:ext cx="300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</a:pPr>
            <a:r>
              <a:rPr b="1" i="0" lang="en" sz="2400" u="none" cap="none" strike="noStrike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rPr>
              <a:t>Blockchain</a:t>
            </a:r>
            <a:r>
              <a:rPr b="1" i="0" lang="en" sz="2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 </a:t>
            </a:r>
            <a:r>
              <a:rPr b="1" i="0" lang="en" sz="2400" u="none" cap="none" strike="noStrike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rPr>
              <a:t>community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3" name="Google Shape;363;p10"/>
          <p:cNvSpPr txBox="1"/>
          <p:nvPr/>
        </p:nvSpPr>
        <p:spPr>
          <a:xfrm>
            <a:off x="2859025" y="3355030"/>
            <a:ext cx="30096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</a:pPr>
            <a:r>
              <a:rPr b="1" i="0" lang="en" sz="2400" u="none" cap="none" strike="noStrike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rPr>
              <a:t>Making buzz with viral success stories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4" name="Google Shape;364;p10"/>
          <p:cNvSpPr txBox="1"/>
          <p:nvPr/>
        </p:nvSpPr>
        <p:spPr>
          <a:xfrm>
            <a:off x="6343644" y="1483182"/>
            <a:ext cx="219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 1</a:t>
            </a:r>
            <a:endParaRPr b="1" i="0" sz="2400" u="none" cap="none" strike="noStrike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65" name="Google Shape;365;p10"/>
          <p:cNvSpPr txBox="1"/>
          <p:nvPr/>
        </p:nvSpPr>
        <p:spPr>
          <a:xfrm>
            <a:off x="5612844" y="2578158"/>
            <a:ext cx="219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 2</a:t>
            </a:r>
            <a:endParaRPr b="1" i="0" sz="2400" u="none" cap="none" strike="noStrike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66" name="Google Shape;366;p10"/>
          <p:cNvSpPr txBox="1"/>
          <p:nvPr/>
        </p:nvSpPr>
        <p:spPr>
          <a:xfrm>
            <a:off x="4908557" y="3652020"/>
            <a:ext cx="219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 3</a:t>
            </a:r>
            <a:endParaRPr b="1" i="0" sz="2400" u="none" cap="none" strike="noStrike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67" name="Google Shape;367;p10"/>
          <p:cNvSpPr txBox="1"/>
          <p:nvPr/>
        </p:nvSpPr>
        <p:spPr>
          <a:xfrm>
            <a:off x="3345019" y="1457045"/>
            <a:ext cx="219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 </a:t>
            </a:r>
            <a:r>
              <a:rPr b="1" lang="en"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+</a:t>
            </a:r>
            <a:endParaRPr b="1" i="0" sz="2400" u="none" cap="none" strike="noStrike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042d01132_1_1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Founding </a:t>
            </a:r>
            <a:r>
              <a:rPr b="1" lang="en">
                <a:latin typeface="Red Hat Text"/>
                <a:ea typeface="Red Hat Text"/>
                <a:cs typeface="Red Hat Text"/>
                <a:sym typeface="Red Hat Text"/>
              </a:rPr>
              <a:t>Team</a:t>
            </a:r>
            <a:endParaRPr b="1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73" name="Google Shape;373;g12042d01132_1_145"/>
          <p:cNvSpPr txBox="1"/>
          <p:nvPr>
            <p:ph idx="1" type="subTitle"/>
          </p:nvPr>
        </p:nvSpPr>
        <p:spPr>
          <a:xfrm>
            <a:off x="77586" y="3051475"/>
            <a:ext cx="24540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800"/>
              <a:t>Laura Vitiello</a:t>
            </a:r>
            <a:endParaRPr sz="1800"/>
          </a:p>
        </p:txBody>
      </p:sp>
      <p:sp>
        <p:nvSpPr>
          <p:cNvPr id="374" name="Google Shape;374;g12042d01132_1_145"/>
          <p:cNvSpPr txBox="1"/>
          <p:nvPr>
            <p:ph idx="3" type="subTitle"/>
          </p:nvPr>
        </p:nvSpPr>
        <p:spPr>
          <a:xfrm>
            <a:off x="562554" y="3907750"/>
            <a:ext cx="1484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MSc. </a:t>
            </a:r>
            <a:r>
              <a:rPr lang="en" sz="1100"/>
              <a:t>CEMS MIM Double Degree Candidate at RSM &amp; St.Gallen</a:t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Cofounder Edumi</a:t>
            </a:r>
            <a:endParaRPr sz="1100"/>
          </a:p>
        </p:txBody>
      </p:sp>
      <p:sp>
        <p:nvSpPr>
          <p:cNvPr id="375" name="Google Shape;375;g12042d01132_1_145"/>
          <p:cNvSpPr/>
          <p:nvPr/>
        </p:nvSpPr>
        <p:spPr>
          <a:xfrm>
            <a:off x="562554" y="1361227"/>
            <a:ext cx="1484100" cy="1626900"/>
          </a:xfrm>
          <a:prstGeom prst="roundRect">
            <a:avLst>
              <a:gd fmla="val 12389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g12042d01132_1_145"/>
          <p:cNvPicPr preferRelativeResize="0"/>
          <p:nvPr/>
        </p:nvPicPr>
        <p:blipFill rotWithShape="1">
          <a:blip r:embed="rId3">
            <a:alphaModFix/>
          </a:blip>
          <a:srcRect b="0" l="4388" r="4379" t="0"/>
          <a:stretch/>
        </p:blipFill>
        <p:spPr>
          <a:xfrm>
            <a:off x="729415" y="1544227"/>
            <a:ext cx="1150200" cy="1260900"/>
          </a:xfrm>
          <a:prstGeom prst="roundRect">
            <a:avLst>
              <a:gd fmla="val 13261" name="adj"/>
            </a:avLst>
          </a:prstGeom>
          <a:noFill/>
          <a:ln>
            <a:noFill/>
          </a:ln>
        </p:spPr>
      </p:pic>
      <p:sp>
        <p:nvSpPr>
          <p:cNvPr id="377" name="Google Shape;377;g12042d01132_1_145"/>
          <p:cNvSpPr txBox="1"/>
          <p:nvPr/>
        </p:nvSpPr>
        <p:spPr>
          <a:xfrm>
            <a:off x="2078329" y="3051475"/>
            <a:ext cx="24540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Terence La</a:t>
            </a:r>
            <a:endParaRPr/>
          </a:p>
        </p:txBody>
      </p:sp>
      <p:sp>
        <p:nvSpPr>
          <p:cNvPr id="378" name="Google Shape;378;g12042d01132_1_145"/>
          <p:cNvSpPr txBox="1"/>
          <p:nvPr/>
        </p:nvSpPr>
        <p:spPr>
          <a:xfrm>
            <a:off x="2531586" y="3983950"/>
            <a:ext cx="1515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</a:pPr>
            <a:r>
              <a:rPr b="0" i="0" lang="en" sz="11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M.A. HSG Business Innovation  and Symposium Leader of Tomorrow</a:t>
            </a:r>
            <a:endParaRPr b="0" i="0" sz="11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</a:pPr>
            <a:r>
              <a:rPr lang="en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Founder, Growth Strategist</a:t>
            </a:r>
            <a:endParaRPr sz="11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9" name="Google Shape;379;g12042d01132_1_145"/>
          <p:cNvSpPr/>
          <p:nvPr/>
        </p:nvSpPr>
        <p:spPr>
          <a:xfrm>
            <a:off x="2563297" y="1361227"/>
            <a:ext cx="1484100" cy="1626900"/>
          </a:xfrm>
          <a:prstGeom prst="roundRect">
            <a:avLst>
              <a:gd fmla="val 12389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g12042d01132_1_145"/>
          <p:cNvPicPr preferRelativeResize="0"/>
          <p:nvPr/>
        </p:nvPicPr>
        <p:blipFill rotWithShape="1">
          <a:blip r:embed="rId4">
            <a:alphaModFix/>
          </a:blip>
          <a:srcRect b="0" l="4388" r="4379" t="0"/>
          <a:stretch/>
        </p:blipFill>
        <p:spPr>
          <a:xfrm>
            <a:off x="2730158" y="1544227"/>
            <a:ext cx="1150200" cy="1260900"/>
          </a:xfrm>
          <a:prstGeom prst="roundRect">
            <a:avLst>
              <a:gd fmla="val 13261" name="adj"/>
            </a:avLst>
          </a:prstGeom>
          <a:noFill/>
          <a:ln>
            <a:noFill/>
          </a:ln>
        </p:spPr>
      </p:pic>
      <p:sp>
        <p:nvSpPr>
          <p:cNvPr id="381" name="Google Shape;381;g12042d01132_1_145"/>
          <p:cNvSpPr txBox="1"/>
          <p:nvPr/>
        </p:nvSpPr>
        <p:spPr>
          <a:xfrm>
            <a:off x="3934475" y="3051475"/>
            <a:ext cx="2744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</a:pPr>
            <a:r>
              <a:rPr b="1" lang="en" sz="1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Vinzenz Duenschede</a:t>
            </a:r>
            <a:endParaRPr b="1" i="0" sz="1800" u="none" cap="none" strike="noStrike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82" name="Google Shape;382;g12042d01132_1_145"/>
          <p:cNvSpPr txBox="1"/>
          <p:nvPr/>
        </p:nvSpPr>
        <p:spPr>
          <a:xfrm>
            <a:off x="4481475" y="3749975"/>
            <a:ext cx="16608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</a:pPr>
            <a:r>
              <a:rPr lang="en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MSc. </a:t>
            </a:r>
            <a:r>
              <a:rPr b="0" i="0" lang="en" sz="11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CEMS MIM Double Degree Candidate at UoC &amp; St.Gallen</a:t>
            </a:r>
            <a:endParaRPr b="0" i="0" sz="11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</a:pPr>
            <a:r>
              <a:rPr lang="en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Background in Business &amp; Philosophy</a:t>
            </a:r>
            <a:endParaRPr sz="11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3" name="Google Shape;383;g12042d01132_1_145"/>
          <p:cNvSpPr/>
          <p:nvPr/>
        </p:nvSpPr>
        <p:spPr>
          <a:xfrm>
            <a:off x="4571846" y="1361227"/>
            <a:ext cx="1484100" cy="1626900"/>
          </a:xfrm>
          <a:prstGeom prst="roundRect">
            <a:avLst>
              <a:gd fmla="val 12389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g12042d01132_1_145"/>
          <p:cNvPicPr preferRelativeResize="0"/>
          <p:nvPr/>
        </p:nvPicPr>
        <p:blipFill rotWithShape="1">
          <a:blip r:embed="rId5">
            <a:alphaModFix/>
          </a:blip>
          <a:srcRect b="22988" l="10602" r="17759" t="0"/>
          <a:stretch/>
        </p:blipFill>
        <p:spPr>
          <a:xfrm>
            <a:off x="4724406" y="1545127"/>
            <a:ext cx="1150500" cy="1260000"/>
          </a:xfrm>
          <a:prstGeom prst="roundRect">
            <a:avLst>
              <a:gd fmla="val 13261" name="adj"/>
            </a:avLst>
          </a:prstGeom>
          <a:noFill/>
          <a:ln>
            <a:noFill/>
          </a:ln>
        </p:spPr>
      </p:pic>
      <p:sp>
        <p:nvSpPr>
          <p:cNvPr id="385" name="Google Shape;385;g12042d01132_1_145"/>
          <p:cNvSpPr txBox="1"/>
          <p:nvPr/>
        </p:nvSpPr>
        <p:spPr>
          <a:xfrm>
            <a:off x="6095427" y="3051475"/>
            <a:ext cx="24540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Felipe Fortes</a:t>
            </a:r>
            <a:endParaRPr/>
          </a:p>
        </p:txBody>
      </p:sp>
      <p:sp>
        <p:nvSpPr>
          <p:cNvPr id="386" name="Google Shape;386;g12042d01132_1_145"/>
          <p:cNvSpPr txBox="1"/>
          <p:nvPr/>
        </p:nvSpPr>
        <p:spPr>
          <a:xfrm>
            <a:off x="6476025" y="3907750"/>
            <a:ext cx="1776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</a:pPr>
            <a:r>
              <a:rPr lang="en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BSc. Economy &amp; gestion </a:t>
            </a:r>
            <a:r>
              <a:rPr lang="en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UniverMantova</a:t>
            </a:r>
            <a:endParaRPr sz="11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</a:pPr>
            <a:r>
              <a:rPr lang="en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Founder </a:t>
            </a:r>
            <a:endParaRPr sz="11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</a:pPr>
            <a:r>
              <a:rPr lang="en" sz="11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Eco Spring</a:t>
            </a:r>
            <a:endParaRPr sz="11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7" name="Google Shape;387;g12042d01132_1_145"/>
          <p:cNvSpPr/>
          <p:nvPr/>
        </p:nvSpPr>
        <p:spPr>
          <a:xfrm>
            <a:off x="6580395" y="1361227"/>
            <a:ext cx="1484100" cy="1626900"/>
          </a:xfrm>
          <a:prstGeom prst="roundRect">
            <a:avLst>
              <a:gd fmla="val 12389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g12042d01132_1_145"/>
          <p:cNvPicPr preferRelativeResize="0"/>
          <p:nvPr/>
        </p:nvPicPr>
        <p:blipFill rotWithShape="1">
          <a:blip r:embed="rId6">
            <a:alphaModFix/>
          </a:blip>
          <a:srcRect b="0" l="15181" r="15181" t="0"/>
          <a:stretch/>
        </p:blipFill>
        <p:spPr>
          <a:xfrm>
            <a:off x="6747256" y="1544227"/>
            <a:ext cx="1150200" cy="1260900"/>
          </a:xfrm>
          <a:prstGeom prst="roundRect">
            <a:avLst>
              <a:gd fmla="val 1326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042d01132_1_139"/>
          <p:cNvSpPr txBox="1"/>
          <p:nvPr>
            <p:ph type="title"/>
          </p:nvPr>
        </p:nvSpPr>
        <p:spPr>
          <a:xfrm>
            <a:off x="1388100" y="937709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94" name="Google Shape;394;g12042d01132_1_139"/>
          <p:cNvSpPr txBox="1"/>
          <p:nvPr/>
        </p:nvSpPr>
        <p:spPr>
          <a:xfrm>
            <a:off x="3071050" y="2910600"/>
            <a:ext cx="71151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ed Hat Tex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Any questions?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ed Hat Tex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ed Hat Tex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ed Hat Tex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1"/>
          <p:cNvSpPr txBox="1"/>
          <p:nvPr>
            <p:ph idx="1" type="subTitle"/>
          </p:nvPr>
        </p:nvSpPr>
        <p:spPr>
          <a:xfrm>
            <a:off x="5746376" y="4329953"/>
            <a:ext cx="2554942" cy="8135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</a:pPr>
            <a:r>
              <a:rPr b="0" lang="en" sz="1000">
                <a:solidFill>
                  <a:schemeClr val="dk2"/>
                </a:solidFill>
              </a:rPr>
              <a:t>CREDITS: This presentation template was created by Slidesgo, including icons by Flaticon and infographics &amp; images by Freepik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"/>
          <p:cNvSpPr/>
          <p:nvPr/>
        </p:nvSpPr>
        <p:spPr>
          <a:xfrm>
            <a:off x="4610225" y="2553747"/>
            <a:ext cx="794700" cy="593400"/>
          </a:xfrm>
          <a:prstGeom prst="roundRect">
            <a:avLst>
              <a:gd fmla="val 16667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720000" y="1481550"/>
            <a:ext cx="794700" cy="593400"/>
          </a:xfrm>
          <a:prstGeom prst="roundRect">
            <a:avLst>
              <a:gd fmla="val 16667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"/>
          <p:cNvSpPr txBox="1"/>
          <p:nvPr>
            <p:ph type="title"/>
          </p:nvPr>
        </p:nvSpPr>
        <p:spPr>
          <a:xfrm>
            <a:off x="1612775" y="1514400"/>
            <a:ext cx="26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accent2"/>
                </a:solidFill>
              </a:rPr>
              <a:t>Trigger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16" name="Google Shape;216;p2"/>
          <p:cNvSpPr txBox="1"/>
          <p:nvPr>
            <p:ph idx="2" type="title"/>
          </p:nvPr>
        </p:nvSpPr>
        <p:spPr>
          <a:xfrm>
            <a:off x="720000" y="1560000"/>
            <a:ext cx="794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" name="Google Shape;217;p2"/>
          <p:cNvSpPr txBox="1"/>
          <p:nvPr>
            <p:ph idx="3" type="title"/>
          </p:nvPr>
        </p:nvSpPr>
        <p:spPr>
          <a:xfrm>
            <a:off x="1612775" y="2580623"/>
            <a:ext cx="26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accent1"/>
                </a:solidFill>
              </a:rPr>
              <a:t>Concept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8" name="Google Shape;218;p2"/>
          <p:cNvSpPr txBox="1"/>
          <p:nvPr>
            <p:ph idx="6" type="title"/>
          </p:nvPr>
        </p:nvSpPr>
        <p:spPr>
          <a:xfrm>
            <a:off x="5558950" y="1514400"/>
            <a:ext cx="286505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accent3"/>
                </a:solidFill>
              </a:rPr>
              <a:t>Business Model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9" name="Google Shape;219;p2"/>
          <p:cNvSpPr txBox="1"/>
          <p:nvPr>
            <p:ph idx="9" type="title"/>
          </p:nvPr>
        </p:nvSpPr>
        <p:spPr>
          <a:xfrm>
            <a:off x="5558949" y="2580623"/>
            <a:ext cx="2787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accent2"/>
                </a:solidFill>
              </a:rPr>
              <a:t>Go-to-market Strategy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0" name="Google Shape;220;p2"/>
          <p:cNvSpPr txBox="1"/>
          <p:nvPr>
            <p:ph idx="13" type="title"/>
          </p:nvPr>
        </p:nvSpPr>
        <p:spPr>
          <a:xfrm>
            <a:off x="4610225" y="2632206"/>
            <a:ext cx="794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1" name="Google Shape;221;p2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22" name="Google Shape;222;p2"/>
          <p:cNvSpPr/>
          <p:nvPr/>
        </p:nvSpPr>
        <p:spPr>
          <a:xfrm>
            <a:off x="720000" y="2553747"/>
            <a:ext cx="794700" cy="593400"/>
          </a:xfrm>
          <a:prstGeom prst="roundRect">
            <a:avLst>
              <a:gd fmla="val 16667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 txBox="1"/>
          <p:nvPr>
            <p:ph idx="4" type="title"/>
          </p:nvPr>
        </p:nvSpPr>
        <p:spPr>
          <a:xfrm>
            <a:off x="720000" y="2632206"/>
            <a:ext cx="794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4" name="Google Shape;224;p2"/>
          <p:cNvSpPr/>
          <p:nvPr/>
        </p:nvSpPr>
        <p:spPr>
          <a:xfrm>
            <a:off x="4610225" y="1481550"/>
            <a:ext cx="794700" cy="593400"/>
          </a:xfrm>
          <a:prstGeom prst="roundRect">
            <a:avLst>
              <a:gd fmla="val 16667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"/>
          <p:cNvSpPr txBox="1"/>
          <p:nvPr>
            <p:ph idx="7" type="title"/>
          </p:nvPr>
        </p:nvSpPr>
        <p:spPr>
          <a:xfrm>
            <a:off x="4610225" y="1560000"/>
            <a:ext cx="794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6" name="Google Shape;226;p2"/>
          <p:cNvSpPr txBox="1"/>
          <p:nvPr>
            <p:ph idx="3" type="title"/>
          </p:nvPr>
        </p:nvSpPr>
        <p:spPr>
          <a:xfrm>
            <a:off x="1612775" y="3569448"/>
            <a:ext cx="26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accent1"/>
                </a:solidFill>
              </a:rPr>
              <a:t>Founding Team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"/>
          <p:cNvSpPr/>
          <p:nvPr/>
        </p:nvSpPr>
        <p:spPr>
          <a:xfrm>
            <a:off x="720000" y="3542572"/>
            <a:ext cx="794700" cy="593400"/>
          </a:xfrm>
          <a:prstGeom prst="roundRect">
            <a:avLst>
              <a:gd fmla="val 16667" name="adj"/>
            </a:avLst>
          </a:prstGeom>
          <a:solidFill>
            <a:srgbClr val="8456C9">
              <a:alpha val="3647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"/>
          <p:cNvSpPr txBox="1"/>
          <p:nvPr>
            <p:ph idx="4" type="title"/>
          </p:nvPr>
        </p:nvSpPr>
        <p:spPr>
          <a:xfrm>
            <a:off x="720000" y="3621031"/>
            <a:ext cx="794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"/>
          <p:cNvSpPr/>
          <p:nvPr/>
        </p:nvSpPr>
        <p:spPr>
          <a:xfrm>
            <a:off x="715100" y="-1273700"/>
            <a:ext cx="5601300" cy="337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"/>
          <p:cNvSpPr txBox="1"/>
          <p:nvPr>
            <p:ph type="title"/>
          </p:nvPr>
        </p:nvSpPr>
        <p:spPr>
          <a:xfrm>
            <a:off x="715100" y="2582300"/>
            <a:ext cx="4014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The Trigger</a:t>
            </a:r>
            <a:endParaRPr/>
          </a:p>
        </p:txBody>
      </p:sp>
      <p:pic>
        <p:nvPicPr>
          <p:cNvPr id="235" name="Google Shape;235;p3"/>
          <p:cNvPicPr preferRelativeResize="0"/>
          <p:nvPr/>
        </p:nvPicPr>
        <p:blipFill rotWithShape="1">
          <a:blip r:embed="rId3">
            <a:alphaModFix/>
          </a:blip>
          <a:srcRect b="1369" l="1040" r="278" t="15685"/>
          <a:stretch/>
        </p:blipFill>
        <p:spPr>
          <a:xfrm>
            <a:off x="1108306" y="-542926"/>
            <a:ext cx="4814888" cy="249317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36" name="Google Shape;236;p3"/>
          <p:cNvSpPr txBox="1"/>
          <p:nvPr/>
        </p:nvSpPr>
        <p:spPr>
          <a:xfrm>
            <a:off x="715100" y="3334066"/>
            <a:ext cx="9119182" cy="971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ed Hat Text"/>
              <a:buNone/>
            </a:pPr>
            <a:r>
              <a:rPr b="1" i="0" lang="en" sz="3200" u="none" cap="none" strike="noStrik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Talent is distributed evenly 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ed Hat Text"/>
              <a:buNone/>
            </a:pPr>
            <a:r>
              <a:rPr b="1" i="0" lang="en" sz="3200" u="none" cap="none" strike="noStrik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rPr>
              <a:t>– Opportunities are not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"/>
          <p:cNvSpPr txBox="1"/>
          <p:nvPr>
            <p:ph type="title"/>
          </p:nvPr>
        </p:nvSpPr>
        <p:spPr>
          <a:xfrm>
            <a:off x="1388100" y="709109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ConneX</a:t>
            </a:r>
            <a:endParaRPr/>
          </a:p>
        </p:txBody>
      </p:sp>
      <p:sp>
        <p:nvSpPr>
          <p:cNvPr id="242" name="Google Shape;242;p4"/>
          <p:cNvSpPr txBox="1"/>
          <p:nvPr/>
        </p:nvSpPr>
        <p:spPr>
          <a:xfrm>
            <a:off x="2013038" y="2564797"/>
            <a:ext cx="51180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ed Hat Text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Lack of vitamins -&gt; Supplements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ed Hat Text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Lack of access to opportunities -&gt; ConneX</a:t>
            </a:r>
            <a:endParaRPr b="1" i="0" sz="1800" u="none" cap="none" strike="noStrike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43" name="Google Shape;243;p4"/>
          <p:cNvSpPr txBox="1"/>
          <p:nvPr/>
        </p:nvSpPr>
        <p:spPr>
          <a:xfrm>
            <a:off x="1170250" y="3706875"/>
            <a:ext cx="71151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ed Hat Tex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ed Hat Text"/>
              <a:buNone/>
            </a:pPr>
            <a:r>
              <a:rPr b="1" lang="en" sz="1800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rPr>
              <a:t>How?</a:t>
            </a:r>
            <a:endParaRPr b="1" sz="1800">
              <a:solidFill>
                <a:schemeClr val="accent2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ed Hat Text"/>
              <a:buNone/>
            </a:pPr>
            <a:r>
              <a:rPr b="1" lang="en" sz="1200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rPr>
              <a:t>Promoting Lifelong learning </a:t>
            </a:r>
            <a:r>
              <a:rPr lang="en" sz="1200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rPr>
              <a:t>through r</a:t>
            </a:r>
            <a:r>
              <a:rPr lang="en" sz="1200">
                <a:solidFill>
                  <a:schemeClr val="accent2"/>
                </a:solidFill>
              </a:rPr>
              <a:t>edistribution of talent &amp; opportunities</a:t>
            </a:r>
            <a:r>
              <a:rPr b="1" lang="en" sz="2200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rPr>
              <a:t> </a:t>
            </a:r>
            <a:endParaRPr b="1" sz="2200">
              <a:solidFill>
                <a:schemeClr val="accent2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200">
                <a:solidFill>
                  <a:schemeClr val="accent2"/>
                </a:solidFill>
              </a:rPr>
              <a:t>Leverage Swift Edu data </a:t>
            </a:r>
            <a:r>
              <a:rPr lang="en" sz="1200">
                <a:solidFill>
                  <a:schemeClr val="accent2"/>
                </a:solidFill>
              </a:rPr>
              <a:t>for matching between students &amp; investors through Blockchain Technology</a:t>
            </a:r>
            <a:endParaRPr sz="1500">
              <a:solidFill>
                <a:schemeClr val="accen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ed Hat Tex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ed Hat Tex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ed Hat Text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"/>
          <p:cNvSpPr txBox="1"/>
          <p:nvPr>
            <p:ph idx="4" type="title"/>
          </p:nvPr>
        </p:nvSpPr>
        <p:spPr>
          <a:xfrm>
            <a:off x="2504050" y="3033200"/>
            <a:ext cx="62286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"/>
              <a:t>&gt; 3.000.000 CHF </a:t>
            </a:r>
            <a:endParaRPr/>
          </a:p>
        </p:txBody>
      </p:sp>
      <p:sp>
        <p:nvSpPr>
          <p:cNvPr id="249" name="Google Shape;249;p5"/>
          <p:cNvSpPr txBox="1"/>
          <p:nvPr>
            <p:ph idx="5" type="subTitle"/>
          </p:nvPr>
        </p:nvSpPr>
        <p:spPr>
          <a:xfrm>
            <a:off x="2531700" y="3757000"/>
            <a:ext cx="5524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Money Spent on Recruitment of Students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5"/>
          <p:cNvSpPr txBox="1"/>
          <p:nvPr/>
        </p:nvSpPr>
        <p:spPr>
          <a:xfrm>
            <a:off x="571421" y="1682822"/>
            <a:ext cx="49014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ed Hat Text"/>
              <a:buNone/>
            </a:pPr>
            <a:r>
              <a:rPr b="1" i="0" lang="en" sz="48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165,000</a:t>
            </a:r>
            <a:endParaRPr/>
          </a:p>
        </p:txBody>
      </p:sp>
      <p:sp>
        <p:nvSpPr>
          <p:cNvPr id="251" name="Google Shape;251;p5"/>
          <p:cNvSpPr txBox="1"/>
          <p:nvPr/>
        </p:nvSpPr>
        <p:spPr>
          <a:xfrm>
            <a:off x="1131496" y="2425349"/>
            <a:ext cx="49014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</a:pPr>
            <a:r>
              <a:rPr lang="en"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Current University S</a:t>
            </a:r>
            <a:r>
              <a:rPr b="0" i="0" lang="en" sz="16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tudents</a:t>
            </a:r>
            <a:endParaRPr/>
          </a:p>
        </p:txBody>
      </p:sp>
      <p:pic>
        <p:nvPicPr>
          <p:cNvPr id="252" name="Google Shape;25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525" y="503175"/>
            <a:ext cx="1015023" cy="101502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5"/>
          <p:cNvSpPr txBox="1"/>
          <p:nvPr>
            <p:ph idx="1" type="subTitle"/>
          </p:nvPr>
        </p:nvSpPr>
        <p:spPr>
          <a:xfrm>
            <a:off x="404600" y="740900"/>
            <a:ext cx="52584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1800"/>
              <a:t>Ensure inclusive and equitable quality education and promote lifelong learning opportunities for all.</a:t>
            </a:r>
            <a:endParaRPr i="1" sz="1800"/>
          </a:p>
        </p:txBody>
      </p:sp>
      <p:sp>
        <p:nvSpPr>
          <p:cNvPr id="254" name="Google Shape;254;p5"/>
          <p:cNvSpPr txBox="1"/>
          <p:nvPr/>
        </p:nvSpPr>
        <p:spPr>
          <a:xfrm>
            <a:off x="386425" y="252800"/>
            <a:ext cx="528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“</a:t>
            </a:r>
            <a:endParaRPr sz="6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5" name="Google Shape;255;p5"/>
          <p:cNvSpPr txBox="1"/>
          <p:nvPr/>
        </p:nvSpPr>
        <p:spPr>
          <a:xfrm>
            <a:off x="4105000" y="945925"/>
            <a:ext cx="252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”</a:t>
            </a:r>
            <a:endParaRPr sz="6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56" name="Google Shape;25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2475" y="1629877"/>
            <a:ext cx="1522918" cy="1015024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042d01132_1_36"/>
          <p:cNvSpPr/>
          <p:nvPr/>
        </p:nvSpPr>
        <p:spPr>
          <a:xfrm>
            <a:off x="2403925" y="84600"/>
            <a:ext cx="3199500" cy="4974300"/>
          </a:xfrm>
          <a:prstGeom prst="roundRect">
            <a:avLst>
              <a:gd fmla="val 4826" name="adj"/>
            </a:avLst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12042d01132_1_36"/>
          <p:cNvPicPr preferRelativeResize="0"/>
          <p:nvPr/>
        </p:nvPicPr>
        <p:blipFill rotWithShape="1">
          <a:blip r:embed="rId3">
            <a:alphaModFix/>
          </a:blip>
          <a:srcRect b="1289" l="0" r="0" t="1035"/>
          <a:stretch/>
        </p:blipFill>
        <p:spPr>
          <a:xfrm>
            <a:off x="2674011" y="213397"/>
            <a:ext cx="2553513" cy="470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12042d01132_1_36"/>
          <p:cNvPicPr preferRelativeResize="0"/>
          <p:nvPr/>
        </p:nvPicPr>
        <p:blipFill rotWithShape="1">
          <a:blip r:embed="rId4">
            <a:alphaModFix/>
          </a:blip>
          <a:srcRect b="2171" l="0" r="0" t="0"/>
          <a:stretch/>
        </p:blipFill>
        <p:spPr>
          <a:xfrm>
            <a:off x="2863768" y="673819"/>
            <a:ext cx="2202251" cy="382303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2042d01132_1_36"/>
          <p:cNvSpPr txBox="1"/>
          <p:nvPr>
            <p:ph type="title"/>
          </p:nvPr>
        </p:nvSpPr>
        <p:spPr>
          <a:xfrm>
            <a:off x="-553025" y="-789951"/>
            <a:ext cx="3154500" cy="27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800"/>
              <a:t>ConneX Prototype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 txBox="1"/>
          <p:nvPr/>
        </p:nvSpPr>
        <p:spPr>
          <a:xfrm>
            <a:off x="955194" y="1428916"/>
            <a:ext cx="21903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Create your Profile through Switch Edu sync</a:t>
            </a:r>
            <a:endParaRPr/>
          </a:p>
        </p:txBody>
      </p:sp>
      <p:sp>
        <p:nvSpPr>
          <p:cNvPr id="270" name="Google Shape;270;p7"/>
          <p:cNvSpPr txBox="1"/>
          <p:nvPr/>
        </p:nvSpPr>
        <p:spPr>
          <a:xfrm>
            <a:off x="955444" y="1083020"/>
            <a:ext cx="219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 1</a:t>
            </a:r>
            <a:endParaRPr b="1" i="0" sz="2400" u="none" cap="none" strike="noStrike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71" name="Google Shape;271;p7"/>
          <p:cNvSpPr txBox="1"/>
          <p:nvPr/>
        </p:nvSpPr>
        <p:spPr>
          <a:xfrm>
            <a:off x="3145308" y="1436572"/>
            <a:ext cx="2853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(Possibly) provide a service in return for the investment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2" name="Google Shape;272;p7"/>
          <p:cNvSpPr txBox="1"/>
          <p:nvPr/>
        </p:nvSpPr>
        <p:spPr>
          <a:xfrm>
            <a:off x="3477125" y="1083020"/>
            <a:ext cx="219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3</a:t>
            </a:r>
            <a:endParaRPr b="1" i="0" sz="2400" u="none" cap="none" strike="noStrike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73" name="Google Shape;273;p7"/>
          <p:cNvSpPr txBox="1"/>
          <p:nvPr/>
        </p:nvSpPr>
        <p:spPr>
          <a:xfrm>
            <a:off x="1944288" y="4009215"/>
            <a:ext cx="2733994" cy="100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Get noticed by external parties (individuals or companies) who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invest in you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4" name="Google Shape;274;p7"/>
          <p:cNvSpPr txBox="1"/>
          <p:nvPr/>
        </p:nvSpPr>
        <p:spPr>
          <a:xfrm>
            <a:off x="2216135" y="3672417"/>
            <a:ext cx="21903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2</a:t>
            </a:r>
            <a:endParaRPr b="1" i="0" sz="2400" u="none" cap="none" strike="noStrike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75" name="Google Shape;275;p7"/>
          <p:cNvSpPr txBox="1"/>
          <p:nvPr/>
        </p:nvSpPr>
        <p:spPr>
          <a:xfrm>
            <a:off x="4587670" y="4009217"/>
            <a:ext cx="2521670" cy="1009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Grow your token value as investments increase and you realise your potential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6" name="Google Shape;276;p7"/>
          <p:cNvSpPr txBox="1"/>
          <p:nvPr/>
        </p:nvSpPr>
        <p:spPr>
          <a:xfrm>
            <a:off x="4737815" y="3664358"/>
            <a:ext cx="21903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4</a:t>
            </a:r>
            <a:endParaRPr b="1" i="0" sz="2400" u="none" cap="none" strike="noStrike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77" name="Google Shape;277;p7"/>
          <p:cNvSpPr txBox="1"/>
          <p:nvPr/>
        </p:nvSpPr>
        <p:spPr>
          <a:xfrm>
            <a:off x="5998694" y="1406719"/>
            <a:ext cx="2425306" cy="766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Build long-lasting mentoring relationships out of your direct reach</a:t>
            </a:r>
            <a:endParaRPr/>
          </a:p>
        </p:txBody>
      </p:sp>
      <p:sp>
        <p:nvSpPr>
          <p:cNvPr id="278" name="Google Shape;278;p7"/>
          <p:cNvSpPr txBox="1"/>
          <p:nvPr/>
        </p:nvSpPr>
        <p:spPr>
          <a:xfrm>
            <a:off x="5998806" y="1083020"/>
            <a:ext cx="219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5</a:t>
            </a:r>
            <a:endParaRPr b="1" i="0" sz="2400" u="none" cap="none" strike="noStrike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279" name="Google Shape;279;p7"/>
          <p:cNvCxnSpPr/>
          <p:nvPr/>
        </p:nvCxnSpPr>
        <p:spPr>
          <a:xfrm>
            <a:off x="2050344" y="2435386"/>
            <a:ext cx="1260900" cy="11655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80" name="Google Shape;280;p7"/>
          <p:cNvCxnSpPr/>
          <p:nvPr/>
        </p:nvCxnSpPr>
        <p:spPr>
          <a:xfrm flipH="1">
            <a:off x="3311309" y="2435387"/>
            <a:ext cx="1260600" cy="11655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81" name="Google Shape;281;p7"/>
          <p:cNvCxnSpPr/>
          <p:nvPr/>
        </p:nvCxnSpPr>
        <p:spPr>
          <a:xfrm>
            <a:off x="4571908" y="2435384"/>
            <a:ext cx="1261200" cy="11655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82" name="Google Shape;282;p7"/>
          <p:cNvCxnSpPr/>
          <p:nvPr/>
        </p:nvCxnSpPr>
        <p:spPr>
          <a:xfrm flipH="1">
            <a:off x="5832847" y="2435386"/>
            <a:ext cx="1378500" cy="11655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83" name="Google Shape;283;p7"/>
          <p:cNvSpPr txBox="1"/>
          <p:nvPr>
            <p:ph type="title"/>
          </p:nvPr>
        </p:nvSpPr>
        <p:spPr>
          <a:xfrm>
            <a:off x="720000" y="445025"/>
            <a:ext cx="798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100"/>
              <a:t>The Concept - Student perspective</a:t>
            </a:r>
            <a:endParaRPr sz="3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"/>
          <p:cNvSpPr txBox="1"/>
          <p:nvPr>
            <p:ph type="title"/>
          </p:nvPr>
        </p:nvSpPr>
        <p:spPr>
          <a:xfrm>
            <a:off x="720000" y="445025"/>
            <a:ext cx="8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100"/>
              <a:t>The Concept - Supporter perspective</a:t>
            </a:r>
            <a:endParaRPr sz="3100"/>
          </a:p>
        </p:txBody>
      </p:sp>
      <p:sp>
        <p:nvSpPr>
          <p:cNvPr id="289" name="Google Shape;289;p6"/>
          <p:cNvSpPr txBox="1"/>
          <p:nvPr/>
        </p:nvSpPr>
        <p:spPr>
          <a:xfrm>
            <a:off x="1793394" y="1428916"/>
            <a:ext cx="21903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	Explore talents &amp;  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invest tokens</a:t>
            </a:r>
            <a:endParaRPr/>
          </a:p>
        </p:txBody>
      </p:sp>
      <p:sp>
        <p:nvSpPr>
          <p:cNvPr id="290" name="Google Shape;290;p6"/>
          <p:cNvSpPr txBox="1"/>
          <p:nvPr/>
        </p:nvSpPr>
        <p:spPr>
          <a:xfrm>
            <a:off x="3983508" y="1436572"/>
            <a:ext cx="28533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Expand your network intergenerationally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1" name="Google Shape;291;p6"/>
          <p:cNvSpPr txBox="1"/>
          <p:nvPr/>
        </p:nvSpPr>
        <p:spPr>
          <a:xfrm>
            <a:off x="2782488" y="4009215"/>
            <a:ext cx="27339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Access</a:t>
            </a: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service(s) provided by student &amp; get instant emotional return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2" name="Google Shape;292;p6"/>
          <p:cNvSpPr txBox="1"/>
          <p:nvPr/>
        </p:nvSpPr>
        <p:spPr>
          <a:xfrm>
            <a:off x="3054335" y="3672417"/>
            <a:ext cx="21903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2</a:t>
            </a:r>
            <a:endParaRPr b="1" i="0" sz="2400" u="none" cap="none" strike="noStrike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93" name="Google Shape;293;p6"/>
          <p:cNvSpPr txBox="1"/>
          <p:nvPr/>
        </p:nvSpPr>
        <p:spPr>
          <a:xfrm>
            <a:off x="5425870" y="4009217"/>
            <a:ext cx="25218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Have an impact while receiving a return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4" name="Google Shape;294;p6"/>
          <p:cNvSpPr txBox="1"/>
          <p:nvPr/>
        </p:nvSpPr>
        <p:spPr>
          <a:xfrm>
            <a:off x="5576015" y="3664358"/>
            <a:ext cx="21903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4</a:t>
            </a:r>
            <a:endParaRPr b="1" i="0" sz="2400" u="none" cap="none" strike="noStrike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95" name="Google Shape;295;p6"/>
          <p:cNvSpPr txBox="1"/>
          <p:nvPr/>
        </p:nvSpPr>
        <p:spPr>
          <a:xfrm>
            <a:off x="6836894" y="1406719"/>
            <a:ext cx="24252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6"/>
          <p:cNvCxnSpPr/>
          <p:nvPr/>
        </p:nvCxnSpPr>
        <p:spPr>
          <a:xfrm>
            <a:off x="2888543" y="2435386"/>
            <a:ext cx="1260900" cy="11655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97" name="Google Shape;297;p6"/>
          <p:cNvCxnSpPr/>
          <p:nvPr/>
        </p:nvCxnSpPr>
        <p:spPr>
          <a:xfrm flipH="1">
            <a:off x="4149509" y="2435387"/>
            <a:ext cx="1260600" cy="11655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98" name="Google Shape;298;p6"/>
          <p:cNvCxnSpPr/>
          <p:nvPr/>
        </p:nvCxnSpPr>
        <p:spPr>
          <a:xfrm>
            <a:off x="5410108" y="2435384"/>
            <a:ext cx="1261200" cy="11655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99" name="Google Shape;299;p6"/>
          <p:cNvSpPr txBox="1"/>
          <p:nvPr/>
        </p:nvSpPr>
        <p:spPr>
          <a:xfrm>
            <a:off x="1793644" y="1083020"/>
            <a:ext cx="219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 1</a:t>
            </a:r>
            <a:endParaRPr b="1" i="0" sz="2400" u="none" cap="none" strike="noStrike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00" name="Google Shape;300;p6"/>
          <p:cNvSpPr txBox="1"/>
          <p:nvPr/>
        </p:nvSpPr>
        <p:spPr>
          <a:xfrm>
            <a:off x="4315325" y="1083020"/>
            <a:ext cx="219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3</a:t>
            </a:r>
            <a:endParaRPr b="1" i="0" sz="2400" u="none" cap="none" strike="noStrike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042d01132_1_17"/>
          <p:cNvSpPr txBox="1"/>
          <p:nvPr>
            <p:ph type="title"/>
          </p:nvPr>
        </p:nvSpPr>
        <p:spPr>
          <a:xfrm>
            <a:off x="720000" y="445025"/>
            <a:ext cx="837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100"/>
              <a:t>The Concept - Corporate perspective</a:t>
            </a:r>
            <a:endParaRPr sz="3100"/>
          </a:p>
        </p:txBody>
      </p:sp>
      <p:sp>
        <p:nvSpPr>
          <p:cNvPr id="306" name="Google Shape;306;g12042d01132_1_17"/>
          <p:cNvSpPr txBox="1"/>
          <p:nvPr/>
        </p:nvSpPr>
        <p:spPr>
          <a:xfrm>
            <a:off x="1793394" y="1428916"/>
            <a:ext cx="21903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	Explore talents &amp; invest tokens</a:t>
            </a:r>
            <a:endParaRPr/>
          </a:p>
        </p:txBody>
      </p:sp>
      <p:sp>
        <p:nvSpPr>
          <p:cNvPr id="307" name="Google Shape;307;g12042d01132_1_17"/>
          <p:cNvSpPr txBox="1"/>
          <p:nvPr/>
        </p:nvSpPr>
        <p:spPr>
          <a:xfrm>
            <a:off x="3983508" y="1436572"/>
            <a:ext cx="28533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Expand your network intergenerationally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8" name="Google Shape;308;g12042d01132_1_17"/>
          <p:cNvSpPr txBox="1"/>
          <p:nvPr/>
        </p:nvSpPr>
        <p:spPr>
          <a:xfrm>
            <a:off x="2782488" y="4009215"/>
            <a:ext cx="27339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Create a pull of high potential individuals to fine tune in recruiting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9" name="Google Shape;309;g12042d01132_1_17"/>
          <p:cNvSpPr txBox="1"/>
          <p:nvPr/>
        </p:nvSpPr>
        <p:spPr>
          <a:xfrm>
            <a:off x="3054335" y="3672417"/>
            <a:ext cx="21903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2</a:t>
            </a:r>
            <a:endParaRPr b="1" i="0" sz="2400" u="none" cap="none" strike="noStrike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10" name="Google Shape;310;g12042d01132_1_17"/>
          <p:cNvSpPr txBox="1"/>
          <p:nvPr/>
        </p:nvSpPr>
        <p:spPr>
          <a:xfrm>
            <a:off x="5425870" y="4009217"/>
            <a:ext cx="25218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Have an impact while receiving a return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1" name="Google Shape;311;g12042d01132_1_17"/>
          <p:cNvSpPr txBox="1"/>
          <p:nvPr/>
        </p:nvSpPr>
        <p:spPr>
          <a:xfrm>
            <a:off x="5576015" y="3664358"/>
            <a:ext cx="21903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4</a:t>
            </a:r>
            <a:endParaRPr b="1" i="0" sz="2400" u="none" cap="none" strike="noStrike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12" name="Google Shape;312;g12042d01132_1_17"/>
          <p:cNvSpPr txBox="1"/>
          <p:nvPr/>
        </p:nvSpPr>
        <p:spPr>
          <a:xfrm>
            <a:off x="6836894" y="1406719"/>
            <a:ext cx="24252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3" name="Google Shape;313;g12042d01132_1_17"/>
          <p:cNvCxnSpPr/>
          <p:nvPr/>
        </p:nvCxnSpPr>
        <p:spPr>
          <a:xfrm>
            <a:off x="2888543" y="2435386"/>
            <a:ext cx="1260900" cy="11655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14" name="Google Shape;314;g12042d01132_1_17"/>
          <p:cNvCxnSpPr/>
          <p:nvPr/>
        </p:nvCxnSpPr>
        <p:spPr>
          <a:xfrm flipH="1">
            <a:off x="4149509" y="2435387"/>
            <a:ext cx="1260600" cy="11655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15" name="Google Shape;315;g12042d01132_1_17"/>
          <p:cNvCxnSpPr/>
          <p:nvPr/>
        </p:nvCxnSpPr>
        <p:spPr>
          <a:xfrm>
            <a:off x="5410108" y="2435384"/>
            <a:ext cx="1261200" cy="11655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16" name="Google Shape;316;g12042d01132_1_17"/>
          <p:cNvSpPr txBox="1"/>
          <p:nvPr/>
        </p:nvSpPr>
        <p:spPr>
          <a:xfrm>
            <a:off x="1793644" y="1083020"/>
            <a:ext cx="219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 1</a:t>
            </a:r>
            <a:endParaRPr b="1" i="0" sz="2400" u="none" cap="none" strike="noStrike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17" name="Google Shape;317;g12042d01132_1_17"/>
          <p:cNvSpPr txBox="1"/>
          <p:nvPr/>
        </p:nvSpPr>
        <p:spPr>
          <a:xfrm>
            <a:off x="4315325" y="1083020"/>
            <a:ext cx="219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3</a:t>
            </a:r>
            <a:endParaRPr b="1" i="0" sz="2400" u="none" cap="none" strike="noStrike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ir Quality App Pitch Deck">
  <a:themeElements>
    <a:clrScheme name="Simple Light">
      <a:dk1>
        <a:srgbClr val="00FFFF"/>
      </a:dk1>
      <a:lt1>
        <a:srgbClr val="341C58"/>
      </a:lt1>
      <a:dk2>
        <a:srgbClr val="FFFFFF"/>
      </a:dk2>
      <a:lt2>
        <a:srgbClr val="23143B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