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6" autoAdjust="0"/>
    <p:restoredTop sz="92015"/>
  </p:normalViewPr>
  <p:slideViewPr>
    <p:cSldViewPr snapToGrid="0">
      <p:cViewPr>
        <p:scale>
          <a:sx n="25" d="100"/>
          <a:sy n="25" d="100"/>
        </p:scale>
        <p:origin x="2640" y="-2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16.06.2022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7"/>
            <a:ext cx="29056674" cy="6912000"/>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by children [1]. According to social learning theory, children observe role models in their environment and adopt the behavior practiced [2]. Since models can also be fictional characters like TV characters, the interest in how the characters in these series interact with each other grows, as this behavior is imitated by the children [3]. </a:t>
            </a:r>
          </a:p>
          <a:p>
            <a:pPr algn="just">
              <a:spcAft>
                <a:spcPts val="3600"/>
              </a:spcAft>
            </a:pPr>
            <a:r>
              <a:rPr lang="en-US" sz="3600" dirty="0">
                <a:latin typeface="Franklin Gothic Book" panose="020B0503020102020204" pitchFamily="34" charset="0"/>
                <a:ea typeface="District Pro Thin" charset="0"/>
                <a:cs typeface="District Pro Thin" charset="0"/>
              </a:rPr>
              <a:t>Due to the large amount of data that series bring with them, the goal of this work was to find a computational method to model the social networks in children's series through the verbalization of the characters. Each person in the series takes a role in the system, which is expressed through their behavior towards other characters.</a:t>
            </a:r>
          </a:p>
          <a:p>
            <a:pPr algn="just">
              <a:spcAft>
                <a:spcPts val="3600"/>
              </a:spcAft>
            </a:pPr>
            <a:r>
              <a:rPr lang="en-US" sz="3600" dirty="0">
                <a:latin typeface="Franklin Gothic Book" panose="020B0503020102020204" pitchFamily="34" charset="0"/>
                <a:ea typeface="District Pro Thin" charset="0"/>
                <a:cs typeface="District Pro Thin" charset="0"/>
              </a:rPr>
              <a:t>Therefore, the following hypotheses emerged: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7974894" y="25111544"/>
            <a:ext cx="11834395" cy="148410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a:t>
            </a:r>
          </a:p>
          <a:p>
            <a:pPr>
              <a:spcAft>
                <a:spcPts val="3600"/>
              </a:spcAft>
            </a:pPr>
            <a:r>
              <a:rPr lang="en-US" sz="3500" dirty="0">
                <a:solidFill>
                  <a:srgbClr val="FF0000"/>
                </a:solidFill>
                <a:latin typeface="Franklin Gothic Book" panose="020B0503020102020204" pitchFamily="34" charset="0"/>
              </a:rPr>
              <a:t>Edge Density </a:t>
            </a:r>
            <a:r>
              <a:rPr lang="en-US" sz="3500" dirty="0" err="1">
                <a:solidFill>
                  <a:srgbClr val="FF0000"/>
                </a:solidFill>
                <a:latin typeface="Franklin Gothic Book" panose="020B0503020102020204" pitchFamily="34" charset="0"/>
              </a:rPr>
              <a:t>sinnvoll</a:t>
            </a:r>
            <a:r>
              <a:rPr lang="en-US" sz="3500" dirty="0">
                <a:solidFill>
                  <a:srgbClr val="FF0000"/>
                </a:solidFill>
                <a:latin typeface="Franklin Gothic Book" panose="020B0503020102020204" pitchFamily="34" charset="0"/>
              </a:rPr>
              <a:t> </a:t>
            </a:r>
            <a:r>
              <a:rPr lang="en-US" sz="3500" dirty="0" err="1">
                <a:solidFill>
                  <a:srgbClr val="FF0000"/>
                </a:solidFill>
                <a:latin typeface="Franklin Gothic Book" panose="020B0503020102020204" pitchFamily="34" charset="0"/>
              </a:rPr>
              <a:t>ueber</a:t>
            </a:r>
            <a:r>
              <a:rPr lang="en-US" sz="3500" dirty="0">
                <a:solidFill>
                  <a:srgbClr val="FF0000"/>
                </a:solidFill>
                <a:latin typeface="Franklin Gothic Book" panose="020B0503020102020204" pitchFamily="34" charset="0"/>
              </a:rPr>
              <a:t> </a:t>
            </a:r>
            <a:r>
              <a:rPr lang="en-US" sz="3500" dirty="0" err="1">
                <a:solidFill>
                  <a:srgbClr val="FF0000"/>
                </a:solidFill>
                <a:latin typeface="Franklin Gothic Book" panose="020B0503020102020204" pitchFamily="34" charset="0"/>
              </a:rPr>
              <a:t>ganze</a:t>
            </a:r>
            <a:r>
              <a:rPr lang="en-US" sz="3500" dirty="0">
                <a:solidFill>
                  <a:srgbClr val="FF0000"/>
                </a:solidFill>
                <a:latin typeface="Franklin Gothic Book" panose="020B0503020102020204" pitchFamily="34" charset="0"/>
              </a:rPr>
              <a:t> Serie, </a:t>
            </a:r>
            <a:r>
              <a:rPr lang="en-US" sz="3500" dirty="0" err="1">
                <a:solidFill>
                  <a:srgbClr val="FF0000"/>
                </a:solidFill>
                <a:latin typeface="Franklin Gothic Book" panose="020B0503020102020204" pitchFamily="34" charset="0"/>
              </a:rPr>
              <a:t>oder</a:t>
            </a:r>
            <a:r>
              <a:rPr lang="en-US" sz="3500" dirty="0">
                <a:solidFill>
                  <a:srgbClr val="FF0000"/>
                </a:solidFill>
                <a:latin typeface="Franklin Gothic Book" panose="020B0503020102020204" pitchFamily="34" charset="0"/>
              </a:rPr>
              <a:t> </a:t>
            </a:r>
            <a:r>
              <a:rPr lang="en-US" sz="3500" dirty="0" err="1">
                <a:solidFill>
                  <a:srgbClr val="FF0000"/>
                </a:solidFill>
                <a:latin typeface="Franklin Gothic Book" panose="020B0503020102020204" pitchFamily="34" charset="0"/>
              </a:rPr>
              <a:t>besser</a:t>
            </a:r>
            <a:r>
              <a:rPr lang="en-US" sz="3500" dirty="0">
                <a:solidFill>
                  <a:srgbClr val="FF0000"/>
                </a:solidFill>
                <a:latin typeface="Franklin Gothic Book" panose="020B0503020102020204" pitchFamily="34" charset="0"/>
              </a:rPr>
              <a:t> pro </a:t>
            </a:r>
            <a:r>
              <a:rPr lang="en-US" sz="3500" dirty="0" err="1">
                <a:solidFill>
                  <a:srgbClr val="FF0000"/>
                </a:solidFill>
                <a:latin typeface="Franklin Gothic Book" panose="020B0503020102020204" pitchFamily="34" charset="0"/>
              </a:rPr>
              <a:t>Folge</a:t>
            </a:r>
            <a:r>
              <a:rPr lang="en-US" sz="3500" dirty="0">
                <a:solidFill>
                  <a:srgbClr val="FF0000"/>
                </a:solidFill>
                <a:latin typeface="Franklin Gothic Book" panose="020B0503020102020204" pitchFamily="34" charset="0"/>
              </a:rPr>
              <a:t> </a:t>
            </a:r>
            <a:r>
              <a:rPr lang="en-US" sz="3500" dirty="0" err="1">
                <a:solidFill>
                  <a:srgbClr val="FF0000"/>
                </a:solidFill>
                <a:latin typeface="Franklin Gothic Book" panose="020B0503020102020204" pitchFamily="34" charset="0"/>
              </a:rPr>
              <a:t>dann</a:t>
            </a:r>
            <a:r>
              <a:rPr lang="en-US" sz="3500" dirty="0">
                <a:solidFill>
                  <a:srgbClr val="FF0000"/>
                </a:solidFill>
                <a:latin typeface="Franklin Gothic Book" panose="020B0503020102020204" pitchFamily="34" charset="0"/>
              </a:rPr>
              <a:t> mean?</a:t>
            </a:r>
          </a:p>
          <a:p>
            <a:pPr>
              <a:spcAft>
                <a:spcPts val="3600"/>
              </a:spcAft>
            </a:pPr>
            <a:r>
              <a:rPr lang="en-US" sz="3500" dirty="0">
                <a:latin typeface="Franklin Gothic Book" panose="020B0503020102020204" pitchFamily="34" charset="0"/>
              </a:rPr>
              <a:t>Through the creation of the graphs, it was possible to identify some characteristics of the social structure within the series. Table 1 shows selected properties of the graph over the complete series, Table 3 shows properties that can be calculated per node, in this case concerning the main character Marinette. </a:t>
            </a:r>
          </a:p>
          <a:p>
            <a:pPr>
              <a:spcAft>
                <a:spcPts val="3600"/>
              </a:spcAft>
            </a:pPr>
            <a:r>
              <a:rPr lang="en-US" sz="3500" dirty="0">
                <a:latin typeface="Franklin Gothic Book" panose="020B0503020102020204" pitchFamily="34" charset="0"/>
              </a:rPr>
              <a:t>Figure 2 shows the sentiment between the roles. Main character are showing significant more stress when talking to villains as villains when they talking to main. Friends and kwami (like sidekicks) speak with a relatively high valence to everybody except to villains, which is expected for there roles.</a:t>
            </a:r>
          </a:p>
          <a:p>
            <a:pPr>
              <a:spcAft>
                <a:spcPts val="3600"/>
              </a:spcAft>
            </a:pPr>
            <a:r>
              <a:rPr lang="en-US" sz="3500" dirty="0">
                <a:latin typeface="Franklin Gothic Book" panose="020B0503020102020204" pitchFamily="34" charset="0"/>
              </a:rPr>
              <a:t>In Table 3 one can see the general sentiment score of spoken and received messages. Contrary to what was expected in H3, the main characters do not receive more stress and return less negative statements, but the other way around they receive more positive statements.</a:t>
            </a:r>
            <a:endParaRPr lang="en-GB" sz="3500" dirty="0">
              <a:latin typeface="Franklin Gothic Book" panose="020B0503020102020204" pitchFamily="34" charset="0"/>
            </a:endParaRPr>
          </a:p>
        </p:txBody>
      </p:sp>
      <p:sp>
        <p:nvSpPr>
          <p:cNvPr id="14" name="Textfeld 13"/>
          <p:cNvSpPr txBox="1"/>
          <p:nvPr/>
        </p:nvSpPr>
        <p:spPr>
          <a:xfrm>
            <a:off x="587986" y="14969685"/>
            <a:ext cx="13939378" cy="9952695"/>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chosen. Using R, the fan-made scripts were fetched from the internet. After cleaning, 131 transcripts of episodes with 687 unique speakers (nodes) remained. Metadata such as the assignment of episodes to seasons was also retrieved from Wikipedia using web scrapping and matched with the transcripts.</a:t>
            </a:r>
          </a:p>
          <a:p>
            <a:pPr algn="just">
              <a:spcAft>
                <a:spcPts val="3600"/>
              </a:spcAft>
            </a:pPr>
            <a:r>
              <a:rPr lang="en-US" sz="3600" dirty="0">
                <a:latin typeface="Franklin Gothic Book" panose="020B0503020102020204" pitchFamily="34" charset="0"/>
              </a:rPr>
              <a:t>The communication was defined as always addressing the person speaking next, forming the edges. For the calculation of the sentiment in the verbalizations of the characters the deep-learning R packages sentiment.at was used.</a:t>
            </a:r>
          </a:p>
          <a:p>
            <a:pPr algn="just">
              <a:spcAft>
                <a:spcPts val="3600"/>
              </a:spcAft>
            </a:pPr>
            <a:r>
              <a:rPr lang="en-US" sz="3600" dirty="0">
                <a:latin typeface="Franklin Gothic Book" panose="020B0503020102020204" pitchFamily="34" charset="0"/>
              </a:rPr>
              <a:t>The five characters with the highest betweenness were chosen as main characters, with one person falling into the villain category, which ultimately left four main characters.</a:t>
            </a:r>
          </a:p>
          <a:p>
            <a:pPr algn="just">
              <a:spcAft>
                <a:spcPts val="3600"/>
              </a:spcAft>
            </a:pPr>
            <a:endParaRPr lang="de-AT" sz="3600" dirty="0">
              <a:latin typeface="Franklin Gothic Book" panose="020B0503020102020204" pitchFamily="34" charset="0"/>
            </a:endParaRP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5111544"/>
            <a:ext cx="17132310" cy="14841019"/>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4762537" y="14969684"/>
            <a:ext cx="14924689" cy="9951561"/>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 Research </a:t>
              </a:r>
              <a:r>
                <a:rPr lang="de-DE" sz="3600" dirty="0" err="1">
                  <a:solidFill>
                    <a:schemeClr val="bg1"/>
                  </a:solidFill>
                  <a:latin typeface="Franklin Gothic Book" panose="020B0503020102020204" pitchFamily="34" charset="0"/>
                </a:rPr>
                <a:t>workflow</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1938992"/>
          </a:xfrm>
          <a:prstGeom prst="rect">
            <a:avLst/>
          </a:prstGeom>
          <a:noFill/>
        </p:spPr>
        <p:txBody>
          <a:bodyPr wrap="square">
            <a:spAutoFit/>
          </a:bodyPr>
          <a:lstStyle/>
          <a:p>
            <a:r>
              <a:rPr lang="en-US" sz="2400" dirty="0">
                <a:solidFill>
                  <a:schemeClr val="bg1"/>
                </a:solidFill>
                <a:latin typeface="Franklin Gothic Book" panose="020B0503020102020204" pitchFamily="34" charset="0"/>
              </a:rPr>
              <a:t>References: [1] Chen W, Adler J. (2019). Assessment of Screen Exposure in Young Children, 1997 to 2014. JAMA </a:t>
            </a:r>
            <a:r>
              <a:rPr lang="en-US" sz="2400" dirty="0" err="1">
                <a:solidFill>
                  <a:schemeClr val="bg1"/>
                </a:solidFill>
                <a:latin typeface="Franklin Gothic Book" panose="020B0503020102020204" pitchFamily="34" charset="0"/>
              </a:rPr>
              <a:t>Pediatr</a:t>
            </a:r>
            <a:r>
              <a:rPr lang="en-US" sz="2400" dirty="0">
                <a:solidFill>
                  <a:schemeClr val="bg1"/>
                </a:solidFill>
                <a:latin typeface="Franklin Gothic Book" panose="020B0503020102020204" pitchFamily="34" charset="0"/>
              </a:rPr>
              <a:t>.</a:t>
            </a:r>
          </a:p>
          <a:p>
            <a:r>
              <a:rPr lang="en-US" sz="2400" dirty="0">
                <a:solidFill>
                  <a:schemeClr val="bg1"/>
                </a:solidFill>
                <a:latin typeface="Franklin Gothic Book" panose="020B0503020102020204" pitchFamily="34" charset="0"/>
              </a:rPr>
              <a:t>2019;173(4):391–393. doi:10.1001/jamapediatrics.2018.5546 </a:t>
            </a:r>
          </a:p>
          <a:p>
            <a:r>
              <a:rPr lang="en-US" sz="2400" dirty="0">
                <a:solidFill>
                  <a:schemeClr val="bg1"/>
                </a:solidFill>
                <a:latin typeface="Franklin Gothic Book" panose="020B0503020102020204" pitchFamily="34" charset="0"/>
              </a:rPr>
              <a:t>[2] Bandura, A. (1969). Social-learning theory of identificatory processes. Handbook of socialization theory </a:t>
            </a:r>
            <a:r>
              <a:rPr lang="en-US" sz="2400" dirty="0" err="1">
                <a:solidFill>
                  <a:schemeClr val="bg1"/>
                </a:solidFill>
                <a:latin typeface="Franklin Gothic Book" panose="020B0503020102020204" pitchFamily="34" charset="0"/>
              </a:rPr>
              <a:t>andresearch</a:t>
            </a:r>
            <a:r>
              <a:rPr lang="en-US" sz="2400" dirty="0">
                <a:solidFill>
                  <a:schemeClr val="bg1"/>
                </a:solidFill>
                <a:latin typeface="Franklin Gothic Book" panose="020B0503020102020204" pitchFamily="34" charset="0"/>
              </a:rPr>
              <a:t>, 213, 262</a:t>
            </a:r>
          </a:p>
          <a:p>
            <a:r>
              <a:rPr lang="en-US" sz="24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endParaRPr lang="en-AT" sz="24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105374" y="25341049"/>
            <a:ext cx="9021483"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grpSp>
        <p:nvGrpSpPr>
          <p:cNvPr id="85" name="Group 84">
            <a:extLst>
              <a:ext uri="{FF2B5EF4-FFF2-40B4-BE49-F238E27FC236}">
                <a16:creationId xmlns:a16="http://schemas.microsoft.com/office/drawing/2014/main" id="{42F811E3-F9A7-63D0-A178-7B9EE047E9FC}"/>
              </a:ext>
            </a:extLst>
          </p:cNvPr>
          <p:cNvGrpSpPr/>
          <p:nvPr/>
        </p:nvGrpSpPr>
        <p:grpSpPr>
          <a:xfrm>
            <a:off x="994547" y="25310382"/>
            <a:ext cx="16438594" cy="9251469"/>
            <a:chOff x="1034085" y="25255305"/>
            <a:chExt cx="16438594" cy="9251469"/>
          </a:xfrm>
        </p:grpSpPr>
        <p:pic>
          <p:nvPicPr>
            <p:cNvPr id="42" name="Picture 41">
              <a:extLst>
                <a:ext uri="{FF2B5EF4-FFF2-40B4-BE49-F238E27FC236}">
                  <a16:creationId xmlns:a16="http://schemas.microsoft.com/office/drawing/2014/main" id="{7C934E1C-D6B2-098D-1326-7BD8D3E6AC02}"/>
                </a:ext>
              </a:extLst>
            </p:cNvPr>
            <p:cNvPicPr>
              <a:picLocks noChangeAspect="1"/>
            </p:cNvPicPr>
            <p:nvPr/>
          </p:nvPicPr>
          <p:blipFill>
            <a:blip r:embed="rId9"/>
            <a:stretch>
              <a:fillRect/>
            </a:stretch>
          </p:blipFill>
          <p:spPr>
            <a:xfrm>
              <a:off x="8935426" y="26658465"/>
              <a:ext cx="8537253" cy="7848309"/>
            </a:xfrm>
            <a:prstGeom prst="rect">
              <a:avLst/>
            </a:prstGeom>
          </p:spPr>
        </p:pic>
        <p:sp>
          <p:nvSpPr>
            <p:cNvPr id="78" name="TextBox 77">
              <a:extLst>
                <a:ext uri="{FF2B5EF4-FFF2-40B4-BE49-F238E27FC236}">
                  <a16:creationId xmlns:a16="http://schemas.microsoft.com/office/drawing/2014/main" id="{7CF39CD8-2100-AD60-3766-261E8481545D}"/>
                </a:ext>
              </a:extLst>
            </p:cNvPr>
            <p:cNvSpPr txBox="1">
              <a:spLocks/>
            </p:cNvSpPr>
            <p:nvPr/>
          </p:nvSpPr>
          <p:spPr>
            <a:xfrm>
              <a:off x="1034085" y="25255305"/>
              <a:ext cx="7819466" cy="1200329"/>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Graph </a:t>
              </a:r>
              <a:r>
                <a:rPr lang="de-AT" sz="3600" dirty="0" err="1">
                  <a:solidFill>
                    <a:schemeClr val="bg1"/>
                  </a:solidFill>
                  <a:latin typeface="Franklin Gothic Book" panose="020B0503020102020204" pitchFamily="34" charset="0"/>
                  <a:ea typeface="District Pro Thin" charset="0"/>
                  <a:cs typeface="District Pro Thin" charset="0"/>
                </a:rPr>
                <a:t>measurements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over</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the</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whole</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serie</a:t>
              </a:r>
              <a:endParaRPr lang="en-AT" sz="4000" dirty="0">
                <a:solidFill>
                  <a:schemeClr val="bg1"/>
                </a:solidFill>
                <a:latin typeface="District Pro Thin" panose="02000506040000020004" pitchFamily="50" charset="0"/>
                <a:ea typeface="Franklin Gothic Book" charset="0"/>
                <a:cs typeface="Franklin Gothic Book" charset="0"/>
              </a:endParaRPr>
            </a:p>
          </p:txBody>
        </p:sp>
      </p:grpSp>
      <p:sp>
        <p:nvSpPr>
          <p:cNvPr id="93" name="TextBox 92">
            <a:extLst>
              <a:ext uri="{FF2B5EF4-FFF2-40B4-BE49-F238E27FC236}">
                <a16:creationId xmlns:a16="http://schemas.microsoft.com/office/drawing/2014/main" id="{B11E74B3-821C-ED7E-62DB-EDA4C3FF179A}"/>
              </a:ext>
            </a:extLst>
          </p:cNvPr>
          <p:cNvSpPr txBox="1"/>
          <p:nvPr/>
        </p:nvSpPr>
        <p:spPr>
          <a:xfrm>
            <a:off x="8894341" y="38739605"/>
            <a:ext cx="8534664"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Mean in- and out-degree of sentiments based on role</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115" name="TextBox 114">
            <a:extLst>
              <a:ext uri="{FF2B5EF4-FFF2-40B4-BE49-F238E27FC236}">
                <a16:creationId xmlns:a16="http://schemas.microsoft.com/office/drawing/2014/main" id="{BFF96CF5-DEF9-9BB3-7A7E-60A6531036D0}"/>
              </a:ext>
            </a:extLst>
          </p:cNvPr>
          <p:cNvSpPr txBox="1"/>
          <p:nvPr/>
        </p:nvSpPr>
        <p:spPr>
          <a:xfrm>
            <a:off x="846624" y="38631279"/>
            <a:ext cx="7520765"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measurements for the main character over the whole </a:t>
            </a:r>
            <a:r>
              <a:rPr lang="en-US" sz="3600" dirty="0" err="1">
                <a:solidFill>
                  <a:schemeClr val="bg1"/>
                </a:solidFill>
                <a:latin typeface="Franklin Gothic Book" panose="020B0503020102020204" pitchFamily="34" charset="0"/>
                <a:ea typeface="District Pro Thin" charset="0"/>
                <a:cs typeface="District Pro Thin" charset="0"/>
              </a:rPr>
              <a:t>serie</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0206" y="27241748"/>
            <a:ext cx="8498799" cy="7269933"/>
          </a:xfrm>
          <a:prstGeom prst="rect">
            <a:avLst/>
          </a:prstGeom>
        </p:spPr>
      </p:pic>
      <p:pic>
        <p:nvPicPr>
          <p:cNvPr id="116" name="Picture 115">
            <a:extLst>
              <a:ext uri="{FF2B5EF4-FFF2-40B4-BE49-F238E27FC236}">
                <a16:creationId xmlns:a16="http://schemas.microsoft.com/office/drawing/2014/main" id="{AC57EBFD-1930-388C-956E-46F8CC07ADE2}"/>
              </a:ext>
            </a:extLst>
          </p:cNvPr>
          <p:cNvPicPr>
            <a:picLocks noChangeAspect="1"/>
          </p:cNvPicPr>
          <p:nvPr/>
        </p:nvPicPr>
        <p:blipFill>
          <a:blip r:embed="rId11"/>
          <a:stretch>
            <a:fillRect/>
          </a:stretch>
        </p:blipFill>
        <p:spPr>
          <a:xfrm>
            <a:off x="8762451" y="34968049"/>
            <a:ext cx="8798444" cy="3532222"/>
          </a:xfrm>
          <a:prstGeom prst="rect">
            <a:avLst/>
          </a:prstGeom>
        </p:spPr>
      </p:pic>
      <p:pic>
        <p:nvPicPr>
          <p:cNvPr id="118" name="Picture 117">
            <a:extLst>
              <a:ext uri="{FF2B5EF4-FFF2-40B4-BE49-F238E27FC236}">
                <a16:creationId xmlns:a16="http://schemas.microsoft.com/office/drawing/2014/main" id="{CD63C3C8-4B03-55D4-4D99-33FA8325BD8C}"/>
              </a:ext>
            </a:extLst>
          </p:cNvPr>
          <p:cNvPicPr>
            <a:picLocks noChangeAspect="1"/>
          </p:cNvPicPr>
          <p:nvPr/>
        </p:nvPicPr>
        <p:blipFill>
          <a:blip r:embed="rId12"/>
          <a:stretch>
            <a:fillRect/>
          </a:stretch>
        </p:blipFill>
        <p:spPr>
          <a:xfrm>
            <a:off x="839890" y="35264440"/>
            <a:ext cx="7690175" cy="3234415"/>
          </a:xfrm>
          <a:prstGeom prst="rect">
            <a:avLst/>
          </a:prstGeom>
        </p:spPr>
      </p:pic>
      <p:pic>
        <p:nvPicPr>
          <p:cNvPr id="120" name="Picture 119">
            <a:extLst>
              <a:ext uri="{FF2B5EF4-FFF2-40B4-BE49-F238E27FC236}">
                <a16:creationId xmlns:a16="http://schemas.microsoft.com/office/drawing/2014/main" id="{39512B74-39AC-8BCD-13CF-B15AF70E9936}"/>
              </a:ext>
            </a:extLst>
          </p:cNvPr>
          <p:cNvPicPr>
            <a:picLocks noChangeAspect="1"/>
          </p:cNvPicPr>
          <p:nvPr/>
        </p:nvPicPr>
        <p:blipFill>
          <a:blip r:embed="rId13"/>
          <a:stretch>
            <a:fillRect/>
          </a:stretch>
        </p:blipFill>
        <p:spPr>
          <a:xfrm>
            <a:off x="876971" y="26761172"/>
            <a:ext cx="7653094" cy="79384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2076300667"/>
              </p:ext>
            </p:extLst>
          </p:nvPr>
        </p:nvGraphicFramePr>
        <p:xfrm>
          <a:off x="15608300" y="11866368"/>
          <a:ext cx="13748712" cy="2535891"/>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effectLst/>
                        </a:rPr>
                        <a:t>T</a:t>
                      </a:r>
                      <a:r>
                        <a:rPr lang="en-AT" sz="2800" dirty="0">
                          <a:effectLst/>
                        </a:rPr>
                        <a:t>h</a:t>
                      </a:r>
                      <a:r>
                        <a:rPr lang="en-US" sz="2800" dirty="0">
                          <a:effectLst/>
                        </a:rPr>
                        <a:t>e </a:t>
                      </a:r>
                      <a:r>
                        <a:rPr lang="en-AT" sz="2800" dirty="0">
                          <a:effectLst/>
                        </a:rPr>
                        <a:t>show ha</a:t>
                      </a:r>
                      <a:r>
                        <a:rPr lang="en-US" sz="2800" dirty="0">
                          <a:effectLst/>
                        </a:rPr>
                        <a:t>s</a:t>
                      </a:r>
                      <a:r>
                        <a:rPr lang="en-AT" sz="2800" dirty="0">
                          <a:effectLst/>
                        </a:rPr>
                        <a:t> a consistent network structure, which can be measured using different graph measurements</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Heroes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727</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Gröttrup Laura</cp:lastModifiedBy>
  <cp:revision>153</cp:revision>
  <dcterms:created xsi:type="dcterms:W3CDTF">2016-05-06T10:11:35Z</dcterms:created>
  <dcterms:modified xsi:type="dcterms:W3CDTF">2022-06-16T23:33:07Z</dcterms:modified>
</cp:coreProperties>
</file>