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96" autoAdjust="0"/>
  </p:normalViewPr>
  <p:slideViewPr>
    <p:cSldViewPr snapToGrid="0">
      <p:cViewPr>
        <p:scale>
          <a:sx n="25" d="100"/>
          <a:sy n="25" d="100"/>
        </p:scale>
        <p:origin x="1474" y="-3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19.06.2022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‹Nr.›</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6"/>
            <a:ext cx="29056674" cy="7026909"/>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[1]. According to social learning theory, children observe role models in their environment and adopt the behavior practiced [2]. Since models can also be fictional like e.g. TV characters, the interaction of characters in these series is interesting since this behavior is imitated [3]. </a:t>
            </a:r>
          </a:p>
          <a:p>
            <a:pPr algn="just">
              <a:spcAft>
                <a:spcPts val="3600"/>
              </a:spcAft>
            </a:pPr>
            <a:r>
              <a:rPr lang="en-US" sz="3600" dirty="0">
                <a:latin typeface="Franklin Gothic Book" panose="020B0503020102020204" pitchFamily="34" charset="0"/>
                <a:ea typeface="District Pro Thin" charset="0"/>
                <a:cs typeface="District Pro Thin" charset="0"/>
              </a:rPr>
              <a:t>When analyzing those series a large amount of data must be screened, therefore the goal of this work was to find a computational method to model the social networks in children's series through the verbalization of the characters. Emphasis is placed on the mapping from sender to receiver and the emotional content of the communication.</a:t>
            </a:r>
          </a:p>
          <a:p>
            <a:pPr algn="just">
              <a:spcAft>
                <a:spcPts val="3600"/>
              </a:spcAft>
            </a:pPr>
            <a:r>
              <a:rPr lang="en-US" sz="3600" dirty="0">
                <a:latin typeface="Franklin Gothic Book" panose="020B0503020102020204" pitchFamily="34" charset="0"/>
                <a:ea typeface="District Pro Thin" charset="0"/>
                <a:cs typeface="District Pro Thin" charset="0"/>
              </a:rPr>
              <a:t>The following hypotheses were to be validated: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8009406" y="24944645"/>
            <a:ext cx="11799884" cy="150079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 / Conclusion</a:t>
            </a:r>
          </a:p>
          <a:p>
            <a:pPr>
              <a:spcAft>
                <a:spcPts val="3600"/>
              </a:spcAft>
            </a:pPr>
            <a:r>
              <a:rPr lang="en-US" sz="3600" dirty="0">
                <a:latin typeface="Franklin Gothic Book" panose="020B0503020102020204" pitchFamily="34" charset="0"/>
              </a:rPr>
              <a:t>Through network analysis, it was possible to map the social structure at episode, season, and series level. Table 1 shows the different node characteristics of the characters over the entire series. The main characters were identified by the highest betweenness, meaning how often the person was part of the shortest path. Alternatively, the eigen centrality, which assigns a weight to each edge depending on its influence, could also be used as a criterion for the selection of the main characters, but this leads only to slightly different results.</a:t>
            </a:r>
          </a:p>
          <a:p>
            <a:pPr>
              <a:spcAft>
                <a:spcPts val="3600"/>
              </a:spcAft>
            </a:pPr>
            <a:r>
              <a:rPr lang="en-US" sz="3600" dirty="0">
                <a:latin typeface="Franklin Gothic Book" panose="020B0503020102020204" pitchFamily="34" charset="0"/>
              </a:rPr>
              <a:t>By means of the sentiment analysis in combination with the network analysis, it was possible to determine both the received and emitted sentiment values per person, per role and in the interaction. Figure 2 shows the interaction between the different roles together with sentiment. It was found that heroes talk to villains with a significantly more negative sentiment than when villains talk to heroes (see Table 3).</a:t>
            </a:r>
          </a:p>
          <a:p>
            <a:pPr>
              <a:spcAft>
                <a:spcPts val="3600"/>
              </a:spcAft>
            </a:pPr>
            <a:r>
              <a:rPr lang="en-US" sz="3600" b="1" dirty="0">
                <a:latin typeface="Franklin Gothic Book" panose="020B0503020102020204" pitchFamily="34" charset="0"/>
              </a:rPr>
              <a:t>Takeaway</a:t>
            </a:r>
            <a:r>
              <a:rPr lang="en-US" sz="3600" dirty="0">
                <a:latin typeface="Franklin Gothic Book" panose="020B0503020102020204" pitchFamily="34" charset="0"/>
              </a:rPr>
              <a:t>: The method described is applicable for the analysis of social network structures and the interaction between characters and roles exemplified by children's series. For application to several series the quality of the transcripts must be ensured.</a:t>
            </a:r>
            <a:endParaRPr lang="en-GB" sz="3600" dirty="0">
              <a:latin typeface="Franklin Gothic Book" panose="020B0503020102020204" pitchFamily="34" charset="0"/>
            </a:endParaRPr>
          </a:p>
        </p:txBody>
      </p:sp>
      <p:sp>
        <p:nvSpPr>
          <p:cNvPr id="14" name="Textfeld 13"/>
          <p:cNvSpPr txBox="1"/>
          <p:nvPr/>
        </p:nvSpPr>
        <p:spPr>
          <a:xfrm>
            <a:off x="640631" y="15021977"/>
            <a:ext cx="14648582" cy="9726933"/>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selected as a proof-of-principle. Using the statistical language R, the fan-made scripts were fetched from the internet. Four seasons were analyzed further and after cleansing, 131 transcripts of episodes containing in total 687 unique speakers remained. Metadata such as the assignment of episodes to seasons was also retrieved from Wikipedia. This was done using web scrapping and was matched with the transcripts.</a:t>
            </a:r>
          </a:p>
          <a:p>
            <a:pPr algn="just">
              <a:spcAft>
                <a:spcPts val="3600"/>
              </a:spcAft>
            </a:pPr>
            <a:r>
              <a:rPr lang="en-US" sz="3600" dirty="0">
                <a:latin typeface="Franklin Gothic Book" panose="020B0503020102020204" pitchFamily="34" charset="0"/>
              </a:rPr>
              <a:t>As the central model communication graphs were constructed: the nodes in those graphs are the speakers, edges were defined by the temporal relation from one person to the person speaking next. This model was analyzed using existing R packages: for the calculation of the sentiment in the verbalizations of the characters the deep-learning package sentiment.ai [4] was used, for network analysis, </a:t>
            </a:r>
            <a:r>
              <a:rPr lang="en-US" sz="3600" dirty="0" err="1">
                <a:latin typeface="Franklin Gothic Book" panose="020B0503020102020204" pitchFamily="34" charset="0"/>
              </a:rPr>
              <a:t>igraph</a:t>
            </a:r>
            <a:r>
              <a:rPr lang="en-US" sz="3600" dirty="0">
                <a:latin typeface="Franklin Gothic Book" panose="020B0503020102020204" pitchFamily="34" charset="0"/>
              </a:rPr>
              <a:t> [5].</a:t>
            </a: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4987223"/>
            <a:ext cx="17132311" cy="14965341"/>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5608300" y="15093828"/>
            <a:ext cx="14093213" cy="9612504"/>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Research </a:t>
              </a:r>
              <a:r>
                <a:rPr lang="de-DE" sz="3600">
                  <a:solidFill>
                    <a:schemeClr val="bg1"/>
                  </a:solidFill>
                  <a:latin typeface="Franklin Gothic Book" panose="020B0503020102020204" pitchFamily="34" charset="0"/>
                </a:rPr>
                <a:t>process</a:t>
              </a:r>
              <a:r>
                <a:rPr lang="de-DE" sz="3600" dirty="0">
                  <a:solidFill>
                    <a:schemeClr val="bg1"/>
                  </a:solidFill>
                  <a:latin typeface="Franklin Gothic Book" panose="020B0503020102020204" pitchFamily="34" charset="0"/>
                </a:rPr>
                <a:t> </a:t>
              </a:r>
              <a:r>
                <a:rPr lang="de-DE" sz="3600" dirty="0" err="1">
                  <a:solidFill>
                    <a:schemeClr val="bg1"/>
                  </a:solidFill>
                  <a:latin typeface="Franklin Gothic Book" panose="020B0503020102020204" pitchFamily="34" charset="0"/>
                </a:rPr>
                <a:t>workflow</a:t>
              </a:r>
              <a:r>
                <a:rPr lang="de-DE" sz="3600" dirty="0">
                  <a:solidFill>
                    <a:schemeClr val="bg1"/>
                  </a:solidFill>
                  <a:latin typeface="Franklin Gothic Book" panose="020B0503020102020204" pitchFamily="34" charset="0"/>
                </a:rPr>
                <a:t> </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2000548"/>
          </a:xfrm>
          <a:prstGeom prst="rect">
            <a:avLst/>
          </a:prstGeom>
          <a:noFill/>
        </p:spPr>
        <p:txBody>
          <a:bodyPr wrap="square">
            <a:spAutoFit/>
          </a:bodyPr>
          <a:lstStyle/>
          <a:p>
            <a:r>
              <a:rPr lang="en-US" sz="1800" dirty="0">
                <a:solidFill>
                  <a:schemeClr val="bg1"/>
                </a:solidFill>
                <a:latin typeface="Franklin Gothic Book" panose="020B0503020102020204" pitchFamily="34" charset="0"/>
              </a:rPr>
              <a:t>References: </a:t>
            </a:r>
          </a:p>
          <a:p>
            <a:r>
              <a:rPr lang="en-US" sz="1800" dirty="0">
                <a:solidFill>
                  <a:schemeClr val="bg1"/>
                </a:solidFill>
                <a:latin typeface="Franklin Gothic Book" panose="020B0503020102020204" pitchFamily="34" charset="0"/>
              </a:rPr>
              <a:t>[1] Chen W., Adler J. (2019). Assessment of Screen Exposure in Young Children, 1997 to 2014. JAMA </a:t>
            </a:r>
            <a:r>
              <a:rPr lang="en-US" sz="1800" dirty="0" err="1">
                <a:solidFill>
                  <a:schemeClr val="bg1"/>
                </a:solidFill>
                <a:latin typeface="Franklin Gothic Book" panose="020B0503020102020204" pitchFamily="34" charset="0"/>
              </a:rPr>
              <a:t>Pediatr</a:t>
            </a:r>
            <a:r>
              <a:rPr lang="en-US" sz="1800" dirty="0">
                <a:solidFill>
                  <a:schemeClr val="bg1"/>
                </a:solidFill>
                <a:latin typeface="Franklin Gothic Book" panose="020B0503020102020204" pitchFamily="34" charset="0"/>
              </a:rPr>
              <a:t>. 2019;173(4):391–393. doi:10.1001/jamapediatrics.2018.5546 </a:t>
            </a:r>
          </a:p>
          <a:p>
            <a:r>
              <a:rPr lang="en-US" sz="1800" dirty="0">
                <a:solidFill>
                  <a:schemeClr val="bg1"/>
                </a:solidFill>
                <a:latin typeface="Franklin Gothic Book" panose="020B0503020102020204" pitchFamily="34" charset="0"/>
              </a:rPr>
              <a:t>[2] Bandura A. (1969). Social-learning theory of identificatory processes. Handbook of socialization theory </a:t>
            </a:r>
            <a:r>
              <a:rPr lang="en-US" sz="1800" dirty="0" err="1">
                <a:solidFill>
                  <a:schemeClr val="bg1"/>
                </a:solidFill>
                <a:latin typeface="Franklin Gothic Book" panose="020B0503020102020204" pitchFamily="34" charset="0"/>
              </a:rPr>
              <a:t>andresearch</a:t>
            </a:r>
            <a:r>
              <a:rPr lang="en-US" sz="1800" dirty="0">
                <a:solidFill>
                  <a:schemeClr val="bg1"/>
                </a:solidFill>
                <a:latin typeface="Franklin Gothic Book" panose="020B0503020102020204" pitchFamily="34" charset="0"/>
              </a:rPr>
              <a:t>, 213, 262</a:t>
            </a:r>
          </a:p>
          <a:p>
            <a:r>
              <a:rPr lang="en-US" sz="18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p>
          <a:p>
            <a:r>
              <a:rPr lang="en-US" sz="1800" dirty="0">
                <a:solidFill>
                  <a:schemeClr val="bg1"/>
                </a:solidFill>
                <a:latin typeface="Franklin Gothic Book" panose="020B0503020102020204" pitchFamily="34" charset="0"/>
              </a:rPr>
              <a:t>[4] </a:t>
            </a:r>
            <a:r>
              <a:rPr lang="en-US" sz="1800" dirty="0" err="1">
                <a:solidFill>
                  <a:schemeClr val="bg1"/>
                </a:solidFill>
                <a:latin typeface="Franklin Gothic Book" panose="020B0503020102020204" pitchFamily="34" charset="0"/>
              </a:rPr>
              <a:t>Csardi</a:t>
            </a:r>
            <a:r>
              <a:rPr lang="en-US" sz="1800" dirty="0">
                <a:solidFill>
                  <a:schemeClr val="bg1"/>
                </a:solidFill>
                <a:latin typeface="Franklin Gothic Book" panose="020B0503020102020204" pitchFamily="34" charset="0"/>
              </a:rPr>
              <a:t> G, </a:t>
            </a:r>
            <a:r>
              <a:rPr lang="en-US" sz="1800" dirty="0" err="1">
                <a:solidFill>
                  <a:schemeClr val="bg1"/>
                </a:solidFill>
                <a:latin typeface="Franklin Gothic Book" panose="020B0503020102020204" pitchFamily="34" charset="0"/>
              </a:rPr>
              <a:t>Nepusz</a:t>
            </a:r>
            <a:r>
              <a:rPr lang="en-US" sz="1800" dirty="0">
                <a:solidFill>
                  <a:schemeClr val="bg1"/>
                </a:solidFill>
                <a:latin typeface="Franklin Gothic Book" panose="020B0503020102020204" pitchFamily="34" charset="0"/>
              </a:rPr>
              <a:t> T (2006). The </a:t>
            </a:r>
            <a:r>
              <a:rPr lang="en-US" sz="1800" dirty="0" err="1">
                <a:solidFill>
                  <a:schemeClr val="bg1"/>
                </a:solidFill>
                <a:latin typeface="Franklin Gothic Book" panose="020B0503020102020204" pitchFamily="34" charset="0"/>
              </a:rPr>
              <a:t>igraph</a:t>
            </a:r>
            <a:r>
              <a:rPr lang="en-US" sz="1800" dirty="0">
                <a:solidFill>
                  <a:schemeClr val="bg1"/>
                </a:solidFill>
                <a:latin typeface="Franklin Gothic Book" panose="020B0503020102020204" pitchFamily="34" charset="0"/>
              </a:rPr>
              <a:t> software package for complex network research. </a:t>
            </a:r>
            <a:r>
              <a:rPr lang="en-US" sz="1800" dirty="0" err="1">
                <a:solidFill>
                  <a:schemeClr val="bg1"/>
                </a:solidFill>
                <a:latin typeface="Franklin Gothic Book" panose="020B0503020102020204" pitchFamily="34" charset="0"/>
              </a:rPr>
              <a:t>InterJournal</a:t>
            </a:r>
            <a:r>
              <a:rPr lang="en-US" sz="1800" dirty="0">
                <a:solidFill>
                  <a:schemeClr val="bg1"/>
                </a:solidFill>
                <a:latin typeface="Franklin Gothic Book" panose="020B0503020102020204" pitchFamily="34" charset="0"/>
              </a:rPr>
              <a:t>, Complex Systems, 1695. https://igraph.org. </a:t>
            </a:r>
          </a:p>
          <a:p>
            <a:r>
              <a:rPr lang="en-US" sz="1800" dirty="0">
                <a:solidFill>
                  <a:schemeClr val="bg1"/>
                </a:solidFill>
                <a:latin typeface="Franklin Gothic Book" panose="020B0503020102020204" pitchFamily="34" charset="0"/>
              </a:rPr>
              <a:t>[5] Wiseman B., </a:t>
            </a:r>
            <a:r>
              <a:rPr lang="en-US" sz="1800" dirty="0" err="1">
                <a:solidFill>
                  <a:schemeClr val="bg1"/>
                </a:solidFill>
                <a:latin typeface="Franklin Gothic Book" panose="020B0503020102020204" pitchFamily="34" charset="0"/>
              </a:rPr>
              <a:t>Nydick</a:t>
            </a:r>
            <a:r>
              <a:rPr lang="en-US" sz="1800" dirty="0">
                <a:solidFill>
                  <a:schemeClr val="bg1"/>
                </a:solidFill>
                <a:latin typeface="Franklin Gothic Book" panose="020B0503020102020204" pitchFamily="34" charset="0"/>
              </a:rPr>
              <a:t> S., Wisner T. (2019). sentiment.ai: Simple Sentiment Analysis Using Deep Learning, https://benwiseman.github.io/sentiment.ai/</a:t>
            </a:r>
          </a:p>
          <a:p>
            <a:endParaRPr lang="en-AT" sz="16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92410" y="38492306"/>
            <a:ext cx="7107896" cy="1815882"/>
          </a:xfrm>
          <a:prstGeom prst="rect">
            <a:avLst/>
          </a:prstGeom>
          <a:noFill/>
        </p:spPr>
        <p:txBody>
          <a:bodyPr wrap="square" rtlCol="0">
            <a:spAutoFit/>
          </a:bodyPr>
          <a:lstStyle/>
          <a:p>
            <a:pPr algn="just"/>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707" y="31269702"/>
            <a:ext cx="8379202" cy="71676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3636591563"/>
              </p:ext>
            </p:extLst>
          </p:nvPr>
        </p:nvGraphicFramePr>
        <p:xfrm>
          <a:off x="15608300" y="11428208"/>
          <a:ext cx="13748712" cy="2892988"/>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solidFill>
                            <a:schemeClr val="tx1"/>
                          </a:solidFill>
                          <a:effectLst/>
                        </a:rPr>
                        <a:t>Through the network analysis, the social roles can be identified. Specific roles such as main character and villain can be characterized by it.</a:t>
                      </a:r>
                      <a:endParaRPr lang="en-AT"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a:t>
                      </a:r>
                      <a:r>
                        <a:rPr lang="de-DE" sz="2800" dirty="0">
                          <a:effectLst/>
                        </a:rPr>
                        <a:t> (</a:t>
                      </a:r>
                      <a:r>
                        <a:rPr lang="de-DE" sz="2800" dirty="0" err="1">
                          <a:effectLst/>
                        </a:rPr>
                        <a:t>hero</a:t>
                      </a:r>
                      <a:r>
                        <a:rPr lang="de-DE" sz="2800" dirty="0">
                          <a:effectLst/>
                        </a:rPr>
                        <a:t>, </a:t>
                      </a:r>
                      <a:r>
                        <a:rPr lang="de-DE" sz="2800" dirty="0" err="1">
                          <a:effectLst/>
                        </a:rPr>
                        <a:t>villain</a:t>
                      </a:r>
                      <a:r>
                        <a:rPr lang="de-DE" sz="2800" dirty="0">
                          <a:effectLst/>
                        </a:rPr>
                        <a:t>)</a:t>
                      </a:r>
                      <a:r>
                        <a:rPr lang="en-AT" sz="2800" dirty="0">
                          <a:effectLst/>
                        </a:rPr>
                        <a:t>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2800" dirty="0">
                          <a:effectLst/>
                        </a:rPr>
                        <a:t>Main </a:t>
                      </a:r>
                      <a:r>
                        <a:rPr lang="de-DE" sz="2800" dirty="0" err="1">
                          <a:effectLst/>
                        </a:rPr>
                        <a:t>characters</a:t>
                      </a:r>
                      <a:r>
                        <a:rPr lang="en-AT" sz="2800" dirty="0">
                          <a:effectLst/>
                        </a:rPr>
                        <a:t>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graphicFrame>
        <p:nvGraphicFramePr>
          <p:cNvPr id="44" name="Tabelle 8">
            <a:extLst>
              <a:ext uri="{FF2B5EF4-FFF2-40B4-BE49-F238E27FC236}">
                <a16:creationId xmlns:a16="http://schemas.microsoft.com/office/drawing/2014/main" id="{898300ED-F9B6-A8B8-0691-005068865825}"/>
              </a:ext>
            </a:extLst>
          </p:cNvPr>
          <p:cNvGraphicFramePr>
            <a:graphicFrameLocks noGrp="1"/>
          </p:cNvGraphicFramePr>
          <p:nvPr>
            <p:extLst>
              <p:ext uri="{D42A27DB-BD31-4B8C-83A1-F6EECF244321}">
                <p14:modId xmlns:p14="http://schemas.microsoft.com/office/powerpoint/2010/main" val="3590151484"/>
              </p:ext>
            </p:extLst>
          </p:nvPr>
        </p:nvGraphicFramePr>
        <p:xfrm>
          <a:off x="11387310" y="26389990"/>
          <a:ext cx="5962137" cy="2286000"/>
        </p:xfrm>
        <a:graphic>
          <a:graphicData uri="http://schemas.openxmlformats.org/drawingml/2006/table">
            <a:tbl>
              <a:tblPr firstRow="1" bandRow="1">
                <a:tableStyleId>{9D7B26C5-4107-4FEC-AEDC-1716B250A1EF}</a:tableStyleId>
              </a:tblPr>
              <a:tblGrid>
                <a:gridCol w="1670710">
                  <a:extLst>
                    <a:ext uri="{9D8B030D-6E8A-4147-A177-3AD203B41FA5}">
                      <a16:colId xmlns:a16="http://schemas.microsoft.com/office/drawing/2014/main" val="3777641152"/>
                    </a:ext>
                  </a:extLst>
                </a:gridCol>
                <a:gridCol w="2226649">
                  <a:extLst>
                    <a:ext uri="{9D8B030D-6E8A-4147-A177-3AD203B41FA5}">
                      <a16:colId xmlns:a16="http://schemas.microsoft.com/office/drawing/2014/main" val="3028369209"/>
                    </a:ext>
                  </a:extLst>
                </a:gridCol>
                <a:gridCol w="2064778">
                  <a:extLst>
                    <a:ext uri="{9D8B030D-6E8A-4147-A177-3AD203B41FA5}">
                      <a16:colId xmlns:a16="http://schemas.microsoft.com/office/drawing/2014/main" val="1736329191"/>
                    </a:ext>
                  </a:extLst>
                </a:gridCol>
              </a:tblGrid>
              <a:tr h="0">
                <a:tc>
                  <a:txBody>
                    <a:bodyPr/>
                    <a:lstStyle/>
                    <a:p>
                      <a:pPr algn="ctr"/>
                      <a:r>
                        <a:rPr lang="de-DE" sz="2000" dirty="0"/>
                        <a:t>Name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Graph </a:t>
                      </a:r>
                      <a:r>
                        <a:rPr lang="de-DE" sz="2000" dirty="0" err="1"/>
                        <a:t>value</a:t>
                      </a:r>
                      <a:r>
                        <a:rPr lang="de-DE" sz="2000" dirty="0"/>
                        <a:t> </a:t>
                      </a:r>
                      <a:r>
                        <a:rPr lang="de-DE" sz="2000" dirty="0" err="1"/>
                        <a:t>whole</a:t>
                      </a:r>
                      <a:r>
                        <a:rPr lang="de-DE" sz="2000" dirty="0"/>
                        <a:t> </a:t>
                      </a:r>
                      <a:r>
                        <a:rPr lang="de-DE" sz="2000" dirty="0" err="1"/>
                        <a:t>serie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Mean </a:t>
                      </a:r>
                      <a:r>
                        <a:rPr lang="de-DE" sz="2000" dirty="0" err="1"/>
                        <a:t>over</a:t>
                      </a:r>
                      <a:r>
                        <a:rPr lang="de-DE" sz="2000" dirty="0"/>
                        <a:t> </a:t>
                      </a:r>
                      <a:r>
                        <a:rPr lang="de-DE" sz="2000" dirty="0" err="1"/>
                        <a:t>episodes</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248541"/>
                  </a:ext>
                </a:extLst>
              </a:tr>
              <a:tr h="280854">
                <a:tc>
                  <a:txBody>
                    <a:bodyPr/>
                    <a:lstStyle/>
                    <a:p>
                      <a:r>
                        <a:rPr lang="de-DE" sz="2000" dirty="0"/>
                        <a:t>Diameter</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2247043"/>
                  </a:ext>
                </a:extLst>
              </a:tr>
              <a:tr h="241871">
                <a:tc>
                  <a:txBody>
                    <a:bodyPr/>
                    <a:lstStyle/>
                    <a:p>
                      <a:r>
                        <a:rPr lang="de-DE" sz="2000" dirty="0"/>
                        <a:t>Edge Density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191703"/>
                  </a:ext>
                </a:extLst>
              </a:tr>
              <a:tr h="280854">
                <a:tc>
                  <a:txBody>
                    <a:bodyPr/>
                    <a:lstStyle/>
                    <a:p>
                      <a:r>
                        <a:rPr lang="de-DE" sz="2000" dirty="0" err="1"/>
                        <a:t>Reciprocity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11147737"/>
                  </a:ext>
                </a:extLst>
              </a:tr>
              <a:tr h="280854">
                <a:tc>
                  <a:txBody>
                    <a:bodyPr/>
                    <a:lstStyle/>
                    <a:p>
                      <a:r>
                        <a:rPr lang="de-DE" sz="2000" dirty="0" err="1"/>
                        <a:t>Assortativity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-0.31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709286"/>
                  </a:ext>
                </a:extLst>
              </a:tr>
            </a:tbl>
          </a:graphicData>
        </a:graphic>
      </p:graphicFrame>
      <p:pic>
        <p:nvPicPr>
          <p:cNvPr id="45" name="Grafik 44">
            <a:extLst>
              <a:ext uri="{FF2B5EF4-FFF2-40B4-BE49-F238E27FC236}">
                <a16:creationId xmlns:a16="http://schemas.microsoft.com/office/drawing/2014/main" id="{788BE44E-AD2F-821A-892A-FD8A81B602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98971" y="30560283"/>
            <a:ext cx="7550476" cy="5517655"/>
          </a:xfrm>
          <a:prstGeom prst="rect">
            <a:avLst/>
          </a:prstGeom>
        </p:spPr>
      </p:pic>
      <p:sp>
        <p:nvSpPr>
          <p:cNvPr id="49" name="TextBox 114">
            <a:extLst>
              <a:ext uri="{FF2B5EF4-FFF2-40B4-BE49-F238E27FC236}">
                <a16:creationId xmlns:a16="http://schemas.microsoft.com/office/drawing/2014/main" id="{EBD1B280-BCB3-D93F-2749-7C48EC11795F}"/>
              </a:ext>
            </a:extLst>
          </p:cNvPr>
          <p:cNvSpPr txBox="1"/>
          <p:nvPr/>
        </p:nvSpPr>
        <p:spPr>
          <a:xfrm>
            <a:off x="11375168" y="25617358"/>
            <a:ext cx="6937648" cy="1261884"/>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Network </a:t>
            </a:r>
            <a:r>
              <a:rPr lang="de-AT" sz="3600" dirty="0" err="1">
                <a:solidFill>
                  <a:schemeClr val="bg1"/>
                </a:solidFill>
                <a:latin typeface="Franklin Gothic Book" panose="020B0503020102020204" pitchFamily="34" charset="0"/>
                <a:ea typeface="District Pro Thin" charset="0"/>
                <a:cs typeface="District Pro Thin" charset="0"/>
              </a:rPr>
              <a:t>properties</a:t>
            </a:r>
            <a:r>
              <a:rPr lang="de-AT" sz="3600" dirty="0">
                <a:solidFill>
                  <a:schemeClr val="bg1"/>
                </a:solidFill>
                <a:latin typeface="Franklin Gothic Book" panose="020B0503020102020204" pitchFamily="34" charset="0"/>
                <a:ea typeface="District Pro Thin" charset="0"/>
                <a:cs typeface="District Pro Thin" charset="0"/>
              </a:rPr>
              <a:t> </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0" name="TextBox 114">
            <a:extLst>
              <a:ext uri="{FF2B5EF4-FFF2-40B4-BE49-F238E27FC236}">
                <a16:creationId xmlns:a16="http://schemas.microsoft.com/office/drawing/2014/main" id="{FBA066F7-9A68-9B5C-5A0E-B6937308A270}"/>
              </a:ext>
            </a:extLst>
          </p:cNvPr>
          <p:cNvSpPr txBox="1"/>
          <p:nvPr/>
        </p:nvSpPr>
        <p:spPr>
          <a:xfrm>
            <a:off x="10530617" y="29351017"/>
            <a:ext cx="6945008" cy="1815882"/>
          </a:xfrm>
          <a:prstGeom prst="rect">
            <a:avLst/>
          </a:prstGeom>
          <a:noFill/>
        </p:spPr>
        <p:txBody>
          <a:bodyPr wrap="square" rtlCol="0">
            <a:spAutoFit/>
          </a:bodyPr>
          <a:lstStyle/>
          <a:p>
            <a:pPr algn="r"/>
            <a:r>
              <a:rPr lang="en-US" sz="3600" b="1" dirty="0">
                <a:solidFill>
                  <a:schemeClr val="bg1"/>
                </a:solidFill>
                <a:latin typeface="Franklin Gothic Book" panose="020B0503020102020204" pitchFamily="34" charset="0"/>
                <a:ea typeface="District Pro Thin" charset="0"/>
                <a:cs typeface="District Pro Thin" charset="0"/>
              </a:rPr>
              <a:t>Figure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Sentiment villain - hero with standard deviation for </a:t>
            </a:r>
            <a:r>
              <a:rPr lang="en-US" sz="3600" dirty="0" err="1">
                <a:solidFill>
                  <a:schemeClr val="bg1"/>
                </a:solidFill>
                <a:latin typeface="Franklin Gothic Book" panose="020B0503020102020204" pitchFamily="34" charset="0"/>
                <a:ea typeface="District Pro Thin" charset="0"/>
                <a:cs typeface="District Pro Thin" charset="0"/>
              </a:rPr>
              <a:t>Anova</a:t>
            </a:r>
            <a:endParaRPr lang="en-US" sz="3600" dirty="0">
              <a:solidFill>
                <a:schemeClr val="bg1"/>
              </a:solidFill>
              <a:latin typeface="Franklin Gothic Book" panose="020B0503020102020204" pitchFamily="34" charset="0"/>
              <a:ea typeface="District Pro Thin" charset="0"/>
              <a:cs typeface="District Pro Thin" charset="0"/>
            </a:endParaRPr>
          </a:p>
          <a:p>
            <a:pPr algn="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1" name="TextBox 114">
            <a:extLst>
              <a:ext uri="{FF2B5EF4-FFF2-40B4-BE49-F238E27FC236}">
                <a16:creationId xmlns:a16="http://schemas.microsoft.com/office/drawing/2014/main" id="{A63A4D29-0B2B-9C83-803B-BDF3121DA61A}"/>
              </a:ext>
            </a:extLst>
          </p:cNvPr>
          <p:cNvSpPr txBox="1"/>
          <p:nvPr/>
        </p:nvSpPr>
        <p:spPr>
          <a:xfrm>
            <a:off x="877094" y="29517479"/>
            <a:ext cx="9768840"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properties for the five characters with the most betweenness</a:t>
            </a:r>
          </a:p>
          <a:p>
            <a:pPr algn="ct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2" name="TextBox 114">
            <a:extLst>
              <a:ext uri="{FF2B5EF4-FFF2-40B4-BE49-F238E27FC236}">
                <a16:creationId xmlns:a16="http://schemas.microsoft.com/office/drawing/2014/main" id="{C740488F-1ADA-B02D-1834-91E06323F595}"/>
              </a:ext>
            </a:extLst>
          </p:cNvPr>
          <p:cNvSpPr txBox="1"/>
          <p:nvPr/>
        </p:nvSpPr>
        <p:spPr>
          <a:xfrm>
            <a:off x="9518016" y="38930600"/>
            <a:ext cx="8306303" cy="646331"/>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Results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two-way</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Anova</a:t>
            </a:r>
            <a:endParaRPr lang="en-AT" sz="4000" dirty="0">
              <a:solidFill>
                <a:schemeClr val="bg1"/>
              </a:solidFill>
              <a:latin typeface="District Pro Thin" panose="02000506040000020004" pitchFamily="50" charset="0"/>
              <a:ea typeface="Franklin Gothic Book" charset="0"/>
              <a:cs typeface="Franklin Gothic Book" charset="0"/>
            </a:endParaRPr>
          </a:p>
        </p:txBody>
      </p:sp>
      <p:graphicFrame>
        <p:nvGraphicFramePr>
          <p:cNvPr id="53" name="Tabelle 9">
            <a:extLst>
              <a:ext uri="{FF2B5EF4-FFF2-40B4-BE49-F238E27FC236}">
                <a16:creationId xmlns:a16="http://schemas.microsoft.com/office/drawing/2014/main" id="{6BCE1EFC-EF92-E3F7-7D2E-7D5528533252}"/>
              </a:ext>
            </a:extLst>
          </p:cNvPr>
          <p:cNvGraphicFramePr>
            <a:graphicFrameLocks noGrp="1"/>
          </p:cNvGraphicFramePr>
          <p:nvPr>
            <p:extLst>
              <p:ext uri="{D42A27DB-BD31-4B8C-83A1-F6EECF244321}">
                <p14:modId xmlns:p14="http://schemas.microsoft.com/office/powerpoint/2010/main" val="1037623999"/>
              </p:ext>
            </p:extLst>
          </p:nvPr>
        </p:nvGraphicFramePr>
        <p:xfrm>
          <a:off x="992410" y="26803783"/>
          <a:ext cx="9768840" cy="2773680"/>
        </p:xfrm>
        <a:graphic>
          <a:graphicData uri="http://schemas.openxmlformats.org/drawingml/2006/table">
            <a:tbl>
              <a:tblPr firstRow="1" bandRow="1">
                <a:tableStyleId>{9D7B26C5-4107-4FEC-AEDC-1716B250A1EF}</a:tableStyleId>
              </a:tblPr>
              <a:tblGrid>
                <a:gridCol w="2087880">
                  <a:extLst>
                    <a:ext uri="{9D8B030D-6E8A-4147-A177-3AD203B41FA5}">
                      <a16:colId xmlns:a16="http://schemas.microsoft.com/office/drawing/2014/main" val="813078155"/>
                    </a:ext>
                  </a:extLst>
                </a:gridCol>
                <a:gridCol w="1569720">
                  <a:extLst>
                    <a:ext uri="{9D8B030D-6E8A-4147-A177-3AD203B41FA5}">
                      <a16:colId xmlns:a16="http://schemas.microsoft.com/office/drawing/2014/main" val="3583973385"/>
                    </a:ext>
                  </a:extLst>
                </a:gridCol>
                <a:gridCol w="1752600">
                  <a:extLst>
                    <a:ext uri="{9D8B030D-6E8A-4147-A177-3AD203B41FA5}">
                      <a16:colId xmlns:a16="http://schemas.microsoft.com/office/drawing/2014/main" val="552806853"/>
                    </a:ext>
                  </a:extLst>
                </a:gridCol>
                <a:gridCol w="1447800">
                  <a:extLst>
                    <a:ext uri="{9D8B030D-6E8A-4147-A177-3AD203B41FA5}">
                      <a16:colId xmlns:a16="http://schemas.microsoft.com/office/drawing/2014/main" val="2962598229"/>
                    </a:ext>
                  </a:extLst>
                </a:gridCol>
                <a:gridCol w="1478280">
                  <a:extLst>
                    <a:ext uri="{9D8B030D-6E8A-4147-A177-3AD203B41FA5}">
                      <a16:colId xmlns:a16="http://schemas.microsoft.com/office/drawing/2014/main" val="362659615"/>
                    </a:ext>
                  </a:extLst>
                </a:gridCol>
                <a:gridCol w="1432560">
                  <a:extLst>
                    <a:ext uri="{9D8B030D-6E8A-4147-A177-3AD203B41FA5}">
                      <a16:colId xmlns:a16="http://schemas.microsoft.com/office/drawing/2014/main" val="1534990365"/>
                    </a:ext>
                  </a:extLst>
                </a:gridCol>
              </a:tblGrid>
              <a:tr h="370840">
                <a:tc>
                  <a:txBody>
                    <a:bodyPr/>
                    <a:lstStyle/>
                    <a:p>
                      <a:pPr algn="ctr"/>
                      <a:r>
                        <a:rPr lang="de-DE" sz="2000" dirty="0"/>
                        <a:t>Attribute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77610"/>
                  </a:ext>
                </a:extLst>
              </a:tr>
              <a:tr h="370840">
                <a:tc>
                  <a:txBody>
                    <a:bodyPr/>
                    <a:lstStyle/>
                    <a:p>
                      <a:r>
                        <a:rPr lang="de-DE" sz="2000" dirty="0" err="1"/>
                        <a:t>Betweenness</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106480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99440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55909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54010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51233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87149339"/>
                  </a:ext>
                </a:extLst>
              </a:tr>
              <a:tr h="0">
                <a:tc>
                  <a:txBody>
                    <a:bodyPr/>
                    <a:lstStyle/>
                    <a:p>
                      <a:r>
                        <a:rPr lang="de-DE" sz="2000" dirty="0"/>
                        <a:t>Degree – In</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270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238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194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134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148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442229"/>
                  </a:ext>
                </a:extLst>
              </a:tr>
              <a:tr h="370840">
                <a:tc>
                  <a:txBody>
                    <a:bodyPr/>
                    <a:lstStyle/>
                    <a:p>
                      <a:r>
                        <a:rPr lang="de-DE" sz="2000" dirty="0"/>
                        <a:t>Degree - Out</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274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05658009"/>
                  </a:ext>
                </a:extLst>
              </a:tr>
              <a:tr h="370840">
                <a:tc>
                  <a:txBody>
                    <a:bodyPr/>
                    <a:lstStyle/>
                    <a:p>
                      <a:r>
                        <a:rPr lang="de-DE" sz="2000" dirty="0"/>
                        <a:t>Eigen </a:t>
                      </a:r>
                      <a:r>
                        <a:rPr lang="de-DE" sz="2000" dirty="0" err="1"/>
                        <a:t>centrality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186754"/>
                  </a:ext>
                </a:extLst>
              </a:tr>
              <a:tr h="370840">
                <a:tc>
                  <a:txBody>
                    <a:bodyPr/>
                    <a:lstStyle/>
                    <a:p>
                      <a:r>
                        <a:rPr lang="de-DE" sz="2000" dirty="0"/>
                        <a:t>Hub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86009704"/>
                  </a:ext>
                </a:extLst>
              </a:tr>
              <a:tr h="370840">
                <a:tc>
                  <a:txBody>
                    <a:bodyPr/>
                    <a:lstStyle/>
                    <a:p>
                      <a:r>
                        <a:rPr lang="de-DE" sz="2000" dirty="0"/>
                        <a:t>Authority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949114"/>
                  </a:ext>
                </a:extLst>
              </a:tr>
            </a:tbl>
          </a:graphicData>
        </a:graphic>
      </p:graphicFrame>
      <p:grpSp>
        <p:nvGrpSpPr>
          <p:cNvPr id="10" name="Gruppieren 9">
            <a:extLst>
              <a:ext uri="{FF2B5EF4-FFF2-40B4-BE49-F238E27FC236}">
                <a16:creationId xmlns:a16="http://schemas.microsoft.com/office/drawing/2014/main" id="{02539AA3-3B48-055B-1DA0-4A0BD13C5823}"/>
              </a:ext>
            </a:extLst>
          </p:cNvPr>
          <p:cNvGrpSpPr/>
          <p:nvPr/>
        </p:nvGrpSpPr>
        <p:grpSpPr>
          <a:xfrm>
            <a:off x="3324726" y="25443835"/>
            <a:ext cx="7284769" cy="1656423"/>
            <a:chOff x="10704529" y="35634187"/>
            <a:chExt cx="7284769" cy="1656423"/>
          </a:xfrm>
        </p:grpSpPr>
        <p:pic>
          <p:nvPicPr>
            <p:cNvPr id="54" name="Grafik 53" descr="Ein Bild, das Person, Puppe, Spielzeug, darstellend enthält.&#10;&#10;Automatisch generierte Beschreibung">
              <a:extLst>
                <a:ext uri="{FF2B5EF4-FFF2-40B4-BE49-F238E27FC236}">
                  <a16:creationId xmlns:a16="http://schemas.microsoft.com/office/drawing/2014/main" id="{B30A7321-296C-6837-BBFD-F2D279CBF2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6986" y="35786575"/>
              <a:ext cx="1368120" cy="1501928"/>
            </a:xfrm>
            <a:prstGeom prst="rect">
              <a:avLst/>
            </a:prstGeom>
          </p:spPr>
        </p:pic>
        <p:pic>
          <p:nvPicPr>
            <p:cNvPr id="55" name="Grafik 54" descr="Ein Bild, das Spielzeug, Puppe enthält.&#10;&#10;Automatisch generierte Beschreibung">
              <a:extLst>
                <a:ext uri="{FF2B5EF4-FFF2-40B4-BE49-F238E27FC236}">
                  <a16:creationId xmlns:a16="http://schemas.microsoft.com/office/drawing/2014/main" id="{FF83AE11-C1DD-621A-F3B3-044C3B68796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4529" y="35639540"/>
              <a:ext cx="937848" cy="1648963"/>
            </a:xfrm>
            <a:prstGeom prst="rect">
              <a:avLst/>
            </a:prstGeom>
          </p:spPr>
        </p:pic>
        <p:pic>
          <p:nvPicPr>
            <p:cNvPr id="56" name="Grafik 55" descr="Ein Bild, das Spielzeug, Puppe, dunkel enthält.&#10;&#10;Automatisch generierte Beschreibung">
              <a:extLst>
                <a:ext uri="{FF2B5EF4-FFF2-40B4-BE49-F238E27FC236}">
                  <a16:creationId xmlns:a16="http://schemas.microsoft.com/office/drawing/2014/main" id="{E800C6D8-0193-BF0E-A15F-9DA452E0A9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0519" y="35872182"/>
              <a:ext cx="1116141" cy="1416321"/>
            </a:xfrm>
            <a:prstGeom prst="rect">
              <a:avLst/>
            </a:prstGeom>
          </p:spPr>
        </p:pic>
        <p:pic>
          <p:nvPicPr>
            <p:cNvPr id="57" name="Grafik 56" descr="Ein Bild, das Person, Spielzeug, Puppe, angezogen enthält.&#10;&#10;Automatisch generierte Beschreibung">
              <a:extLst>
                <a:ext uri="{FF2B5EF4-FFF2-40B4-BE49-F238E27FC236}">
                  <a16:creationId xmlns:a16="http://schemas.microsoft.com/office/drawing/2014/main" id="{9D12F35C-0DFE-1E47-AD8F-9D8BE65C63B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12073" y="35786575"/>
              <a:ext cx="1236100" cy="1504035"/>
            </a:xfrm>
            <a:prstGeom prst="rect">
              <a:avLst/>
            </a:prstGeom>
          </p:spPr>
        </p:pic>
        <p:pic>
          <p:nvPicPr>
            <p:cNvPr id="58" name="Grafik 57" descr="Ein Bild, das Person enthält.&#10;&#10;Automatisch generierte Beschreibung">
              <a:extLst>
                <a:ext uri="{FF2B5EF4-FFF2-40B4-BE49-F238E27FC236}">
                  <a16:creationId xmlns:a16="http://schemas.microsoft.com/office/drawing/2014/main" id="{53A7E5E7-9667-CA67-3F61-0A163013BC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53586" y="35634187"/>
              <a:ext cx="1035712" cy="1648963"/>
            </a:xfrm>
            <a:prstGeom prst="rect">
              <a:avLst/>
            </a:prstGeom>
          </p:spPr>
        </p:pic>
      </p:grpSp>
      <p:sp>
        <p:nvSpPr>
          <p:cNvPr id="12" name="Gleichschenkliges Dreieck 11">
            <a:extLst>
              <a:ext uri="{FF2B5EF4-FFF2-40B4-BE49-F238E27FC236}">
                <a16:creationId xmlns:a16="http://schemas.microsoft.com/office/drawing/2014/main" id="{5AAF0673-D897-35BA-26DD-A95BD13F8481}"/>
              </a:ext>
            </a:extLst>
          </p:cNvPr>
          <p:cNvSpPr/>
          <p:nvPr/>
        </p:nvSpPr>
        <p:spPr>
          <a:xfrm rot="16200000">
            <a:off x="7232651" y="36372856"/>
            <a:ext cx="2302332" cy="2074503"/>
          </a:xfrm>
          <a:prstGeom prst="triangle">
            <a:avLst>
              <a:gd name="adj" fmla="val 0"/>
            </a:avLst>
          </a:prstGeom>
          <a:solidFill>
            <a:srgbClr val="004481"/>
          </a:solidFill>
          <a:ln>
            <a:solidFill>
              <a:srgbClr val="004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elle 33">
            <a:extLst>
              <a:ext uri="{FF2B5EF4-FFF2-40B4-BE49-F238E27FC236}">
                <a16:creationId xmlns:a16="http://schemas.microsoft.com/office/drawing/2014/main" id="{CFF52C87-98BE-5924-93F1-6FE02E09F36D}"/>
              </a:ext>
            </a:extLst>
          </p:cNvPr>
          <p:cNvGraphicFramePr>
            <a:graphicFrameLocks noGrp="1"/>
          </p:cNvGraphicFramePr>
          <p:nvPr>
            <p:extLst>
              <p:ext uri="{D42A27DB-BD31-4B8C-83A1-F6EECF244321}">
                <p14:modId xmlns:p14="http://schemas.microsoft.com/office/powerpoint/2010/main" val="2115454822"/>
              </p:ext>
            </p:extLst>
          </p:nvPr>
        </p:nvGraphicFramePr>
        <p:xfrm>
          <a:off x="9518016" y="36778216"/>
          <a:ext cx="7831431" cy="2049222"/>
        </p:xfrm>
        <a:graphic>
          <a:graphicData uri="http://schemas.openxmlformats.org/drawingml/2006/table">
            <a:tbl>
              <a:tblPr firstRow="1" bandRow="1">
                <a:tableStyleId>{616DA210-FB5B-4158-B5E0-FEB733F419BA}</a:tableStyleId>
              </a:tblPr>
              <a:tblGrid>
                <a:gridCol w="2326512">
                  <a:extLst>
                    <a:ext uri="{9D8B030D-6E8A-4147-A177-3AD203B41FA5}">
                      <a16:colId xmlns:a16="http://schemas.microsoft.com/office/drawing/2014/main" val="820671395"/>
                    </a:ext>
                  </a:extLst>
                </a:gridCol>
                <a:gridCol w="765279">
                  <a:extLst>
                    <a:ext uri="{9D8B030D-6E8A-4147-A177-3AD203B41FA5}">
                      <a16:colId xmlns:a16="http://schemas.microsoft.com/office/drawing/2014/main" val="1484929112"/>
                    </a:ext>
                  </a:extLst>
                </a:gridCol>
                <a:gridCol w="990600">
                  <a:extLst>
                    <a:ext uri="{9D8B030D-6E8A-4147-A177-3AD203B41FA5}">
                      <a16:colId xmlns:a16="http://schemas.microsoft.com/office/drawing/2014/main" val="1562379047"/>
                    </a:ext>
                  </a:extLst>
                </a:gridCol>
                <a:gridCol w="1219200">
                  <a:extLst>
                    <a:ext uri="{9D8B030D-6E8A-4147-A177-3AD203B41FA5}">
                      <a16:colId xmlns:a16="http://schemas.microsoft.com/office/drawing/2014/main" val="3548666391"/>
                    </a:ext>
                  </a:extLst>
                </a:gridCol>
                <a:gridCol w="1005840">
                  <a:extLst>
                    <a:ext uri="{9D8B030D-6E8A-4147-A177-3AD203B41FA5}">
                      <a16:colId xmlns:a16="http://schemas.microsoft.com/office/drawing/2014/main" val="621504724"/>
                    </a:ext>
                  </a:extLst>
                </a:gridCol>
                <a:gridCol w="1524000">
                  <a:extLst>
                    <a:ext uri="{9D8B030D-6E8A-4147-A177-3AD203B41FA5}">
                      <a16:colId xmlns:a16="http://schemas.microsoft.com/office/drawing/2014/main" val="4283348771"/>
                    </a:ext>
                  </a:extLst>
                </a:gridCol>
              </a:tblGrid>
              <a:tr h="0">
                <a:tc>
                  <a:txBody>
                    <a:bodyPr/>
                    <a:lstStyle/>
                    <a:p>
                      <a:pPr algn="ctr"/>
                      <a:endParaRPr lang="en-US" sz="2000" dirty="0"/>
                    </a:p>
                  </a:txBody>
                  <a:tcPr>
                    <a:lnL w="38100" cap="flat" cmpd="sng" algn="ctr">
                      <a:noFill/>
                      <a:prstDash val="solid"/>
                      <a:round/>
                      <a:headEnd type="none" w="med" len="med"/>
                      <a:tailEnd type="none" w="med" len="med"/>
                    </a:lnL>
                    <a:lnT w="38100" cap="flat" cmpd="sng" algn="ctr">
                      <a:noFill/>
                      <a:prstDash val="solid"/>
                      <a:round/>
                      <a:headEnd type="none" w="med" len="med"/>
                      <a:tailEnd type="none" w="med" len="med"/>
                    </a:lnT>
                  </a:tcPr>
                </a:tc>
                <a:tc>
                  <a:txBody>
                    <a:bodyPr/>
                    <a:lstStyle/>
                    <a:p>
                      <a:pPr algn="ctr"/>
                      <a:r>
                        <a:rPr lang="de-DE" sz="2000" dirty="0"/>
                        <a:t>DF</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err="1"/>
                        <a:t>Sum</a:t>
                      </a:r>
                      <a:r>
                        <a:rPr lang="de-DE" sz="2000" dirty="0"/>
                        <a:t>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Mean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F </a:t>
                      </a:r>
                      <a:r>
                        <a:rPr lang="de-DE" sz="2000" dirty="0" err="1"/>
                        <a:t>value</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Eta Square</a:t>
                      </a:r>
                      <a:endParaRPr lang="en-US" sz="2000" dirty="0"/>
                    </a:p>
                  </a:txBody>
                  <a:tcPr>
                    <a:lnR w="38100" cap="flat" cmpd="sng" algn="ctr">
                      <a:noFill/>
                      <a:prstDash val="solid"/>
                      <a:round/>
                      <a:headEnd type="none" w="med" len="med"/>
                      <a:tailEnd type="none" w="med" len="med"/>
                    </a:lnR>
                    <a:lnT w="381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763869258"/>
                  </a:ext>
                </a:extLst>
              </a:tr>
              <a:tr h="0">
                <a:tc>
                  <a:txBody>
                    <a:bodyPr/>
                    <a:lstStyle/>
                    <a:p>
                      <a:r>
                        <a:rPr lang="de-DE" sz="2000" dirty="0" err="1"/>
                        <a:t>Role_From</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4</a:t>
                      </a:r>
                      <a:endParaRPr lang="en-US" sz="2000" dirty="0"/>
                    </a:p>
                  </a:txBody>
                  <a:tcPr>
                    <a:solidFill>
                      <a:schemeClr val="bg1">
                        <a:lumMod val="65000"/>
                      </a:schemeClr>
                    </a:solidFill>
                  </a:tcPr>
                </a:tc>
                <a:tc>
                  <a:txBody>
                    <a:bodyPr/>
                    <a:lstStyle/>
                    <a:p>
                      <a:r>
                        <a:rPr lang="de-DE" sz="2000" dirty="0"/>
                        <a:t>4.447</a:t>
                      </a:r>
                      <a:endParaRPr lang="en-US" sz="2000" dirty="0"/>
                    </a:p>
                  </a:txBody>
                  <a:tcPr>
                    <a:solidFill>
                      <a:schemeClr val="bg1">
                        <a:lumMod val="65000"/>
                      </a:schemeClr>
                    </a:solidFill>
                  </a:tcPr>
                </a:tc>
                <a:tc>
                  <a:txBody>
                    <a:bodyPr/>
                    <a:lstStyle/>
                    <a:p>
                      <a:r>
                        <a:rPr lang="de-DE" sz="2000" dirty="0"/>
                        <a:t>4.590</a:t>
                      </a:r>
                      <a:endParaRPr lang="en-US" sz="2000" dirty="0"/>
                    </a:p>
                  </a:txBody>
                  <a:tcPr>
                    <a:solidFill>
                      <a:schemeClr val="bg1">
                        <a:lumMod val="65000"/>
                      </a:schemeClr>
                    </a:solidFill>
                  </a:tcPr>
                </a:tc>
                <a:tc>
                  <a:txBody>
                    <a:bodyPr/>
                    <a:lstStyle/>
                    <a:p>
                      <a:r>
                        <a:rPr lang="de-DE" sz="2000" dirty="0"/>
                        <a:t>0.0000565</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141901323"/>
                  </a:ext>
                </a:extLst>
              </a:tr>
              <a:tr h="418914">
                <a:tc>
                  <a:txBody>
                    <a:bodyPr/>
                    <a:lstStyle/>
                    <a:p>
                      <a:r>
                        <a:rPr lang="de-DE" sz="2000" dirty="0" err="1"/>
                        <a:t>Role_To</a:t>
                      </a:r>
                      <a:endParaRPr lang="en-US" sz="2000" dirty="0"/>
                    </a:p>
                  </a:txBody>
                  <a:tcPr>
                    <a:lnL w="38100" cap="flat" cmpd="sng" algn="ctr">
                      <a:noFill/>
                      <a:prstDash val="solid"/>
                      <a:round/>
                      <a:headEnd type="none" w="med" len="med"/>
                      <a:tailEnd type="none" w="med" len="med"/>
                    </a:lnL>
                    <a:solidFill>
                      <a:schemeClr val="bg1"/>
                    </a:solidFill>
                  </a:tcPr>
                </a:tc>
                <a:tc>
                  <a:txBody>
                    <a:bodyPr/>
                    <a:lstStyle/>
                    <a:p>
                      <a:r>
                        <a:rPr lang="de-DE" sz="2000" dirty="0"/>
                        <a:t>1</a:t>
                      </a:r>
                      <a:endParaRPr lang="en-US" sz="2000" dirty="0"/>
                    </a:p>
                  </a:txBody>
                  <a:tcPr>
                    <a:solidFill>
                      <a:schemeClr val="bg1"/>
                    </a:solidFill>
                  </a:tcPr>
                </a:tc>
                <a:tc>
                  <a:txBody>
                    <a:bodyPr/>
                    <a:lstStyle/>
                    <a:p>
                      <a:r>
                        <a:rPr lang="de-DE" sz="2000" dirty="0"/>
                        <a:t>1</a:t>
                      </a:r>
                      <a:endParaRPr lang="en-US" sz="2000" dirty="0"/>
                    </a:p>
                  </a:txBody>
                  <a:tcPr>
                    <a:solidFill>
                      <a:schemeClr val="bg1"/>
                    </a:solidFill>
                  </a:tcPr>
                </a:tc>
                <a:tc>
                  <a:txBody>
                    <a:bodyPr/>
                    <a:lstStyle/>
                    <a:p>
                      <a:r>
                        <a:rPr lang="en-US" sz="2000" dirty="0"/>
                        <a:t>1.452</a:t>
                      </a:r>
                    </a:p>
                  </a:txBody>
                  <a:tcPr>
                    <a:solidFill>
                      <a:schemeClr val="bg1"/>
                    </a:solidFill>
                  </a:tcPr>
                </a:tc>
                <a:tc>
                  <a:txBody>
                    <a:bodyPr/>
                    <a:lstStyle/>
                    <a:p>
                      <a:r>
                        <a:rPr lang="en-US" sz="2000" dirty="0"/>
                        <a:t>1.499</a:t>
                      </a:r>
                    </a:p>
                  </a:txBody>
                  <a:tcPr>
                    <a:solidFill>
                      <a:schemeClr val="bg1"/>
                    </a:solidFill>
                  </a:tcPr>
                </a:tc>
                <a:tc>
                  <a:txBody>
                    <a:bodyPr/>
                    <a:lstStyle/>
                    <a:p>
                      <a:r>
                        <a:rPr lang="de-DE" sz="2000" dirty="0"/>
                        <a:t>0.00203</a:t>
                      </a:r>
                      <a:endParaRPr lang="en-US" sz="2000" dirty="0"/>
                    </a:p>
                  </a:txBody>
                  <a:tcPr>
                    <a:lnR w="381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400012683"/>
                  </a:ext>
                </a:extLst>
              </a:tr>
              <a:tr h="418914">
                <a:tc>
                  <a:txBody>
                    <a:bodyPr/>
                    <a:lstStyle/>
                    <a:p>
                      <a:r>
                        <a:rPr lang="en-US" sz="2000" dirty="0" err="1"/>
                        <a:t>Role_From:Role_To</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19</a:t>
                      </a:r>
                      <a:endParaRPr lang="en-US" sz="2000" dirty="0"/>
                    </a:p>
                  </a:txBody>
                  <a:tcPr>
                    <a:solidFill>
                      <a:schemeClr val="bg1">
                        <a:lumMod val="65000"/>
                      </a:schemeClr>
                    </a:solidFill>
                  </a:tcPr>
                </a:tc>
                <a:tc>
                  <a:txBody>
                    <a:bodyPr/>
                    <a:lstStyle/>
                    <a:p>
                      <a:r>
                        <a:rPr lang="en-US" sz="2000" dirty="0"/>
                        <a:t>19.381</a:t>
                      </a:r>
                    </a:p>
                  </a:txBody>
                  <a:tcPr>
                    <a:solidFill>
                      <a:schemeClr val="bg1">
                        <a:lumMod val="65000"/>
                      </a:schemeClr>
                    </a:solidFill>
                  </a:tcPr>
                </a:tc>
                <a:tc>
                  <a:txBody>
                    <a:bodyPr/>
                    <a:lstStyle/>
                    <a:p>
                      <a:r>
                        <a:rPr lang="en-US" sz="2000" dirty="0"/>
                        <a:t>20.004</a:t>
                      </a:r>
                    </a:p>
                  </a:txBody>
                  <a:tcPr>
                    <a:solidFill>
                      <a:schemeClr val="bg1">
                        <a:lumMod val="65000"/>
                      </a:schemeClr>
                    </a:solidFill>
                  </a:tcPr>
                </a:tc>
                <a:tc>
                  <a:txBody>
                    <a:bodyPr/>
                    <a:lstStyle/>
                    <a:p>
                      <a:r>
                        <a:rPr lang="de-DE" sz="2000" dirty="0"/>
                        <a:t>0.00327</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3093633138"/>
                  </a:ext>
                </a:extLst>
              </a:tr>
              <a:tr h="418914">
                <a:tc>
                  <a:txBody>
                    <a:bodyPr/>
                    <a:lstStyle/>
                    <a:p>
                      <a:r>
                        <a:rPr lang="de-DE" sz="2000" dirty="0" err="1"/>
                        <a:t>Residuals</a:t>
                      </a:r>
                      <a:endParaRPr lang="en-US" sz="2000" dirty="0"/>
                    </a:p>
                  </a:txBody>
                  <a:tcPr>
                    <a:lnL w="38100" cap="flat" cmpd="sng" algn="ctr">
                      <a:noFill/>
                      <a:prstDash val="solid"/>
                      <a:round/>
                      <a:headEnd type="none" w="med" len="med"/>
                      <a:tailEnd type="none" w="med" len="med"/>
                    </a:lnL>
                    <a:lnB w="38100" cap="flat" cmpd="sng" algn="ctr">
                      <a:noFill/>
                      <a:prstDash val="solid"/>
                      <a:round/>
                      <a:headEnd type="none" w="med" len="med"/>
                      <a:tailEnd type="none" w="med" len="med"/>
                    </a:lnB>
                    <a:solidFill>
                      <a:schemeClr val="bg1"/>
                    </a:solidFill>
                  </a:tcPr>
                </a:tc>
                <a:tc>
                  <a:txBody>
                    <a:bodyPr/>
                    <a:lstStyle/>
                    <a:p>
                      <a:r>
                        <a:rPr lang="en-US" sz="2000" dirty="0"/>
                        <a:t>6106</a:t>
                      </a:r>
                    </a:p>
                  </a:txBody>
                  <a:tcPr>
                    <a:lnB w="38100" cap="flat" cmpd="sng" algn="ctr">
                      <a:noFill/>
                      <a:prstDash val="solid"/>
                      <a:round/>
                      <a:headEnd type="none" w="med" len="med"/>
                      <a:tailEnd type="none" w="med" len="med"/>
                    </a:lnB>
                    <a:solidFill>
                      <a:schemeClr val="bg1"/>
                    </a:solidFill>
                  </a:tcPr>
                </a:tc>
                <a:tc>
                  <a:txBody>
                    <a:bodyPr/>
                    <a:lstStyle/>
                    <a:p>
                      <a:r>
                        <a:rPr lang="en-US" sz="2000" dirty="0"/>
                        <a:t>5916 </a:t>
                      </a:r>
                    </a:p>
                  </a:txBody>
                  <a:tcPr>
                    <a:lnB w="38100" cap="flat" cmpd="sng" algn="ctr">
                      <a:noFill/>
                      <a:prstDash val="solid"/>
                      <a:round/>
                      <a:headEnd type="none" w="med" len="med"/>
                      <a:tailEnd type="none" w="med" len="med"/>
                    </a:lnB>
                    <a:solidFill>
                      <a:schemeClr val="bg1"/>
                    </a:solidFill>
                  </a:tcPr>
                </a:tc>
                <a:tc>
                  <a:txBody>
                    <a:bodyPr/>
                    <a:lstStyle/>
                    <a:p>
                      <a:r>
                        <a:rPr lang="en-US" sz="2000" dirty="0"/>
                        <a:t>0.969</a:t>
                      </a:r>
                    </a:p>
                  </a:txBody>
                  <a:tcPr>
                    <a:lnB w="38100" cap="flat" cmpd="sng" algn="ctr">
                      <a:noFill/>
                      <a:prstDash val="solid"/>
                      <a:round/>
                      <a:headEnd type="none" w="med" len="med"/>
                      <a:tailEnd type="none" w="med" len="med"/>
                    </a:lnB>
                    <a:solidFill>
                      <a:schemeClr val="bg1"/>
                    </a:solidFill>
                  </a:tcPr>
                </a:tc>
                <a:tc>
                  <a:txBody>
                    <a:bodyPr/>
                    <a:lstStyle/>
                    <a:p>
                      <a:endParaRPr lang="en-US" sz="2000" dirty="0"/>
                    </a:p>
                  </a:txBody>
                  <a:tcPr>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extLst>
                  <a:ext uri="{0D108BD9-81ED-4DB2-BD59-A6C34878D82A}">
                    <a16:rowId xmlns:a16="http://schemas.microsoft.com/office/drawing/2014/main" val="1310249292"/>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978</Words>
  <Application>Microsoft Office PowerPoint</Application>
  <PresentationFormat>Benutzerdefiniert</PresentationFormat>
  <Paragraphs>113</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Gröttrup Laura</cp:lastModifiedBy>
  <cp:revision>160</cp:revision>
  <dcterms:created xsi:type="dcterms:W3CDTF">2016-05-06T10:11:35Z</dcterms:created>
  <dcterms:modified xsi:type="dcterms:W3CDTF">2022-06-19T15:54:18Z</dcterms:modified>
</cp:coreProperties>
</file>