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4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HLS4pli2h1/BrKsXVyYcvtaIcn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4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5" name="Google Shape;31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1" name="Google Shape;3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9" name="Google Shape;32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7" name="Google Shape;33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5" name="Google Shape;34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6" name="Google Shape;37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2" name="Google Shape;382;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8" name="Google Shape;388;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5" name="Google Shape;395;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4" name="Google Shape;40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1" name="Google Shape;41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8" name="Google Shape;41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7" name="Google Shape;42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4" name="Google Shape;43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5" name="Google Shape;44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4" name="Google Shape;45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2" name="Google Shape;462;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1" name="Google Shape;471;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2" name="Google Shape;48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1" name="Google Shape;491;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9" name="Google Shape;549;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8" name="Google Shape;558;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6" name="Google Shape;566;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3" name="Google Shape;573;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0" name="Google Shape;58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3" name="Google Shape;603;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2" name="Google Shape;61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86"/>
        <p:cNvGrpSpPr/>
        <p:nvPr/>
      </p:nvGrpSpPr>
      <p:grpSpPr>
        <a:xfrm>
          <a:off x="0" y="0"/>
          <a:ext cx="0" cy="0"/>
          <a:chOff x="0" y="0"/>
          <a:chExt cx="0" cy="0"/>
        </a:xfrm>
      </p:grpSpPr>
      <p:sp>
        <p:nvSpPr>
          <p:cNvPr id="87" name="Google Shape;87;p6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6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9" name="Google Shape;89;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92"/>
        <p:cNvGrpSpPr/>
        <p:nvPr/>
      </p:nvGrpSpPr>
      <p:grpSpPr>
        <a:xfrm>
          <a:off x="0" y="0"/>
          <a:ext cx="0" cy="0"/>
          <a:chOff x="0" y="0"/>
          <a:chExt cx="0" cy="0"/>
        </a:xfrm>
      </p:grpSpPr>
      <p:sp>
        <p:nvSpPr>
          <p:cNvPr id="93" name="Google Shape;93;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5" name="Google Shape;9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98"/>
        <p:cNvGrpSpPr/>
        <p:nvPr/>
      </p:nvGrpSpPr>
      <p:grpSpPr>
        <a:xfrm>
          <a:off x="0" y="0"/>
          <a:ext cx="0" cy="0"/>
          <a:chOff x="0" y="0"/>
          <a:chExt cx="0" cy="0"/>
        </a:xfrm>
      </p:grpSpPr>
      <p:sp>
        <p:nvSpPr>
          <p:cNvPr id="99" name="Google Shape;99;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05"/>
        <p:cNvGrpSpPr/>
        <p:nvPr/>
      </p:nvGrpSpPr>
      <p:grpSpPr>
        <a:xfrm>
          <a:off x="0" y="0"/>
          <a:ext cx="0" cy="0"/>
          <a:chOff x="0" y="0"/>
          <a:chExt cx="0" cy="0"/>
        </a:xfrm>
      </p:grpSpPr>
      <p:sp>
        <p:nvSpPr>
          <p:cNvPr id="106" name="Google Shape;106;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8" name="Google Shape;108;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0" name="Google Shape;110;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14"/>
        <p:cNvGrpSpPr/>
        <p:nvPr/>
      </p:nvGrpSpPr>
      <p:grpSpPr>
        <a:xfrm>
          <a:off x="0" y="0"/>
          <a:ext cx="0" cy="0"/>
          <a:chOff x="0" y="0"/>
          <a:chExt cx="0" cy="0"/>
        </a:xfrm>
      </p:grpSpPr>
      <p:sp>
        <p:nvSpPr>
          <p:cNvPr id="115" name="Google Shape;115;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19"/>
        <p:cNvGrpSpPr/>
        <p:nvPr/>
      </p:nvGrpSpPr>
      <p:grpSpPr>
        <a:xfrm>
          <a:off x="0" y="0"/>
          <a:ext cx="0" cy="0"/>
          <a:chOff x="0" y="0"/>
          <a:chExt cx="0" cy="0"/>
        </a:xfrm>
      </p:grpSpPr>
      <p:sp>
        <p:nvSpPr>
          <p:cNvPr id="120" name="Google Shape;120;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23"/>
        <p:cNvGrpSpPr/>
        <p:nvPr/>
      </p:nvGrpSpPr>
      <p:grpSpPr>
        <a:xfrm>
          <a:off x="0" y="0"/>
          <a:ext cx="0" cy="0"/>
          <a:chOff x="0" y="0"/>
          <a:chExt cx="0" cy="0"/>
        </a:xfrm>
      </p:grpSpPr>
      <p:sp>
        <p:nvSpPr>
          <p:cNvPr id="124" name="Google Shape;124;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6" name="Google Shape;126;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7" name="Google Shape;127;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30"/>
        <p:cNvGrpSpPr/>
        <p:nvPr/>
      </p:nvGrpSpPr>
      <p:grpSpPr>
        <a:xfrm>
          <a:off x="0" y="0"/>
          <a:ext cx="0" cy="0"/>
          <a:chOff x="0" y="0"/>
          <a:chExt cx="0" cy="0"/>
        </a:xfrm>
      </p:grpSpPr>
      <p:sp>
        <p:nvSpPr>
          <p:cNvPr id="131" name="Google Shape;131;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7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3" name="Google Shape;133;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4" name="Google Shape;134;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7"/>
        <p:cNvGrpSpPr/>
        <p:nvPr/>
      </p:nvGrpSpPr>
      <p:grpSpPr>
        <a:xfrm>
          <a:off x="0" y="0"/>
          <a:ext cx="0" cy="0"/>
          <a:chOff x="0" y="0"/>
          <a:chExt cx="0" cy="0"/>
        </a:xfrm>
      </p:grpSpPr>
      <p:sp>
        <p:nvSpPr>
          <p:cNvPr id="138" name="Google Shape;138;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3"/>
        <p:cNvGrpSpPr/>
        <p:nvPr/>
      </p:nvGrpSpPr>
      <p:grpSpPr>
        <a:xfrm>
          <a:off x="0" y="0"/>
          <a:ext cx="0" cy="0"/>
          <a:chOff x="0" y="0"/>
          <a:chExt cx="0" cy="0"/>
        </a:xfrm>
      </p:grpSpPr>
      <p:sp>
        <p:nvSpPr>
          <p:cNvPr id="144" name="Google Shape;144;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4" name="Google Shape;8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 name="Google Shape;8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mailto:Luis.castellanosg@usantoto.edu.c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hyperlink" Target="http://download.tensorflow.org/models/object_detection/ssd_mobilenet_v2_coco_2018_03_29.tar.gz" TargetMode="External"/><Relationship Id="rId4" Type="http://schemas.openxmlformats.org/officeDocument/2006/relationships/hyperlink" Target="https://github.com/tensorflow/models/blob/master/research/object_detection/g3doc/detection_model_zoo.m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hyperlink" Target="https://guru99.es/tensorboard-tutorial/" TargetMode="Externa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7.jpg"/><Relationship Id="rId7"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21.png"/><Relationship Id="rId9"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hyperlink" Target="https://github.com/tensorflow/models/tree/master/research/object_detec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tensorflow/models/tree/master/research/object_det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38"/>
          <p:cNvSpPr/>
          <p:nvPr/>
        </p:nvSpPr>
        <p:spPr>
          <a:xfrm>
            <a:off x="1232174" y="3956237"/>
            <a:ext cx="7543336" cy="2688546"/>
          </a:xfrm>
          <a:prstGeom prst="rect">
            <a:avLst/>
          </a:prstGeom>
          <a:solidFill>
            <a:srgbClr val="ACB8CA"/>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0" name="Google Shape;240;p38"/>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0D5274"/>
                </a:solidFill>
                <a:latin typeface="Calibri"/>
                <a:ea typeface="Calibri"/>
                <a:cs typeface="Calibri"/>
                <a:sym typeface="Calibri"/>
              </a:rPr>
              <a:t>Proceso Global</a:t>
            </a:r>
            <a:endParaRPr sz="1400" b="0" i="0" u="none" strike="noStrike" cap="none">
              <a:solidFill>
                <a:srgbClr val="000000"/>
              </a:solidFill>
              <a:latin typeface="Arial"/>
              <a:ea typeface="Arial"/>
              <a:cs typeface="Arial"/>
              <a:sym typeface="Arial"/>
            </a:endParaRPr>
          </a:p>
        </p:txBody>
      </p:sp>
      <p:sp>
        <p:nvSpPr>
          <p:cNvPr id="241" name="Google Shape;241;p38"/>
          <p:cNvSpPr txBox="1"/>
          <p:nvPr/>
        </p:nvSpPr>
        <p:spPr>
          <a:xfrm>
            <a:off x="1232174" y="2927445"/>
            <a:ext cx="1086836" cy="646331"/>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Etiquetar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Imágenes</a:t>
            </a:r>
            <a:endParaRPr sz="1400" b="0" i="0" u="none" strike="noStrike" cap="none">
              <a:solidFill>
                <a:srgbClr val="000000"/>
              </a:solidFill>
              <a:latin typeface="Arial"/>
              <a:ea typeface="Arial"/>
              <a:cs typeface="Arial"/>
              <a:sym typeface="Arial"/>
            </a:endParaRPr>
          </a:p>
        </p:txBody>
      </p:sp>
      <p:sp>
        <p:nvSpPr>
          <p:cNvPr id="242" name="Google Shape;242;p38"/>
          <p:cNvSpPr txBox="1"/>
          <p:nvPr/>
        </p:nvSpPr>
        <p:spPr>
          <a:xfrm>
            <a:off x="2546901" y="2927445"/>
            <a:ext cx="1274468" cy="646290"/>
          </a:xfrm>
          <a:prstGeom prst="rect">
            <a:avLst/>
          </a:prstGeom>
          <a:solidFill>
            <a:srgbClr val="FF0000"/>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Generar listas CSV</a:t>
            </a:r>
            <a:endParaRPr sz="1400" b="0" i="0" u="none" strike="noStrike" cap="none">
              <a:solidFill>
                <a:srgbClr val="000000"/>
              </a:solidFill>
              <a:latin typeface="Arial"/>
              <a:ea typeface="Arial"/>
              <a:cs typeface="Arial"/>
              <a:sym typeface="Arial"/>
            </a:endParaRPr>
          </a:p>
        </p:txBody>
      </p:sp>
      <p:sp>
        <p:nvSpPr>
          <p:cNvPr id="243" name="Google Shape;243;p38"/>
          <p:cNvSpPr txBox="1"/>
          <p:nvPr/>
        </p:nvSpPr>
        <p:spPr>
          <a:xfrm>
            <a:off x="5487283" y="2927445"/>
            <a:ext cx="1655927"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Entrenar grafo inferencial</a:t>
            </a:r>
            <a:endParaRPr sz="1400" b="0" i="0" u="none" strike="noStrike" cap="none">
              <a:solidFill>
                <a:srgbClr val="000000"/>
              </a:solidFill>
              <a:latin typeface="Arial"/>
              <a:ea typeface="Arial"/>
              <a:cs typeface="Arial"/>
              <a:sym typeface="Arial"/>
            </a:endParaRPr>
          </a:p>
        </p:txBody>
      </p:sp>
      <p:sp>
        <p:nvSpPr>
          <p:cNvPr id="244" name="Google Shape;244;p38"/>
          <p:cNvSpPr txBox="1"/>
          <p:nvPr/>
        </p:nvSpPr>
        <p:spPr>
          <a:xfrm>
            <a:off x="4049260" y="2927445"/>
            <a:ext cx="1274468"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Generar TFRecords</a:t>
            </a:r>
            <a:endParaRPr sz="1800" b="0" i="0" u="none" strike="noStrike" cap="none">
              <a:solidFill>
                <a:schemeClr val="dk1"/>
              </a:solidFill>
              <a:latin typeface="Calibri"/>
              <a:ea typeface="Calibri"/>
              <a:cs typeface="Calibri"/>
              <a:sym typeface="Calibri"/>
            </a:endParaRPr>
          </a:p>
        </p:txBody>
      </p:sp>
      <p:sp>
        <p:nvSpPr>
          <p:cNvPr id="245" name="Google Shape;245;p38"/>
          <p:cNvSpPr txBox="1"/>
          <p:nvPr/>
        </p:nvSpPr>
        <p:spPr>
          <a:xfrm>
            <a:off x="7334067" y="2927445"/>
            <a:ext cx="1655927"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Congelar grafo inferencial</a:t>
            </a:r>
            <a:endParaRPr sz="1400" b="0" i="0" u="none" strike="noStrike" cap="none">
              <a:solidFill>
                <a:srgbClr val="000000"/>
              </a:solidFill>
              <a:latin typeface="Arial"/>
              <a:ea typeface="Arial"/>
              <a:cs typeface="Arial"/>
              <a:sym typeface="Arial"/>
            </a:endParaRPr>
          </a:p>
        </p:txBody>
      </p:sp>
      <p:cxnSp>
        <p:nvCxnSpPr>
          <p:cNvPr id="246" name="Google Shape;246;p38"/>
          <p:cNvCxnSpPr>
            <a:stCxn id="241" idx="3"/>
            <a:endCxn id="242" idx="1"/>
          </p:cNvCxnSpPr>
          <p:nvPr/>
        </p:nvCxnSpPr>
        <p:spPr>
          <a:xfrm>
            <a:off x="2319010" y="3250610"/>
            <a:ext cx="2280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47" name="Google Shape;247;p38"/>
          <p:cNvCxnSpPr>
            <a:stCxn id="242" idx="3"/>
            <a:endCxn id="244" idx="1"/>
          </p:cNvCxnSpPr>
          <p:nvPr/>
        </p:nvCxnSpPr>
        <p:spPr>
          <a:xfrm>
            <a:off x="3821369" y="3250590"/>
            <a:ext cx="2280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48" name="Google Shape;248;p38"/>
          <p:cNvCxnSpPr>
            <a:stCxn id="244" idx="3"/>
            <a:endCxn id="243" idx="1"/>
          </p:cNvCxnSpPr>
          <p:nvPr/>
        </p:nvCxnSpPr>
        <p:spPr>
          <a:xfrm>
            <a:off x="5323728" y="3250590"/>
            <a:ext cx="1635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249" name="Google Shape;249;p38"/>
          <p:cNvSpPr txBox="1"/>
          <p:nvPr/>
        </p:nvSpPr>
        <p:spPr>
          <a:xfrm>
            <a:off x="9203798" y="2927445"/>
            <a:ext cx="1455092"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Convertir grafo a tflite</a:t>
            </a:r>
            <a:endParaRPr sz="1400" b="0" i="0" u="none" strike="noStrike" cap="none">
              <a:solidFill>
                <a:srgbClr val="000000"/>
              </a:solidFill>
              <a:latin typeface="Arial"/>
              <a:ea typeface="Arial"/>
              <a:cs typeface="Arial"/>
              <a:sym typeface="Arial"/>
            </a:endParaRPr>
          </a:p>
        </p:txBody>
      </p:sp>
      <p:cxnSp>
        <p:nvCxnSpPr>
          <p:cNvPr id="250" name="Google Shape;250;p38"/>
          <p:cNvCxnSpPr>
            <a:stCxn id="243" idx="3"/>
            <a:endCxn id="245" idx="1"/>
          </p:cNvCxnSpPr>
          <p:nvPr/>
        </p:nvCxnSpPr>
        <p:spPr>
          <a:xfrm>
            <a:off x="7143210" y="3250590"/>
            <a:ext cx="1908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51" name="Google Shape;251;p38"/>
          <p:cNvCxnSpPr>
            <a:stCxn id="245" idx="3"/>
            <a:endCxn id="249" idx="1"/>
          </p:cNvCxnSpPr>
          <p:nvPr/>
        </p:nvCxnSpPr>
        <p:spPr>
          <a:xfrm>
            <a:off x="8989994" y="3250590"/>
            <a:ext cx="2139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pic>
        <p:nvPicPr>
          <p:cNvPr id="252" name="Google Shape;252;p38" descr="Teléfono celular icono Vector Illustration - Descargar Vectores ..."/>
          <p:cNvPicPr preferRelativeResize="0"/>
          <p:nvPr/>
        </p:nvPicPr>
        <p:blipFill rotWithShape="1">
          <a:blip r:embed="rId4">
            <a:alphaModFix/>
          </a:blip>
          <a:srcRect l="29628" t="12790" r="29433" b="12060"/>
          <a:stretch/>
        </p:blipFill>
        <p:spPr>
          <a:xfrm>
            <a:off x="11195858" y="1356143"/>
            <a:ext cx="510259" cy="936681"/>
          </a:xfrm>
          <a:prstGeom prst="rect">
            <a:avLst/>
          </a:prstGeom>
          <a:noFill/>
          <a:ln>
            <a:noFill/>
          </a:ln>
        </p:spPr>
      </p:pic>
      <p:cxnSp>
        <p:nvCxnSpPr>
          <p:cNvPr id="253" name="Google Shape;253;p38"/>
          <p:cNvCxnSpPr>
            <a:stCxn id="249" idx="3"/>
            <a:endCxn id="252" idx="2"/>
          </p:cNvCxnSpPr>
          <p:nvPr/>
        </p:nvCxnSpPr>
        <p:spPr>
          <a:xfrm rot="10800000" flipH="1">
            <a:off x="10658890" y="2292690"/>
            <a:ext cx="792000" cy="9579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pic>
        <p:nvPicPr>
          <p:cNvPr id="254" name="Google Shape;254;p38" descr="Reloj inteligente - Iconos gratis de tecnología"/>
          <p:cNvPicPr preferRelativeResize="0"/>
          <p:nvPr/>
        </p:nvPicPr>
        <p:blipFill rotWithShape="1">
          <a:blip r:embed="rId5">
            <a:alphaModFix/>
          </a:blip>
          <a:srcRect l="14634" r="13856"/>
          <a:stretch/>
        </p:blipFill>
        <p:spPr>
          <a:xfrm>
            <a:off x="11370038" y="3647280"/>
            <a:ext cx="772274" cy="1079981"/>
          </a:xfrm>
          <a:prstGeom prst="rect">
            <a:avLst/>
          </a:prstGeom>
          <a:noFill/>
          <a:ln>
            <a:noFill/>
          </a:ln>
        </p:spPr>
      </p:pic>
      <p:cxnSp>
        <p:nvCxnSpPr>
          <p:cNvPr id="255" name="Google Shape;255;p38"/>
          <p:cNvCxnSpPr>
            <a:stCxn id="249" idx="3"/>
            <a:endCxn id="254" idx="1"/>
          </p:cNvCxnSpPr>
          <p:nvPr/>
        </p:nvCxnSpPr>
        <p:spPr>
          <a:xfrm>
            <a:off x="10658890" y="3250590"/>
            <a:ext cx="711000" cy="9366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pic>
        <p:nvPicPr>
          <p:cNvPr id="256" name="Google Shape;256;p38" descr="Resultado de imagen para archivos csv"/>
          <p:cNvPicPr preferRelativeResize="0"/>
          <p:nvPr/>
        </p:nvPicPr>
        <p:blipFill rotWithShape="1">
          <a:blip r:embed="rId6">
            <a:alphaModFix/>
          </a:blip>
          <a:srcRect/>
          <a:stretch/>
        </p:blipFill>
        <p:spPr>
          <a:xfrm>
            <a:off x="5057933" y="5332101"/>
            <a:ext cx="930603" cy="959476"/>
          </a:xfrm>
          <a:prstGeom prst="rect">
            <a:avLst/>
          </a:prstGeom>
          <a:noFill/>
          <a:ln>
            <a:noFill/>
          </a:ln>
        </p:spPr>
      </p:pic>
      <p:sp>
        <p:nvSpPr>
          <p:cNvPr id="257" name="Google Shape;257;p38"/>
          <p:cNvSpPr txBox="1"/>
          <p:nvPr/>
        </p:nvSpPr>
        <p:spPr>
          <a:xfrm>
            <a:off x="4948590" y="6197492"/>
            <a:ext cx="176445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1" i="0" u="none" strike="noStrike" cap="none">
                <a:solidFill>
                  <a:schemeClr val="dk1"/>
                </a:solidFill>
                <a:latin typeface="Calibri"/>
                <a:ea typeface="Calibri"/>
                <a:cs typeface="Calibri"/>
                <a:sym typeface="Calibri"/>
              </a:rPr>
              <a:t>train_labels.csv</a:t>
            </a:r>
            <a:endParaRPr sz="1400" b="1" i="0" u="none" strike="noStrike" cap="none">
              <a:solidFill>
                <a:srgbClr val="000000"/>
              </a:solidFill>
              <a:latin typeface="Arial"/>
              <a:ea typeface="Arial"/>
              <a:cs typeface="Arial"/>
              <a:sym typeface="Arial"/>
            </a:endParaRPr>
          </a:p>
        </p:txBody>
      </p:sp>
      <p:pic>
        <p:nvPicPr>
          <p:cNvPr id="258" name="Google Shape;258;p38" descr="Resultado de imagen para archivos csv"/>
          <p:cNvPicPr preferRelativeResize="0"/>
          <p:nvPr/>
        </p:nvPicPr>
        <p:blipFill rotWithShape="1">
          <a:blip r:embed="rId6">
            <a:alphaModFix/>
          </a:blip>
          <a:srcRect/>
          <a:stretch/>
        </p:blipFill>
        <p:spPr>
          <a:xfrm>
            <a:off x="3521176" y="5371971"/>
            <a:ext cx="930603" cy="959476"/>
          </a:xfrm>
          <a:prstGeom prst="rect">
            <a:avLst/>
          </a:prstGeom>
          <a:noFill/>
          <a:ln>
            <a:noFill/>
          </a:ln>
        </p:spPr>
      </p:pic>
      <p:sp>
        <p:nvSpPr>
          <p:cNvPr id="259" name="Google Shape;259;p38"/>
          <p:cNvSpPr txBox="1"/>
          <p:nvPr/>
        </p:nvSpPr>
        <p:spPr>
          <a:xfrm>
            <a:off x="3184135" y="6197492"/>
            <a:ext cx="176445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1" i="0" u="none" strike="noStrike" cap="none">
                <a:solidFill>
                  <a:schemeClr val="dk1"/>
                </a:solidFill>
                <a:latin typeface="Calibri"/>
                <a:ea typeface="Calibri"/>
                <a:cs typeface="Calibri"/>
                <a:sym typeface="Calibri"/>
              </a:rPr>
              <a:t>train_labels.csv</a:t>
            </a:r>
            <a:endParaRPr sz="1400" b="1" i="0" u="none" strike="noStrike" cap="none">
              <a:solidFill>
                <a:srgbClr val="000000"/>
              </a:solidFill>
              <a:latin typeface="Arial"/>
              <a:ea typeface="Arial"/>
              <a:cs typeface="Arial"/>
              <a:sym typeface="Arial"/>
            </a:endParaRPr>
          </a:p>
        </p:txBody>
      </p:sp>
      <p:sp>
        <p:nvSpPr>
          <p:cNvPr id="260" name="Google Shape;260;p38"/>
          <p:cNvSpPr txBox="1"/>
          <p:nvPr/>
        </p:nvSpPr>
        <p:spPr>
          <a:xfrm>
            <a:off x="1176925" y="3942676"/>
            <a:ext cx="7543329"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1" i="0" u="none" strike="noStrike" cap="none">
                <a:solidFill>
                  <a:srgbClr val="000000"/>
                </a:solidFill>
                <a:latin typeface="Arial"/>
                <a:ea typeface="Arial"/>
                <a:cs typeface="Arial"/>
                <a:sym typeface="Arial"/>
              </a:rPr>
              <a:t>Entradas: </a:t>
            </a:r>
            <a:r>
              <a:rPr lang="es-CO" sz="1400" b="0" i="0" u="none" strike="noStrike" cap="none">
                <a:solidFill>
                  <a:srgbClr val="000000"/>
                </a:solidFill>
                <a:latin typeface="Arial"/>
                <a:ea typeface="Arial"/>
                <a:cs typeface="Arial"/>
                <a:sym typeface="Arial"/>
              </a:rPr>
              <a:t>Cada una de las imágenes en formato jpg y su respectivo archivo xml generado a partir del uso del software l</a:t>
            </a:r>
            <a:r>
              <a:rPr lang="es-CO" sz="1400" b="1" i="0" u="none" strike="noStrike" cap="none">
                <a:solidFill>
                  <a:srgbClr val="000000"/>
                </a:solidFill>
                <a:latin typeface="Arial"/>
                <a:ea typeface="Arial"/>
                <a:cs typeface="Arial"/>
                <a:sym typeface="Arial"/>
              </a:rPr>
              <a:t>abelimg</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CO" sz="1400" b="1" i="0" u="none" strike="noStrike" cap="none">
                <a:solidFill>
                  <a:srgbClr val="000000"/>
                </a:solidFill>
                <a:latin typeface="Arial"/>
                <a:ea typeface="Arial"/>
                <a:cs typeface="Arial"/>
                <a:sym typeface="Arial"/>
              </a:rPr>
              <a:t>Salidas: </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Se obtendrán dos archivos que se guardaran en la carpeta </a:t>
            </a:r>
            <a:r>
              <a:rPr lang="es-CO" sz="1400" b="1" i="0" u="none" strike="noStrike" cap="none">
                <a:solidFill>
                  <a:srgbClr val="000000"/>
                </a:solidFill>
                <a:latin typeface="Arial"/>
                <a:ea typeface="Arial"/>
                <a:cs typeface="Arial"/>
                <a:sym typeface="Arial"/>
              </a:rPr>
              <a:t>deteccion_objectos\csv</a:t>
            </a:r>
            <a:endParaRPr sz="1400" b="1" i="0" u="none" strike="noStrike" cap="none">
              <a:solidFill>
                <a:srgbClr val="000000"/>
              </a:solidFill>
              <a:latin typeface="Arial"/>
              <a:ea typeface="Arial"/>
              <a:cs typeface="Arial"/>
              <a:sym typeface="Arial"/>
            </a:endParaRPr>
          </a:p>
        </p:txBody>
      </p:sp>
      <p:cxnSp>
        <p:nvCxnSpPr>
          <p:cNvPr id="261" name="Google Shape;261;p38"/>
          <p:cNvCxnSpPr>
            <a:stCxn id="242" idx="2"/>
          </p:cNvCxnSpPr>
          <p:nvPr/>
        </p:nvCxnSpPr>
        <p:spPr>
          <a:xfrm>
            <a:off x="3184135" y="3573735"/>
            <a:ext cx="0" cy="3825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5"/>
        <p:cNvGrpSpPr/>
        <p:nvPr/>
      </p:nvGrpSpPr>
      <p:grpSpPr>
        <a:xfrm>
          <a:off x="0" y="0"/>
          <a:ext cx="0" cy="0"/>
          <a:chOff x="0" y="0"/>
          <a:chExt cx="0" cy="0"/>
        </a:xfrm>
      </p:grpSpPr>
      <p:sp>
        <p:nvSpPr>
          <p:cNvPr id="266" name="Google Shape;266;p9"/>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0D5274"/>
                </a:solidFill>
                <a:latin typeface="Calibri"/>
                <a:ea typeface="Calibri"/>
                <a:cs typeface="Calibri"/>
                <a:sym typeface="Calibri"/>
              </a:rPr>
              <a:t>3.4. Crear listas CSV</a:t>
            </a:r>
            <a:endParaRPr sz="1400" b="0" i="0" u="none" strike="noStrike" cap="none">
              <a:solidFill>
                <a:srgbClr val="000000"/>
              </a:solidFill>
              <a:latin typeface="Arial"/>
              <a:ea typeface="Arial"/>
              <a:cs typeface="Arial"/>
              <a:sym typeface="Arial"/>
            </a:endParaRPr>
          </a:p>
        </p:txBody>
      </p:sp>
      <p:sp>
        <p:nvSpPr>
          <p:cNvPr id="267" name="Google Shape;267;p9"/>
          <p:cNvSpPr txBox="1"/>
          <p:nvPr/>
        </p:nvSpPr>
        <p:spPr>
          <a:xfrm>
            <a:off x="1170774" y="1247686"/>
            <a:ext cx="11021226" cy="34162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Generaremos unas lista (CSV) con las imágenes, sus respectivas etiquetas (labels) y la posición dentro de la imagen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Necesitaremos crear en la carpeta “</a:t>
            </a:r>
            <a:r>
              <a:rPr lang="es-CO" sz="1800" b="1" i="0" u="none" strike="noStrike" cap="none">
                <a:solidFill>
                  <a:schemeClr val="dk1"/>
                </a:solidFill>
                <a:latin typeface="Calibri"/>
                <a:ea typeface="Calibri"/>
                <a:cs typeface="Calibri"/>
                <a:sym typeface="Calibri"/>
              </a:rPr>
              <a:t>detección_objectos</a:t>
            </a:r>
            <a:r>
              <a:rPr lang="es-CO" sz="1800" b="0" i="0" u="none" strike="noStrike" cap="none">
                <a:solidFill>
                  <a:schemeClr val="dk1"/>
                </a:solidFill>
                <a:latin typeface="Calibri"/>
                <a:ea typeface="Calibri"/>
                <a:cs typeface="Calibri"/>
                <a:sym typeface="Calibri"/>
              </a:rPr>
              <a:t>” las siguientes subcarpetas: </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s-CO" sz="1800" b="1" i="0" u="none" strike="noStrike" cap="none">
                <a:solidFill>
                  <a:schemeClr val="dk1"/>
                </a:solidFill>
                <a:latin typeface="Calibri"/>
                <a:ea typeface="Calibri"/>
                <a:cs typeface="Calibri"/>
                <a:sym typeface="Calibri"/>
              </a:rPr>
              <a:t>csv,</a:t>
            </a:r>
            <a:r>
              <a:rPr lang="es-CO" sz="1800" b="0" i="0" u="none" strike="noStrike" cap="none">
                <a:solidFill>
                  <a:schemeClr val="dk1"/>
                </a:solidFill>
                <a:latin typeface="Calibri"/>
                <a:ea typeface="Calibri"/>
                <a:cs typeface="Calibri"/>
                <a:sym typeface="Calibri"/>
              </a:rPr>
              <a:t> donde se van a generar la lista de los dataset (entrenamiento y prueba).</a:t>
            </a:r>
            <a:endParaRPr/>
          </a:p>
          <a:p>
            <a:pPr marL="285750" marR="0" lvl="0" indent="-285750" algn="l" rtl="0">
              <a:lnSpc>
                <a:spcPct val="100000"/>
              </a:lnSpc>
              <a:spcBef>
                <a:spcPts val="0"/>
              </a:spcBef>
              <a:spcAft>
                <a:spcPts val="0"/>
              </a:spcAft>
              <a:buClr>
                <a:srgbClr val="000000"/>
              </a:buClr>
              <a:buSzPts val="1800"/>
              <a:buFont typeface="Arial"/>
              <a:buChar char="•"/>
            </a:pPr>
            <a:r>
              <a:rPr lang="es-CO" sz="1800" b="1" i="0" u="none" strike="noStrike" cap="none">
                <a:solidFill>
                  <a:schemeClr val="dk1"/>
                </a:solidFill>
                <a:latin typeface="Calibri"/>
                <a:ea typeface="Calibri"/>
                <a:cs typeface="Calibri"/>
                <a:sym typeface="Calibri"/>
              </a:rPr>
              <a:t>Configuracion</a:t>
            </a:r>
            <a:r>
              <a:rPr lang="es-CO" sz="1800" b="0" i="0" u="none" strike="noStrike" cap="none">
                <a:solidFill>
                  <a:schemeClr val="dk1"/>
                </a:solidFill>
                <a:latin typeface="Calibri"/>
                <a:ea typeface="Calibri"/>
                <a:cs typeface="Calibri"/>
                <a:sym typeface="Calibri"/>
              </a:rPr>
              <a:t>, donde guardaremos algunos archivos de configuración del entrenamiento</a:t>
            </a:r>
            <a:endParaRPr/>
          </a:p>
          <a:p>
            <a:pPr marL="285750" marR="0" lvl="0" indent="-285750" algn="l" rtl="0">
              <a:lnSpc>
                <a:spcPct val="100000"/>
              </a:lnSpc>
              <a:spcBef>
                <a:spcPts val="0"/>
              </a:spcBef>
              <a:spcAft>
                <a:spcPts val="0"/>
              </a:spcAft>
              <a:buClr>
                <a:srgbClr val="000000"/>
              </a:buClr>
              <a:buSzPts val="1800"/>
              <a:buFont typeface="Arial"/>
              <a:buChar char="•"/>
            </a:pPr>
            <a:r>
              <a:rPr lang="es-CO" sz="1800" b="1" i="0" u="none" strike="noStrike" cap="none">
                <a:solidFill>
                  <a:schemeClr val="dk1"/>
                </a:solidFill>
                <a:latin typeface="Calibri"/>
                <a:ea typeface="Calibri"/>
                <a:cs typeface="Calibri"/>
                <a:sym typeface="Calibri"/>
              </a:rPr>
              <a:t>TFRecords</a:t>
            </a:r>
            <a:r>
              <a:rPr lang="es-CO" sz="1800" b="0" i="0" u="none" strike="noStrike" cap="none">
                <a:solidFill>
                  <a:schemeClr val="dk1"/>
                </a:solidFill>
                <a:latin typeface="Calibri"/>
                <a:ea typeface="Calibri"/>
                <a:cs typeface="Calibri"/>
                <a:sym typeface="Calibri"/>
              </a:rPr>
              <a:t>, donde guardaremos los dataset que necesitaremos para entrenar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En la carpeta de compartida de drive “</a:t>
            </a:r>
            <a:r>
              <a:rPr lang="es-CO" sz="1800" b="1" i="0" u="none" strike="noStrike" cap="none">
                <a:solidFill>
                  <a:schemeClr val="dk1"/>
                </a:solidFill>
                <a:latin typeface="Calibri"/>
                <a:ea typeface="Calibri"/>
                <a:cs typeface="Calibri"/>
                <a:sym typeface="Calibri"/>
              </a:rPr>
              <a:t>USTA-202001_7°_DEEP_LEARNING\Computer_vision\deteccion_objectos</a:t>
            </a:r>
            <a:r>
              <a:rPr lang="es-CO" sz="1800" b="0" i="0" u="none" strike="noStrike" cap="none">
                <a:solidFill>
                  <a:schemeClr val="dk1"/>
                </a:solidFill>
                <a:latin typeface="Calibri"/>
                <a:ea typeface="Calibri"/>
                <a:cs typeface="Calibri"/>
                <a:sym typeface="Calibri"/>
              </a:rPr>
              <a:t>”, copie los dos archivos a su carpeta del proyecto: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68" name="Google Shape;268;p9"/>
          <p:cNvPicPr preferRelativeResize="0"/>
          <p:nvPr/>
        </p:nvPicPr>
        <p:blipFill rotWithShape="1">
          <a:blip r:embed="rId4">
            <a:alphaModFix/>
          </a:blip>
          <a:srcRect/>
          <a:stretch/>
        </p:blipFill>
        <p:spPr>
          <a:xfrm>
            <a:off x="9765582" y="4114562"/>
            <a:ext cx="2426418" cy="2743438"/>
          </a:xfrm>
          <a:prstGeom prst="rect">
            <a:avLst/>
          </a:prstGeom>
          <a:noFill/>
          <a:ln>
            <a:noFill/>
          </a:ln>
        </p:spPr>
      </p:pic>
      <p:sp>
        <p:nvSpPr>
          <p:cNvPr id="269" name="Google Shape;269;p9"/>
          <p:cNvSpPr/>
          <p:nvPr/>
        </p:nvSpPr>
        <p:spPr>
          <a:xfrm>
            <a:off x="1458011" y="4451162"/>
            <a:ext cx="8020334" cy="147732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s-CO" sz="1800" b="1" i="0" u="none" strike="noStrike" cap="none">
                <a:solidFill>
                  <a:schemeClr val="dk1"/>
                </a:solidFill>
                <a:latin typeface="Calibri"/>
                <a:ea typeface="Calibri"/>
                <a:cs typeface="Calibri"/>
                <a:sym typeface="Calibri"/>
              </a:rPr>
              <a:t>xml_a_csv_v2.py  </a:t>
            </a:r>
            <a:r>
              <a:rPr lang="es-CO" sz="1800" b="0" i="0" u="none" strike="noStrike" cap="none">
                <a:solidFill>
                  <a:schemeClr val="dk1"/>
                </a:solidFill>
                <a:latin typeface="Calibri"/>
                <a:ea typeface="Calibri"/>
                <a:cs typeface="Calibri"/>
                <a:sym typeface="Calibri"/>
              </a:rPr>
              <a:t>(con el creamos las listas donde estarán los nombres de las imágenes + la información de xml) y el </a:t>
            </a:r>
            <a:r>
              <a:rPr lang="es-CO" sz="1800" b="1" i="0" u="none" strike="noStrike" cap="none">
                <a:solidFill>
                  <a:schemeClr val="dk1"/>
                </a:solidFill>
                <a:latin typeface="Calibri"/>
                <a:ea typeface="Calibri"/>
                <a:cs typeface="Calibri"/>
                <a:sym typeface="Calibri"/>
              </a:rPr>
              <a:t>label_maps.pbtxt</a:t>
            </a:r>
            <a:endParaRPr sz="1800" b="1"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s-CO" sz="1800" b="1" i="0" u="none" strike="noStrike" cap="none">
                <a:solidFill>
                  <a:schemeClr val="dk1"/>
                </a:solidFill>
                <a:latin typeface="Calibri"/>
                <a:ea typeface="Calibri"/>
                <a:cs typeface="Calibri"/>
                <a:sym typeface="Calibri"/>
              </a:rPr>
              <a:t>csv_a_tf_v2.py </a:t>
            </a:r>
            <a:r>
              <a:rPr lang="es-CO" sz="1800" b="0" i="0" u="none" strike="noStrike" cap="none">
                <a:solidFill>
                  <a:schemeClr val="dk1"/>
                </a:solidFill>
                <a:latin typeface="Calibri"/>
                <a:ea typeface="Calibri"/>
                <a:cs typeface="Calibri"/>
                <a:sym typeface="Calibri"/>
              </a:rPr>
              <a:t>(a partir de los CSV que se generan crearemos unos TFrecords (array con Imágenes + xml)</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3"/>
        <p:cNvGrpSpPr/>
        <p:nvPr/>
      </p:nvGrpSpPr>
      <p:grpSpPr>
        <a:xfrm>
          <a:off x="0" y="0"/>
          <a:ext cx="0" cy="0"/>
          <a:chOff x="0" y="0"/>
          <a:chExt cx="0" cy="0"/>
        </a:xfrm>
      </p:grpSpPr>
      <p:sp>
        <p:nvSpPr>
          <p:cNvPr id="274" name="Google Shape;274;p10"/>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0D5274"/>
                </a:solidFill>
                <a:latin typeface="Calibri"/>
                <a:ea typeface="Calibri"/>
                <a:cs typeface="Calibri"/>
                <a:sym typeface="Calibri"/>
              </a:rPr>
              <a:t>3.4.1 lista CSV de entrenamiento </a:t>
            </a:r>
            <a:endParaRPr sz="1400" b="0" i="0" u="none" strike="noStrike" cap="none">
              <a:solidFill>
                <a:srgbClr val="000000"/>
              </a:solidFill>
              <a:latin typeface="Arial"/>
              <a:ea typeface="Arial"/>
              <a:cs typeface="Arial"/>
              <a:sym typeface="Arial"/>
            </a:endParaRPr>
          </a:p>
        </p:txBody>
      </p:sp>
      <p:sp>
        <p:nvSpPr>
          <p:cNvPr id="275" name="Google Shape;275;p10"/>
          <p:cNvSpPr txBox="1"/>
          <p:nvPr/>
        </p:nvSpPr>
        <p:spPr>
          <a:xfrm>
            <a:off x="1239140" y="1183466"/>
            <a:ext cx="1095286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CO" sz="2000" b="0" i="0" u="none" strike="noStrike" cap="none">
                <a:solidFill>
                  <a:schemeClr val="dk1"/>
                </a:solidFill>
                <a:latin typeface="Arial"/>
                <a:ea typeface="Arial"/>
                <a:cs typeface="Arial"/>
                <a:sym typeface="Arial"/>
              </a:rPr>
              <a:t>Crear archivos </a:t>
            </a:r>
            <a:r>
              <a:rPr lang="es-CO" sz="2000" b="1" i="0" u="none" strike="noStrike" cap="none">
                <a:solidFill>
                  <a:schemeClr val="dk1"/>
                </a:solidFill>
                <a:latin typeface="Arial"/>
                <a:ea typeface="Arial"/>
                <a:cs typeface="Arial"/>
                <a:sym typeface="Arial"/>
              </a:rPr>
              <a:t>CSV</a:t>
            </a:r>
            <a:r>
              <a:rPr lang="es-CO" sz="2000" b="0" i="0" u="none" strike="noStrike" cap="none">
                <a:solidFill>
                  <a:schemeClr val="dk1"/>
                </a:solidFill>
                <a:latin typeface="Arial"/>
                <a:ea typeface="Arial"/>
                <a:cs typeface="Arial"/>
                <a:sym typeface="Arial"/>
              </a:rPr>
              <a:t> con listado de imágenes y sus respectivos archivos XML. </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800"/>
              <a:buFont typeface="Calibri"/>
              <a:buNone/>
            </a:pPr>
            <a:r>
              <a:rPr lang="es-CO" sz="2800" b="1" i="0" u="none" strike="noStrike" cap="none">
                <a:solidFill>
                  <a:schemeClr val="dk1"/>
                </a:solidFill>
                <a:latin typeface="Calibri"/>
                <a:ea typeface="Calibri"/>
                <a:cs typeface="Calibri"/>
                <a:sym typeface="Calibri"/>
              </a:rPr>
              <a:t>Imágenes de entrenamiento</a:t>
            </a:r>
            <a:endParaRPr sz="1800" b="0" i="0" u="none" strike="noStrike" cap="none">
              <a:solidFill>
                <a:schemeClr val="dk1"/>
              </a:solidFill>
              <a:latin typeface="Calibri"/>
              <a:ea typeface="Calibri"/>
              <a:cs typeface="Calibri"/>
              <a:sym typeface="Calibri"/>
            </a:endParaRPr>
          </a:p>
        </p:txBody>
      </p:sp>
      <p:sp>
        <p:nvSpPr>
          <p:cNvPr id="276" name="Google Shape;276;p10"/>
          <p:cNvSpPr/>
          <p:nvPr/>
        </p:nvSpPr>
        <p:spPr>
          <a:xfrm>
            <a:off x="1239140" y="2014422"/>
            <a:ext cx="10953000" cy="1385100"/>
          </a:xfrm>
          <a:prstGeom prst="rect">
            <a:avLst/>
          </a:prstGeom>
          <a:solidFill>
            <a:srgbClr val="FEE599"/>
          </a:solid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s-CO">
                <a:solidFill>
                  <a:srgbClr val="008000"/>
                </a:solidFill>
                <a:latin typeface="Courier New"/>
                <a:ea typeface="Courier New"/>
                <a:cs typeface="Courier New"/>
                <a:sym typeface="Courier New"/>
              </a:rPr>
              <a:t># Convierte los archivos xml que estan en la carpeta de entrenamiento a una lista CSV </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s-CO">
                <a:solidFill>
                  <a:srgbClr val="008000"/>
                </a:solidFill>
                <a:latin typeface="Courier New"/>
                <a:ea typeface="Courier New"/>
                <a:cs typeface="Courier New"/>
                <a:sym typeface="Courier New"/>
              </a:rPr>
              <a:t># y genera el archivo label_map.pbtxt en el directorio configuracion</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s-CO">
                <a:solidFill>
                  <a:srgbClr val="0000FF"/>
                </a:solidFill>
                <a:latin typeface="Courier New"/>
                <a:ea typeface="Courier New"/>
                <a:cs typeface="Courier New"/>
                <a:sym typeface="Courier New"/>
              </a:rPr>
              <a:t>!</a:t>
            </a:r>
            <a:r>
              <a:rPr lang="es-CO">
                <a:solidFill>
                  <a:schemeClr val="dk1"/>
                </a:solidFill>
                <a:latin typeface="Courier New"/>
                <a:ea typeface="Courier New"/>
                <a:cs typeface="Courier New"/>
                <a:sym typeface="Courier New"/>
              </a:rPr>
              <a:t>python /content/………/deteccion_objectos/xml_a_csv_v2.py --inputDir /content/……………/deteccion_objectos/img_entrenamiento --outputFile /content/…………/deteccion_objectos/csv/train_labels.csv --labelMapDir /content/…………/deteccion_objectos/configuracion</a:t>
            </a:r>
            <a:endParaRPr>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a:latin typeface="Courier New"/>
              <a:ea typeface="Courier New"/>
              <a:cs typeface="Courier New"/>
              <a:sym typeface="Courier New"/>
            </a:endParaRPr>
          </a:p>
        </p:txBody>
      </p:sp>
      <p:sp>
        <p:nvSpPr>
          <p:cNvPr id="277" name="Google Shape;277;p10"/>
          <p:cNvSpPr txBox="1"/>
          <p:nvPr/>
        </p:nvSpPr>
        <p:spPr>
          <a:xfrm>
            <a:off x="1239140" y="3605503"/>
            <a:ext cx="10952860"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rgbClr val="000000"/>
                </a:solidFill>
                <a:latin typeface="Arial"/>
                <a:ea typeface="Arial"/>
                <a:cs typeface="Arial"/>
                <a:sym typeface="Arial"/>
              </a:rPr>
              <a:t>El código anterior le creara dos archivos: </a:t>
            </a:r>
            <a:endParaRPr/>
          </a:p>
          <a:p>
            <a:pPr marL="285750" marR="0" lvl="0" indent="-285750" algn="l" rtl="0">
              <a:lnSpc>
                <a:spcPct val="100000"/>
              </a:lnSpc>
              <a:spcBef>
                <a:spcPts val="0"/>
              </a:spcBef>
              <a:spcAft>
                <a:spcPts val="0"/>
              </a:spcAft>
              <a:buClr>
                <a:srgbClr val="000000"/>
              </a:buClr>
              <a:buSzPts val="1800"/>
              <a:buFont typeface="Arial"/>
              <a:buChar char="•"/>
            </a:pPr>
            <a:r>
              <a:rPr lang="es-CO" sz="1800" b="0" i="0" u="none" strike="noStrike" cap="none">
                <a:solidFill>
                  <a:srgbClr val="000000"/>
                </a:solidFill>
                <a:latin typeface="Arial"/>
                <a:ea typeface="Arial"/>
                <a:cs typeface="Arial"/>
                <a:sym typeface="Arial"/>
              </a:rPr>
              <a:t>Uno, en la caperta csv denominado “train_labels.csv”  </a:t>
            </a:r>
            <a:endParaRPr/>
          </a:p>
          <a:p>
            <a:pPr marL="285750" marR="0" lvl="0" indent="-285750" algn="l" rtl="0">
              <a:lnSpc>
                <a:spcPct val="100000"/>
              </a:lnSpc>
              <a:spcBef>
                <a:spcPts val="0"/>
              </a:spcBef>
              <a:spcAft>
                <a:spcPts val="0"/>
              </a:spcAft>
              <a:buClr>
                <a:srgbClr val="000000"/>
              </a:buClr>
              <a:buSzPts val="1800"/>
              <a:buFont typeface="Arial"/>
              <a:buChar char="•"/>
            </a:pPr>
            <a:r>
              <a:rPr lang="es-CO" sz="1800" b="0" i="0" u="none" strike="noStrike" cap="none">
                <a:solidFill>
                  <a:srgbClr val="000000"/>
                </a:solidFill>
                <a:latin typeface="Arial"/>
                <a:ea typeface="Arial"/>
                <a:cs typeface="Arial"/>
                <a:sym typeface="Arial"/>
              </a:rPr>
              <a:t>Otro, en la carpeta configuración denominado </a:t>
            </a:r>
            <a:r>
              <a:rPr lang="es-CO" sz="1800" b="1" i="0" u="none" strike="noStrike" cap="none">
                <a:solidFill>
                  <a:srgbClr val="000000"/>
                </a:solidFill>
                <a:latin typeface="Arial"/>
                <a:ea typeface="Arial"/>
                <a:cs typeface="Arial"/>
                <a:sym typeface="Arial"/>
              </a:rPr>
              <a:t>label_map.pbtxt </a:t>
            </a:r>
            <a:endParaRPr/>
          </a:p>
          <a:p>
            <a:pPr marL="0" marR="0" lvl="0" indent="0" algn="l"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CO" sz="1800" b="1" i="0" u="none" strike="noStrike" cap="none">
                <a:solidFill>
                  <a:srgbClr val="000000"/>
                </a:solidFill>
                <a:latin typeface="Arial"/>
                <a:ea typeface="Arial"/>
                <a:cs typeface="Arial"/>
                <a:sym typeface="Arial"/>
              </a:rPr>
              <a:t>Nota</a:t>
            </a:r>
            <a:r>
              <a:rPr lang="es-CO" sz="18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s-CO" sz="1800" b="0" i="0" u="none" strike="noStrike" cap="none">
                <a:solidFill>
                  <a:srgbClr val="000000"/>
                </a:solidFill>
                <a:latin typeface="Arial"/>
                <a:ea typeface="Arial"/>
                <a:cs typeface="Arial"/>
                <a:sym typeface="Arial"/>
              </a:rPr>
              <a:t>recuerde que los espacios en las rutas debe agregarles el backslash </a:t>
            </a:r>
            <a:r>
              <a:rPr lang="es-CO" sz="1800" b="1" i="0" u="none" strike="noStrike" cap="none">
                <a:solidFill>
                  <a:srgbClr val="FF0000"/>
                </a:solidFill>
                <a:latin typeface="Arial"/>
                <a:ea typeface="Arial"/>
                <a:cs typeface="Arial"/>
                <a:sym typeface="Arial"/>
              </a:rPr>
              <a:t>\</a:t>
            </a:r>
            <a:r>
              <a:rPr lang="es-CO" sz="1800" b="0" i="0" u="none" strike="noStrike" cap="none">
                <a:solidFill>
                  <a:srgbClr val="000000"/>
                </a:solidFill>
                <a:latin typeface="Arial"/>
                <a:ea typeface="Arial"/>
                <a:cs typeface="Arial"/>
                <a:sym typeface="Arial"/>
              </a:rPr>
              <a:t> , por ejemplo:</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s-CO" sz="1800" b="0" i="0" u="none" strike="noStrike" cap="none">
                <a:solidFill>
                  <a:srgbClr val="000000"/>
                </a:solidFill>
                <a:latin typeface="Arial"/>
                <a:ea typeface="Arial"/>
                <a:cs typeface="Arial"/>
                <a:sym typeface="Arial"/>
              </a:rPr>
              <a:t>Ruta= /content/drive/My Drive/</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s-CO" sz="1800" b="0" i="0" u="none" strike="noStrike" cap="none">
                <a:solidFill>
                  <a:srgbClr val="000000"/>
                </a:solidFill>
                <a:latin typeface="Arial"/>
                <a:ea typeface="Arial"/>
                <a:cs typeface="Arial"/>
                <a:sym typeface="Arial"/>
              </a:rPr>
              <a:t>Cambio en ruta=  /content/drive/My</a:t>
            </a:r>
            <a:r>
              <a:rPr lang="es-CO" sz="1800" b="1" i="0" u="none" strike="noStrike" cap="none">
                <a:solidFill>
                  <a:srgbClr val="FF0000"/>
                </a:solidFill>
                <a:latin typeface="Arial"/>
                <a:ea typeface="Arial"/>
                <a:cs typeface="Arial"/>
                <a:sym typeface="Arial"/>
              </a:rPr>
              <a:t>\</a:t>
            </a:r>
            <a:r>
              <a:rPr lang="es-CO" sz="1800" b="0" i="0" u="none" strike="noStrike" cap="none">
                <a:solidFill>
                  <a:srgbClr val="000000"/>
                </a:solidFill>
                <a:latin typeface="Arial"/>
                <a:ea typeface="Arial"/>
                <a:cs typeface="Arial"/>
                <a:sym typeface="Arial"/>
              </a:rPr>
              <a:t> Drive/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1"/>
        <p:cNvGrpSpPr/>
        <p:nvPr/>
      </p:nvGrpSpPr>
      <p:grpSpPr>
        <a:xfrm>
          <a:off x="0" y="0"/>
          <a:ext cx="0" cy="0"/>
          <a:chOff x="0" y="0"/>
          <a:chExt cx="0" cy="0"/>
        </a:xfrm>
      </p:grpSpPr>
      <p:sp>
        <p:nvSpPr>
          <p:cNvPr id="282" name="Google Shape;282;p11"/>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200" b="1" i="0" u="none" strike="noStrike" cap="none">
                <a:solidFill>
                  <a:srgbClr val="0D5274"/>
                </a:solidFill>
                <a:latin typeface="Calibri"/>
                <a:ea typeface="Calibri"/>
                <a:cs typeface="Calibri"/>
                <a:sym typeface="Calibri"/>
              </a:rPr>
              <a:t>3.4.2 lista CSV de entrenamiento </a:t>
            </a:r>
            <a:endParaRPr sz="1400" b="0" i="0" u="none" strike="noStrike" cap="none">
              <a:solidFill>
                <a:srgbClr val="000000"/>
              </a:solidFill>
              <a:latin typeface="Arial"/>
              <a:ea typeface="Arial"/>
              <a:cs typeface="Arial"/>
              <a:sym typeface="Arial"/>
            </a:endParaRPr>
          </a:p>
        </p:txBody>
      </p:sp>
      <p:sp>
        <p:nvSpPr>
          <p:cNvPr id="283" name="Google Shape;283;p11"/>
          <p:cNvSpPr txBox="1"/>
          <p:nvPr/>
        </p:nvSpPr>
        <p:spPr>
          <a:xfrm>
            <a:off x="1309352" y="1216454"/>
            <a:ext cx="9144000" cy="8925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CO" sz="2000" b="0" i="0" u="none" strike="noStrike" cap="none">
                <a:solidFill>
                  <a:schemeClr val="dk1"/>
                </a:solidFill>
                <a:latin typeface="Arial"/>
                <a:ea typeface="Arial"/>
                <a:cs typeface="Arial"/>
                <a:sym typeface="Arial"/>
              </a:rPr>
              <a:t>Crear archivos </a:t>
            </a:r>
            <a:r>
              <a:rPr lang="es-CO" sz="2000" b="1" i="0" u="none" strike="noStrike" cap="none">
                <a:solidFill>
                  <a:schemeClr val="dk1"/>
                </a:solidFill>
                <a:latin typeface="Arial"/>
                <a:ea typeface="Arial"/>
                <a:cs typeface="Arial"/>
                <a:sym typeface="Arial"/>
              </a:rPr>
              <a:t>CSV</a:t>
            </a:r>
            <a:r>
              <a:rPr lang="es-CO" sz="2000" b="0" i="0" u="none" strike="noStrike" cap="none">
                <a:solidFill>
                  <a:schemeClr val="dk1"/>
                </a:solidFill>
                <a:latin typeface="Arial"/>
                <a:ea typeface="Arial"/>
                <a:cs typeface="Arial"/>
                <a:sym typeface="Arial"/>
              </a:rPr>
              <a:t> con listado de imágenes y sus respectivos archivos XML. </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Calibri"/>
              <a:buNone/>
            </a:pPr>
            <a:r>
              <a:rPr lang="es-CO" sz="3200" b="1" i="0" u="none" strike="noStrike" cap="none">
                <a:solidFill>
                  <a:schemeClr val="dk1"/>
                </a:solidFill>
                <a:latin typeface="Calibri"/>
                <a:ea typeface="Calibri"/>
                <a:cs typeface="Calibri"/>
                <a:sym typeface="Calibri"/>
              </a:rPr>
              <a:t>Imágenes de Test</a:t>
            </a:r>
            <a:endParaRPr sz="2000" b="1" i="0" u="none" strike="noStrike" cap="none">
              <a:solidFill>
                <a:schemeClr val="dk1"/>
              </a:solidFill>
              <a:latin typeface="Arial"/>
              <a:ea typeface="Arial"/>
              <a:cs typeface="Arial"/>
              <a:sym typeface="Arial"/>
            </a:endParaRPr>
          </a:p>
        </p:txBody>
      </p:sp>
      <p:sp>
        <p:nvSpPr>
          <p:cNvPr id="284" name="Google Shape;284;p11"/>
          <p:cNvSpPr/>
          <p:nvPr/>
        </p:nvSpPr>
        <p:spPr>
          <a:xfrm>
            <a:off x="1239140" y="2572559"/>
            <a:ext cx="10952860" cy="954067"/>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8000"/>
                </a:solidFill>
                <a:latin typeface="Courier New"/>
                <a:ea typeface="Courier New"/>
                <a:cs typeface="Courier New"/>
                <a:sym typeface="Courier New"/>
              </a:rPr>
              <a:t># Convierte los archivos xml que estan en la carpeta de test a una lista CSV</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FF"/>
                </a:solidFill>
                <a:latin typeface="Courier New"/>
                <a:ea typeface="Courier New"/>
                <a:cs typeface="Courier New"/>
                <a:sym typeface="Courier New"/>
              </a:rPr>
              <a:t>!</a:t>
            </a:r>
            <a:r>
              <a:rPr lang="es-CO" sz="1400" b="0" i="0" u="none" strike="noStrike" cap="none">
                <a:solidFill>
                  <a:srgbClr val="000000"/>
                </a:solidFill>
                <a:latin typeface="Courier New"/>
                <a:ea typeface="Courier New"/>
                <a:cs typeface="Courier New"/>
                <a:sym typeface="Courier New"/>
              </a:rPr>
              <a:t>python /content/gdrive/My\ Drive/deteccion_objectos/xml_a_csv_v2.py --inputDir /content/gdrive/My\ Drive/deteccion_objectos/img_test --outputFile /content/gdrive/My\ Drive/deteccion_objectos/csv/test_labels.csv</a:t>
            </a:r>
            <a:endParaRPr/>
          </a:p>
        </p:txBody>
      </p:sp>
      <p:sp>
        <p:nvSpPr>
          <p:cNvPr id="285" name="Google Shape;285;p11"/>
          <p:cNvSpPr/>
          <p:nvPr/>
        </p:nvSpPr>
        <p:spPr>
          <a:xfrm>
            <a:off x="1239139" y="3728609"/>
            <a:ext cx="1095286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rgbClr val="000000"/>
                </a:solidFill>
                <a:latin typeface="Arial"/>
                <a:ea typeface="Arial"/>
                <a:cs typeface="Arial"/>
                <a:sym typeface="Arial"/>
              </a:rPr>
              <a:t>El código anterior solo creara un archivo y estará en la caperta csv denominado “test_labels.csv”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9"/>
        <p:cNvGrpSpPr/>
        <p:nvPr/>
      </p:nvGrpSpPr>
      <p:grpSpPr>
        <a:xfrm>
          <a:off x="0" y="0"/>
          <a:ext cx="0" cy="0"/>
          <a:chOff x="0" y="0"/>
          <a:chExt cx="0" cy="0"/>
        </a:xfrm>
      </p:grpSpPr>
      <p:sp>
        <p:nvSpPr>
          <p:cNvPr id="290" name="Google Shape;290;p39"/>
          <p:cNvSpPr/>
          <p:nvPr/>
        </p:nvSpPr>
        <p:spPr>
          <a:xfrm>
            <a:off x="1232173" y="3956237"/>
            <a:ext cx="8375849" cy="2688546"/>
          </a:xfrm>
          <a:prstGeom prst="rect">
            <a:avLst/>
          </a:prstGeom>
          <a:solidFill>
            <a:srgbClr val="ACB8CA"/>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1" name="Google Shape;291;p39"/>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0D5274"/>
                </a:solidFill>
                <a:latin typeface="Calibri"/>
                <a:ea typeface="Calibri"/>
                <a:cs typeface="Calibri"/>
                <a:sym typeface="Calibri"/>
              </a:rPr>
              <a:t>Proceso Global</a:t>
            </a:r>
            <a:endParaRPr sz="1400" b="0" i="0" u="none" strike="noStrike" cap="none">
              <a:solidFill>
                <a:srgbClr val="000000"/>
              </a:solidFill>
              <a:latin typeface="Arial"/>
              <a:ea typeface="Arial"/>
              <a:cs typeface="Arial"/>
              <a:sym typeface="Arial"/>
            </a:endParaRPr>
          </a:p>
        </p:txBody>
      </p:sp>
      <p:sp>
        <p:nvSpPr>
          <p:cNvPr id="292" name="Google Shape;292;p39"/>
          <p:cNvSpPr txBox="1"/>
          <p:nvPr/>
        </p:nvSpPr>
        <p:spPr>
          <a:xfrm>
            <a:off x="1232174" y="2927445"/>
            <a:ext cx="1086836" cy="646331"/>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Etiquetar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Imágenes</a:t>
            </a:r>
            <a:endParaRPr sz="1400" b="0" i="0" u="none" strike="noStrike" cap="none">
              <a:solidFill>
                <a:srgbClr val="000000"/>
              </a:solidFill>
              <a:latin typeface="Arial"/>
              <a:ea typeface="Arial"/>
              <a:cs typeface="Arial"/>
              <a:sym typeface="Arial"/>
            </a:endParaRPr>
          </a:p>
        </p:txBody>
      </p:sp>
      <p:sp>
        <p:nvSpPr>
          <p:cNvPr id="293" name="Google Shape;293;p39"/>
          <p:cNvSpPr txBox="1"/>
          <p:nvPr/>
        </p:nvSpPr>
        <p:spPr>
          <a:xfrm>
            <a:off x="2546901" y="2927445"/>
            <a:ext cx="1274468" cy="646290"/>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Generar listas CSV</a:t>
            </a:r>
            <a:endParaRPr sz="1400" b="0" i="0" u="none" strike="noStrike" cap="none">
              <a:solidFill>
                <a:srgbClr val="000000"/>
              </a:solidFill>
              <a:latin typeface="Arial"/>
              <a:ea typeface="Arial"/>
              <a:cs typeface="Arial"/>
              <a:sym typeface="Arial"/>
            </a:endParaRPr>
          </a:p>
        </p:txBody>
      </p:sp>
      <p:sp>
        <p:nvSpPr>
          <p:cNvPr id="294" name="Google Shape;294;p39"/>
          <p:cNvSpPr txBox="1"/>
          <p:nvPr/>
        </p:nvSpPr>
        <p:spPr>
          <a:xfrm>
            <a:off x="5487283" y="2927445"/>
            <a:ext cx="1655927"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Entrenar grafo inferencial</a:t>
            </a:r>
            <a:endParaRPr sz="1400" b="0" i="0" u="none" strike="noStrike" cap="none">
              <a:solidFill>
                <a:srgbClr val="000000"/>
              </a:solidFill>
              <a:latin typeface="Arial"/>
              <a:ea typeface="Arial"/>
              <a:cs typeface="Arial"/>
              <a:sym typeface="Arial"/>
            </a:endParaRPr>
          </a:p>
        </p:txBody>
      </p:sp>
      <p:sp>
        <p:nvSpPr>
          <p:cNvPr id="295" name="Google Shape;295;p39"/>
          <p:cNvSpPr txBox="1"/>
          <p:nvPr/>
        </p:nvSpPr>
        <p:spPr>
          <a:xfrm>
            <a:off x="4049260" y="2927445"/>
            <a:ext cx="1274468" cy="646290"/>
          </a:xfrm>
          <a:prstGeom prst="rect">
            <a:avLst/>
          </a:prstGeom>
          <a:solidFill>
            <a:srgbClr val="FF0000"/>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Generar TFRecords</a:t>
            </a:r>
            <a:endParaRPr sz="1800" b="0" i="0" u="none" strike="noStrike" cap="none">
              <a:solidFill>
                <a:schemeClr val="dk1"/>
              </a:solidFill>
              <a:latin typeface="Calibri"/>
              <a:ea typeface="Calibri"/>
              <a:cs typeface="Calibri"/>
              <a:sym typeface="Calibri"/>
            </a:endParaRPr>
          </a:p>
        </p:txBody>
      </p:sp>
      <p:sp>
        <p:nvSpPr>
          <p:cNvPr id="296" name="Google Shape;296;p39"/>
          <p:cNvSpPr txBox="1"/>
          <p:nvPr/>
        </p:nvSpPr>
        <p:spPr>
          <a:xfrm>
            <a:off x="7334067" y="2927445"/>
            <a:ext cx="1655927"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Congelar grafo inferencial</a:t>
            </a:r>
            <a:endParaRPr sz="1400" b="0" i="0" u="none" strike="noStrike" cap="none">
              <a:solidFill>
                <a:srgbClr val="000000"/>
              </a:solidFill>
              <a:latin typeface="Arial"/>
              <a:ea typeface="Arial"/>
              <a:cs typeface="Arial"/>
              <a:sym typeface="Arial"/>
            </a:endParaRPr>
          </a:p>
        </p:txBody>
      </p:sp>
      <p:cxnSp>
        <p:nvCxnSpPr>
          <p:cNvPr id="297" name="Google Shape;297;p39"/>
          <p:cNvCxnSpPr>
            <a:stCxn id="292" idx="3"/>
            <a:endCxn id="293" idx="1"/>
          </p:cNvCxnSpPr>
          <p:nvPr/>
        </p:nvCxnSpPr>
        <p:spPr>
          <a:xfrm>
            <a:off x="2319010" y="3250610"/>
            <a:ext cx="2280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98" name="Google Shape;298;p39"/>
          <p:cNvCxnSpPr>
            <a:stCxn id="293" idx="3"/>
            <a:endCxn id="295" idx="1"/>
          </p:cNvCxnSpPr>
          <p:nvPr/>
        </p:nvCxnSpPr>
        <p:spPr>
          <a:xfrm>
            <a:off x="3821369" y="3250590"/>
            <a:ext cx="2280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99" name="Google Shape;299;p39"/>
          <p:cNvCxnSpPr>
            <a:stCxn id="295" idx="3"/>
            <a:endCxn id="294" idx="1"/>
          </p:cNvCxnSpPr>
          <p:nvPr/>
        </p:nvCxnSpPr>
        <p:spPr>
          <a:xfrm>
            <a:off x="5323728" y="3250590"/>
            <a:ext cx="1635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300" name="Google Shape;300;p39"/>
          <p:cNvSpPr txBox="1"/>
          <p:nvPr/>
        </p:nvSpPr>
        <p:spPr>
          <a:xfrm>
            <a:off x="9203798" y="2927445"/>
            <a:ext cx="1455092"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Convertir grafo a tflite</a:t>
            </a:r>
            <a:endParaRPr sz="1400" b="0" i="0" u="none" strike="noStrike" cap="none">
              <a:solidFill>
                <a:srgbClr val="000000"/>
              </a:solidFill>
              <a:latin typeface="Arial"/>
              <a:ea typeface="Arial"/>
              <a:cs typeface="Arial"/>
              <a:sym typeface="Arial"/>
            </a:endParaRPr>
          </a:p>
        </p:txBody>
      </p:sp>
      <p:cxnSp>
        <p:nvCxnSpPr>
          <p:cNvPr id="301" name="Google Shape;301;p39"/>
          <p:cNvCxnSpPr>
            <a:stCxn id="294" idx="3"/>
            <a:endCxn id="296" idx="1"/>
          </p:cNvCxnSpPr>
          <p:nvPr/>
        </p:nvCxnSpPr>
        <p:spPr>
          <a:xfrm>
            <a:off x="7143210" y="3250590"/>
            <a:ext cx="1908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302" name="Google Shape;302;p39"/>
          <p:cNvCxnSpPr>
            <a:stCxn id="296" idx="3"/>
            <a:endCxn id="300" idx="1"/>
          </p:cNvCxnSpPr>
          <p:nvPr/>
        </p:nvCxnSpPr>
        <p:spPr>
          <a:xfrm>
            <a:off x="8989994" y="3250590"/>
            <a:ext cx="2139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pic>
        <p:nvPicPr>
          <p:cNvPr id="303" name="Google Shape;303;p39" descr="Teléfono celular icono Vector Illustration - Descargar Vectores ..."/>
          <p:cNvPicPr preferRelativeResize="0"/>
          <p:nvPr/>
        </p:nvPicPr>
        <p:blipFill rotWithShape="1">
          <a:blip r:embed="rId4">
            <a:alphaModFix/>
          </a:blip>
          <a:srcRect l="29628" t="12790" r="29433" b="12060"/>
          <a:stretch/>
        </p:blipFill>
        <p:spPr>
          <a:xfrm>
            <a:off x="11195858" y="1356143"/>
            <a:ext cx="510259" cy="936681"/>
          </a:xfrm>
          <a:prstGeom prst="rect">
            <a:avLst/>
          </a:prstGeom>
          <a:noFill/>
          <a:ln>
            <a:noFill/>
          </a:ln>
        </p:spPr>
      </p:pic>
      <p:cxnSp>
        <p:nvCxnSpPr>
          <p:cNvPr id="304" name="Google Shape;304;p39"/>
          <p:cNvCxnSpPr>
            <a:stCxn id="300" idx="3"/>
            <a:endCxn id="303" idx="2"/>
          </p:cNvCxnSpPr>
          <p:nvPr/>
        </p:nvCxnSpPr>
        <p:spPr>
          <a:xfrm rot="10800000" flipH="1">
            <a:off x="10658890" y="2292690"/>
            <a:ext cx="792000" cy="9579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pic>
        <p:nvPicPr>
          <p:cNvPr id="305" name="Google Shape;305;p39" descr="Reloj inteligente - Iconos gratis de tecnología"/>
          <p:cNvPicPr preferRelativeResize="0"/>
          <p:nvPr/>
        </p:nvPicPr>
        <p:blipFill rotWithShape="1">
          <a:blip r:embed="rId5">
            <a:alphaModFix/>
          </a:blip>
          <a:srcRect l="14634" r="13856"/>
          <a:stretch/>
        </p:blipFill>
        <p:spPr>
          <a:xfrm>
            <a:off x="11370038" y="3647280"/>
            <a:ext cx="772274" cy="1079981"/>
          </a:xfrm>
          <a:prstGeom prst="rect">
            <a:avLst/>
          </a:prstGeom>
          <a:noFill/>
          <a:ln>
            <a:noFill/>
          </a:ln>
        </p:spPr>
      </p:pic>
      <p:cxnSp>
        <p:nvCxnSpPr>
          <p:cNvPr id="306" name="Google Shape;306;p39"/>
          <p:cNvCxnSpPr>
            <a:stCxn id="300" idx="3"/>
            <a:endCxn id="305" idx="1"/>
          </p:cNvCxnSpPr>
          <p:nvPr/>
        </p:nvCxnSpPr>
        <p:spPr>
          <a:xfrm>
            <a:off x="10658890" y="3250590"/>
            <a:ext cx="711000" cy="9366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307" name="Google Shape;307;p39"/>
          <p:cNvSpPr txBox="1"/>
          <p:nvPr/>
        </p:nvSpPr>
        <p:spPr>
          <a:xfrm>
            <a:off x="5083241" y="6258008"/>
            <a:ext cx="176445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chemeClr val="dk1"/>
                </a:solidFill>
                <a:latin typeface="Calibri"/>
                <a:ea typeface="Calibri"/>
                <a:cs typeface="Calibri"/>
                <a:sym typeface="Calibri"/>
              </a:rPr>
              <a:t>test.record</a:t>
            </a:r>
            <a:endParaRPr sz="1400" b="0" i="0" u="none" strike="noStrike" cap="none">
              <a:solidFill>
                <a:srgbClr val="000000"/>
              </a:solidFill>
              <a:latin typeface="Arial"/>
              <a:ea typeface="Arial"/>
              <a:cs typeface="Arial"/>
              <a:sym typeface="Arial"/>
            </a:endParaRPr>
          </a:p>
        </p:txBody>
      </p:sp>
      <p:sp>
        <p:nvSpPr>
          <p:cNvPr id="308" name="Google Shape;308;p39"/>
          <p:cNvSpPr txBox="1"/>
          <p:nvPr/>
        </p:nvSpPr>
        <p:spPr>
          <a:xfrm>
            <a:off x="3000161" y="6278012"/>
            <a:ext cx="176445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chemeClr val="dk1"/>
                </a:solidFill>
                <a:latin typeface="Calibri"/>
                <a:ea typeface="Calibri"/>
                <a:cs typeface="Calibri"/>
                <a:sym typeface="Calibri"/>
              </a:rPr>
              <a:t>train.record</a:t>
            </a:r>
            <a:endParaRPr sz="1400" b="0" i="0" u="none" strike="noStrike" cap="none">
              <a:solidFill>
                <a:srgbClr val="000000"/>
              </a:solidFill>
              <a:latin typeface="Arial"/>
              <a:ea typeface="Arial"/>
              <a:cs typeface="Arial"/>
              <a:sym typeface="Arial"/>
            </a:endParaRPr>
          </a:p>
        </p:txBody>
      </p:sp>
      <p:sp>
        <p:nvSpPr>
          <p:cNvPr id="309" name="Google Shape;309;p39"/>
          <p:cNvSpPr txBox="1"/>
          <p:nvPr/>
        </p:nvSpPr>
        <p:spPr>
          <a:xfrm>
            <a:off x="1232174" y="4033381"/>
            <a:ext cx="8375847"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1" i="0" u="none" strike="noStrike" cap="none">
                <a:solidFill>
                  <a:srgbClr val="000000"/>
                </a:solidFill>
                <a:latin typeface="Arial"/>
                <a:ea typeface="Arial"/>
                <a:cs typeface="Arial"/>
                <a:sym typeface="Arial"/>
              </a:rPr>
              <a:t>Entrada:</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Las imágenes y las dos listas 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CO" sz="1400" b="1" i="0" u="none" strike="noStrike" cap="none">
                <a:solidFill>
                  <a:srgbClr val="000000"/>
                </a:solidFill>
                <a:latin typeface="Arial"/>
                <a:ea typeface="Arial"/>
                <a:cs typeface="Arial"/>
                <a:sym typeface="Arial"/>
              </a:rPr>
              <a:t>Salidas: </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Se fabricaran dos archivos .record que se guardaran en la carpeta </a:t>
            </a:r>
            <a:r>
              <a:rPr lang="es-CO" sz="1400" b="1" i="0" u="none" strike="noStrike" cap="none">
                <a:solidFill>
                  <a:srgbClr val="000000"/>
                </a:solidFill>
                <a:latin typeface="Arial"/>
                <a:ea typeface="Arial"/>
                <a:cs typeface="Arial"/>
                <a:sym typeface="Arial"/>
              </a:rPr>
              <a:t>deteccion_objectos\TFRecords (</a:t>
            </a:r>
            <a:r>
              <a:rPr lang="es-CO" sz="1400" b="0" i="0" u="none" strike="noStrike" cap="none">
                <a:solidFill>
                  <a:srgbClr val="000000"/>
                </a:solidFill>
                <a:latin typeface="Arial"/>
                <a:ea typeface="Arial"/>
                <a:cs typeface="Arial"/>
                <a:sym typeface="Arial"/>
              </a:rPr>
              <a:t>estos archivos se usaran para entrenar la red neuronal)</a:t>
            </a:r>
            <a:endParaRPr sz="1400" b="1" i="0" u="none" strike="noStrike" cap="none">
              <a:solidFill>
                <a:srgbClr val="000000"/>
              </a:solidFill>
              <a:latin typeface="Arial"/>
              <a:ea typeface="Arial"/>
              <a:cs typeface="Arial"/>
              <a:sym typeface="Arial"/>
            </a:endParaRPr>
          </a:p>
        </p:txBody>
      </p:sp>
      <p:cxnSp>
        <p:nvCxnSpPr>
          <p:cNvPr id="310" name="Google Shape;310;p39"/>
          <p:cNvCxnSpPr/>
          <p:nvPr/>
        </p:nvCxnSpPr>
        <p:spPr>
          <a:xfrm>
            <a:off x="4685388" y="3573735"/>
            <a:ext cx="0" cy="382502"/>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311" name="Google Shape;311;p39"/>
          <p:cNvSpPr/>
          <p:nvPr/>
        </p:nvSpPr>
        <p:spPr>
          <a:xfrm>
            <a:off x="2953012" y="5392371"/>
            <a:ext cx="1468192" cy="924516"/>
          </a:xfrm>
          <a:prstGeom prst="cube">
            <a:avLst>
              <a:gd name="adj" fmla="val 25000"/>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CO" sz="1100" b="0" i="0" u="none" strike="noStrike" cap="none">
                <a:solidFill>
                  <a:schemeClr val="dk1"/>
                </a:solidFill>
                <a:latin typeface="Calibri"/>
                <a:ea typeface="Calibri"/>
                <a:cs typeface="Calibri"/>
                <a:sym typeface="Calibri"/>
              </a:rPr>
              <a:t>Tfrecord</a:t>
            </a:r>
            <a:endParaRPr sz="11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100"/>
              <a:buFont typeface="Arial"/>
              <a:buNone/>
            </a:pPr>
            <a:r>
              <a:rPr lang="es-CO" sz="1100" b="0" i="0" u="none" strike="noStrike" cap="none">
                <a:solidFill>
                  <a:schemeClr val="dk1"/>
                </a:solidFill>
                <a:latin typeface="Calibri"/>
                <a:ea typeface="Calibri"/>
                <a:cs typeface="Calibri"/>
                <a:sym typeface="Calibri"/>
              </a:rPr>
              <a:t>entrenanmiento</a:t>
            </a:r>
            <a:endParaRPr sz="1100" b="0" i="0" u="none" strike="noStrike" cap="none">
              <a:solidFill>
                <a:schemeClr val="dk1"/>
              </a:solidFill>
              <a:latin typeface="Calibri"/>
              <a:ea typeface="Calibri"/>
              <a:cs typeface="Calibri"/>
              <a:sym typeface="Calibri"/>
            </a:endParaRPr>
          </a:p>
        </p:txBody>
      </p:sp>
      <p:sp>
        <p:nvSpPr>
          <p:cNvPr id="312" name="Google Shape;312;p39"/>
          <p:cNvSpPr/>
          <p:nvPr/>
        </p:nvSpPr>
        <p:spPr>
          <a:xfrm>
            <a:off x="5108029" y="5392371"/>
            <a:ext cx="1468192" cy="924516"/>
          </a:xfrm>
          <a:prstGeom prst="cube">
            <a:avLst>
              <a:gd name="adj" fmla="val 25000"/>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CO" sz="1100" b="0" i="0" u="none" strike="noStrike" cap="none">
                <a:solidFill>
                  <a:schemeClr val="dk1"/>
                </a:solidFill>
                <a:latin typeface="Calibri"/>
                <a:ea typeface="Calibri"/>
                <a:cs typeface="Calibri"/>
                <a:sym typeface="Calibri"/>
              </a:rPr>
              <a:t>Tfrecord</a:t>
            </a:r>
            <a:endParaRPr sz="11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100"/>
              <a:buFont typeface="Arial"/>
              <a:buNone/>
            </a:pPr>
            <a:r>
              <a:rPr lang="es-CO" sz="1100" b="0" i="0" u="none" strike="noStrike" cap="none">
                <a:solidFill>
                  <a:schemeClr val="dk1"/>
                </a:solidFill>
                <a:latin typeface="Calibri"/>
                <a:ea typeface="Calibri"/>
                <a:cs typeface="Calibri"/>
                <a:sym typeface="Calibri"/>
              </a:rPr>
              <a:t>Test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6"/>
        <p:cNvGrpSpPr/>
        <p:nvPr/>
      </p:nvGrpSpPr>
      <p:grpSpPr>
        <a:xfrm>
          <a:off x="0" y="0"/>
          <a:ext cx="0" cy="0"/>
          <a:chOff x="0" y="0"/>
          <a:chExt cx="0" cy="0"/>
        </a:xfrm>
      </p:grpSpPr>
      <p:sp>
        <p:nvSpPr>
          <p:cNvPr id="317" name="Google Shape;317;p13"/>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0D5274"/>
                </a:solidFill>
                <a:latin typeface="Calibri"/>
                <a:ea typeface="Calibri"/>
                <a:cs typeface="Calibri"/>
                <a:sym typeface="Calibri"/>
              </a:rPr>
              <a:t>3.5. Crear dataframe para tensorflow</a:t>
            </a:r>
            <a:endParaRPr sz="1400" b="0" i="0" u="none" strike="noStrike" cap="none">
              <a:solidFill>
                <a:srgbClr val="000000"/>
              </a:solidFill>
              <a:latin typeface="Arial"/>
              <a:ea typeface="Arial"/>
              <a:cs typeface="Arial"/>
              <a:sym typeface="Arial"/>
            </a:endParaRPr>
          </a:p>
        </p:txBody>
      </p:sp>
      <p:sp>
        <p:nvSpPr>
          <p:cNvPr id="318" name="Google Shape;318;p13"/>
          <p:cNvSpPr txBox="1"/>
          <p:nvPr/>
        </p:nvSpPr>
        <p:spPr>
          <a:xfrm>
            <a:off x="1309817" y="1365420"/>
            <a:ext cx="10758615" cy="44011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es-CO" sz="2000" b="0" i="0" u="none" strike="noStrike" cap="none">
                <a:solidFill>
                  <a:schemeClr val="dk1"/>
                </a:solidFill>
                <a:latin typeface="Arial"/>
                <a:ea typeface="Arial"/>
                <a:cs typeface="Arial"/>
                <a:sym typeface="Arial"/>
              </a:rPr>
              <a:t>Creando un </a:t>
            </a:r>
            <a:r>
              <a:rPr lang="es-CO" sz="2000" b="1" i="0" u="none" strike="noStrike" cap="none">
                <a:solidFill>
                  <a:schemeClr val="dk1"/>
                </a:solidFill>
                <a:latin typeface="Arial"/>
                <a:ea typeface="Arial"/>
                <a:cs typeface="Arial"/>
                <a:sym typeface="Arial"/>
              </a:rPr>
              <a:t>dataframe</a:t>
            </a:r>
            <a:r>
              <a:rPr lang="es-CO" sz="2000" b="0" i="0" u="none" strike="noStrike" cap="none">
                <a:solidFill>
                  <a:schemeClr val="dk1"/>
                </a:solidFill>
                <a:latin typeface="Arial"/>
                <a:ea typeface="Arial"/>
                <a:cs typeface="Arial"/>
                <a:sym typeface="Arial"/>
              </a:rPr>
              <a:t> (.record) con los archivos de imágenes y sus labels</a:t>
            </a: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s-CO" sz="2000" b="0" i="0" u="none" strike="noStrike" cap="none">
                <a:solidFill>
                  <a:schemeClr val="dk1"/>
                </a:solidFill>
                <a:latin typeface="Arial"/>
                <a:ea typeface="Arial"/>
                <a:cs typeface="Arial"/>
                <a:sym typeface="Arial"/>
              </a:rPr>
              <a:t>Ahora le diremos a PYTHON que lea los dos archivos csv (</a:t>
            </a:r>
            <a:r>
              <a:rPr lang="es-CO" sz="2000" b="1" i="0" u="none" strike="noStrike" cap="none">
                <a:solidFill>
                  <a:schemeClr val="dk1"/>
                </a:solidFill>
                <a:latin typeface="Arial"/>
                <a:ea typeface="Arial"/>
                <a:cs typeface="Arial"/>
                <a:sym typeface="Arial"/>
              </a:rPr>
              <a:t>train_labels.csv </a:t>
            </a:r>
            <a:r>
              <a:rPr lang="es-CO" sz="2000" b="0" i="0" u="none" strike="noStrike" cap="none">
                <a:solidFill>
                  <a:schemeClr val="dk1"/>
                </a:solidFill>
                <a:latin typeface="Arial"/>
                <a:ea typeface="Arial"/>
                <a:cs typeface="Arial"/>
                <a:sym typeface="Arial"/>
              </a:rPr>
              <a:t>y </a:t>
            </a:r>
            <a:r>
              <a:rPr lang="es-CO" sz="2000" b="1" i="0" u="none" strike="noStrike" cap="none">
                <a:solidFill>
                  <a:schemeClr val="dk1"/>
                </a:solidFill>
                <a:latin typeface="Arial"/>
                <a:ea typeface="Arial"/>
                <a:cs typeface="Arial"/>
                <a:sym typeface="Arial"/>
              </a:rPr>
              <a:t>test._labels.csv</a:t>
            </a:r>
            <a:r>
              <a:rPr lang="es-CO" sz="2000" b="0" i="0" u="none" strike="noStrike" cap="none">
                <a:solidFill>
                  <a:schemeClr val="dk1"/>
                </a:solidFill>
                <a:latin typeface="Arial"/>
                <a:ea typeface="Arial"/>
                <a:cs typeface="Arial"/>
                <a:sym typeface="Arial"/>
              </a:rPr>
              <a:t>) de forma independiente y usando </a:t>
            </a:r>
            <a:r>
              <a:rPr lang="es-CO" sz="2000" b="1" i="0" u="none" strike="noStrike" cap="none">
                <a:solidFill>
                  <a:schemeClr val="dk1"/>
                </a:solidFill>
                <a:latin typeface="Arial"/>
                <a:ea typeface="Arial"/>
                <a:cs typeface="Arial"/>
                <a:sym typeface="Arial"/>
              </a:rPr>
              <a:t>Tensorflow</a:t>
            </a:r>
            <a:r>
              <a:rPr lang="es-CO" sz="2000" b="0" i="0" u="none" strike="noStrike" cap="none">
                <a:solidFill>
                  <a:schemeClr val="dk1"/>
                </a:solidFill>
                <a:latin typeface="Arial"/>
                <a:ea typeface="Arial"/>
                <a:cs typeface="Arial"/>
                <a:sym typeface="Arial"/>
              </a:rPr>
              <a:t> tomara cada archivo de imagen y su </a:t>
            </a:r>
            <a:r>
              <a:rPr lang="es-CO" sz="2000" b="1" i="0" u="none" strike="noStrike" cap="none">
                <a:solidFill>
                  <a:schemeClr val="dk1"/>
                </a:solidFill>
                <a:latin typeface="Arial"/>
                <a:ea typeface="Arial"/>
                <a:cs typeface="Arial"/>
                <a:sym typeface="Arial"/>
              </a:rPr>
              <a:t>xml</a:t>
            </a:r>
            <a:r>
              <a:rPr lang="es-CO" sz="2000" b="0" i="0" u="none" strike="noStrike" cap="none">
                <a:solidFill>
                  <a:schemeClr val="dk1"/>
                </a:solidFill>
                <a:latin typeface="Arial"/>
                <a:ea typeface="Arial"/>
                <a:cs typeface="Arial"/>
                <a:sym typeface="Arial"/>
              </a:rPr>
              <a:t> para convertir en una gran matriz donde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s-CO" sz="2000" b="0" i="0" u="none" strike="noStrike" cap="none">
                <a:solidFill>
                  <a:schemeClr val="dk1"/>
                </a:solidFill>
                <a:latin typeface="Arial"/>
                <a:ea typeface="Arial"/>
                <a:cs typeface="Arial"/>
                <a:sym typeface="Arial"/>
              </a:rPr>
              <a:t>Cada fila es la información del archivo de imagen </a:t>
            </a:r>
            <a:endParaRPr sz="1800" b="0" i="0" u="none" strike="noStrike" cap="none">
              <a:solidFill>
                <a:schemeClr val="dk1"/>
              </a:solidFill>
              <a:latin typeface="Calibri"/>
              <a:ea typeface="Calibri"/>
              <a:cs typeface="Calibri"/>
              <a:sym typeface="Calibri"/>
            </a:endParaRPr>
          </a:p>
          <a:p>
            <a:pPr marL="285750" marR="0" lvl="0" indent="-15875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s-CO" sz="2000" b="0" i="0" u="none" strike="noStrike" cap="none">
                <a:solidFill>
                  <a:schemeClr val="dk1"/>
                </a:solidFill>
                <a:latin typeface="Arial"/>
                <a:ea typeface="Arial"/>
                <a:cs typeface="Arial"/>
                <a:sym typeface="Arial"/>
              </a:rPr>
              <a:t>Cada columna representan  características de la imagen(height, width, encoded, format, filename) y los labels asociados (xmin, xmax, ymin, ymax, text, label).</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2"/>
        <p:cNvGrpSpPr/>
        <p:nvPr/>
      </p:nvGrpSpPr>
      <p:grpSpPr>
        <a:xfrm>
          <a:off x="0" y="0"/>
          <a:ext cx="0" cy="0"/>
          <a:chOff x="0" y="0"/>
          <a:chExt cx="0" cy="0"/>
        </a:xfrm>
      </p:grpSpPr>
      <p:sp>
        <p:nvSpPr>
          <p:cNvPr id="323" name="Google Shape;323;p17"/>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200" b="1" i="0" u="none" strike="noStrike" cap="none">
                <a:solidFill>
                  <a:srgbClr val="0D5274"/>
                </a:solidFill>
                <a:latin typeface="Calibri"/>
                <a:ea typeface="Calibri"/>
                <a:cs typeface="Calibri"/>
                <a:sym typeface="Calibri"/>
              </a:rPr>
              <a:t>3.5. Crear dataframe para tensorflow</a:t>
            </a:r>
            <a:endParaRPr sz="3200" b="0" i="0" u="none" strike="noStrike" cap="none">
              <a:solidFill>
                <a:srgbClr val="000000"/>
              </a:solidFill>
              <a:latin typeface="Arial"/>
              <a:ea typeface="Arial"/>
              <a:cs typeface="Arial"/>
              <a:sym typeface="Arial"/>
            </a:endParaRPr>
          </a:p>
        </p:txBody>
      </p:sp>
      <p:sp>
        <p:nvSpPr>
          <p:cNvPr id="324" name="Google Shape;324;p17"/>
          <p:cNvSpPr txBox="1"/>
          <p:nvPr/>
        </p:nvSpPr>
        <p:spPr>
          <a:xfrm>
            <a:off x="1105470" y="1207190"/>
            <a:ext cx="11086530" cy="489360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600" b="1" i="0" u="none" strike="noStrike" cap="none">
                <a:solidFill>
                  <a:schemeClr val="dk1"/>
                </a:solidFill>
                <a:latin typeface="Calibri"/>
                <a:ea typeface="Calibri"/>
                <a:cs typeface="Calibri"/>
                <a:sym typeface="Calibri"/>
              </a:rPr>
              <a:t>Etiquetas (label_map.pbtxt)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CO" sz="1600" b="0" i="0" u="none" strike="noStrike" cap="none">
                <a:solidFill>
                  <a:schemeClr val="dk1"/>
                </a:solidFill>
                <a:latin typeface="Calibri"/>
                <a:ea typeface="Calibri"/>
                <a:cs typeface="Calibri"/>
                <a:sym typeface="Calibri"/>
              </a:rPr>
              <a:t>En este archivo (configuracion/label_map.pbtxt) le dirá a nuestro algoritmo cuales son las etiquetas sobre el cual lo entrenaremos. El nombre que pongamos en las etiquetas debe ser el mismo que usamos en la herramienta labelImg (incluyendo mayúsculas y espacios). Básicamente este archivo tiene una serie de elementos ‘item’ con su respectivo identificador ‘id’ y nombre de clase ‘name’.</a:t>
            </a:r>
            <a:endParaRPr/>
          </a:p>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O" sz="1600" b="0" i="0" u="none" strike="noStrike" cap="none">
                <a:solidFill>
                  <a:schemeClr val="dk1"/>
                </a:solidFill>
                <a:latin typeface="Calibri"/>
                <a:ea typeface="Calibri"/>
                <a:cs typeface="Calibri"/>
                <a:sym typeface="Calibri"/>
              </a:rPr>
              <a:t>He aquí un ejemplo, esto cambia según el número de elementos que quieras aprender a detectar.</a:t>
            </a: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CO" sz="1600" b="1" i="0" u="none" strike="noStrike" cap="none">
                <a:solidFill>
                  <a:schemeClr val="dk1"/>
                </a:solidFill>
                <a:latin typeface="Calibri"/>
                <a:ea typeface="Calibri"/>
                <a:cs typeface="Calibri"/>
                <a:sym typeface="Calibri"/>
              </a:rPr>
              <a:t>item {</a:t>
            </a: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CO" sz="1600" b="1" i="0" u="none" strike="noStrike" cap="none">
                <a:solidFill>
                  <a:schemeClr val="dk1"/>
                </a:solidFill>
                <a:latin typeface="Calibri"/>
                <a:ea typeface="Calibri"/>
                <a:cs typeface="Calibri"/>
                <a:sym typeface="Calibri"/>
              </a:rPr>
              <a:t>  id: 1</a:t>
            </a: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CO" sz="1600" b="1" i="0" u="none" strike="noStrike" cap="none">
                <a:solidFill>
                  <a:schemeClr val="dk1"/>
                </a:solidFill>
                <a:latin typeface="Calibri"/>
                <a:ea typeface="Calibri"/>
                <a:cs typeface="Calibri"/>
                <a:sym typeface="Calibri"/>
              </a:rPr>
              <a:t>  name: 'Auto'</a:t>
            </a: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CO" sz="1600" b="1" i="0" u="none" strike="noStrike" cap="none">
                <a:solidFill>
                  <a:schemeClr val="dk1"/>
                </a:solidFill>
                <a:latin typeface="Calibri"/>
                <a:ea typeface="Calibri"/>
                <a:cs typeface="Calibri"/>
                <a:sym typeface="Calibri"/>
              </a:rPr>
              <a:t>}</a:t>
            </a: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CO" sz="1600" b="1" i="0" u="none" strike="noStrike" cap="none">
                <a:solidFill>
                  <a:schemeClr val="dk1"/>
                </a:solidFill>
                <a:latin typeface="Calibri"/>
                <a:ea typeface="Calibri"/>
                <a:cs typeface="Calibri"/>
                <a:sym typeface="Calibri"/>
              </a:rPr>
              <a:t>item {</a:t>
            </a: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CO" sz="1600" b="1" i="0" u="none" strike="noStrike" cap="none">
                <a:solidFill>
                  <a:schemeClr val="dk1"/>
                </a:solidFill>
                <a:latin typeface="Calibri"/>
                <a:ea typeface="Calibri"/>
                <a:cs typeface="Calibri"/>
                <a:sym typeface="Calibri"/>
              </a:rPr>
              <a:t>  id: 2</a:t>
            </a: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CO" sz="1600" b="1" i="0" u="none" strike="noStrike" cap="none">
                <a:solidFill>
                  <a:schemeClr val="dk1"/>
                </a:solidFill>
                <a:latin typeface="Calibri"/>
                <a:ea typeface="Calibri"/>
                <a:cs typeface="Calibri"/>
                <a:sym typeface="Calibri"/>
              </a:rPr>
              <a:t>  name: ‘Semaforo’</a:t>
            </a: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CO" sz="1600" b="1" i="0" u="none" strike="noStrike" cap="none">
                <a:solidFill>
                  <a:schemeClr val="dk1"/>
                </a:solidFill>
                <a:latin typeface="Calibri"/>
                <a:ea typeface="Calibri"/>
                <a:cs typeface="Calibri"/>
                <a:sym typeface="Calibri"/>
              </a:rPr>
              <a:t>}</a:t>
            </a: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CO" sz="1600" b="1" i="0" u="none" strike="noStrike" cap="none">
                <a:solidFill>
                  <a:schemeClr val="dk1"/>
                </a:solidFill>
                <a:latin typeface="Calibri"/>
                <a:ea typeface="Calibri"/>
                <a:cs typeface="Calibri"/>
                <a:sym typeface="Calibri"/>
              </a:rPr>
              <a:t>item {</a:t>
            </a: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CO" sz="1600" b="1" i="0" u="none" strike="noStrike" cap="none">
                <a:solidFill>
                  <a:schemeClr val="dk1"/>
                </a:solidFill>
                <a:latin typeface="Calibri"/>
                <a:ea typeface="Calibri"/>
                <a:cs typeface="Calibri"/>
                <a:sym typeface="Calibri"/>
              </a:rPr>
              <a:t>  id: 3</a:t>
            </a: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CO" sz="1600" b="1" i="0" u="none" strike="noStrike" cap="none">
                <a:solidFill>
                  <a:schemeClr val="dk1"/>
                </a:solidFill>
                <a:latin typeface="Calibri"/>
                <a:ea typeface="Calibri"/>
                <a:cs typeface="Calibri"/>
                <a:sym typeface="Calibri"/>
              </a:rPr>
              <a:t>  name: 'Paso Peatonal'</a:t>
            </a: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CO" sz="1600" b="1" i="0" u="none" strike="noStrike" cap="none">
                <a:solidFill>
                  <a:schemeClr val="dk1"/>
                </a:solidFill>
                <a:latin typeface="Calibri"/>
                <a:ea typeface="Calibri"/>
                <a:cs typeface="Calibri"/>
                <a:sym typeface="Calibri"/>
              </a:rPr>
              <a:t>}</a:t>
            </a:r>
            <a:endParaRPr sz="1200" b="0" i="0" u="none" strike="noStrike" cap="none">
              <a:solidFill>
                <a:srgbClr val="000000"/>
              </a:solidFill>
              <a:latin typeface="Arial"/>
              <a:ea typeface="Arial"/>
              <a:cs typeface="Arial"/>
              <a:sym typeface="Arial"/>
            </a:endParaRPr>
          </a:p>
        </p:txBody>
      </p:sp>
      <p:pic>
        <p:nvPicPr>
          <p:cNvPr id="325" name="Google Shape;325;p17"/>
          <p:cNvPicPr preferRelativeResize="0"/>
          <p:nvPr/>
        </p:nvPicPr>
        <p:blipFill rotWithShape="1">
          <a:blip r:embed="rId4">
            <a:alphaModFix/>
          </a:blip>
          <a:srcRect/>
          <a:stretch/>
        </p:blipFill>
        <p:spPr>
          <a:xfrm>
            <a:off x="6644914" y="3183340"/>
            <a:ext cx="2444496" cy="3319818"/>
          </a:xfrm>
          <a:prstGeom prst="rect">
            <a:avLst/>
          </a:prstGeom>
          <a:noFill/>
          <a:ln>
            <a:noFill/>
          </a:ln>
        </p:spPr>
      </p:pic>
      <p:sp>
        <p:nvSpPr>
          <p:cNvPr id="326" name="Google Shape;326;p17"/>
          <p:cNvSpPr/>
          <p:nvPr/>
        </p:nvSpPr>
        <p:spPr>
          <a:xfrm>
            <a:off x="6781486" y="6503158"/>
            <a:ext cx="1941557"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s-CO" sz="1800" b="1" i="0" u="none" strike="noStrike" cap="none">
                <a:solidFill>
                  <a:schemeClr val="dk1"/>
                </a:solidFill>
                <a:latin typeface="Arial"/>
                <a:ea typeface="Arial"/>
                <a:cs typeface="Arial"/>
                <a:sym typeface="Arial"/>
              </a:rPr>
              <a:t>label_map.pbtxt</a:t>
            </a: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0"/>
        <p:cNvGrpSpPr/>
        <p:nvPr/>
      </p:nvGrpSpPr>
      <p:grpSpPr>
        <a:xfrm>
          <a:off x="0" y="0"/>
          <a:ext cx="0" cy="0"/>
          <a:chOff x="0" y="0"/>
          <a:chExt cx="0" cy="0"/>
        </a:xfrm>
      </p:grpSpPr>
      <p:sp>
        <p:nvSpPr>
          <p:cNvPr id="331" name="Google Shape;331;p19"/>
          <p:cNvSpPr txBox="1"/>
          <p:nvPr/>
        </p:nvSpPr>
        <p:spPr>
          <a:xfrm>
            <a:off x="1614197" y="475862"/>
            <a:ext cx="746156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200" b="1" i="0" u="none" strike="noStrike" cap="none">
                <a:solidFill>
                  <a:srgbClr val="0D5274"/>
                </a:solidFill>
                <a:latin typeface="Calibri"/>
                <a:ea typeface="Calibri"/>
                <a:cs typeface="Calibri"/>
                <a:sym typeface="Calibri"/>
              </a:rPr>
              <a:t>3.5.1 Crear dataframe de entrenamiento</a:t>
            </a:r>
            <a:endParaRPr sz="3200" b="0" i="0" u="none" strike="noStrike" cap="none">
              <a:solidFill>
                <a:srgbClr val="000000"/>
              </a:solidFill>
              <a:latin typeface="Arial"/>
              <a:ea typeface="Arial"/>
              <a:cs typeface="Arial"/>
              <a:sym typeface="Arial"/>
            </a:endParaRPr>
          </a:p>
        </p:txBody>
      </p:sp>
      <p:sp>
        <p:nvSpPr>
          <p:cNvPr id="332" name="Google Shape;332;p19"/>
          <p:cNvSpPr txBox="1"/>
          <p:nvPr/>
        </p:nvSpPr>
        <p:spPr>
          <a:xfrm>
            <a:off x="1210962" y="1495532"/>
            <a:ext cx="10981038" cy="369291"/>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s-CO" sz="1800" b="0" i="0" u="none" strike="noStrike" cap="none">
                <a:solidFill>
                  <a:schemeClr val="dk1"/>
                </a:solidFill>
                <a:latin typeface="Arial"/>
                <a:ea typeface="Arial"/>
                <a:cs typeface="Arial"/>
                <a:sym typeface="Arial"/>
              </a:rPr>
              <a:t>Creando un </a:t>
            </a:r>
            <a:r>
              <a:rPr lang="es-CO" sz="1800" b="1" i="0" u="none" strike="noStrike" cap="none">
                <a:solidFill>
                  <a:schemeClr val="dk1"/>
                </a:solidFill>
                <a:latin typeface="Arial"/>
                <a:ea typeface="Arial"/>
                <a:cs typeface="Arial"/>
                <a:sym typeface="Arial"/>
              </a:rPr>
              <a:t>dataframe</a:t>
            </a:r>
            <a:r>
              <a:rPr lang="es-CO" sz="1800" b="0" i="0" u="none" strike="noStrike" cap="none">
                <a:solidFill>
                  <a:schemeClr val="dk1"/>
                </a:solidFill>
                <a:latin typeface="Arial"/>
                <a:ea typeface="Arial"/>
                <a:cs typeface="Arial"/>
                <a:sym typeface="Arial"/>
              </a:rPr>
              <a:t> de entrenamiento (train.record) con los archivos de imágenes y sus labels.</a:t>
            </a:r>
            <a:endParaRPr sz="1800" b="0" i="0" u="none" strike="noStrike" cap="none">
              <a:solidFill>
                <a:schemeClr val="dk1"/>
              </a:solidFill>
              <a:latin typeface="Arial"/>
              <a:ea typeface="Arial"/>
              <a:cs typeface="Arial"/>
              <a:sym typeface="Arial"/>
            </a:endParaRPr>
          </a:p>
        </p:txBody>
      </p:sp>
      <p:sp>
        <p:nvSpPr>
          <p:cNvPr id="333" name="Google Shape;333;p19"/>
          <p:cNvSpPr txBox="1"/>
          <p:nvPr/>
        </p:nvSpPr>
        <p:spPr>
          <a:xfrm>
            <a:off x="1256549" y="4392408"/>
            <a:ext cx="8918234" cy="1477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CO" sz="1800" b="1" i="0" u="none" strike="noStrike" cap="none">
                <a:solidFill>
                  <a:srgbClr val="000000"/>
                </a:solidFill>
                <a:latin typeface="Arial"/>
                <a:ea typeface="Arial"/>
                <a:cs typeface="Arial"/>
                <a:sym typeface="Arial"/>
              </a:rPr>
              <a:t>Donde:</a:t>
            </a:r>
            <a:endParaRPr sz="2400" b="1"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800" b="1" i="0" u="none" strike="noStrike" cap="none">
                <a:solidFill>
                  <a:srgbClr val="000000"/>
                </a:solidFill>
                <a:latin typeface="Arial"/>
                <a:ea typeface="Arial"/>
                <a:cs typeface="Arial"/>
                <a:sym typeface="Arial"/>
              </a:rPr>
              <a:t>Csv_input</a:t>
            </a:r>
            <a:r>
              <a:rPr lang="es-CO" sz="1800" b="0" i="0" u="none" strike="noStrike" cap="none">
                <a:solidFill>
                  <a:srgbClr val="000000"/>
                </a:solidFill>
                <a:latin typeface="Arial"/>
                <a:ea typeface="Arial"/>
                <a:cs typeface="Arial"/>
                <a:sym typeface="Arial"/>
              </a:rPr>
              <a:t>, es la ubicación del archivo CSV con la lista de imágenes</a:t>
            </a:r>
            <a:endParaRPr sz="2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800" b="1" i="0" u="none" strike="noStrike" cap="none">
                <a:solidFill>
                  <a:srgbClr val="000000"/>
                </a:solidFill>
                <a:latin typeface="Arial"/>
                <a:ea typeface="Arial"/>
                <a:cs typeface="Arial"/>
                <a:sym typeface="Arial"/>
              </a:rPr>
              <a:t>Output_path</a:t>
            </a:r>
            <a:r>
              <a:rPr lang="es-CO" sz="1800" b="0" i="0" u="none" strike="noStrike" cap="none">
                <a:solidFill>
                  <a:srgbClr val="000000"/>
                </a:solidFill>
                <a:latin typeface="Arial"/>
                <a:ea typeface="Arial"/>
                <a:cs typeface="Arial"/>
                <a:sym typeface="Arial"/>
              </a:rPr>
              <a:t>, es la ubicación donde se va a generar el archivo .record.</a:t>
            </a:r>
            <a:endParaRPr sz="2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800" b="1" i="0" u="none" strike="noStrike" cap="none">
                <a:solidFill>
                  <a:srgbClr val="000000"/>
                </a:solidFill>
                <a:latin typeface="Arial"/>
                <a:ea typeface="Arial"/>
                <a:cs typeface="Arial"/>
                <a:sym typeface="Arial"/>
              </a:rPr>
              <a:t>Img_path</a:t>
            </a:r>
            <a:r>
              <a:rPr lang="es-CO" sz="1800" b="0" i="0" u="none" strike="noStrike" cap="none">
                <a:solidFill>
                  <a:srgbClr val="000000"/>
                </a:solidFill>
                <a:latin typeface="Arial"/>
                <a:ea typeface="Arial"/>
                <a:cs typeface="Arial"/>
                <a:sym typeface="Arial"/>
              </a:rPr>
              <a:t>, es la ubicación donde están las imágenes de entrenamiento</a:t>
            </a:r>
            <a:endParaRPr sz="2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800" b="1" i="0" u="none" strike="noStrike" cap="none">
                <a:solidFill>
                  <a:srgbClr val="000000"/>
                </a:solidFill>
                <a:latin typeface="Arial"/>
                <a:ea typeface="Arial"/>
                <a:cs typeface="Arial"/>
                <a:sym typeface="Arial"/>
              </a:rPr>
              <a:t>Label_map</a:t>
            </a:r>
            <a:r>
              <a:rPr lang="es-CO" sz="1800" b="0" i="0" u="none" strike="noStrike" cap="none">
                <a:solidFill>
                  <a:srgbClr val="000000"/>
                </a:solidFill>
                <a:latin typeface="Arial"/>
                <a:ea typeface="Arial"/>
                <a:cs typeface="Arial"/>
                <a:sym typeface="Arial"/>
              </a:rPr>
              <a:t>, es la ubicación del archivo label_map.pbtxt</a:t>
            </a:r>
            <a:endParaRPr sz="2400" b="0" i="0" u="none" strike="noStrike" cap="none">
              <a:solidFill>
                <a:schemeClr val="dk1"/>
              </a:solidFill>
              <a:latin typeface="Calibri"/>
              <a:ea typeface="Calibri"/>
              <a:cs typeface="Calibri"/>
              <a:sym typeface="Calibri"/>
            </a:endParaRPr>
          </a:p>
        </p:txBody>
      </p:sp>
      <p:sp>
        <p:nvSpPr>
          <p:cNvPr id="334" name="Google Shape;334;p19"/>
          <p:cNvSpPr/>
          <p:nvPr/>
        </p:nvSpPr>
        <p:spPr>
          <a:xfrm>
            <a:off x="1239140" y="2572559"/>
            <a:ext cx="10952860" cy="1384954"/>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8000"/>
                </a:solidFill>
                <a:latin typeface="Courier New"/>
                <a:ea typeface="Courier New"/>
                <a:cs typeface="Courier New"/>
                <a:sym typeface="Courier New"/>
              </a:rPr>
              <a:t># Generando el archivo  train.record</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FF"/>
                </a:solidFill>
                <a:latin typeface="Courier New"/>
                <a:ea typeface="Courier New"/>
                <a:cs typeface="Courier New"/>
                <a:sym typeface="Courier New"/>
              </a:rPr>
              <a:t>!</a:t>
            </a:r>
            <a:r>
              <a:rPr lang="es-CO" sz="1400" b="0" i="0" u="none" strike="noStrike" cap="none">
                <a:solidFill>
                  <a:srgbClr val="000000"/>
                </a:solidFill>
                <a:latin typeface="Courier New"/>
                <a:ea typeface="Courier New"/>
                <a:cs typeface="Courier New"/>
                <a:sym typeface="Courier New"/>
              </a:rPr>
              <a:t>python /content/drive/My\ Drive/deteccion_objectos/csv_a_tf_v2.py --csv_input=/content/drive/My\ Drive/deteccion_objectos/csv/train_labels.csv --output_path=/content/drive/My\ Drive/deteccion_objectos/TFRecords/train.record --img_path=/content/drive/My\ Drive/deteccion_objectos/img_entrenamiento --label_map /content/drive/My\ Drive/deteccion_objectos/configuracion/label_map.pbtxt</a:t>
            </a:r>
            <a:endParaRPr sz="14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8"/>
        <p:cNvGrpSpPr/>
        <p:nvPr/>
      </p:nvGrpSpPr>
      <p:grpSpPr>
        <a:xfrm>
          <a:off x="0" y="0"/>
          <a:ext cx="0" cy="0"/>
          <a:chOff x="0" y="0"/>
          <a:chExt cx="0" cy="0"/>
        </a:xfrm>
      </p:grpSpPr>
      <p:sp>
        <p:nvSpPr>
          <p:cNvPr id="339" name="Google Shape;339;p40"/>
          <p:cNvSpPr txBox="1"/>
          <p:nvPr/>
        </p:nvSpPr>
        <p:spPr>
          <a:xfrm>
            <a:off x="1614197" y="475862"/>
            <a:ext cx="746156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200" b="1" i="0" u="none" strike="noStrike" cap="none">
                <a:solidFill>
                  <a:srgbClr val="0D5274"/>
                </a:solidFill>
                <a:latin typeface="Calibri"/>
                <a:ea typeface="Calibri"/>
                <a:cs typeface="Calibri"/>
                <a:sym typeface="Calibri"/>
              </a:rPr>
              <a:t>3.5.2 Crear dataframe de test</a:t>
            </a:r>
            <a:endParaRPr sz="3200" b="0" i="0" u="none" strike="noStrike" cap="none">
              <a:solidFill>
                <a:srgbClr val="000000"/>
              </a:solidFill>
              <a:latin typeface="Arial"/>
              <a:ea typeface="Arial"/>
              <a:cs typeface="Arial"/>
              <a:sym typeface="Arial"/>
            </a:endParaRPr>
          </a:p>
        </p:txBody>
      </p:sp>
      <p:sp>
        <p:nvSpPr>
          <p:cNvPr id="340" name="Google Shape;340;p40"/>
          <p:cNvSpPr txBox="1"/>
          <p:nvPr/>
        </p:nvSpPr>
        <p:spPr>
          <a:xfrm>
            <a:off x="1210962" y="1495532"/>
            <a:ext cx="10981038" cy="369291"/>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s-CO" sz="1800" b="0" i="0" u="none" strike="noStrike" cap="none">
                <a:solidFill>
                  <a:schemeClr val="dk1"/>
                </a:solidFill>
                <a:latin typeface="Arial"/>
                <a:ea typeface="Arial"/>
                <a:cs typeface="Arial"/>
                <a:sym typeface="Arial"/>
              </a:rPr>
              <a:t>Creando un </a:t>
            </a:r>
            <a:r>
              <a:rPr lang="es-CO" sz="1800" b="1" i="0" u="none" strike="noStrike" cap="none">
                <a:solidFill>
                  <a:schemeClr val="dk1"/>
                </a:solidFill>
                <a:latin typeface="Arial"/>
                <a:ea typeface="Arial"/>
                <a:cs typeface="Arial"/>
                <a:sym typeface="Arial"/>
              </a:rPr>
              <a:t>dataframe</a:t>
            </a:r>
            <a:r>
              <a:rPr lang="es-CO" sz="1800" b="0" i="0" u="none" strike="noStrike" cap="none">
                <a:solidFill>
                  <a:schemeClr val="dk1"/>
                </a:solidFill>
                <a:latin typeface="Arial"/>
                <a:ea typeface="Arial"/>
                <a:cs typeface="Arial"/>
                <a:sym typeface="Arial"/>
              </a:rPr>
              <a:t> de test (test.record) con los archivos de imágenes y sus labels.</a:t>
            </a:r>
            <a:endParaRPr sz="1800" b="0" i="0" u="none" strike="noStrike" cap="none">
              <a:solidFill>
                <a:schemeClr val="dk1"/>
              </a:solidFill>
              <a:latin typeface="Arial"/>
              <a:ea typeface="Arial"/>
              <a:cs typeface="Arial"/>
              <a:sym typeface="Arial"/>
            </a:endParaRPr>
          </a:p>
        </p:txBody>
      </p:sp>
      <p:sp>
        <p:nvSpPr>
          <p:cNvPr id="341" name="Google Shape;341;p40"/>
          <p:cNvSpPr txBox="1"/>
          <p:nvPr/>
        </p:nvSpPr>
        <p:spPr>
          <a:xfrm>
            <a:off x="1256549" y="4392408"/>
            <a:ext cx="8918234" cy="1477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CO" sz="1800" b="1" i="0" u="none" strike="noStrike" cap="none">
                <a:solidFill>
                  <a:srgbClr val="000000"/>
                </a:solidFill>
                <a:latin typeface="Arial"/>
                <a:ea typeface="Arial"/>
                <a:cs typeface="Arial"/>
                <a:sym typeface="Arial"/>
              </a:rPr>
              <a:t>Donde:</a:t>
            </a:r>
            <a:endParaRPr sz="2400" b="1"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800" b="1" i="0" u="none" strike="noStrike" cap="none">
                <a:solidFill>
                  <a:srgbClr val="000000"/>
                </a:solidFill>
                <a:latin typeface="Arial"/>
                <a:ea typeface="Arial"/>
                <a:cs typeface="Arial"/>
                <a:sym typeface="Arial"/>
              </a:rPr>
              <a:t>Csv_input</a:t>
            </a:r>
            <a:r>
              <a:rPr lang="es-CO" sz="1800" b="0" i="0" u="none" strike="noStrike" cap="none">
                <a:solidFill>
                  <a:srgbClr val="000000"/>
                </a:solidFill>
                <a:latin typeface="Arial"/>
                <a:ea typeface="Arial"/>
                <a:cs typeface="Arial"/>
                <a:sym typeface="Arial"/>
              </a:rPr>
              <a:t>, es la ubicación del archivo CSV con la lista de imágenes</a:t>
            </a:r>
            <a:endParaRPr sz="2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800" b="1" i="0" u="none" strike="noStrike" cap="none">
                <a:solidFill>
                  <a:srgbClr val="000000"/>
                </a:solidFill>
                <a:latin typeface="Arial"/>
                <a:ea typeface="Arial"/>
                <a:cs typeface="Arial"/>
                <a:sym typeface="Arial"/>
              </a:rPr>
              <a:t>Output_path</a:t>
            </a:r>
            <a:r>
              <a:rPr lang="es-CO" sz="1800" b="0" i="0" u="none" strike="noStrike" cap="none">
                <a:solidFill>
                  <a:srgbClr val="000000"/>
                </a:solidFill>
                <a:latin typeface="Arial"/>
                <a:ea typeface="Arial"/>
                <a:cs typeface="Arial"/>
                <a:sym typeface="Arial"/>
              </a:rPr>
              <a:t>, es la ubicación donde se va a generar el archivo .record.</a:t>
            </a:r>
            <a:endParaRPr sz="2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800" b="1" i="0" u="none" strike="noStrike" cap="none">
                <a:solidFill>
                  <a:srgbClr val="000000"/>
                </a:solidFill>
                <a:latin typeface="Arial"/>
                <a:ea typeface="Arial"/>
                <a:cs typeface="Arial"/>
                <a:sym typeface="Arial"/>
              </a:rPr>
              <a:t>Img_path</a:t>
            </a:r>
            <a:r>
              <a:rPr lang="es-CO" sz="1800" b="0" i="0" u="none" strike="noStrike" cap="none">
                <a:solidFill>
                  <a:srgbClr val="000000"/>
                </a:solidFill>
                <a:latin typeface="Arial"/>
                <a:ea typeface="Arial"/>
                <a:cs typeface="Arial"/>
                <a:sym typeface="Arial"/>
              </a:rPr>
              <a:t>, es la ubicación donde están las imágenes de test </a:t>
            </a:r>
            <a:endParaRPr sz="2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800" b="1" i="0" u="none" strike="noStrike" cap="none">
                <a:solidFill>
                  <a:srgbClr val="000000"/>
                </a:solidFill>
                <a:latin typeface="Arial"/>
                <a:ea typeface="Arial"/>
                <a:cs typeface="Arial"/>
                <a:sym typeface="Arial"/>
              </a:rPr>
              <a:t>Label_map</a:t>
            </a:r>
            <a:r>
              <a:rPr lang="es-CO" sz="1800" b="0" i="0" u="none" strike="noStrike" cap="none">
                <a:solidFill>
                  <a:srgbClr val="000000"/>
                </a:solidFill>
                <a:latin typeface="Arial"/>
                <a:ea typeface="Arial"/>
                <a:cs typeface="Arial"/>
                <a:sym typeface="Arial"/>
              </a:rPr>
              <a:t>, es la ubicación del archivo label_map.pbtxt</a:t>
            </a:r>
            <a:endParaRPr sz="2400" b="0" i="0" u="none" strike="noStrike" cap="none">
              <a:solidFill>
                <a:schemeClr val="dk1"/>
              </a:solidFill>
              <a:latin typeface="Calibri"/>
              <a:ea typeface="Calibri"/>
              <a:cs typeface="Calibri"/>
              <a:sym typeface="Calibri"/>
            </a:endParaRPr>
          </a:p>
        </p:txBody>
      </p:sp>
      <p:sp>
        <p:nvSpPr>
          <p:cNvPr id="342" name="Google Shape;342;p40"/>
          <p:cNvSpPr/>
          <p:nvPr/>
        </p:nvSpPr>
        <p:spPr>
          <a:xfrm>
            <a:off x="1239140" y="2572559"/>
            <a:ext cx="10952860" cy="1384954"/>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8000"/>
                </a:solidFill>
                <a:latin typeface="Courier New"/>
                <a:ea typeface="Courier New"/>
                <a:cs typeface="Courier New"/>
                <a:sym typeface="Courier New"/>
              </a:rPr>
              <a:t># Generando el archivo  test.record</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FF"/>
                </a:solidFill>
                <a:latin typeface="Courier New"/>
                <a:ea typeface="Courier New"/>
                <a:cs typeface="Courier New"/>
                <a:sym typeface="Courier New"/>
              </a:rPr>
              <a:t>!</a:t>
            </a:r>
            <a:r>
              <a:rPr lang="es-CO" sz="1400" b="0" i="0" u="none" strike="noStrike" cap="none">
                <a:solidFill>
                  <a:srgbClr val="000000"/>
                </a:solidFill>
                <a:latin typeface="Courier New"/>
                <a:ea typeface="Courier New"/>
                <a:cs typeface="Courier New"/>
                <a:sym typeface="Courier New"/>
              </a:rPr>
              <a:t>python /content/drive/My\ Drive/deteccion_objectos/csv_a_tf_v2.py --csv_input=/content/drive/My\ Drive/deteccion_objectos/csv/test_labels.csv --output_path=/content/drive/My\ Drive/deteccion_objectos/TFRecords/test.record --img_path=/content/drive/My\ Drive/deteccion_objectos/img_test --label_map /content/drive/My\ Drive/deteccion_objectos/configuracion/label_map.pbtxt</a:t>
            </a:r>
            <a:endParaRPr sz="14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
        <p:cNvGrpSpPr/>
        <p:nvPr/>
      </p:nvGrpSpPr>
      <p:grpSpPr>
        <a:xfrm>
          <a:off x="0" y="0"/>
          <a:ext cx="0" cy="0"/>
          <a:chOff x="0" y="0"/>
          <a:chExt cx="0" cy="0"/>
        </a:xfrm>
      </p:grpSpPr>
      <p:sp>
        <p:nvSpPr>
          <p:cNvPr id="347" name="Google Shape;347;p41"/>
          <p:cNvSpPr txBox="1"/>
          <p:nvPr/>
        </p:nvSpPr>
        <p:spPr>
          <a:xfrm>
            <a:off x="1614197" y="475862"/>
            <a:ext cx="746156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200" b="1" i="0" u="none" strike="noStrike" cap="none">
                <a:solidFill>
                  <a:srgbClr val="0D5274"/>
                </a:solidFill>
                <a:latin typeface="Calibri"/>
                <a:ea typeface="Calibri"/>
                <a:cs typeface="Calibri"/>
                <a:sym typeface="Calibri"/>
              </a:rPr>
              <a:t>3.5.2 Crear dataframe de test</a:t>
            </a:r>
            <a:endParaRPr sz="3200" b="0" i="0" u="none" strike="noStrike" cap="none">
              <a:solidFill>
                <a:srgbClr val="000000"/>
              </a:solidFill>
              <a:latin typeface="Arial"/>
              <a:ea typeface="Arial"/>
              <a:cs typeface="Arial"/>
              <a:sym typeface="Arial"/>
            </a:endParaRPr>
          </a:p>
        </p:txBody>
      </p:sp>
      <p:sp>
        <p:nvSpPr>
          <p:cNvPr id="348" name="Google Shape;348;p41"/>
          <p:cNvSpPr txBox="1"/>
          <p:nvPr/>
        </p:nvSpPr>
        <p:spPr>
          <a:xfrm>
            <a:off x="1210962" y="1495532"/>
            <a:ext cx="10981038" cy="1200288"/>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s-CO" sz="1800" b="0" i="0" u="none" strike="noStrike" cap="none">
                <a:solidFill>
                  <a:schemeClr val="dk1"/>
                </a:solidFill>
                <a:latin typeface="Arial"/>
                <a:ea typeface="Arial"/>
                <a:cs typeface="Arial"/>
                <a:sym typeface="Arial"/>
              </a:rPr>
              <a:t>Los dos procesos anteriores nos deben crear dos archivo:</a:t>
            </a:r>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s-CO" sz="1800" b="0" i="0" u="none" strike="noStrike" cap="none">
                <a:solidFill>
                  <a:schemeClr val="dk1"/>
                </a:solidFill>
                <a:latin typeface="Arial"/>
                <a:ea typeface="Arial"/>
                <a:cs typeface="Arial"/>
                <a:sym typeface="Arial"/>
              </a:rPr>
              <a:t>Test.record</a:t>
            </a:r>
            <a:endParaRPr sz="1800" b="0" i="0" u="none" strike="noStrike" cap="none">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s-CO" sz="1800" b="0" i="0" u="none" strike="noStrike" cap="none">
                <a:solidFill>
                  <a:schemeClr val="dk1"/>
                </a:solidFill>
                <a:latin typeface="Arial"/>
                <a:ea typeface="Arial"/>
                <a:cs typeface="Arial"/>
                <a:sym typeface="Arial"/>
              </a:rPr>
              <a:t>Train.record</a:t>
            </a:r>
            <a:endParaRPr sz="1800" b="0" i="0" u="none" strike="noStrike" cap="none">
              <a:solidFill>
                <a:schemeClr val="dk1"/>
              </a:solidFill>
              <a:latin typeface="Arial"/>
              <a:ea typeface="Arial"/>
              <a:cs typeface="Arial"/>
              <a:sym typeface="Arial"/>
            </a:endParaRPr>
          </a:p>
        </p:txBody>
      </p:sp>
      <p:pic>
        <p:nvPicPr>
          <p:cNvPr id="349" name="Google Shape;349;p41"/>
          <p:cNvPicPr preferRelativeResize="0"/>
          <p:nvPr/>
        </p:nvPicPr>
        <p:blipFill rotWithShape="1">
          <a:blip r:embed="rId4">
            <a:alphaModFix/>
          </a:blip>
          <a:srcRect/>
          <a:stretch/>
        </p:blipFill>
        <p:spPr>
          <a:xfrm>
            <a:off x="3595687" y="2828924"/>
            <a:ext cx="7262813" cy="1743075"/>
          </a:xfrm>
          <a:prstGeom prst="rect">
            <a:avLst/>
          </a:prstGeom>
          <a:noFill/>
          <a:ln>
            <a:noFill/>
          </a:ln>
        </p:spPr>
      </p:pic>
      <p:sp>
        <p:nvSpPr>
          <p:cNvPr id="350" name="Google Shape;350;p41"/>
          <p:cNvSpPr/>
          <p:nvPr/>
        </p:nvSpPr>
        <p:spPr>
          <a:xfrm>
            <a:off x="1378424" y="5214554"/>
            <a:ext cx="831148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chemeClr val="dk1"/>
                </a:solidFill>
                <a:latin typeface="Calibri"/>
                <a:ea typeface="Calibri"/>
                <a:cs typeface="Calibri"/>
                <a:sym typeface="Calibri"/>
              </a:rPr>
              <a:t>Estos dos archivos contienen la información de todas las imágenes y de las coordenadas de los objetos que marcamos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Google Shape;157;p2"/>
          <p:cNvSpPr txBox="1"/>
          <p:nvPr/>
        </p:nvSpPr>
        <p:spPr>
          <a:xfrm>
            <a:off x="127633" y="2932836"/>
            <a:ext cx="12127035" cy="33547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dirty="0" err="1">
                <a:solidFill>
                  <a:srgbClr val="FFC000"/>
                </a:solidFill>
                <a:latin typeface="Calibri"/>
                <a:ea typeface="Calibri"/>
                <a:cs typeface="Calibri"/>
                <a:sym typeface="Calibri"/>
              </a:rPr>
              <a:t>Faculty</a:t>
            </a:r>
            <a:r>
              <a:rPr lang="es-CO" sz="3200" b="1" i="0" u="none" strike="noStrike" cap="none" dirty="0">
                <a:solidFill>
                  <a:srgbClr val="FFC000"/>
                </a:solidFill>
                <a:latin typeface="Calibri"/>
                <a:ea typeface="Calibri"/>
                <a:cs typeface="Calibri"/>
                <a:sym typeface="Calibri"/>
              </a:rPr>
              <a:t>: </a:t>
            </a:r>
            <a:r>
              <a:rPr lang="es-CO" sz="3200" b="0" i="0" u="none" strike="noStrike" cap="none" dirty="0" err="1">
                <a:solidFill>
                  <a:srgbClr val="FFC000"/>
                </a:solidFill>
                <a:latin typeface="Calibri"/>
                <a:ea typeface="Calibri"/>
                <a:cs typeface="Calibri"/>
                <a:sym typeface="Calibri"/>
              </a:rPr>
              <a:t>systems</a:t>
            </a:r>
            <a:r>
              <a:rPr lang="es-CO" sz="3200" b="0" i="0" u="none" strike="noStrike" cap="none" dirty="0">
                <a:solidFill>
                  <a:srgbClr val="FFC000"/>
                </a:solidFill>
                <a:latin typeface="Calibri"/>
                <a:ea typeface="Calibri"/>
                <a:cs typeface="Calibri"/>
                <a:sym typeface="Calibri"/>
              </a:rPr>
              <a:t> </a:t>
            </a:r>
            <a:r>
              <a:rPr lang="es-CO" sz="3200" b="0" i="0" u="none" strike="noStrike" cap="none" dirty="0" err="1">
                <a:solidFill>
                  <a:srgbClr val="FFC000"/>
                </a:solidFill>
                <a:latin typeface="Calibri"/>
                <a:ea typeface="Calibri"/>
                <a:cs typeface="Calibri"/>
                <a:sym typeface="Calibri"/>
              </a:rPr>
              <a:t>engineer</a:t>
            </a:r>
            <a:endParaRPr sz="3200" b="0" i="0" u="none" strike="noStrike" cap="none" dirty="0">
              <a:solidFill>
                <a:srgbClr val="FFC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r>
              <a:rPr lang="es-CO" sz="3200" b="1" i="0" u="none" strike="noStrike" cap="none" dirty="0" err="1">
                <a:solidFill>
                  <a:srgbClr val="FFC000"/>
                </a:solidFill>
                <a:latin typeface="Calibri"/>
                <a:ea typeface="Calibri"/>
                <a:cs typeface="Calibri"/>
                <a:sym typeface="Calibri"/>
              </a:rPr>
              <a:t>Course</a:t>
            </a:r>
            <a:r>
              <a:rPr lang="es-CO" sz="3200" b="1" i="0" u="none" strike="noStrike" cap="none" dirty="0">
                <a:solidFill>
                  <a:srgbClr val="FFC000"/>
                </a:solidFill>
                <a:latin typeface="Calibri"/>
                <a:ea typeface="Calibri"/>
                <a:cs typeface="Calibri"/>
                <a:sym typeface="Calibri"/>
              </a:rPr>
              <a:t>: </a:t>
            </a:r>
            <a:r>
              <a:rPr lang="es-CO" sz="3200" b="0" i="0" u="none" strike="noStrike" cap="none" dirty="0">
                <a:solidFill>
                  <a:srgbClr val="FFC000"/>
                </a:solidFill>
                <a:latin typeface="Calibri"/>
                <a:ea typeface="Calibri"/>
                <a:cs typeface="Calibri"/>
                <a:sym typeface="Calibri"/>
              </a:rPr>
              <a:t>Deep Learning</a:t>
            </a:r>
            <a:endParaRPr sz="3200" b="1" i="0" u="none" strike="noStrike" cap="none" dirty="0">
              <a:solidFill>
                <a:srgbClr val="FFC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r>
              <a:rPr lang="es-CO" sz="3200" b="1" i="0" u="none" strike="noStrike" cap="none" dirty="0" err="1">
                <a:solidFill>
                  <a:srgbClr val="FFC000"/>
                </a:solidFill>
                <a:latin typeface="Calibri"/>
                <a:ea typeface="Calibri"/>
                <a:cs typeface="Calibri"/>
                <a:sym typeface="Calibri"/>
              </a:rPr>
              <a:t>Topic</a:t>
            </a:r>
            <a:r>
              <a:rPr lang="es-CO" sz="3200" b="1" i="0" u="none" strike="noStrike" cap="none" dirty="0">
                <a:solidFill>
                  <a:srgbClr val="FFC000"/>
                </a:solidFill>
                <a:latin typeface="Calibri"/>
                <a:ea typeface="Calibri"/>
                <a:cs typeface="Calibri"/>
                <a:sym typeface="Calibri"/>
              </a:rPr>
              <a:t>:  </a:t>
            </a:r>
            <a:r>
              <a:rPr lang="es-CO" sz="3200" b="0" i="0" u="none" strike="noStrike" cap="none" dirty="0">
                <a:solidFill>
                  <a:srgbClr val="FFC000"/>
                </a:solidFill>
                <a:latin typeface="Calibri"/>
                <a:ea typeface="Calibri"/>
                <a:cs typeface="Calibri"/>
                <a:sym typeface="Calibri"/>
              </a:rPr>
              <a:t>CNN-visión por computadora (</a:t>
            </a:r>
            <a:r>
              <a:rPr lang="es-CO" sz="3200" b="0" i="0" u="none" strike="noStrike" cap="none" dirty="0" err="1">
                <a:solidFill>
                  <a:srgbClr val="FFC000"/>
                </a:solidFill>
                <a:latin typeface="Calibri"/>
                <a:ea typeface="Calibri"/>
                <a:cs typeface="Calibri"/>
                <a:sym typeface="Calibri"/>
              </a:rPr>
              <a:t>development</a:t>
            </a:r>
            <a:r>
              <a:rPr lang="es-CO" sz="3200" b="0" i="0" u="none" strike="noStrike" cap="none" dirty="0">
                <a:solidFill>
                  <a:srgbClr val="FFC000"/>
                </a:solidFill>
                <a:latin typeface="Calibri"/>
                <a:ea typeface="Calibri"/>
                <a:cs typeface="Calibri"/>
                <a:sym typeface="Calibri"/>
              </a:rPr>
              <a:t> </a:t>
            </a:r>
            <a:r>
              <a:rPr lang="es-CO" sz="3200" b="0" i="0" u="none" strike="noStrike" cap="none" dirty="0" err="1">
                <a:solidFill>
                  <a:srgbClr val="FFC000"/>
                </a:solidFill>
                <a:latin typeface="Calibri"/>
                <a:ea typeface="Calibri"/>
                <a:cs typeface="Calibri"/>
                <a:sym typeface="Calibri"/>
              </a:rPr>
              <a:t>environment</a:t>
            </a:r>
            <a:r>
              <a:rPr lang="es-CO" sz="3200" b="0" i="0" u="none" strike="noStrike" cap="none" dirty="0">
                <a:solidFill>
                  <a:srgbClr val="FFC000"/>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s-CO" sz="2800" b="1" i="0" u="none" strike="noStrike" cap="none" dirty="0">
                <a:solidFill>
                  <a:srgbClr val="FFC000"/>
                </a:solidFill>
                <a:latin typeface="Calibri"/>
                <a:ea typeface="Calibri"/>
                <a:cs typeface="Calibri"/>
                <a:sym typeface="Calibri"/>
              </a:rPr>
              <a:t>___________________________________________</a:t>
            </a:r>
            <a:endParaRPr sz="1400" b="0" i="0" u="none" strike="noStrike" cap="none" dirty="0">
              <a:solidFill>
                <a:srgbClr val="FFC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s-CO" sz="2800" b="1" i="0" u="none" strike="noStrike" cap="none" dirty="0" err="1">
                <a:solidFill>
                  <a:srgbClr val="FFC000"/>
                </a:solidFill>
                <a:latin typeface="Calibri"/>
                <a:ea typeface="Calibri"/>
                <a:cs typeface="Calibri"/>
                <a:sym typeface="Calibri"/>
              </a:rPr>
              <a:t>Professor</a:t>
            </a:r>
            <a:r>
              <a:rPr lang="es-CO" sz="2800" b="1" i="0" u="none" strike="noStrike" cap="none" dirty="0">
                <a:solidFill>
                  <a:srgbClr val="FFC000"/>
                </a:solidFill>
                <a:latin typeface="Calibri"/>
                <a:ea typeface="Calibri"/>
                <a:cs typeface="Calibri"/>
                <a:sym typeface="Calibri"/>
              </a:rPr>
              <a:t>:</a:t>
            </a:r>
            <a:r>
              <a:rPr lang="es-CO" sz="2800" b="0" i="0" u="none" strike="noStrike" cap="none" dirty="0">
                <a:solidFill>
                  <a:srgbClr val="FFC000"/>
                </a:solidFill>
                <a:latin typeface="Calibri"/>
                <a:ea typeface="Calibri"/>
                <a:cs typeface="Calibri"/>
                <a:sym typeface="Calibri"/>
              </a:rPr>
              <a:t> 	Luis Fernando Castellanos Guarin</a:t>
            </a:r>
            <a:endParaRPr sz="1400" b="0" i="0" u="none" strike="noStrike" cap="none" dirty="0">
              <a:solidFill>
                <a:srgbClr val="FFC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s-CO" sz="2800" b="1" i="0" u="none" strike="noStrike" cap="none" dirty="0">
                <a:solidFill>
                  <a:srgbClr val="FFC000"/>
                </a:solidFill>
                <a:latin typeface="Calibri"/>
                <a:ea typeface="Calibri"/>
                <a:cs typeface="Calibri"/>
                <a:sym typeface="Calibri"/>
              </a:rPr>
              <a:t>Email:</a:t>
            </a:r>
            <a:r>
              <a:rPr lang="es-CO" sz="2800" b="0" i="0" u="none" strike="noStrike" cap="none" dirty="0">
                <a:solidFill>
                  <a:srgbClr val="FFC000"/>
                </a:solidFill>
                <a:latin typeface="Calibri"/>
                <a:ea typeface="Calibri"/>
                <a:cs typeface="Calibri"/>
                <a:sym typeface="Calibri"/>
              </a:rPr>
              <a:t> 	</a:t>
            </a:r>
            <a:r>
              <a:rPr lang="es-CO" sz="2800" b="0" i="0" u="sng" strike="noStrike" cap="none" dirty="0">
                <a:solidFill>
                  <a:srgbClr val="FFC000"/>
                </a:solidFill>
                <a:latin typeface="Calibri"/>
                <a:ea typeface="Calibri"/>
                <a:cs typeface="Calibri"/>
                <a:sym typeface="Calibri"/>
                <a:hlinkClick r:id="rId4"/>
              </a:rPr>
              <a:t>Luis.castellanosg@usantoto.edu.co</a:t>
            </a:r>
            <a:endParaRPr sz="2800" b="0" i="0" u="none" strike="noStrike" cap="none" dirty="0">
              <a:solidFill>
                <a:srgbClr val="FFC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s-CO" sz="2800" b="1" i="0" u="none" strike="noStrike" cap="none" dirty="0" err="1">
                <a:solidFill>
                  <a:srgbClr val="FFC000"/>
                </a:solidFill>
                <a:latin typeface="Calibri"/>
                <a:ea typeface="Calibri"/>
                <a:cs typeface="Calibri"/>
                <a:sym typeface="Calibri"/>
              </a:rPr>
              <a:t>Phone</a:t>
            </a:r>
            <a:r>
              <a:rPr lang="es-CO" sz="2800" b="1" i="0" u="none" strike="noStrike" cap="none" dirty="0">
                <a:solidFill>
                  <a:srgbClr val="FFC000"/>
                </a:solidFill>
                <a:latin typeface="Calibri"/>
                <a:ea typeface="Calibri"/>
                <a:cs typeface="Calibri"/>
                <a:sym typeface="Calibri"/>
              </a:rPr>
              <a:t>: </a:t>
            </a:r>
            <a:r>
              <a:rPr lang="es-CO" sz="2800" b="0" i="0" u="none" strike="noStrike" cap="none" dirty="0">
                <a:solidFill>
                  <a:srgbClr val="FFC000"/>
                </a:solidFill>
                <a:latin typeface="Calibri"/>
                <a:ea typeface="Calibri"/>
                <a:cs typeface="Calibri"/>
                <a:sym typeface="Calibri"/>
              </a:rPr>
              <a:t>     	3214582098</a:t>
            </a:r>
            <a:endParaRPr sz="3200" b="0" i="0" u="none" strike="noStrike" cap="none" dirty="0">
              <a:solidFill>
                <a:srgbClr val="FFC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4"/>
        <p:cNvGrpSpPr/>
        <p:nvPr/>
      </p:nvGrpSpPr>
      <p:grpSpPr>
        <a:xfrm>
          <a:off x="0" y="0"/>
          <a:ext cx="0" cy="0"/>
          <a:chOff x="0" y="0"/>
          <a:chExt cx="0" cy="0"/>
        </a:xfrm>
      </p:grpSpPr>
      <p:sp>
        <p:nvSpPr>
          <p:cNvPr id="355" name="Google Shape;355;p42"/>
          <p:cNvSpPr/>
          <p:nvPr/>
        </p:nvSpPr>
        <p:spPr>
          <a:xfrm>
            <a:off x="1232174" y="3956237"/>
            <a:ext cx="7543336" cy="2688546"/>
          </a:xfrm>
          <a:prstGeom prst="rect">
            <a:avLst/>
          </a:prstGeom>
          <a:solidFill>
            <a:srgbClr val="ACB8CA"/>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6" name="Google Shape;356;p42"/>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0D5274"/>
                </a:solidFill>
                <a:latin typeface="Calibri"/>
                <a:ea typeface="Calibri"/>
                <a:cs typeface="Calibri"/>
                <a:sym typeface="Calibri"/>
              </a:rPr>
              <a:t>Proceso Global</a:t>
            </a:r>
            <a:endParaRPr sz="1400" b="0" i="0" u="none" strike="noStrike" cap="none">
              <a:solidFill>
                <a:srgbClr val="000000"/>
              </a:solidFill>
              <a:latin typeface="Arial"/>
              <a:ea typeface="Arial"/>
              <a:cs typeface="Arial"/>
              <a:sym typeface="Arial"/>
            </a:endParaRPr>
          </a:p>
        </p:txBody>
      </p:sp>
      <p:sp>
        <p:nvSpPr>
          <p:cNvPr id="357" name="Google Shape;357;p42"/>
          <p:cNvSpPr txBox="1"/>
          <p:nvPr/>
        </p:nvSpPr>
        <p:spPr>
          <a:xfrm>
            <a:off x="1232174" y="2927445"/>
            <a:ext cx="1086836" cy="646331"/>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Etiquetar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Imágenes</a:t>
            </a:r>
            <a:endParaRPr sz="1400" b="0" i="0" u="none" strike="noStrike" cap="none">
              <a:solidFill>
                <a:srgbClr val="000000"/>
              </a:solidFill>
              <a:latin typeface="Arial"/>
              <a:ea typeface="Arial"/>
              <a:cs typeface="Arial"/>
              <a:sym typeface="Arial"/>
            </a:endParaRPr>
          </a:p>
        </p:txBody>
      </p:sp>
      <p:sp>
        <p:nvSpPr>
          <p:cNvPr id="358" name="Google Shape;358;p42"/>
          <p:cNvSpPr txBox="1"/>
          <p:nvPr/>
        </p:nvSpPr>
        <p:spPr>
          <a:xfrm>
            <a:off x="2546901" y="2927445"/>
            <a:ext cx="1274468" cy="646290"/>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Generar listas CSV</a:t>
            </a:r>
            <a:endParaRPr sz="1400" b="0" i="0" u="none" strike="noStrike" cap="none">
              <a:solidFill>
                <a:srgbClr val="000000"/>
              </a:solidFill>
              <a:latin typeface="Arial"/>
              <a:ea typeface="Arial"/>
              <a:cs typeface="Arial"/>
              <a:sym typeface="Arial"/>
            </a:endParaRPr>
          </a:p>
        </p:txBody>
      </p:sp>
      <p:sp>
        <p:nvSpPr>
          <p:cNvPr id="359" name="Google Shape;359;p42"/>
          <p:cNvSpPr txBox="1"/>
          <p:nvPr/>
        </p:nvSpPr>
        <p:spPr>
          <a:xfrm>
            <a:off x="5487283" y="2927445"/>
            <a:ext cx="1655927" cy="646290"/>
          </a:xfrm>
          <a:prstGeom prst="rect">
            <a:avLst/>
          </a:prstGeom>
          <a:solidFill>
            <a:srgbClr val="FF0000"/>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Entrenar grafo inferencial</a:t>
            </a:r>
            <a:endParaRPr sz="1400" b="0" i="0" u="none" strike="noStrike" cap="none">
              <a:solidFill>
                <a:srgbClr val="000000"/>
              </a:solidFill>
              <a:latin typeface="Arial"/>
              <a:ea typeface="Arial"/>
              <a:cs typeface="Arial"/>
              <a:sym typeface="Arial"/>
            </a:endParaRPr>
          </a:p>
        </p:txBody>
      </p:sp>
      <p:sp>
        <p:nvSpPr>
          <p:cNvPr id="360" name="Google Shape;360;p42"/>
          <p:cNvSpPr txBox="1"/>
          <p:nvPr/>
        </p:nvSpPr>
        <p:spPr>
          <a:xfrm>
            <a:off x="4049260" y="2927445"/>
            <a:ext cx="1274468" cy="646290"/>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Generar TFRecords</a:t>
            </a:r>
            <a:endParaRPr sz="1800" b="0" i="0" u="none" strike="noStrike" cap="none">
              <a:solidFill>
                <a:schemeClr val="dk1"/>
              </a:solidFill>
              <a:latin typeface="Calibri"/>
              <a:ea typeface="Calibri"/>
              <a:cs typeface="Calibri"/>
              <a:sym typeface="Calibri"/>
            </a:endParaRPr>
          </a:p>
        </p:txBody>
      </p:sp>
      <p:sp>
        <p:nvSpPr>
          <p:cNvPr id="361" name="Google Shape;361;p42"/>
          <p:cNvSpPr txBox="1"/>
          <p:nvPr/>
        </p:nvSpPr>
        <p:spPr>
          <a:xfrm>
            <a:off x="7334067" y="2927445"/>
            <a:ext cx="1655927"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Congelar grafo inferencial</a:t>
            </a:r>
            <a:endParaRPr sz="1400" b="0" i="0" u="none" strike="noStrike" cap="none">
              <a:solidFill>
                <a:srgbClr val="000000"/>
              </a:solidFill>
              <a:latin typeface="Arial"/>
              <a:ea typeface="Arial"/>
              <a:cs typeface="Arial"/>
              <a:sym typeface="Arial"/>
            </a:endParaRPr>
          </a:p>
        </p:txBody>
      </p:sp>
      <p:cxnSp>
        <p:nvCxnSpPr>
          <p:cNvPr id="362" name="Google Shape;362;p42"/>
          <p:cNvCxnSpPr>
            <a:stCxn id="357" idx="3"/>
            <a:endCxn id="358" idx="1"/>
          </p:cNvCxnSpPr>
          <p:nvPr/>
        </p:nvCxnSpPr>
        <p:spPr>
          <a:xfrm>
            <a:off x="2319010" y="3250610"/>
            <a:ext cx="2280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363" name="Google Shape;363;p42"/>
          <p:cNvCxnSpPr>
            <a:stCxn id="358" idx="3"/>
            <a:endCxn id="360" idx="1"/>
          </p:cNvCxnSpPr>
          <p:nvPr/>
        </p:nvCxnSpPr>
        <p:spPr>
          <a:xfrm>
            <a:off x="3821369" y="3250590"/>
            <a:ext cx="2280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364" name="Google Shape;364;p42"/>
          <p:cNvCxnSpPr>
            <a:stCxn id="360" idx="3"/>
            <a:endCxn id="359" idx="1"/>
          </p:cNvCxnSpPr>
          <p:nvPr/>
        </p:nvCxnSpPr>
        <p:spPr>
          <a:xfrm>
            <a:off x="5323728" y="3250590"/>
            <a:ext cx="1635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365" name="Google Shape;365;p42"/>
          <p:cNvSpPr txBox="1"/>
          <p:nvPr/>
        </p:nvSpPr>
        <p:spPr>
          <a:xfrm>
            <a:off x="9203798" y="2927445"/>
            <a:ext cx="1455092"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Convertir grafo a tflite</a:t>
            </a:r>
            <a:endParaRPr sz="1400" b="0" i="0" u="none" strike="noStrike" cap="none">
              <a:solidFill>
                <a:srgbClr val="000000"/>
              </a:solidFill>
              <a:latin typeface="Arial"/>
              <a:ea typeface="Arial"/>
              <a:cs typeface="Arial"/>
              <a:sym typeface="Arial"/>
            </a:endParaRPr>
          </a:p>
        </p:txBody>
      </p:sp>
      <p:cxnSp>
        <p:nvCxnSpPr>
          <p:cNvPr id="366" name="Google Shape;366;p42"/>
          <p:cNvCxnSpPr>
            <a:stCxn id="359" idx="3"/>
            <a:endCxn id="361" idx="1"/>
          </p:cNvCxnSpPr>
          <p:nvPr/>
        </p:nvCxnSpPr>
        <p:spPr>
          <a:xfrm>
            <a:off x="7143210" y="3250590"/>
            <a:ext cx="1908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367" name="Google Shape;367;p42"/>
          <p:cNvCxnSpPr>
            <a:stCxn id="361" idx="3"/>
            <a:endCxn id="365" idx="1"/>
          </p:cNvCxnSpPr>
          <p:nvPr/>
        </p:nvCxnSpPr>
        <p:spPr>
          <a:xfrm>
            <a:off x="8989994" y="3250590"/>
            <a:ext cx="2139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pic>
        <p:nvPicPr>
          <p:cNvPr id="368" name="Google Shape;368;p42" descr="Teléfono celular icono Vector Illustration - Descargar Vectores ..."/>
          <p:cNvPicPr preferRelativeResize="0"/>
          <p:nvPr/>
        </p:nvPicPr>
        <p:blipFill rotWithShape="1">
          <a:blip r:embed="rId4">
            <a:alphaModFix/>
          </a:blip>
          <a:srcRect l="29628" t="12790" r="29433" b="12060"/>
          <a:stretch/>
        </p:blipFill>
        <p:spPr>
          <a:xfrm>
            <a:off x="11195858" y="1356143"/>
            <a:ext cx="510259" cy="936681"/>
          </a:xfrm>
          <a:prstGeom prst="rect">
            <a:avLst/>
          </a:prstGeom>
          <a:noFill/>
          <a:ln>
            <a:noFill/>
          </a:ln>
        </p:spPr>
      </p:pic>
      <p:cxnSp>
        <p:nvCxnSpPr>
          <p:cNvPr id="369" name="Google Shape;369;p42"/>
          <p:cNvCxnSpPr>
            <a:stCxn id="365" idx="3"/>
            <a:endCxn id="368" idx="2"/>
          </p:cNvCxnSpPr>
          <p:nvPr/>
        </p:nvCxnSpPr>
        <p:spPr>
          <a:xfrm rot="10800000" flipH="1">
            <a:off x="10658890" y="2292690"/>
            <a:ext cx="792000" cy="9579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pic>
        <p:nvPicPr>
          <p:cNvPr id="370" name="Google Shape;370;p42" descr="Reloj inteligente - Iconos gratis de tecnología"/>
          <p:cNvPicPr preferRelativeResize="0"/>
          <p:nvPr/>
        </p:nvPicPr>
        <p:blipFill rotWithShape="1">
          <a:blip r:embed="rId5">
            <a:alphaModFix/>
          </a:blip>
          <a:srcRect l="14634" r="13856"/>
          <a:stretch/>
        </p:blipFill>
        <p:spPr>
          <a:xfrm>
            <a:off x="11370038" y="3647280"/>
            <a:ext cx="772274" cy="1079981"/>
          </a:xfrm>
          <a:prstGeom prst="rect">
            <a:avLst/>
          </a:prstGeom>
          <a:noFill/>
          <a:ln>
            <a:noFill/>
          </a:ln>
        </p:spPr>
      </p:pic>
      <p:cxnSp>
        <p:nvCxnSpPr>
          <p:cNvPr id="371" name="Google Shape;371;p42"/>
          <p:cNvCxnSpPr>
            <a:stCxn id="365" idx="3"/>
            <a:endCxn id="370" idx="1"/>
          </p:cNvCxnSpPr>
          <p:nvPr/>
        </p:nvCxnSpPr>
        <p:spPr>
          <a:xfrm>
            <a:off x="10658890" y="3250590"/>
            <a:ext cx="711000" cy="9366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372" name="Google Shape;372;p42"/>
          <p:cNvSpPr txBox="1"/>
          <p:nvPr/>
        </p:nvSpPr>
        <p:spPr>
          <a:xfrm>
            <a:off x="1232174" y="4033381"/>
            <a:ext cx="7543329"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1" i="0" u="none" strike="noStrike" cap="none">
                <a:solidFill>
                  <a:srgbClr val="000000"/>
                </a:solidFill>
                <a:latin typeface="Arial"/>
                <a:ea typeface="Arial"/>
                <a:cs typeface="Arial"/>
                <a:sym typeface="Arial"/>
              </a:rPr>
              <a:t>Entrada:</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Train.record, test.record y el modelo de detección previamente entrenado llamado ssd_mobilenet_v2_coco </a:t>
            </a:r>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CO" sz="1400" b="1" i="0" u="none" strike="noStrike" cap="none">
                <a:solidFill>
                  <a:srgbClr val="000000"/>
                </a:solidFill>
                <a:latin typeface="Arial"/>
                <a:ea typeface="Arial"/>
                <a:cs typeface="Arial"/>
                <a:sym typeface="Arial"/>
              </a:rPr>
              <a:t>Salidas: </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Con las imágenes y las dos listas CSV, se fabricaran dos archivos .record que se guardaran en la carpeta </a:t>
            </a:r>
            <a:r>
              <a:rPr lang="es-CO" sz="1400" b="1" i="0" u="none" strike="noStrike" cap="none">
                <a:solidFill>
                  <a:srgbClr val="000000"/>
                </a:solidFill>
                <a:latin typeface="Arial"/>
                <a:ea typeface="Arial"/>
                <a:cs typeface="Arial"/>
                <a:sym typeface="Arial"/>
              </a:rPr>
              <a:t>deteccion_objectos\TFRecords (</a:t>
            </a:r>
            <a:r>
              <a:rPr lang="es-CO" sz="1400" b="0" i="0" u="none" strike="noStrike" cap="none">
                <a:solidFill>
                  <a:srgbClr val="000000"/>
                </a:solidFill>
                <a:latin typeface="Arial"/>
                <a:ea typeface="Arial"/>
                <a:cs typeface="Arial"/>
                <a:sym typeface="Arial"/>
              </a:rPr>
              <a:t>estos archivos se usaran para entrenar la red neuronal)</a:t>
            </a:r>
            <a:endParaRPr sz="1400" b="1" i="0" u="none" strike="noStrike" cap="none">
              <a:solidFill>
                <a:srgbClr val="000000"/>
              </a:solidFill>
              <a:latin typeface="Arial"/>
              <a:ea typeface="Arial"/>
              <a:cs typeface="Arial"/>
              <a:sym typeface="Arial"/>
            </a:endParaRPr>
          </a:p>
        </p:txBody>
      </p:sp>
      <p:cxnSp>
        <p:nvCxnSpPr>
          <p:cNvPr id="373" name="Google Shape;373;p42"/>
          <p:cNvCxnSpPr/>
          <p:nvPr/>
        </p:nvCxnSpPr>
        <p:spPr>
          <a:xfrm>
            <a:off x="6221379" y="3573735"/>
            <a:ext cx="0" cy="382502"/>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7"/>
        <p:cNvGrpSpPr/>
        <p:nvPr/>
      </p:nvGrpSpPr>
      <p:grpSpPr>
        <a:xfrm>
          <a:off x="0" y="0"/>
          <a:ext cx="0" cy="0"/>
          <a:chOff x="0" y="0"/>
          <a:chExt cx="0" cy="0"/>
        </a:xfrm>
      </p:grpSpPr>
      <p:sp>
        <p:nvSpPr>
          <p:cNvPr id="378" name="Google Shape;378;p43"/>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4. Entrenar modelo de inferencia.</a:t>
            </a:r>
            <a:endParaRPr sz="1400" b="0" i="0" u="none" strike="noStrike" cap="none">
              <a:solidFill>
                <a:srgbClr val="000000"/>
              </a:solidFill>
              <a:latin typeface="Arial"/>
              <a:ea typeface="Arial"/>
              <a:cs typeface="Arial"/>
              <a:sym typeface="Arial"/>
            </a:endParaRPr>
          </a:p>
        </p:txBody>
      </p:sp>
      <p:sp>
        <p:nvSpPr>
          <p:cNvPr id="379" name="Google Shape;379;p43"/>
          <p:cNvSpPr txBox="1"/>
          <p:nvPr/>
        </p:nvSpPr>
        <p:spPr>
          <a:xfrm>
            <a:off x="1625600" y="1305362"/>
            <a:ext cx="10152418" cy="43396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1" i="0" u="none" strike="noStrike" cap="none">
                <a:solidFill>
                  <a:schemeClr val="dk1"/>
                </a:solidFill>
                <a:latin typeface="Arial"/>
                <a:ea typeface="Arial"/>
                <a:cs typeface="Arial"/>
                <a:sym typeface="Arial"/>
              </a:rPr>
              <a:t>Para realizar el proceso de entrenamiento, necesitaremos:</a:t>
            </a:r>
            <a:endParaRPr sz="1400" b="0" i="0" u="none" strike="noStrike" cap="none">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1" indent="-457200" algn="l" rtl="0">
              <a:lnSpc>
                <a:spcPct val="100000"/>
              </a:lnSpc>
              <a:spcBef>
                <a:spcPts val="0"/>
              </a:spcBef>
              <a:spcAft>
                <a:spcPts val="0"/>
              </a:spcAft>
              <a:buClr>
                <a:schemeClr val="dk1"/>
              </a:buClr>
              <a:buSzPts val="1800"/>
              <a:buFont typeface="Arial"/>
              <a:buAutoNum type="arabicPeriod"/>
            </a:pPr>
            <a:r>
              <a:rPr lang="es-CO" sz="2400" b="0" i="0" u="none" strike="noStrike" cap="none">
                <a:solidFill>
                  <a:schemeClr val="dk1"/>
                </a:solidFill>
                <a:latin typeface="Arial"/>
                <a:ea typeface="Arial"/>
                <a:cs typeface="Arial"/>
                <a:sym typeface="Arial"/>
              </a:rPr>
              <a:t>Elegir el modelo que entrenaremos (usaremos uno de Google).</a:t>
            </a:r>
            <a:endParaRPr sz="1400" b="0" i="0" u="none" strike="noStrike" cap="none">
              <a:solidFill>
                <a:srgbClr val="000000"/>
              </a:solidFill>
              <a:latin typeface="Arial"/>
              <a:ea typeface="Arial"/>
              <a:cs typeface="Arial"/>
              <a:sym typeface="Arial"/>
            </a:endParaRPr>
          </a:p>
          <a:p>
            <a:pPr marL="457200" marR="0" lvl="1" indent="-22860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a:p>
            <a:pPr marL="457200" marR="0" lvl="1" indent="-457200" algn="l" rtl="0">
              <a:lnSpc>
                <a:spcPct val="100000"/>
              </a:lnSpc>
              <a:spcBef>
                <a:spcPts val="0"/>
              </a:spcBef>
              <a:spcAft>
                <a:spcPts val="0"/>
              </a:spcAft>
              <a:buClr>
                <a:schemeClr val="dk1"/>
              </a:buClr>
              <a:buSzPts val="1800"/>
              <a:buFont typeface="Arial"/>
              <a:buAutoNum type="arabicPeriod"/>
            </a:pPr>
            <a:r>
              <a:rPr lang="es-CO" sz="2400" b="0" i="0" u="none" strike="noStrike" cap="none">
                <a:solidFill>
                  <a:schemeClr val="dk1"/>
                </a:solidFill>
                <a:latin typeface="Arial"/>
                <a:ea typeface="Arial"/>
                <a:cs typeface="Arial"/>
                <a:sym typeface="Arial"/>
              </a:rPr>
              <a:t>Definir hiperparametros.</a:t>
            </a:r>
            <a:endParaRPr/>
          </a:p>
          <a:p>
            <a:pPr marL="457200" marR="0" lvl="1" indent="-342900" algn="l" rtl="0">
              <a:lnSpc>
                <a:spcPct val="100000"/>
              </a:lnSpc>
              <a:spcBef>
                <a:spcPts val="0"/>
              </a:spcBef>
              <a:spcAft>
                <a:spcPts val="0"/>
              </a:spcAft>
              <a:buClr>
                <a:schemeClr val="dk1"/>
              </a:buClr>
              <a:buSzPts val="1800"/>
              <a:buFont typeface="Arial"/>
              <a:buNone/>
            </a:pPr>
            <a:endParaRPr sz="2400" b="0" i="0" u="none" strike="noStrike" cap="none">
              <a:solidFill>
                <a:schemeClr val="dk1"/>
              </a:solidFill>
              <a:latin typeface="Arial"/>
              <a:ea typeface="Arial"/>
              <a:cs typeface="Arial"/>
              <a:sym typeface="Arial"/>
            </a:endParaRPr>
          </a:p>
          <a:p>
            <a:pPr marL="457200" marR="0" lvl="1" indent="-457200" algn="l" rtl="0">
              <a:lnSpc>
                <a:spcPct val="100000"/>
              </a:lnSpc>
              <a:spcBef>
                <a:spcPts val="0"/>
              </a:spcBef>
              <a:spcAft>
                <a:spcPts val="0"/>
              </a:spcAft>
              <a:buClr>
                <a:schemeClr val="dk1"/>
              </a:buClr>
              <a:buSzPts val="1800"/>
              <a:buFont typeface="Arial"/>
              <a:buAutoNum type="arabicPeriod"/>
            </a:pPr>
            <a:r>
              <a:rPr lang="es-CO" sz="2400" b="0" i="0" u="none" strike="noStrike" cap="none">
                <a:solidFill>
                  <a:schemeClr val="dk1"/>
                </a:solidFill>
                <a:latin typeface="Arial"/>
                <a:ea typeface="Arial"/>
                <a:cs typeface="Arial"/>
                <a:sym typeface="Arial"/>
              </a:rPr>
              <a:t>Configurar el proceso de entrenamiento (pipeline)</a:t>
            </a:r>
            <a:endParaRPr/>
          </a:p>
          <a:p>
            <a:pPr marL="457200" marR="0" lvl="1" indent="-342900" algn="l" rtl="0">
              <a:lnSpc>
                <a:spcPct val="100000"/>
              </a:lnSpc>
              <a:spcBef>
                <a:spcPts val="0"/>
              </a:spcBef>
              <a:spcAft>
                <a:spcPts val="0"/>
              </a:spcAft>
              <a:buClr>
                <a:schemeClr val="dk1"/>
              </a:buClr>
              <a:buSzPts val="1800"/>
              <a:buFont typeface="Arial"/>
              <a:buNone/>
            </a:pPr>
            <a:endParaRPr sz="2400" b="0" i="0" u="none" strike="noStrike" cap="none">
              <a:solidFill>
                <a:schemeClr val="dk1"/>
              </a:solidFill>
              <a:latin typeface="Arial"/>
              <a:ea typeface="Arial"/>
              <a:cs typeface="Arial"/>
              <a:sym typeface="Arial"/>
            </a:endParaRPr>
          </a:p>
          <a:p>
            <a:pPr marL="457200" marR="0" lvl="1" indent="-457200" algn="l" rtl="0">
              <a:lnSpc>
                <a:spcPct val="100000"/>
              </a:lnSpc>
              <a:spcBef>
                <a:spcPts val="0"/>
              </a:spcBef>
              <a:spcAft>
                <a:spcPts val="0"/>
              </a:spcAft>
              <a:buClr>
                <a:schemeClr val="dk1"/>
              </a:buClr>
              <a:buSzPts val="1800"/>
              <a:buFont typeface="Arial"/>
              <a:buAutoNum type="arabicPeriod"/>
            </a:pPr>
            <a:r>
              <a:rPr lang="es-CO" sz="2400" b="0" i="0" u="none" strike="noStrike" cap="none">
                <a:solidFill>
                  <a:schemeClr val="dk1"/>
                </a:solidFill>
                <a:latin typeface="Arial"/>
                <a:ea typeface="Arial"/>
                <a:cs typeface="Arial"/>
                <a:sym typeface="Arial"/>
              </a:rPr>
              <a:t>Habilitar tensorboard (para ver el avance del entrenamiento)</a:t>
            </a:r>
            <a:endParaRPr/>
          </a:p>
          <a:p>
            <a:pPr marL="457200" marR="0" lvl="1" indent="-342900" algn="l" rtl="0">
              <a:lnSpc>
                <a:spcPct val="100000"/>
              </a:lnSpc>
              <a:spcBef>
                <a:spcPts val="0"/>
              </a:spcBef>
              <a:spcAft>
                <a:spcPts val="0"/>
              </a:spcAft>
              <a:buClr>
                <a:schemeClr val="dk1"/>
              </a:buClr>
              <a:buSzPts val="1800"/>
              <a:buFont typeface="Arial"/>
              <a:buNone/>
            </a:pPr>
            <a:endParaRPr sz="2400" b="0" i="0" u="none" strike="noStrike" cap="none">
              <a:solidFill>
                <a:schemeClr val="dk1"/>
              </a:solidFill>
              <a:latin typeface="Arial"/>
              <a:ea typeface="Arial"/>
              <a:cs typeface="Arial"/>
              <a:sym typeface="Arial"/>
            </a:endParaRPr>
          </a:p>
          <a:p>
            <a:pPr marL="457200" marR="0" lvl="1" indent="-457200" algn="l" rtl="0">
              <a:lnSpc>
                <a:spcPct val="100000"/>
              </a:lnSpc>
              <a:spcBef>
                <a:spcPts val="0"/>
              </a:spcBef>
              <a:spcAft>
                <a:spcPts val="0"/>
              </a:spcAft>
              <a:buClr>
                <a:schemeClr val="dk1"/>
              </a:buClr>
              <a:buSzPts val="1800"/>
              <a:buFont typeface="Arial"/>
              <a:buAutoNum type="arabicPeriod"/>
            </a:pPr>
            <a:r>
              <a:rPr lang="es-CO" sz="2400" b="0" i="0" u="none" strike="noStrike" cap="none">
                <a:solidFill>
                  <a:schemeClr val="dk1"/>
                </a:solidFill>
                <a:latin typeface="Arial"/>
                <a:ea typeface="Arial"/>
                <a:cs typeface="Arial"/>
                <a:sym typeface="Arial"/>
              </a:rPr>
              <a:t>Entrenar el modelo</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3"/>
        <p:cNvGrpSpPr/>
        <p:nvPr/>
      </p:nvGrpSpPr>
      <p:grpSpPr>
        <a:xfrm>
          <a:off x="0" y="0"/>
          <a:ext cx="0" cy="0"/>
          <a:chOff x="0" y="0"/>
          <a:chExt cx="0" cy="0"/>
        </a:xfrm>
      </p:grpSpPr>
      <p:sp>
        <p:nvSpPr>
          <p:cNvPr id="384" name="Google Shape;384;p44"/>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4.1 Seleccionar un modelo </a:t>
            </a:r>
            <a:endParaRPr sz="1400" b="0" i="0" u="none" strike="noStrike" cap="none">
              <a:solidFill>
                <a:srgbClr val="000000"/>
              </a:solidFill>
              <a:latin typeface="Arial"/>
              <a:ea typeface="Arial"/>
              <a:cs typeface="Arial"/>
              <a:sym typeface="Arial"/>
            </a:endParaRPr>
          </a:p>
        </p:txBody>
      </p:sp>
      <p:sp>
        <p:nvSpPr>
          <p:cNvPr id="385" name="Google Shape;385;p44"/>
          <p:cNvSpPr txBox="1"/>
          <p:nvPr/>
        </p:nvSpPr>
        <p:spPr>
          <a:xfrm>
            <a:off x="1270758" y="1379002"/>
            <a:ext cx="10921200" cy="48627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Debemos decidir que modelo es el que querremos entrenar, algunos nos ofrecen detecciones más veloces, sacrificando certeza o viceversa.</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Para ver todos los modelos podemos ingresar a:</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s-CO" sz="2400" b="1" i="0" u="sng" strike="noStrike" cap="none">
                <a:solidFill>
                  <a:schemeClr val="dk1"/>
                </a:solidFill>
                <a:latin typeface="Calibri"/>
                <a:ea typeface="Calibri"/>
                <a:cs typeface="Calibri"/>
                <a:sym typeface="Calibri"/>
                <a:hlinkClick r:id="rId4"/>
              </a:rPr>
              <a:t>https://github.com/tensorflow/models/blob/master/research/object_detection/g3doc/detection_model_zoo.md</a:t>
            </a:r>
            <a:endParaRPr sz="2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Usaremos el modelo </a:t>
            </a:r>
            <a:r>
              <a:rPr lang="es-CO" sz="2800" b="0" i="0" u="sng" strike="noStrike" cap="none">
                <a:solidFill>
                  <a:srgbClr val="000000"/>
                </a:solidFill>
                <a:latin typeface="Calibri"/>
                <a:ea typeface="Calibri"/>
                <a:cs typeface="Calibri"/>
                <a:sym typeface="Calibri"/>
                <a:hlinkClick r:id="rId5"/>
              </a:rPr>
              <a:t>ssd_mobilenet_v2_coco </a:t>
            </a:r>
            <a:r>
              <a:rPr lang="es-CO" sz="2800" b="0" i="0" u="sng" strike="noStrike" cap="none">
                <a:solidFill>
                  <a:srgbClr val="000000"/>
                </a:solidFill>
                <a:latin typeface="Calibri"/>
                <a:ea typeface="Calibri"/>
                <a:cs typeface="Calibri"/>
                <a:sym typeface="Calibri"/>
              </a:rPr>
              <a:t> </a:t>
            </a:r>
            <a:r>
              <a:rPr lang="es-CO" sz="2400" b="0" i="0" u="none" strike="noStrike" cap="none">
                <a:solidFill>
                  <a:schemeClr val="dk1"/>
                </a:solidFill>
                <a:latin typeface="Calibri"/>
                <a:ea typeface="Calibri"/>
                <a:cs typeface="Calibri"/>
                <a:sym typeface="Calibri"/>
              </a:rPr>
              <a:t>el cual nos brinda predicciones más veloces (requeridas en celulares) aunque no las mas efectivas (eso depende de que tanto lo entrenemos).</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9"/>
        <p:cNvGrpSpPr/>
        <p:nvPr/>
      </p:nvGrpSpPr>
      <p:grpSpPr>
        <a:xfrm>
          <a:off x="0" y="0"/>
          <a:ext cx="0" cy="0"/>
          <a:chOff x="0" y="0"/>
          <a:chExt cx="0" cy="0"/>
        </a:xfrm>
      </p:grpSpPr>
      <p:sp>
        <p:nvSpPr>
          <p:cNvPr id="390" name="Google Shape;390;p45"/>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4.1 Seleccionar un modelo </a:t>
            </a:r>
            <a:endParaRPr sz="1400" b="0" i="0" u="none" strike="noStrike" cap="none">
              <a:solidFill>
                <a:srgbClr val="000000"/>
              </a:solidFill>
              <a:latin typeface="Arial"/>
              <a:ea typeface="Arial"/>
              <a:cs typeface="Arial"/>
              <a:sym typeface="Arial"/>
            </a:endParaRPr>
          </a:p>
        </p:txBody>
      </p:sp>
      <p:sp>
        <p:nvSpPr>
          <p:cNvPr id="391" name="Google Shape;391;p45"/>
          <p:cNvSpPr txBox="1"/>
          <p:nvPr/>
        </p:nvSpPr>
        <p:spPr>
          <a:xfrm>
            <a:off x="1270758" y="1359952"/>
            <a:ext cx="10921242" cy="46162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Descargamos el modelo a nuestro entorno.</a:t>
            </a:r>
            <a:endParaRPr sz="2400" b="1" i="0" u="none" strike="noStrike" cap="none">
              <a:solidFill>
                <a:schemeClr val="dk1"/>
              </a:solidFill>
              <a:latin typeface="Calibri"/>
              <a:ea typeface="Calibri"/>
              <a:cs typeface="Calibri"/>
              <a:sym typeface="Calibri"/>
            </a:endParaRPr>
          </a:p>
        </p:txBody>
      </p:sp>
      <p:sp>
        <p:nvSpPr>
          <p:cNvPr id="392" name="Google Shape;392;p45"/>
          <p:cNvSpPr/>
          <p:nvPr/>
        </p:nvSpPr>
        <p:spPr>
          <a:xfrm>
            <a:off x="1254949" y="1931114"/>
            <a:ext cx="10953000" cy="4832100"/>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FF"/>
                </a:solidFill>
                <a:latin typeface="Courier New"/>
                <a:ea typeface="Courier New"/>
                <a:cs typeface="Courier New"/>
                <a:sym typeface="Courier New"/>
              </a:rPr>
              <a:t>%cd </a:t>
            </a:r>
            <a:r>
              <a:rPr lang="es-CO" sz="1400" b="0" i="0" u="none" strike="noStrike" cap="none">
                <a:solidFill>
                  <a:srgbClr val="000000"/>
                </a:solidFill>
                <a:latin typeface="Courier New"/>
                <a:ea typeface="Courier New"/>
                <a:cs typeface="Courier New"/>
                <a:sym typeface="Courier New"/>
              </a:rPr>
              <a:t>/content/models/research</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os</a:t>
            </a:r>
            <a:endParaRPr/>
          </a:p>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shutil</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glob</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urllib.request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tarfile</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MODEL_FILE = MODEL + </a:t>
            </a:r>
            <a:r>
              <a:rPr lang="es-CO" sz="1400" b="0" i="0" u="none" strike="noStrike" cap="none">
                <a:solidFill>
                  <a:srgbClr val="A31515"/>
                </a:solidFill>
                <a:latin typeface="Courier New"/>
                <a:ea typeface="Courier New"/>
                <a:cs typeface="Courier New"/>
                <a:sym typeface="Courier New"/>
              </a:rPr>
              <a:t>'.tar.gz'</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DOWNLOAD_BASE = </a:t>
            </a:r>
            <a:r>
              <a:rPr lang="es-CO" sz="1400" b="0" i="0" u="none" strike="noStrike" cap="none">
                <a:solidFill>
                  <a:srgbClr val="A31515"/>
                </a:solidFill>
                <a:latin typeface="Courier New"/>
                <a:ea typeface="Courier New"/>
                <a:cs typeface="Courier New"/>
                <a:sym typeface="Courier New"/>
              </a:rPr>
              <a:t>'http://download.tensorflow.org/models/object_detection/'</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DEST_DIR = </a:t>
            </a:r>
            <a:r>
              <a:rPr lang="es-CO" sz="1400" b="0" i="0" u="none" strike="noStrike" cap="none">
                <a:solidFill>
                  <a:srgbClr val="A31515"/>
                </a:solidFill>
                <a:latin typeface="Courier New"/>
                <a:ea typeface="Courier New"/>
                <a:cs typeface="Courier New"/>
                <a:sym typeface="Courier New"/>
              </a:rPr>
              <a:t>'/content/models/research/pretrained_model'</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AF00DB"/>
                </a:solidFill>
                <a:latin typeface="Courier New"/>
                <a:ea typeface="Courier New"/>
                <a:cs typeface="Courier New"/>
                <a:sym typeface="Courier New"/>
              </a:rPr>
              <a:t>if</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0000FF"/>
                </a:solidFill>
                <a:latin typeface="Courier New"/>
                <a:ea typeface="Courier New"/>
                <a:cs typeface="Courier New"/>
                <a:sym typeface="Courier New"/>
              </a:rPr>
              <a:t>not</a:t>
            </a:r>
            <a:r>
              <a:rPr lang="es-CO" sz="1400" b="0" i="0" u="none" strike="noStrike" cap="none">
                <a:solidFill>
                  <a:srgbClr val="000000"/>
                </a:solidFill>
                <a:latin typeface="Courier New"/>
                <a:ea typeface="Courier New"/>
                <a:cs typeface="Courier New"/>
                <a:sym typeface="Courier New"/>
              </a:rPr>
              <a:t> (os.path.exists(MODEL_FILE)):</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urllib.request.urlretrieve(DOWNLOAD_BASE + MODEL_FILE, MODEL_FILE)</a:t>
            </a:r>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0000"/>
                </a:solidFill>
                <a:latin typeface="Courier New"/>
                <a:ea typeface="Courier New"/>
                <a:cs typeface="Courier New"/>
                <a:sym typeface="Courier New"/>
              </a:rPr>
              <a:t>tar = tarfile.</a:t>
            </a:r>
            <a:r>
              <a:rPr lang="es-CO" sz="1400" b="0" i="0" u="none" strike="noStrike" cap="none">
                <a:solidFill>
                  <a:srgbClr val="795E26"/>
                </a:solidFill>
                <a:latin typeface="Courier New"/>
                <a:ea typeface="Courier New"/>
                <a:cs typeface="Courier New"/>
                <a:sym typeface="Courier New"/>
              </a:rPr>
              <a:t>open</a:t>
            </a:r>
            <a:r>
              <a:rPr lang="es-CO" sz="1400" b="0" i="0" u="none" strike="noStrike" cap="none">
                <a:solidFill>
                  <a:srgbClr val="000000"/>
                </a:solidFill>
                <a:latin typeface="Courier New"/>
                <a:ea typeface="Courier New"/>
                <a:cs typeface="Courier New"/>
                <a:sym typeface="Courier New"/>
              </a:rPr>
              <a:t>(MODEL_FILE)</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tar.extractall()</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tar.close()</a:t>
            </a:r>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0000"/>
                </a:solidFill>
                <a:latin typeface="Courier New"/>
                <a:ea typeface="Courier New"/>
                <a:cs typeface="Courier New"/>
                <a:sym typeface="Courier New"/>
              </a:rPr>
              <a:t>os.remove(MODEL_FILE)</a:t>
            </a:r>
            <a:endParaRPr/>
          </a:p>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if</a:t>
            </a:r>
            <a:r>
              <a:rPr lang="es-CO" sz="1400" b="0" i="0" u="none" strike="noStrike" cap="none">
                <a:solidFill>
                  <a:srgbClr val="000000"/>
                </a:solidFill>
                <a:latin typeface="Courier New"/>
                <a:ea typeface="Courier New"/>
                <a:cs typeface="Courier New"/>
                <a:sym typeface="Courier New"/>
              </a:rPr>
              <a:t> (os.path.exists(DEST_DIR)):</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shutil.rmtree(DEST_DIR)</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os.rename(MODEL, DEST_DIR)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6"/>
        <p:cNvGrpSpPr/>
        <p:nvPr/>
      </p:nvGrpSpPr>
      <p:grpSpPr>
        <a:xfrm>
          <a:off x="0" y="0"/>
          <a:ext cx="0" cy="0"/>
          <a:chOff x="0" y="0"/>
          <a:chExt cx="0" cy="0"/>
        </a:xfrm>
      </p:grpSpPr>
      <p:sp>
        <p:nvSpPr>
          <p:cNvPr id="397" name="Google Shape;397;p46"/>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4.1 Seleccionar un modelo </a:t>
            </a:r>
            <a:endParaRPr sz="1400" b="0" i="0" u="none" strike="noStrike" cap="none">
              <a:solidFill>
                <a:srgbClr val="000000"/>
              </a:solidFill>
              <a:latin typeface="Arial"/>
              <a:ea typeface="Arial"/>
              <a:cs typeface="Arial"/>
              <a:sym typeface="Arial"/>
            </a:endParaRPr>
          </a:p>
        </p:txBody>
      </p:sp>
      <p:sp>
        <p:nvSpPr>
          <p:cNvPr id="398" name="Google Shape;398;p46"/>
          <p:cNvSpPr txBox="1"/>
          <p:nvPr/>
        </p:nvSpPr>
        <p:spPr>
          <a:xfrm>
            <a:off x="1270758" y="1359952"/>
            <a:ext cx="10921242" cy="46162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Verificamos que los archivos estén descargados</a:t>
            </a:r>
            <a:endParaRPr sz="2400" b="1" i="0" u="none" strike="noStrike" cap="none">
              <a:solidFill>
                <a:schemeClr val="dk1"/>
              </a:solidFill>
              <a:latin typeface="Calibri"/>
              <a:ea typeface="Calibri"/>
              <a:cs typeface="Calibri"/>
              <a:sym typeface="Calibri"/>
            </a:endParaRPr>
          </a:p>
        </p:txBody>
      </p:sp>
      <p:sp>
        <p:nvSpPr>
          <p:cNvPr id="399" name="Google Shape;399;p46"/>
          <p:cNvSpPr/>
          <p:nvPr/>
        </p:nvSpPr>
        <p:spPr>
          <a:xfrm>
            <a:off x="1254949" y="1931114"/>
            <a:ext cx="10952860" cy="523180"/>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FF"/>
                </a:solidFill>
                <a:latin typeface="Courier New"/>
                <a:ea typeface="Courier New"/>
                <a:cs typeface="Courier New"/>
                <a:sym typeface="Courier New"/>
              </a:rPr>
              <a:t>!</a:t>
            </a:r>
            <a:r>
              <a:rPr lang="es-CO" sz="1400" b="0" i="0" u="none" strike="noStrike" cap="none">
                <a:solidFill>
                  <a:srgbClr val="000000"/>
                </a:solidFill>
                <a:latin typeface="Courier New"/>
                <a:ea typeface="Courier New"/>
                <a:cs typeface="Courier New"/>
                <a:sym typeface="Courier New"/>
              </a:rPr>
              <a:t>echo {DEST_DIR}</a:t>
            </a:r>
            <a:endParaRPr/>
          </a:p>
          <a:p>
            <a:pPr marL="0" marR="0" lvl="0" indent="0" algn="l" rtl="0">
              <a:lnSpc>
                <a:spcPct val="100000"/>
              </a:lnSpc>
              <a:spcBef>
                <a:spcPts val="0"/>
              </a:spcBef>
              <a:spcAft>
                <a:spcPts val="0"/>
              </a:spcAft>
              <a:buNone/>
            </a:pPr>
            <a:r>
              <a:rPr lang="es-CO" sz="1400" b="0" i="0" u="none" strike="noStrike" cap="none">
                <a:solidFill>
                  <a:srgbClr val="0000FF"/>
                </a:solidFill>
                <a:latin typeface="Courier New"/>
                <a:ea typeface="Courier New"/>
                <a:cs typeface="Courier New"/>
                <a:sym typeface="Courier New"/>
              </a:rPr>
              <a:t>!</a:t>
            </a:r>
            <a:r>
              <a:rPr lang="es-CO" sz="1400" b="0" i="0" u="none" strike="noStrike" cap="none">
                <a:solidFill>
                  <a:srgbClr val="000000"/>
                </a:solidFill>
                <a:latin typeface="Courier New"/>
                <a:ea typeface="Courier New"/>
                <a:cs typeface="Courier New"/>
                <a:sym typeface="Courier New"/>
              </a:rPr>
              <a:t>ls -alh {DEST_DIR}</a:t>
            </a:r>
            <a:endParaRPr/>
          </a:p>
        </p:txBody>
      </p:sp>
      <p:pic>
        <p:nvPicPr>
          <p:cNvPr id="400" name="Google Shape;400;p46"/>
          <p:cNvPicPr preferRelativeResize="0"/>
          <p:nvPr/>
        </p:nvPicPr>
        <p:blipFill rotWithShape="1">
          <a:blip r:embed="rId4">
            <a:alphaModFix/>
          </a:blip>
          <a:srcRect/>
          <a:stretch/>
        </p:blipFill>
        <p:spPr>
          <a:xfrm>
            <a:off x="1810746" y="2563832"/>
            <a:ext cx="8354070" cy="2584617"/>
          </a:xfrm>
          <a:prstGeom prst="rect">
            <a:avLst/>
          </a:prstGeom>
          <a:noFill/>
          <a:ln>
            <a:noFill/>
          </a:ln>
        </p:spPr>
      </p:pic>
      <p:sp>
        <p:nvSpPr>
          <p:cNvPr id="401" name="Google Shape;401;p46"/>
          <p:cNvSpPr/>
          <p:nvPr/>
        </p:nvSpPr>
        <p:spPr>
          <a:xfrm>
            <a:off x="1254950" y="5344159"/>
            <a:ext cx="835407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rgbClr val="24292E"/>
                </a:solidFill>
                <a:latin typeface="Calibri"/>
                <a:ea typeface="Calibri"/>
                <a:cs typeface="Calibri"/>
                <a:sym typeface="Calibri"/>
              </a:rPr>
              <a:t>El listado de archivos corresponden al modelo </a:t>
            </a:r>
            <a:r>
              <a:rPr lang="es-CO" sz="1800" b="1" i="0" u="none" strike="noStrike" cap="none">
                <a:solidFill>
                  <a:srgbClr val="24292E"/>
                </a:solidFill>
                <a:latin typeface="Calibri"/>
                <a:ea typeface="Calibri"/>
                <a:cs typeface="Calibri"/>
                <a:sym typeface="Calibri"/>
              </a:rPr>
              <a:t>ssd_mobilenet_v2_coco  </a:t>
            </a:r>
            <a:r>
              <a:rPr lang="es-CO" sz="1800" b="0" i="0" u="none" strike="noStrike" cap="none">
                <a:solidFill>
                  <a:srgbClr val="24292E"/>
                </a:solidFill>
                <a:latin typeface="Calibri"/>
                <a:ea typeface="Calibri"/>
                <a:cs typeface="Calibri"/>
                <a:sym typeface="Calibri"/>
              </a:rPr>
              <a:t>de detección previamente entrenado.</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p47"/>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4.2 definir hiperparametros</a:t>
            </a:r>
            <a:endParaRPr sz="1400" b="0" i="0" u="none" strike="noStrike" cap="none">
              <a:solidFill>
                <a:srgbClr val="000000"/>
              </a:solidFill>
              <a:latin typeface="Arial"/>
              <a:ea typeface="Arial"/>
              <a:cs typeface="Arial"/>
              <a:sym typeface="Arial"/>
            </a:endParaRPr>
          </a:p>
        </p:txBody>
      </p:sp>
      <p:sp>
        <p:nvSpPr>
          <p:cNvPr id="407" name="Google Shape;407;p47"/>
          <p:cNvSpPr txBox="1"/>
          <p:nvPr/>
        </p:nvSpPr>
        <p:spPr>
          <a:xfrm>
            <a:off x="1270758" y="1359952"/>
            <a:ext cx="10921242" cy="46162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Necesitaremos definir varios parámetros para el entrenamiento de la red neuronal.</a:t>
            </a:r>
            <a:endParaRPr sz="2400" b="1" i="0" u="none" strike="noStrike" cap="none">
              <a:solidFill>
                <a:schemeClr val="dk1"/>
              </a:solidFill>
              <a:latin typeface="Calibri"/>
              <a:ea typeface="Calibri"/>
              <a:cs typeface="Calibri"/>
              <a:sym typeface="Calibri"/>
            </a:endParaRPr>
          </a:p>
        </p:txBody>
      </p:sp>
      <p:sp>
        <p:nvSpPr>
          <p:cNvPr id="408" name="Google Shape;408;p47"/>
          <p:cNvSpPr/>
          <p:nvPr/>
        </p:nvSpPr>
        <p:spPr>
          <a:xfrm>
            <a:off x="1254949" y="1931114"/>
            <a:ext cx="10953000" cy="4832100"/>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8000"/>
                </a:solidFill>
                <a:latin typeface="Courier New"/>
                <a:ea typeface="Courier New"/>
                <a:cs typeface="Courier New"/>
                <a:sym typeface="Courier New"/>
              </a:rPr>
              <a:t># ubicación del archivo donde esta el modelo con el que iniciaremos el entrenamiento</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fine_tune_checkpoint = os.path.join(DEST_DIR, </a:t>
            </a:r>
            <a:r>
              <a:rPr lang="es-CO" sz="1400" b="0" i="0" u="none" strike="noStrike" cap="none">
                <a:solidFill>
                  <a:srgbClr val="A31515"/>
                </a:solidFill>
                <a:latin typeface="Courier New"/>
                <a:ea typeface="Courier New"/>
                <a:cs typeface="Courier New"/>
                <a:sym typeface="Courier New"/>
              </a:rPr>
              <a:t>"model.ckpt"</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fine_tune_checkpoint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8000"/>
                </a:solidFill>
                <a:latin typeface="Courier New"/>
                <a:ea typeface="Courier New"/>
                <a:cs typeface="Courier New"/>
                <a:sym typeface="Courier New"/>
              </a:rPr>
              <a:t># número de pasos (epochs) que usaremos para entrenar</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num_steps = </a:t>
            </a:r>
            <a:r>
              <a:rPr lang="es-CO" sz="1400" b="0" i="0" u="none" strike="noStrike" cap="none">
                <a:solidFill>
                  <a:srgbClr val="09885A"/>
                </a:solidFill>
                <a:latin typeface="Courier New"/>
                <a:ea typeface="Courier New"/>
                <a:cs typeface="Courier New"/>
                <a:sym typeface="Courier New"/>
              </a:rPr>
              <a:t>2000</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008000"/>
                </a:solidFill>
                <a:latin typeface="Courier New"/>
                <a:ea typeface="Courier New"/>
                <a:cs typeface="Courier New"/>
                <a:sym typeface="Courier New"/>
              </a:rPr>
              <a:t># recomiendo mínimo 200000 pero probaremos con 2000</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8000"/>
                </a:solidFill>
                <a:latin typeface="Courier New"/>
                <a:ea typeface="Courier New"/>
                <a:cs typeface="Courier New"/>
                <a:sym typeface="Courier New"/>
              </a:rPr>
              <a:t># número de evaluaciones por pasos (cada 50 pasos evaluamos el modelo).</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num_eval_steps = </a:t>
            </a:r>
            <a:r>
              <a:rPr lang="es-CO" sz="1400" b="0" i="0" u="none" strike="noStrike" cap="none">
                <a:solidFill>
                  <a:srgbClr val="09885A"/>
                </a:solidFill>
                <a:latin typeface="Courier New"/>
                <a:ea typeface="Courier New"/>
                <a:cs typeface="Courier New"/>
                <a:sym typeface="Courier New"/>
              </a:rPr>
              <a:t>50</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8000"/>
                </a:solidFill>
                <a:latin typeface="Courier New"/>
                <a:ea typeface="Courier New"/>
                <a:cs typeface="Courier New"/>
                <a:sym typeface="Courier New"/>
              </a:rPr>
              <a:t># Selecionamos el archivo de configuración del modelo</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selected_model = </a:t>
            </a:r>
            <a:r>
              <a:rPr lang="es-CO" sz="1400" b="0" i="0" u="none" strike="noStrike" cap="none">
                <a:solidFill>
                  <a:srgbClr val="A31515"/>
                </a:solidFill>
                <a:latin typeface="Courier New"/>
                <a:ea typeface="Courier New"/>
                <a:cs typeface="Courier New"/>
                <a:sym typeface="Courier New"/>
              </a:rPr>
              <a:t>'ssd_mobilenet_v2'</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8000"/>
                </a:solidFill>
                <a:latin typeface="Courier New"/>
                <a:ea typeface="Courier New"/>
                <a:cs typeface="Courier New"/>
                <a:sym typeface="Courier New"/>
              </a:rPr>
              <a:t># Nombre del modelo de detección de objectos que usaremos</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MODEL = MODELS_CONFIG[selected_model][</a:t>
            </a:r>
            <a:r>
              <a:rPr lang="es-CO" sz="1400" b="0" i="0" u="none" strike="noStrike" cap="none">
                <a:solidFill>
                  <a:srgbClr val="A31515"/>
                </a:solidFill>
                <a:latin typeface="Courier New"/>
                <a:ea typeface="Courier New"/>
                <a:cs typeface="Courier New"/>
                <a:sym typeface="Courier New"/>
              </a:rPr>
              <a:t>'model_name'</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8000"/>
                </a:solidFill>
                <a:latin typeface="Courier New"/>
                <a:ea typeface="Courier New"/>
                <a:cs typeface="Courier New"/>
                <a:sym typeface="Courier New"/>
              </a:rPr>
              <a:t># Nombre del archivo de canalización en la API de detección de objetos de tensorflow.</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pipeline_file = MODELS_CONFIG[selected_model][</a:t>
            </a:r>
            <a:r>
              <a:rPr lang="es-CO" sz="1400" b="0" i="0" u="none" strike="noStrike" cap="none">
                <a:solidFill>
                  <a:srgbClr val="A31515"/>
                </a:solidFill>
                <a:latin typeface="Courier New"/>
                <a:ea typeface="Courier New"/>
                <a:cs typeface="Courier New"/>
                <a:sym typeface="Courier New"/>
              </a:rPr>
              <a:t>'pipeline_file'</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8000"/>
                </a:solidFill>
                <a:latin typeface="Courier New"/>
                <a:ea typeface="Courier New"/>
                <a:cs typeface="Courier New"/>
                <a:sym typeface="Courier New"/>
              </a:rPr>
              <a:t># definimos el tamaño del lote de entrenamiento para uso en la memoria de </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8000"/>
                </a:solidFill>
                <a:latin typeface="Courier New"/>
                <a:ea typeface="Courier New"/>
                <a:cs typeface="Courier New"/>
                <a:sym typeface="Courier New"/>
              </a:rPr>
              <a:t># la GPU Tesla K80 de Colaborate para el modelo seleccionado.</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batch_size = MODELS_CONFIG[selected_model][</a:t>
            </a:r>
            <a:r>
              <a:rPr lang="es-CO" sz="1400" b="0" i="0" u="none" strike="noStrike" cap="none">
                <a:solidFill>
                  <a:srgbClr val="A31515"/>
                </a:solidFill>
                <a:latin typeface="Courier New"/>
                <a:ea typeface="Courier New"/>
                <a:cs typeface="Courier New"/>
                <a:sym typeface="Courier New"/>
              </a:rPr>
              <a:t>'batch_size'</a:t>
            </a:r>
            <a:r>
              <a:rPr lang="es-CO" sz="1400" b="0" i="0" u="none" strike="noStrike" cap="none">
                <a:solidFill>
                  <a:srgbClr val="000000"/>
                </a:solidFill>
                <a:latin typeface="Courier New"/>
                <a:ea typeface="Courier New"/>
                <a:cs typeface="Courier New"/>
                <a:sym typeface="Courier New"/>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2"/>
        <p:cNvGrpSpPr/>
        <p:nvPr/>
      </p:nvGrpSpPr>
      <p:grpSpPr>
        <a:xfrm>
          <a:off x="0" y="0"/>
          <a:ext cx="0" cy="0"/>
          <a:chOff x="0" y="0"/>
          <a:chExt cx="0" cy="0"/>
        </a:xfrm>
      </p:grpSpPr>
      <p:sp>
        <p:nvSpPr>
          <p:cNvPr id="413" name="Google Shape;413;p48"/>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4.2 definir hiperparametros</a:t>
            </a:r>
            <a:endParaRPr sz="1400" b="0" i="0" u="none" strike="noStrike" cap="none">
              <a:solidFill>
                <a:srgbClr val="000000"/>
              </a:solidFill>
              <a:latin typeface="Arial"/>
              <a:ea typeface="Arial"/>
              <a:cs typeface="Arial"/>
              <a:sym typeface="Arial"/>
            </a:endParaRPr>
          </a:p>
        </p:txBody>
      </p:sp>
      <p:sp>
        <p:nvSpPr>
          <p:cNvPr id="414" name="Google Shape;414;p48"/>
          <p:cNvSpPr txBox="1"/>
          <p:nvPr/>
        </p:nvSpPr>
        <p:spPr>
          <a:xfrm>
            <a:off x="1270758" y="1359952"/>
            <a:ext cx="10921242" cy="46162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Por </a:t>
            </a:r>
            <a:r>
              <a:rPr lang="es-CO" sz="2400">
                <a:solidFill>
                  <a:schemeClr val="dk1"/>
                </a:solidFill>
                <a:latin typeface="Calibri"/>
                <a:ea typeface="Calibri"/>
                <a:cs typeface="Calibri"/>
                <a:sym typeface="Calibri"/>
              </a:rPr>
              <a:t>último</a:t>
            </a:r>
            <a:r>
              <a:rPr lang="es-CO" sz="2400" b="0" i="0" u="none" strike="noStrike" cap="none">
                <a:solidFill>
                  <a:schemeClr val="dk1"/>
                </a:solidFill>
                <a:latin typeface="Calibri"/>
                <a:ea typeface="Calibri"/>
                <a:cs typeface="Calibri"/>
                <a:sym typeface="Calibri"/>
              </a:rPr>
              <a:t> la configuración del modelo que usaremos</a:t>
            </a:r>
            <a:endParaRPr sz="2400" b="1" i="0" u="none" strike="noStrike" cap="none">
              <a:solidFill>
                <a:schemeClr val="dk1"/>
              </a:solidFill>
              <a:latin typeface="Calibri"/>
              <a:ea typeface="Calibri"/>
              <a:cs typeface="Calibri"/>
              <a:sym typeface="Calibri"/>
            </a:endParaRPr>
          </a:p>
        </p:txBody>
      </p:sp>
      <p:sp>
        <p:nvSpPr>
          <p:cNvPr id="415" name="Google Shape;415;p48"/>
          <p:cNvSpPr/>
          <p:nvPr/>
        </p:nvSpPr>
        <p:spPr>
          <a:xfrm>
            <a:off x="1254949" y="1931114"/>
            <a:ext cx="10952860" cy="4832052"/>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MODELS_CONFIG = {</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'ssd_mobilenet_v2'</a:t>
            </a:r>
            <a:r>
              <a:rPr lang="es-CO" sz="14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'model_name'</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'ssd_mobilenet_v2_coco_2018_03_29'</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'pipeline_file'</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'ssd_mobilenet_v2_coco.config'</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'batch_size'</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09885A"/>
                </a:solidFill>
                <a:latin typeface="Courier New"/>
                <a:ea typeface="Courier New"/>
                <a:cs typeface="Courier New"/>
                <a:sym typeface="Courier New"/>
              </a:rPr>
              <a:t>12</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'faster_rcnn_inception_v2'</a:t>
            </a:r>
            <a:r>
              <a:rPr lang="es-CO" sz="14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'model_name'</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'faster_rcnn_inception_v2_coco_2018_01_28'</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'pipeline_file'</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'faster_rcnn_inception_v2_pets.config'</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'batch_size'</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09885A"/>
                </a:solidFill>
                <a:latin typeface="Courier New"/>
                <a:ea typeface="Courier New"/>
                <a:cs typeface="Courier New"/>
                <a:sym typeface="Courier New"/>
              </a:rPr>
              <a:t>12</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'rfcn_resnet101'</a:t>
            </a:r>
            <a:r>
              <a:rPr lang="es-CO" sz="14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'model_name'</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'rfcn_resnet101_coco_2018_01_28'</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'pipeline_file'</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'rfcn_resnet101_pets.config'</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'batch_size'</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09885A"/>
                </a:solidFill>
                <a:latin typeface="Courier New"/>
                <a:ea typeface="Courier New"/>
                <a:cs typeface="Courier New"/>
                <a:sym typeface="Courier New"/>
              </a:rPr>
              <a:t>8</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8000"/>
                </a:solidFill>
                <a:latin typeface="Courier New"/>
                <a:ea typeface="Courier New"/>
                <a:cs typeface="Courier New"/>
                <a:sym typeface="Courier New"/>
              </a:rPr>
              <a:t>#variables con las rutas de nuestras dataset de entrenamiento</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test_record_fname = </a:t>
            </a:r>
            <a:r>
              <a:rPr lang="es-CO" sz="1400" b="0" i="0" u="none" strike="noStrike" cap="none">
                <a:solidFill>
                  <a:srgbClr val="A31515"/>
                </a:solidFill>
                <a:latin typeface="Courier New"/>
                <a:ea typeface="Courier New"/>
                <a:cs typeface="Courier New"/>
                <a:sym typeface="Courier New"/>
              </a:rPr>
              <a:t>'/content/drive/My Drive/deteccion_objectos/TFRecords/test.record'</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train_record_fname = </a:t>
            </a:r>
            <a:r>
              <a:rPr lang="es-CO" sz="1400" b="0" i="0" u="none" strike="noStrike" cap="none">
                <a:solidFill>
                  <a:srgbClr val="A31515"/>
                </a:solidFill>
                <a:latin typeface="Courier New"/>
                <a:ea typeface="Courier New"/>
                <a:cs typeface="Courier New"/>
                <a:sym typeface="Courier New"/>
              </a:rPr>
              <a:t>'/content/drive/My Drive/deteccion_objectos/TFRecords/train.record'</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label_map_pbtxt_fname = </a:t>
            </a:r>
            <a:r>
              <a:rPr lang="es-CO" sz="1400" b="0" i="0" u="none" strike="noStrike" cap="none">
                <a:solidFill>
                  <a:srgbClr val="A31515"/>
                </a:solidFill>
                <a:latin typeface="Courier New"/>
                <a:ea typeface="Courier New"/>
                <a:cs typeface="Courier New"/>
                <a:sym typeface="Courier New"/>
              </a:rPr>
              <a:t>'/content/drive/My Drive/deteccion_objectos/configuracion/label_map.pbtxt'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4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9"/>
        <p:cNvGrpSpPr/>
        <p:nvPr/>
      </p:nvGrpSpPr>
      <p:grpSpPr>
        <a:xfrm>
          <a:off x="0" y="0"/>
          <a:ext cx="0" cy="0"/>
          <a:chOff x="0" y="0"/>
          <a:chExt cx="0" cy="0"/>
        </a:xfrm>
      </p:grpSpPr>
      <p:sp>
        <p:nvSpPr>
          <p:cNvPr id="420" name="Google Shape;420;p49"/>
          <p:cNvSpPr txBox="1"/>
          <p:nvPr/>
        </p:nvSpPr>
        <p:spPr>
          <a:xfrm>
            <a:off x="1614197" y="475862"/>
            <a:ext cx="73933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2800" b="1" i="0" u="none" strike="noStrike" cap="none">
                <a:solidFill>
                  <a:srgbClr val="FFFFFF"/>
                </a:solidFill>
                <a:latin typeface="Calibri"/>
                <a:ea typeface="Calibri"/>
                <a:cs typeface="Calibri"/>
                <a:sym typeface="Calibri"/>
              </a:rPr>
              <a:t>4.3 definir  el canalización (pipeline) de la API</a:t>
            </a:r>
            <a:endParaRPr sz="1200" b="0" i="0" u="none" strike="noStrike" cap="none">
              <a:solidFill>
                <a:srgbClr val="000000"/>
              </a:solidFill>
              <a:latin typeface="Arial"/>
              <a:ea typeface="Arial"/>
              <a:cs typeface="Arial"/>
              <a:sym typeface="Arial"/>
            </a:endParaRPr>
          </a:p>
        </p:txBody>
      </p:sp>
      <p:sp>
        <p:nvSpPr>
          <p:cNvPr id="421" name="Google Shape;421;p49"/>
          <p:cNvSpPr txBox="1"/>
          <p:nvPr/>
        </p:nvSpPr>
        <p:spPr>
          <a:xfrm>
            <a:off x="1270758" y="1359952"/>
            <a:ext cx="10921242" cy="46162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Cargamos el archivo para </a:t>
            </a:r>
            <a:r>
              <a:rPr lang="es-CO" sz="2400">
                <a:solidFill>
                  <a:schemeClr val="dk1"/>
                </a:solidFill>
                <a:latin typeface="Calibri"/>
                <a:ea typeface="Calibri"/>
                <a:cs typeface="Calibri"/>
                <a:sym typeface="Calibri"/>
              </a:rPr>
              <a:t>agregar</a:t>
            </a:r>
            <a:r>
              <a:rPr lang="es-CO" sz="2400" b="0" i="0" u="none" strike="noStrike" cap="none">
                <a:solidFill>
                  <a:schemeClr val="dk1"/>
                </a:solidFill>
                <a:latin typeface="Calibri"/>
                <a:ea typeface="Calibri"/>
                <a:cs typeface="Calibri"/>
                <a:sym typeface="Calibri"/>
              </a:rPr>
              <a:t> los hiperparametros.</a:t>
            </a:r>
            <a:endParaRPr/>
          </a:p>
        </p:txBody>
      </p:sp>
      <p:sp>
        <p:nvSpPr>
          <p:cNvPr id="422" name="Google Shape;422;p49"/>
          <p:cNvSpPr/>
          <p:nvPr/>
        </p:nvSpPr>
        <p:spPr>
          <a:xfrm>
            <a:off x="1254949" y="1931114"/>
            <a:ext cx="10952860" cy="1169511"/>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os</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pipeline_fname = os.path.join(</a:t>
            </a:r>
            <a:r>
              <a:rPr lang="es-CO" sz="1400" b="0" i="0" u="none" strike="noStrike" cap="none">
                <a:solidFill>
                  <a:srgbClr val="A31515"/>
                </a:solidFill>
                <a:latin typeface="Courier New"/>
                <a:ea typeface="Courier New"/>
                <a:cs typeface="Courier New"/>
                <a:sym typeface="Courier New"/>
              </a:rPr>
              <a:t>'/content/models/research/object_detection/samples/configs/'</a:t>
            </a:r>
            <a:r>
              <a:rPr lang="es-CO" sz="1400" b="0" i="0" u="none" strike="noStrike" cap="none">
                <a:solidFill>
                  <a:srgbClr val="000000"/>
                </a:solidFill>
                <a:latin typeface="Courier New"/>
                <a:ea typeface="Courier New"/>
                <a:cs typeface="Courier New"/>
                <a:sym typeface="Courier New"/>
              </a:rPr>
              <a:t>, pipeline_file)</a:t>
            </a:r>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AF00DB"/>
                </a:solidFill>
                <a:latin typeface="Courier New"/>
                <a:ea typeface="Courier New"/>
                <a:cs typeface="Courier New"/>
                <a:sym typeface="Courier New"/>
              </a:rPr>
              <a:t>assert</a:t>
            </a:r>
            <a:r>
              <a:rPr lang="es-CO" sz="1400" b="0" i="0" u="none" strike="noStrike" cap="none">
                <a:solidFill>
                  <a:srgbClr val="000000"/>
                </a:solidFill>
                <a:latin typeface="Courier New"/>
                <a:ea typeface="Courier New"/>
                <a:cs typeface="Courier New"/>
                <a:sym typeface="Courier New"/>
              </a:rPr>
              <a:t> os.path.isfile(pipeline_fname), </a:t>
            </a:r>
            <a:r>
              <a:rPr lang="es-CO" sz="1400" b="0" i="0" u="none" strike="noStrike" cap="none">
                <a:solidFill>
                  <a:srgbClr val="A31515"/>
                </a:solidFill>
                <a:latin typeface="Courier New"/>
                <a:ea typeface="Courier New"/>
                <a:cs typeface="Courier New"/>
                <a:sym typeface="Courier New"/>
              </a:rPr>
              <a:t>'`{}` not exist'</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795E26"/>
                </a:solidFill>
                <a:latin typeface="Courier New"/>
                <a:ea typeface="Courier New"/>
                <a:cs typeface="Courier New"/>
                <a:sym typeface="Courier New"/>
              </a:rPr>
              <a:t>format</a:t>
            </a:r>
            <a:r>
              <a:rPr lang="es-CO" sz="1400" b="0" i="0" u="none" strike="noStrike" cap="none">
                <a:solidFill>
                  <a:srgbClr val="000000"/>
                </a:solidFill>
                <a:latin typeface="Courier New"/>
                <a:ea typeface="Courier New"/>
                <a:cs typeface="Courier New"/>
                <a:sym typeface="Courier New"/>
              </a:rPr>
              <a:t>(pipeline_fname)</a:t>
            </a:r>
            <a:endParaRPr/>
          </a:p>
        </p:txBody>
      </p:sp>
      <p:sp>
        <p:nvSpPr>
          <p:cNvPr id="423" name="Google Shape;423;p49"/>
          <p:cNvSpPr txBox="1"/>
          <p:nvPr/>
        </p:nvSpPr>
        <p:spPr>
          <a:xfrm>
            <a:off x="1254949" y="3293203"/>
            <a:ext cx="10921242" cy="83095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Creamos una función que nos permitirá leer las etiquetas y categorías del archivo de configuración de la pipeline.</a:t>
            </a:r>
            <a:endParaRPr/>
          </a:p>
        </p:txBody>
      </p:sp>
      <p:sp>
        <p:nvSpPr>
          <p:cNvPr id="424" name="Google Shape;424;p49"/>
          <p:cNvSpPr/>
          <p:nvPr/>
        </p:nvSpPr>
        <p:spPr>
          <a:xfrm>
            <a:off x="1239140" y="4346568"/>
            <a:ext cx="10952860" cy="1600398"/>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FF"/>
                </a:solidFill>
                <a:latin typeface="Courier New"/>
                <a:ea typeface="Courier New"/>
                <a:cs typeface="Courier New"/>
                <a:sym typeface="Courier New"/>
              </a:rPr>
              <a:t>def</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795E26"/>
                </a:solidFill>
                <a:latin typeface="Courier New"/>
                <a:ea typeface="Courier New"/>
                <a:cs typeface="Courier New"/>
                <a:sym typeface="Courier New"/>
              </a:rPr>
              <a:t>get_num_classes</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001080"/>
                </a:solidFill>
                <a:latin typeface="Courier New"/>
                <a:ea typeface="Courier New"/>
                <a:cs typeface="Courier New"/>
                <a:sym typeface="Courier New"/>
              </a:rPr>
              <a:t>pbtxt_fname</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from</a:t>
            </a:r>
            <a:r>
              <a:rPr lang="es-CO" sz="1400" b="0" i="0" u="none" strike="noStrike" cap="none">
                <a:solidFill>
                  <a:srgbClr val="000000"/>
                </a:solidFill>
                <a:latin typeface="Courier New"/>
                <a:ea typeface="Courier New"/>
                <a:cs typeface="Courier New"/>
                <a:sym typeface="Courier New"/>
              </a:rPr>
              <a:t> object_detection.utils </a:t>
            </a: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label_map_util</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label_map = label_map_util.load_labelmap(pbtxt_fname)</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categories = label_map_util.convert_label_map_to_categories(</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label_map, max_num_classes=</a:t>
            </a:r>
            <a:r>
              <a:rPr lang="es-CO" sz="1400" b="0" i="0" u="none" strike="noStrike" cap="none">
                <a:solidFill>
                  <a:srgbClr val="09885A"/>
                </a:solidFill>
                <a:latin typeface="Courier New"/>
                <a:ea typeface="Courier New"/>
                <a:cs typeface="Courier New"/>
                <a:sym typeface="Courier New"/>
              </a:rPr>
              <a:t>90</a:t>
            </a:r>
            <a:r>
              <a:rPr lang="es-CO" sz="1400" b="0" i="0" u="none" strike="noStrike" cap="none">
                <a:solidFill>
                  <a:srgbClr val="000000"/>
                </a:solidFill>
                <a:latin typeface="Courier New"/>
                <a:ea typeface="Courier New"/>
                <a:cs typeface="Courier New"/>
                <a:sym typeface="Courier New"/>
              </a:rPr>
              <a:t>, use_display_name=</a:t>
            </a:r>
            <a:r>
              <a:rPr lang="es-CO" sz="1400" b="0" i="0" u="none" strike="noStrike" cap="none">
                <a:solidFill>
                  <a:srgbClr val="0000FF"/>
                </a:solidFill>
                <a:latin typeface="Courier New"/>
                <a:ea typeface="Courier New"/>
                <a:cs typeface="Courier New"/>
                <a:sym typeface="Courier New"/>
              </a:rPr>
              <a:t>True</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category_index = label_map_util.create_category_index(categories)</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return</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795E26"/>
                </a:solidFill>
                <a:latin typeface="Courier New"/>
                <a:ea typeface="Courier New"/>
                <a:cs typeface="Courier New"/>
                <a:sym typeface="Courier New"/>
              </a:rPr>
              <a:t>len</a:t>
            </a:r>
            <a:r>
              <a:rPr lang="es-CO" sz="1400" b="0" i="0" u="none" strike="noStrike" cap="none">
                <a:solidFill>
                  <a:srgbClr val="000000"/>
                </a:solidFill>
                <a:latin typeface="Courier New"/>
                <a:ea typeface="Courier New"/>
                <a:cs typeface="Courier New"/>
                <a:sym typeface="Courier New"/>
              </a:rPr>
              <a:t>(category_index.keys())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8"/>
        <p:cNvGrpSpPr/>
        <p:nvPr/>
      </p:nvGrpSpPr>
      <p:grpSpPr>
        <a:xfrm>
          <a:off x="0" y="0"/>
          <a:ext cx="0" cy="0"/>
          <a:chOff x="0" y="0"/>
          <a:chExt cx="0" cy="0"/>
        </a:xfrm>
      </p:grpSpPr>
      <p:sp>
        <p:nvSpPr>
          <p:cNvPr id="429" name="Google Shape;429;p50"/>
          <p:cNvSpPr txBox="1"/>
          <p:nvPr/>
        </p:nvSpPr>
        <p:spPr>
          <a:xfrm>
            <a:off x="1614197" y="475862"/>
            <a:ext cx="73933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2800" b="1" i="0" u="none" strike="noStrike" cap="none">
                <a:solidFill>
                  <a:srgbClr val="FFFFFF"/>
                </a:solidFill>
                <a:latin typeface="Calibri"/>
                <a:ea typeface="Calibri"/>
                <a:cs typeface="Calibri"/>
                <a:sym typeface="Calibri"/>
              </a:rPr>
              <a:t>4.3 definir  el canalización (pipeline) de la API</a:t>
            </a:r>
            <a:endParaRPr sz="1200" b="0" i="0" u="none" strike="noStrike" cap="none">
              <a:solidFill>
                <a:srgbClr val="000000"/>
              </a:solidFill>
              <a:latin typeface="Arial"/>
              <a:ea typeface="Arial"/>
              <a:cs typeface="Arial"/>
              <a:sym typeface="Arial"/>
            </a:endParaRPr>
          </a:p>
        </p:txBody>
      </p:sp>
      <p:sp>
        <p:nvSpPr>
          <p:cNvPr id="430" name="Google Shape;430;p50"/>
          <p:cNvSpPr txBox="1"/>
          <p:nvPr/>
        </p:nvSpPr>
        <p:spPr>
          <a:xfrm>
            <a:off x="1270758" y="1234266"/>
            <a:ext cx="10921242" cy="46162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Agregamos nuestras clases al archivo de configuración de la pipeline</a:t>
            </a:r>
            <a:endParaRPr/>
          </a:p>
        </p:txBody>
      </p:sp>
      <p:sp>
        <p:nvSpPr>
          <p:cNvPr id="431" name="Google Shape;431;p50"/>
          <p:cNvSpPr/>
          <p:nvPr/>
        </p:nvSpPr>
        <p:spPr>
          <a:xfrm>
            <a:off x="1270758" y="1695890"/>
            <a:ext cx="10952860" cy="4893607"/>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import</a:t>
            </a:r>
            <a:r>
              <a:rPr lang="es-CO" sz="1200" b="0" i="0" u="none" strike="noStrike" cap="none">
                <a:solidFill>
                  <a:srgbClr val="000000"/>
                </a:solidFill>
                <a:latin typeface="Courier New"/>
                <a:ea typeface="Courier New"/>
                <a:cs typeface="Courier New"/>
                <a:sym typeface="Courier New"/>
              </a:rPr>
              <a:t> re</a:t>
            </a:r>
            <a:endParaRPr/>
          </a:p>
          <a:p>
            <a:pPr marL="0" marR="0" lvl="0" indent="0" algn="l" rtl="0">
              <a:lnSpc>
                <a:spcPct val="100000"/>
              </a:lnSpc>
              <a:spcBef>
                <a:spcPts val="0"/>
              </a:spcBef>
              <a:spcAft>
                <a:spcPts val="0"/>
              </a:spcAft>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0000"/>
                </a:solidFill>
                <a:latin typeface="Courier New"/>
                <a:ea typeface="Courier New"/>
                <a:cs typeface="Courier New"/>
                <a:sym typeface="Courier New"/>
              </a:rPr>
              <a:t>num_classes = get_num_classes(label_map_pbtxt_fname)</a:t>
            </a:r>
            <a:endParaRPr/>
          </a:p>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with</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795E26"/>
                </a:solidFill>
                <a:latin typeface="Courier New"/>
                <a:ea typeface="Courier New"/>
                <a:cs typeface="Courier New"/>
                <a:sym typeface="Courier New"/>
              </a:rPr>
              <a:t>open</a:t>
            </a:r>
            <a:r>
              <a:rPr lang="es-CO" sz="1200" b="0" i="0" u="none" strike="noStrike" cap="none">
                <a:solidFill>
                  <a:srgbClr val="000000"/>
                </a:solidFill>
                <a:latin typeface="Courier New"/>
                <a:ea typeface="Courier New"/>
                <a:cs typeface="Courier New"/>
                <a:sym typeface="Courier New"/>
              </a:rPr>
              <a:t>(pipeline_fname) </a:t>
            </a:r>
            <a:r>
              <a:rPr lang="es-CO" sz="1200" b="0" i="0" u="none" strike="noStrike" cap="none">
                <a:solidFill>
                  <a:srgbClr val="AF00DB"/>
                </a:solidFill>
                <a:latin typeface="Courier New"/>
                <a:ea typeface="Courier New"/>
                <a:cs typeface="Courier New"/>
                <a:sym typeface="Courier New"/>
              </a:rPr>
              <a:t>as</a:t>
            </a:r>
            <a:r>
              <a:rPr lang="es-CO" sz="1200" b="0" i="0" u="none" strike="noStrike" cap="none">
                <a:solidFill>
                  <a:srgbClr val="000000"/>
                </a:solidFill>
                <a:latin typeface="Courier New"/>
                <a:ea typeface="Courier New"/>
                <a:cs typeface="Courier New"/>
                <a:sym typeface="Courier New"/>
              </a:rPr>
              <a:t> f:</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s = f.read()</a:t>
            </a:r>
            <a:endParaRPr/>
          </a:p>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with</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795E26"/>
                </a:solidFill>
                <a:latin typeface="Courier New"/>
                <a:ea typeface="Courier New"/>
                <a:cs typeface="Courier New"/>
                <a:sym typeface="Courier New"/>
              </a:rPr>
              <a:t>open</a:t>
            </a:r>
            <a:r>
              <a:rPr lang="es-CO" sz="1200" b="0" i="0" u="none" strike="noStrike" cap="none">
                <a:solidFill>
                  <a:srgbClr val="000000"/>
                </a:solidFill>
                <a:latin typeface="Courier New"/>
                <a:ea typeface="Courier New"/>
                <a:cs typeface="Courier New"/>
                <a:sym typeface="Courier New"/>
              </a:rPr>
              <a:t>(pipeline_fname, </a:t>
            </a:r>
            <a:r>
              <a:rPr lang="es-CO" sz="1200" b="0" i="0" u="none" strike="noStrike" cap="none">
                <a:solidFill>
                  <a:srgbClr val="A31515"/>
                </a:solidFill>
                <a:latin typeface="Courier New"/>
                <a:ea typeface="Courier New"/>
                <a:cs typeface="Courier New"/>
                <a:sym typeface="Courier New"/>
              </a:rPr>
              <a:t>'w'</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F00DB"/>
                </a:solidFill>
                <a:latin typeface="Courier New"/>
                <a:ea typeface="Courier New"/>
                <a:cs typeface="Courier New"/>
                <a:sym typeface="Courier New"/>
              </a:rPr>
              <a:t>as</a:t>
            </a:r>
            <a:r>
              <a:rPr lang="es-CO" sz="1200" b="0" i="0" u="none" strike="noStrike" cap="none">
                <a:solidFill>
                  <a:srgbClr val="000000"/>
                </a:solidFill>
                <a:latin typeface="Courier New"/>
                <a:ea typeface="Courier New"/>
                <a:cs typeface="Courier New"/>
                <a:sym typeface="Courier New"/>
              </a:rPr>
              <a:t> f:</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08000"/>
                </a:solidFill>
                <a:latin typeface="Courier New"/>
                <a:ea typeface="Courier New"/>
                <a:cs typeface="Courier New"/>
                <a:sym typeface="Courier New"/>
              </a:rPr>
              <a:t># punto de control de inicio</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s = re.sub(</a:t>
            </a:r>
            <a:r>
              <a:rPr lang="es-CO" sz="1200" b="0" i="0" u="none" strike="noStrike" cap="none">
                <a:solidFill>
                  <a:srgbClr val="A31515"/>
                </a:solidFill>
                <a:latin typeface="Courier New"/>
                <a:ea typeface="Courier New"/>
                <a:cs typeface="Courier New"/>
                <a:sym typeface="Courier New"/>
              </a:rPr>
              <a:t>'fine_tune_checkpoint: ".*?"'</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'fine_tune_checkpoint: "{}"'</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795E26"/>
                </a:solidFill>
                <a:latin typeface="Courier New"/>
                <a:ea typeface="Courier New"/>
                <a:cs typeface="Courier New"/>
                <a:sym typeface="Courier New"/>
              </a:rPr>
              <a:t>format</a:t>
            </a:r>
            <a:r>
              <a:rPr lang="es-CO" sz="1200" b="0" i="0" u="none" strike="noStrike" cap="none">
                <a:solidFill>
                  <a:srgbClr val="000000"/>
                </a:solidFill>
                <a:latin typeface="Courier New"/>
                <a:ea typeface="Courier New"/>
                <a:cs typeface="Courier New"/>
                <a:sym typeface="Courier New"/>
              </a:rPr>
              <a:t>(fine_tune_checkpoint), s)</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08000"/>
                </a:solidFill>
                <a:latin typeface="Courier New"/>
                <a:ea typeface="Courier New"/>
                <a:cs typeface="Courier New"/>
                <a:sym typeface="Courier New"/>
              </a:rPr>
              <a:t># ubicación de los tfrecords de train y test</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s = re.sub(</a:t>
            </a:r>
            <a:r>
              <a:rPr lang="es-CO" sz="1200" b="0" i="0" u="none" strike="noStrike" cap="none">
                <a:solidFill>
                  <a:srgbClr val="A31515"/>
                </a:solidFill>
                <a:latin typeface="Courier New"/>
                <a:ea typeface="Courier New"/>
                <a:cs typeface="Courier New"/>
                <a:sym typeface="Courier New"/>
              </a:rPr>
              <a:t>'(input_path: ".*?)(train.record)(.*?")'</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'input_path: "{}"'</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795E26"/>
                </a:solidFill>
                <a:latin typeface="Courier New"/>
                <a:ea typeface="Courier New"/>
                <a:cs typeface="Courier New"/>
                <a:sym typeface="Courier New"/>
              </a:rPr>
              <a:t>format</a:t>
            </a:r>
            <a:r>
              <a:rPr lang="es-CO" sz="1200" b="0" i="0" u="none" strike="noStrike" cap="none">
                <a:solidFill>
                  <a:srgbClr val="000000"/>
                </a:solidFill>
                <a:latin typeface="Courier New"/>
                <a:ea typeface="Courier New"/>
                <a:cs typeface="Courier New"/>
                <a:sym typeface="Courier New"/>
              </a:rPr>
              <a:t>(train_record_fname), s)</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s = re.sub(</a:t>
            </a:r>
            <a:r>
              <a:rPr lang="es-CO" sz="1200" b="0" i="0" u="none" strike="noStrike" cap="none">
                <a:solidFill>
                  <a:srgbClr val="A31515"/>
                </a:solidFill>
                <a:latin typeface="Courier New"/>
                <a:ea typeface="Courier New"/>
                <a:cs typeface="Courier New"/>
                <a:sym typeface="Courier New"/>
              </a:rPr>
              <a:t>'(input_path: ".*?)(val.record)(.*?")'</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'input_path: "{}"'</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795E26"/>
                </a:solidFill>
                <a:latin typeface="Courier New"/>
                <a:ea typeface="Courier New"/>
                <a:cs typeface="Courier New"/>
                <a:sym typeface="Courier New"/>
              </a:rPr>
              <a:t>format</a:t>
            </a:r>
            <a:r>
              <a:rPr lang="es-CO" sz="1200" b="0" i="0" u="none" strike="noStrike" cap="none">
                <a:solidFill>
                  <a:srgbClr val="000000"/>
                </a:solidFill>
                <a:latin typeface="Courier New"/>
                <a:ea typeface="Courier New"/>
                <a:cs typeface="Courier New"/>
                <a:sym typeface="Courier New"/>
              </a:rPr>
              <a:t>(test_record_fname), s)</a:t>
            </a:r>
            <a:endParaRPr/>
          </a:p>
          <a:p>
            <a:pPr marL="0" marR="0" lvl="0" indent="0" algn="l" rtl="0">
              <a:lnSpc>
                <a:spcPct val="100000"/>
              </a:lnSpc>
              <a:spcBef>
                <a:spcPts val="0"/>
              </a:spcBef>
              <a:spcAft>
                <a:spcPts val="0"/>
              </a:spcAft>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08000"/>
                </a:solidFill>
                <a:latin typeface="Courier New"/>
                <a:ea typeface="Courier New"/>
                <a:cs typeface="Courier New"/>
                <a:sym typeface="Courier New"/>
              </a:rPr>
              <a:t># ubicación del labelmap.pbtxt</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s = re.sub(</a:t>
            </a:r>
            <a:r>
              <a:rPr lang="es-CO" sz="1200" b="0" i="0" u="none" strike="noStrike" cap="none">
                <a:solidFill>
                  <a:srgbClr val="A31515"/>
                </a:solidFill>
                <a:latin typeface="Courier New"/>
                <a:ea typeface="Courier New"/>
                <a:cs typeface="Courier New"/>
                <a:sym typeface="Courier New"/>
              </a:rPr>
              <a:t>'label_map_path: ".*?"'</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'label_map_path: "{}"'</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795E26"/>
                </a:solidFill>
                <a:latin typeface="Courier New"/>
                <a:ea typeface="Courier New"/>
                <a:cs typeface="Courier New"/>
                <a:sym typeface="Courier New"/>
              </a:rPr>
              <a:t>format</a:t>
            </a:r>
            <a:r>
              <a:rPr lang="es-CO" sz="1200" b="0" i="0" u="none" strike="noStrike" cap="none">
                <a:solidFill>
                  <a:srgbClr val="000000"/>
                </a:solidFill>
                <a:latin typeface="Courier New"/>
                <a:ea typeface="Courier New"/>
                <a:cs typeface="Courier New"/>
                <a:sym typeface="Courier New"/>
              </a:rPr>
              <a:t>(label_map_pbtxt_fname), s)</a:t>
            </a:r>
            <a:endParaRPr/>
          </a:p>
          <a:p>
            <a:pPr marL="0" marR="0" lvl="0" indent="0" algn="l" rtl="0">
              <a:lnSpc>
                <a:spcPct val="100000"/>
              </a:lnSpc>
              <a:spcBef>
                <a:spcPts val="0"/>
              </a:spcBef>
              <a:spcAft>
                <a:spcPts val="0"/>
              </a:spcAft>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08000"/>
                </a:solidFill>
                <a:latin typeface="Courier New"/>
                <a:ea typeface="Courier New"/>
                <a:cs typeface="Courier New"/>
                <a:sym typeface="Courier New"/>
              </a:rPr>
              <a:t># Establecemos el tamaño del lote de entrenamiento</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s = re.sub(</a:t>
            </a:r>
            <a:r>
              <a:rPr lang="es-CO" sz="1200" b="0" i="0" u="none" strike="noStrike" cap="none">
                <a:solidFill>
                  <a:srgbClr val="A31515"/>
                </a:solidFill>
                <a:latin typeface="Courier New"/>
                <a:ea typeface="Courier New"/>
                <a:cs typeface="Courier New"/>
                <a:sym typeface="Courier New"/>
              </a:rPr>
              <a:t>'batch_size: [0-9]+'</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'batch_size: {}'</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795E26"/>
                </a:solidFill>
                <a:latin typeface="Courier New"/>
                <a:ea typeface="Courier New"/>
                <a:cs typeface="Courier New"/>
                <a:sym typeface="Courier New"/>
              </a:rPr>
              <a:t>format</a:t>
            </a:r>
            <a:r>
              <a:rPr lang="es-CO" sz="1200" b="0" i="0" u="none" strike="noStrike" cap="none">
                <a:solidFill>
                  <a:srgbClr val="000000"/>
                </a:solidFill>
                <a:latin typeface="Courier New"/>
                <a:ea typeface="Courier New"/>
                <a:cs typeface="Courier New"/>
                <a:sym typeface="Courier New"/>
              </a:rPr>
              <a:t>(batch_size), s)</a:t>
            </a:r>
            <a:endParaRPr/>
          </a:p>
          <a:p>
            <a:pPr marL="0" marR="0" lvl="0" indent="0" algn="l" rtl="0">
              <a:lnSpc>
                <a:spcPct val="100000"/>
              </a:lnSpc>
              <a:spcBef>
                <a:spcPts val="0"/>
              </a:spcBef>
              <a:spcAft>
                <a:spcPts val="0"/>
              </a:spcAft>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08000"/>
                </a:solidFill>
                <a:latin typeface="Courier New"/>
                <a:ea typeface="Courier New"/>
                <a:cs typeface="Courier New"/>
                <a:sym typeface="Courier New"/>
              </a:rPr>
              <a:t># Establecemos la cantidad de pasos de entrenamiento</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s = re.sub(</a:t>
            </a:r>
            <a:r>
              <a:rPr lang="es-CO" sz="1200" b="0" i="0" u="none" strike="noStrike" cap="none">
                <a:solidFill>
                  <a:srgbClr val="A31515"/>
                </a:solidFill>
                <a:latin typeface="Courier New"/>
                <a:ea typeface="Courier New"/>
                <a:cs typeface="Courier New"/>
                <a:sym typeface="Courier New"/>
              </a:rPr>
              <a:t>'num_steps: [0-9]+'</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'num_steps: {}'</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795E26"/>
                </a:solidFill>
                <a:latin typeface="Courier New"/>
                <a:ea typeface="Courier New"/>
                <a:cs typeface="Courier New"/>
                <a:sym typeface="Courier New"/>
              </a:rPr>
              <a:t>format</a:t>
            </a:r>
            <a:r>
              <a:rPr lang="es-CO" sz="1200" b="0" i="0" u="none" strike="noStrike" cap="none">
                <a:solidFill>
                  <a:srgbClr val="000000"/>
                </a:solidFill>
                <a:latin typeface="Courier New"/>
                <a:ea typeface="Courier New"/>
                <a:cs typeface="Courier New"/>
                <a:sym typeface="Courier New"/>
              </a:rPr>
              <a:t>(num_steps), s)</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08000"/>
                </a:solidFill>
                <a:latin typeface="Courier New"/>
                <a:ea typeface="Courier New"/>
                <a:cs typeface="Courier New"/>
                <a:sym typeface="Courier New"/>
              </a:rPr>
              <a:t># establecemos el número de clases (etiquetas)</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s = re.sub(</a:t>
            </a:r>
            <a:r>
              <a:rPr lang="es-CO" sz="1200" b="0" i="0" u="none" strike="noStrike" cap="none">
                <a:solidFill>
                  <a:srgbClr val="A31515"/>
                </a:solidFill>
                <a:latin typeface="Courier New"/>
                <a:ea typeface="Courier New"/>
                <a:cs typeface="Courier New"/>
                <a:sym typeface="Courier New"/>
              </a:rPr>
              <a:t>'num_classes: [0-9]+'</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'num_classes: {}'</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795E26"/>
                </a:solidFill>
                <a:latin typeface="Courier New"/>
                <a:ea typeface="Courier New"/>
                <a:cs typeface="Courier New"/>
                <a:sym typeface="Courier New"/>
              </a:rPr>
              <a:t>format</a:t>
            </a:r>
            <a:r>
              <a:rPr lang="es-CO" sz="1200" b="0" i="0" u="none" strike="noStrike" cap="none">
                <a:solidFill>
                  <a:srgbClr val="000000"/>
                </a:solidFill>
                <a:latin typeface="Courier New"/>
                <a:ea typeface="Courier New"/>
                <a:cs typeface="Courier New"/>
                <a:sym typeface="Courier New"/>
              </a:rPr>
              <a:t>(num_classes), s)</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f.write(s)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5"/>
        <p:cNvGrpSpPr/>
        <p:nvPr/>
      </p:nvGrpSpPr>
      <p:grpSpPr>
        <a:xfrm>
          <a:off x="0" y="0"/>
          <a:ext cx="0" cy="0"/>
          <a:chOff x="0" y="0"/>
          <a:chExt cx="0" cy="0"/>
        </a:xfrm>
      </p:grpSpPr>
      <p:sp>
        <p:nvSpPr>
          <p:cNvPr id="436" name="Google Shape;436;p51"/>
          <p:cNvSpPr txBox="1"/>
          <p:nvPr/>
        </p:nvSpPr>
        <p:spPr>
          <a:xfrm>
            <a:off x="1614197" y="475862"/>
            <a:ext cx="73933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2800" b="1" i="0" u="none" strike="noStrike" cap="none">
                <a:solidFill>
                  <a:srgbClr val="FFFFFF"/>
                </a:solidFill>
                <a:latin typeface="Calibri"/>
                <a:ea typeface="Calibri"/>
                <a:cs typeface="Calibri"/>
                <a:sym typeface="Calibri"/>
              </a:rPr>
              <a:t>4.3 definir  el canalización (pipeline) de la API</a:t>
            </a:r>
            <a:endParaRPr sz="1200" b="0" i="0" u="none" strike="noStrike" cap="none">
              <a:solidFill>
                <a:srgbClr val="000000"/>
              </a:solidFill>
              <a:latin typeface="Arial"/>
              <a:ea typeface="Arial"/>
              <a:cs typeface="Arial"/>
              <a:sym typeface="Arial"/>
            </a:endParaRPr>
          </a:p>
        </p:txBody>
      </p:sp>
      <p:sp>
        <p:nvSpPr>
          <p:cNvPr id="437" name="Google Shape;437;p51"/>
          <p:cNvSpPr txBox="1"/>
          <p:nvPr/>
        </p:nvSpPr>
        <p:spPr>
          <a:xfrm>
            <a:off x="1270758" y="1234266"/>
            <a:ext cx="10921242" cy="46162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Revisamos que todo haya quedado como se requiere</a:t>
            </a:r>
            <a:endParaRPr/>
          </a:p>
        </p:txBody>
      </p:sp>
      <p:sp>
        <p:nvSpPr>
          <p:cNvPr id="438" name="Google Shape;438;p51"/>
          <p:cNvSpPr/>
          <p:nvPr/>
        </p:nvSpPr>
        <p:spPr>
          <a:xfrm>
            <a:off x="1254946" y="1695890"/>
            <a:ext cx="10953000" cy="276900"/>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200" b="0" i="0" u="none" strike="noStrike" cap="none">
                <a:solidFill>
                  <a:srgbClr val="0000FF"/>
                </a:solidFill>
                <a:latin typeface="Courier New"/>
                <a:ea typeface="Courier New"/>
                <a:cs typeface="Courier New"/>
                <a:sym typeface="Courier New"/>
              </a:rPr>
              <a:t>!</a:t>
            </a:r>
            <a:r>
              <a:rPr lang="es-CO" sz="1200" b="0" i="0" u="none" strike="noStrike" cap="none">
                <a:solidFill>
                  <a:srgbClr val="000000"/>
                </a:solidFill>
                <a:latin typeface="Courier New"/>
                <a:ea typeface="Courier New"/>
                <a:cs typeface="Courier New"/>
                <a:sym typeface="Courier New"/>
              </a:rPr>
              <a:t>cat {pipeline_fname}</a:t>
            </a:r>
            <a:endParaRPr/>
          </a:p>
        </p:txBody>
      </p:sp>
      <p:sp>
        <p:nvSpPr>
          <p:cNvPr id="439" name="Google Shape;439;p51"/>
          <p:cNvSpPr/>
          <p:nvPr/>
        </p:nvSpPr>
        <p:spPr>
          <a:xfrm>
            <a:off x="1524050" y="2434473"/>
            <a:ext cx="7573617" cy="233910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CO" sz="1600" b="0" i="0" u="none" strike="noStrike" cap="none">
                <a:solidFill>
                  <a:schemeClr val="dk1"/>
                </a:solidFill>
                <a:latin typeface="Calibri"/>
                <a:ea typeface="Calibri"/>
                <a:cs typeface="Calibri"/>
                <a:sym typeface="Calibri"/>
              </a:rPr>
              <a:t>model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600" b="0" i="0" u="none" strike="noStrike" cap="none">
                <a:solidFill>
                  <a:schemeClr val="dk1"/>
                </a:solidFill>
                <a:latin typeface="Calibri"/>
                <a:ea typeface="Calibri"/>
                <a:cs typeface="Calibri"/>
                <a:sym typeface="Calibri"/>
              </a:rPr>
              <a:t>  faster_rcnn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600" b="0" i="0" u="none" strike="noStrike" cap="none">
                <a:solidFill>
                  <a:schemeClr val="dk1"/>
                </a:solidFill>
                <a:latin typeface="Calibri"/>
                <a:ea typeface="Calibri"/>
                <a:cs typeface="Calibri"/>
                <a:sym typeface="Calibri"/>
              </a:rPr>
              <a:t>    </a:t>
            </a:r>
            <a:r>
              <a:rPr lang="es-CO" sz="1600" b="0" i="0" u="none" strike="noStrike" cap="none">
                <a:solidFill>
                  <a:srgbClr val="FF0000"/>
                </a:solidFill>
                <a:latin typeface="Calibri"/>
                <a:ea typeface="Calibri"/>
                <a:cs typeface="Calibri"/>
                <a:sym typeface="Calibri"/>
              </a:rPr>
              <a:t>num_classes: 3 </a:t>
            </a:r>
            <a:r>
              <a:rPr lang="es-CO" sz="1600" b="0" i="0" u="none" strike="noStrike" cap="none">
                <a:solidFill>
                  <a:schemeClr val="dk1"/>
                </a:solidFill>
                <a:latin typeface="Calibri"/>
                <a:ea typeface="Calibri"/>
                <a:cs typeface="Calibri"/>
                <a:sym typeface="Calibri"/>
              </a:rPr>
              <a:t>(Aquí van el número de objetos a detectar  Lion, tiger y panther)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600" b="0" i="0" u="none" strike="noStrike" cap="none">
                <a:solidFill>
                  <a:schemeClr val="dk1"/>
                </a:solidFill>
                <a:latin typeface="Calibri"/>
                <a:ea typeface="Calibri"/>
                <a:cs typeface="Calibri"/>
                <a:sym typeface="Calibri"/>
              </a:rPr>
              <a:t>    image_resizer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600" b="0" i="0" u="none" strike="noStrike" cap="none">
                <a:solidFill>
                  <a:schemeClr val="dk1"/>
                </a:solidFill>
                <a:latin typeface="Calibri"/>
                <a:ea typeface="Calibri"/>
                <a:cs typeface="Calibri"/>
                <a:sym typeface="Calibri"/>
              </a:rPr>
              <a:t>      keep_aspect_ratio_resizer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600" b="0" i="0" u="none" strike="noStrike" cap="none">
                <a:solidFill>
                  <a:schemeClr val="dk1"/>
                </a:solidFill>
                <a:latin typeface="Calibri"/>
                <a:ea typeface="Calibri"/>
                <a:cs typeface="Calibri"/>
                <a:sym typeface="Calibri"/>
              </a:rPr>
              <a:t>        min_dimension: 600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600" b="0" i="0" u="none" strike="noStrike" cap="none">
                <a:solidFill>
                  <a:schemeClr val="dk1"/>
                </a:solidFill>
                <a:latin typeface="Calibri"/>
                <a:ea typeface="Calibri"/>
                <a:cs typeface="Calibri"/>
                <a:sym typeface="Calibri"/>
              </a:rPr>
              <a:t>        max_dimension: 1024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6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6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40" name="Google Shape;440;p51"/>
          <p:cNvSpPr/>
          <p:nvPr/>
        </p:nvSpPr>
        <p:spPr>
          <a:xfrm>
            <a:off x="1524049" y="5337134"/>
            <a:ext cx="7573617" cy="1477328"/>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train_config: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  batch_size: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  gradient_clipping_by_norm: 10.0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rgbClr val="FF0000"/>
                </a:solidFill>
                <a:latin typeface="Calibri"/>
                <a:ea typeface="Calibri"/>
                <a:cs typeface="Calibri"/>
                <a:sym typeface="Calibri"/>
              </a:rPr>
              <a:t>  fine_tune_checkpoint: "modelo/model.ckpt"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  from_detection_checkpoint: true</a:t>
            </a:r>
            <a:endParaRPr sz="1400" b="0" i="0" u="none" strike="noStrike" cap="none">
              <a:solidFill>
                <a:srgbClr val="000000"/>
              </a:solidFill>
              <a:latin typeface="Arial"/>
              <a:ea typeface="Arial"/>
              <a:cs typeface="Arial"/>
              <a:sym typeface="Arial"/>
            </a:endParaRPr>
          </a:p>
        </p:txBody>
      </p:sp>
      <p:sp>
        <p:nvSpPr>
          <p:cNvPr id="441" name="Google Shape;441;p51"/>
          <p:cNvSpPr/>
          <p:nvPr/>
        </p:nvSpPr>
        <p:spPr>
          <a:xfrm>
            <a:off x="1270758" y="4906286"/>
            <a:ext cx="179889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1" i="0" u="none" strike="noStrike" cap="none">
                <a:solidFill>
                  <a:schemeClr val="dk1"/>
                </a:solidFill>
                <a:latin typeface="Calibri"/>
                <a:ea typeface="Calibri"/>
                <a:cs typeface="Calibri"/>
                <a:sym typeface="Calibri"/>
              </a:rPr>
              <a:t>Ubicación del modelo</a:t>
            </a:r>
            <a:endParaRPr sz="1050" b="0" i="0" u="none" strike="noStrike" cap="none">
              <a:solidFill>
                <a:srgbClr val="000000"/>
              </a:solidFill>
              <a:latin typeface="Arial"/>
              <a:ea typeface="Arial"/>
              <a:cs typeface="Arial"/>
              <a:sym typeface="Arial"/>
            </a:endParaRPr>
          </a:p>
        </p:txBody>
      </p:sp>
      <p:sp>
        <p:nvSpPr>
          <p:cNvPr id="442" name="Google Shape;442;p51"/>
          <p:cNvSpPr/>
          <p:nvPr/>
        </p:nvSpPr>
        <p:spPr>
          <a:xfrm>
            <a:off x="1253926" y="2003625"/>
            <a:ext cx="154401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1" i="0" u="none" strike="noStrike" cap="none">
                <a:solidFill>
                  <a:schemeClr val="dk1"/>
                </a:solidFill>
                <a:latin typeface="Calibri"/>
                <a:ea typeface="Calibri"/>
                <a:cs typeface="Calibri"/>
                <a:sym typeface="Calibri"/>
              </a:rPr>
              <a:t>Número de clases </a:t>
            </a:r>
            <a:endParaRPr sz="105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sp>
        <p:nvSpPr>
          <p:cNvPr id="162" name="Google Shape;162;p3"/>
          <p:cNvSpPr txBox="1"/>
          <p:nvPr/>
        </p:nvSpPr>
        <p:spPr>
          <a:xfrm>
            <a:off x="3400935" y="363894"/>
            <a:ext cx="5390130"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0"/>
              <a:buFont typeface="Arial"/>
              <a:buNone/>
            </a:pPr>
            <a:r>
              <a:rPr lang="es-CO" sz="8000" b="1" i="0" u="sng" strike="noStrike" cap="none">
                <a:solidFill>
                  <a:srgbClr val="99151A"/>
                </a:solidFill>
                <a:latin typeface="Calibri"/>
                <a:ea typeface="Calibri"/>
                <a:cs typeface="Calibri"/>
                <a:sym typeface="Calibri"/>
              </a:rPr>
              <a:t>CONTENIDO</a:t>
            </a:r>
            <a:endParaRPr sz="8000" b="1" i="0" u="sng" strike="noStrike" cap="none">
              <a:solidFill>
                <a:srgbClr val="99151A"/>
              </a:solidFill>
              <a:latin typeface="Calibri"/>
              <a:ea typeface="Calibri"/>
              <a:cs typeface="Calibri"/>
              <a:sym typeface="Calibri"/>
            </a:endParaRPr>
          </a:p>
        </p:txBody>
      </p:sp>
      <p:sp>
        <p:nvSpPr>
          <p:cNvPr id="163" name="Google Shape;163;p3"/>
          <p:cNvSpPr txBox="1"/>
          <p:nvPr/>
        </p:nvSpPr>
        <p:spPr>
          <a:xfrm>
            <a:off x="1777612" y="1508656"/>
            <a:ext cx="10414388" cy="443194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AEABAB"/>
              </a:buClr>
              <a:buSzPts val="2000"/>
              <a:buFont typeface="Calibri"/>
              <a:buAutoNum type="arabicPeriod"/>
            </a:pPr>
            <a:r>
              <a:rPr lang="es-CO" sz="1800" b="1" i="1" u="none" strike="noStrike" cap="none">
                <a:solidFill>
                  <a:srgbClr val="AEABAB"/>
                </a:solidFill>
                <a:latin typeface="Calibri"/>
                <a:ea typeface="Calibri"/>
                <a:cs typeface="Calibri"/>
                <a:sym typeface="Calibri"/>
              </a:rPr>
              <a:t>Teoría e historia.</a:t>
            </a:r>
            <a:endParaRPr sz="1200" b="0" i="0" u="none" strike="noStrike" cap="none">
              <a:solidFill>
                <a:srgbClr val="000000"/>
              </a:solidFill>
              <a:latin typeface="Calibri"/>
              <a:ea typeface="Calibri"/>
              <a:cs typeface="Calibri"/>
              <a:sym typeface="Calibri"/>
            </a:endParaRPr>
          </a:p>
          <a:p>
            <a:pPr marL="342900" marR="0" lvl="0" indent="-342900" algn="l" rtl="0">
              <a:lnSpc>
                <a:spcPct val="150000"/>
              </a:lnSpc>
              <a:spcBef>
                <a:spcPts val="0"/>
              </a:spcBef>
              <a:spcAft>
                <a:spcPts val="0"/>
              </a:spcAft>
              <a:buClr>
                <a:srgbClr val="AEABAB"/>
              </a:buClr>
              <a:buSzPts val="2000"/>
              <a:buFont typeface="Calibri"/>
              <a:buAutoNum type="arabicPeriod"/>
            </a:pPr>
            <a:r>
              <a:rPr lang="es-CO" sz="1800" b="1" i="1" u="none" strike="noStrike" cap="none">
                <a:solidFill>
                  <a:srgbClr val="AEABAB"/>
                </a:solidFill>
                <a:latin typeface="Calibri"/>
                <a:ea typeface="Calibri"/>
                <a:cs typeface="Calibri"/>
                <a:sym typeface="Calibri"/>
              </a:rPr>
              <a:t>Crear Dataset de entrenamiento y pruebas</a:t>
            </a:r>
            <a:endParaRPr sz="1800" b="1" i="1" u="none" strike="noStrike" cap="none">
              <a:solidFill>
                <a:srgbClr val="AEABAB"/>
              </a:solidFill>
              <a:latin typeface="Calibri"/>
              <a:ea typeface="Calibri"/>
              <a:cs typeface="Calibri"/>
              <a:sym typeface="Calibri"/>
            </a:endParaRPr>
          </a:p>
          <a:p>
            <a:pPr marL="342900" marR="0" lvl="0" indent="-342900" algn="l" rtl="0">
              <a:lnSpc>
                <a:spcPct val="150000"/>
              </a:lnSpc>
              <a:spcBef>
                <a:spcPts val="0"/>
              </a:spcBef>
              <a:spcAft>
                <a:spcPts val="0"/>
              </a:spcAft>
              <a:buClr>
                <a:srgbClr val="00B050"/>
              </a:buClr>
              <a:buSzPts val="2400"/>
              <a:buFont typeface="Calibri"/>
              <a:buAutoNum type="arabicPeriod"/>
            </a:pPr>
            <a:r>
              <a:rPr lang="es-CO" sz="2000" b="1" i="0" u="none" strike="noStrike" cap="none">
                <a:solidFill>
                  <a:srgbClr val="00B050"/>
                </a:solidFill>
                <a:latin typeface="Calibri"/>
                <a:ea typeface="Calibri"/>
                <a:cs typeface="Calibri"/>
                <a:sym typeface="Calibri"/>
              </a:rPr>
              <a:t>Preparando el ambiente para entrenamiento</a:t>
            </a:r>
            <a:endParaRPr sz="1200" b="0" i="0" u="none" strike="noStrike" cap="none">
              <a:solidFill>
                <a:srgbClr val="000000"/>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AutoNum type="arabicPeriod"/>
            </a:pPr>
            <a:r>
              <a:rPr lang="es-CO" sz="1800" b="0" i="0" u="none" strike="noStrike" cap="none">
                <a:solidFill>
                  <a:schemeClr val="dk1"/>
                </a:solidFill>
                <a:latin typeface="Calibri"/>
                <a:ea typeface="Calibri"/>
                <a:cs typeface="Calibri"/>
                <a:sym typeface="Calibri"/>
              </a:rPr>
              <a:t>Realizar entrenamiento (usando tensorflow 1.15 con redes CNN)</a:t>
            </a:r>
            <a:endParaRPr sz="1200" b="0" i="0" u="none" strike="noStrike" cap="none">
              <a:solidFill>
                <a:srgbClr val="000000"/>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AutoNum type="arabicPeriod"/>
            </a:pPr>
            <a:r>
              <a:rPr lang="es-CO" sz="1800" b="0" i="0" u="none" strike="noStrike" cap="none">
                <a:solidFill>
                  <a:schemeClr val="dk1"/>
                </a:solidFill>
                <a:latin typeface="Calibri"/>
                <a:ea typeface="Calibri"/>
                <a:cs typeface="Calibri"/>
                <a:sym typeface="Calibri"/>
              </a:rPr>
              <a:t>Congelar/exportar el modelo de inferencia(model.ckpt)</a:t>
            </a:r>
            <a:endParaRPr/>
          </a:p>
          <a:p>
            <a:pPr marL="342900" marR="0" lvl="0" indent="-342900" algn="l" rtl="0">
              <a:lnSpc>
                <a:spcPct val="150000"/>
              </a:lnSpc>
              <a:spcBef>
                <a:spcPts val="0"/>
              </a:spcBef>
              <a:spcAft>
                <a:spcPts val="0"/>
              </a:spcAft>
              <a:buClr>
                <a:schemeClr val="dk1"/>
              </a:buClr>
              <a:buSzPts val="2000"/>
              <a:buFont typeface="Calibri"/>
              <a:buAutoNum type="arabicPeriod"/>
            </a:pPr>
            <a:r>
              <a:rPr lang="es-CO" sz="1800" b="0" i="0" u="none" strike="noStrike" cap="none">
                <a:solidFill>
                  <a:schemeClr val="dk1"/>
                </a:solidFill>
                <a:latin typeface="Calibri"/>
                <a:ea typeface="Calibri"/>
                <a:cs typeface="Calibri"/>
                <a:sym typeface="Calibri"/>
              </a:rPr>
              <a:t>Descargar modelo a pc</a:t>
            </a:r>
            <a:endParaRPr sz="1800" b="0" i="0" u="none" strike="noStrike" cap="none">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AutoNum type="arabicPeriod"/>
            </a:pPr>
            <a:r>
              <a:rPr lang="es-CO" sz="1800" b="0" i="0" u="none" strike="noStrike" cap="none">
                <a:solidFill>
                  <a:schemeClr val="dk1"/>
                </a:solidFill>
                <a:latin typeface="Calibri"/>
                <a:ea typeface="Calibri"/>
                <a:cs typeface="Calibri"/>
                <a:sym typeface="Calibri"/>
              </a:rPr>
              <a:t>Convertir el modelo para uso en dispositivos de bajo rendimiento (celulares/Raspberry)</a:t>
            </a:r>
            <a:endParaRPr sz="1200" b="0" i="0" u="none" strike="noStrike" cap="none">
              <a:solidFill>
                <a:srgbClr val="000000"/>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AutoNum type="arabicPeriod"/>
            </a:pPr>
            <a:r>
              <a:rPr lang="es-CO" sz="1800" b="0" i="0" u="none" strike="noStrike" cap="none">
                <a:solidFill>
                  <a:schemeClr val="dk1"/>
                </a:solidFill>
                <a:latin typeface="Calibri"/>
                <a:ea typeface="Calibri"/>
                <a:cs typeface="Calibri"/>
                <a:sym typeface="Calibri"/>
              </a:rPr>
              <a:t>Usando OPENCV y el modelo entrenado:</a:t>
            </a:r>
            <a:endParaRPr sz="1200" b="0" i="0" u="none" strike="noStrike" cap="none">
              <a:solidFill>
                <a:srgbClr val="000000"/>
              </a:solidFill>
              <a:latin typeface="Calibri"/>
              <a:ea typeface="Calibri"/>
              <a:cs typeface="Calibri"/>
              <a:sym typeface="Calibri"/>
            </a:endParaRPr>
          </a:p>
          <a:p>
            <a:pPr marL="800100" marR="0" lvl="1" indent="-342900" algn="l" rtl="0">
              <a:lnSpc>
                <a:spcPct val="150000"/>
              </a:lnSpc>
              <a:spcBef>
                <a:spcPts val="0"/>
              </a:spcBef>
              <a:spcAft>
                <a:spcPts val="0"/>
              </a:spcAft>
              <a:buClr>
                <a:schemeClr val="dk1"/>
              </a:buClr>
              <a:buSzPts val="2000"/>
              <a:buFont typeface="Calibri"/>
              <a:buAutoNum type="arabicPeriod"/>
            </a:pPr>
            <a:r>
              <a:rPr lang="es-CO" sz="1800" b="0" i="0" u="none" strike="noStrike" cap="none">
                <a:solidFill>
                  <a:schemeClr val="dk1"/>
                </a:solidFill>
                <a:latin typeface="Calibri"/>
                <a:ea typeface="Calibri"/>
                <a:cs typeface="Calibri"/>
                <a:sym typeface="Calibri"/>
              </a:rPr>
              <a:t>Crear una app para Raspberry para visión por computadora</a:t>
            </a:r>
            <a:endParaRPr sz="1200" b="0" i="0" u="none" strike="noStrike" cap="none">
              <a:solidFill>
                <a:srgbClr val="000000"/>
              </a:solidFill>
              <a:latin typeface="Calibri"/>
              <a:ea typeface="Calibri"/>
              <a:cs typeface="Calibri"/>
              <a:sym typeface="Calibri"/>
            </a:endParaRPr>
          </a:p>
          <a:p>
            <a:pPr marL="800100" marR="0" lvl="1" indent="-342900" algn="l" rtl="0">
              <a:lnSpc>
                <a:spcPct val="150000"/>
              </a:lnSpc>
              <a:spcBef>
                <a:spcPts val="0"/>
              </a:spcBef>
              <a:spcAft>
                <a:spcPts val="0"/>
              </a:spcAft>
              <a:buClr>
                <a:schemeClr val="dk1"/>
              </a:buClr>
              <a:buSzPts val="2000"/>
              <a:buFont typeface="Calibri"/>
              <a:buAutoNum type="arabicPeriod"/>
            </a:pPr>
            <a:r>
              <a:rPr lang="es-CO" sz="1800" b="0" i="0" u="none" strike="noStrike" cap="none">
                <a:solidFill>
                  <a:schemeClr val="dk1"/>
                </a:solidFill>
                <a:latin typeface="Calibri"/>
                <a:ea typeface="Calibri"/>
                <a:cs typeface="Calibri"/>
                <a:sym typeface="Calibri"/>
              </a:rPr>
              <a:t>Crear una app para android</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6"/>
        <p:cNvGrpSpPr/>
        <p:nvPr/>
      </p:nvGrpSpPr>
      <p:grpSpPr>
        <a:xfrm>
          <a:off x="0" y="0"/>
          <a:ext cx="0" cy="0"/>
          <a:chOff x="0" y="0"/>
          <a:chExt cx="0" cy="0"/>
        </a:xfrm>
      </p:grpSpPr>
      <p:sp>
        <p:nvSpPr>
          <p:cNvPr id="447" name="Google Shape;447;p52"/>
          <p:cNvSpPr txBox="1"/>
          <p:nvPr/>
        </p:nvSpPr>
        <p:spPr>
          <a:xfrm>
            <a:off x="1614197" y="475862"/>
            <a:ext cx="73933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2800" b="1" i="0" u="none" strike="noStrike" cap="none">
                <a:solidFill>
                  <a:srgbClr val="FFFFFF"/>
                </a:solidFill>
                <a:latin typeface="Calibri"/>
                <a:ea typeface="Calibri"/>
                <a:cs typeface="Calibri"/>
                <a:sym typeface="Calibri"/>
              </a:rPr>
              <a:t>4.3 definir  el canalización (pipeline) de la API</a:t>
            </a:r>
            <a:endParaRPr sz="1200" b="0" i="0" u="none" strike="noStrike" cap="none">
              <a:solidFill>
                <a:srgbClr val="000000"/>
              </a:solidFill>
              <a:latin typeface="Arial"/>
              <a:ea typeface="Arial"/>
              <a:cs typeface="Arial"/>
              <a:sym typeface="Arial"/>
            </a:endParaRPr>
          </a:p>
        </p:txBody>
      </p:sp>
      <p:sp>
        <p:nvSpPr>
          <p:cNvPr id="448" name="Google Shape;448;p52"/>
          <p:cNvSpPr txBox="1"/>
          <p:nvPr/>
        </p:nvSpPr>
        <p:spPr>
          <a:xfrm>
            <a:off x="1228298" y="1217760"/>
            <a:ext cx="10963702" cy="338514"/>
          </a:xfrm>
          <a:prstGeom prst="rect">
            <a:avLst/>
          </a:prstGeom>
          <a:solidFill>
            <a:schemeClr val="lt1"/>
          </a:solid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s-CO" sz="1600" b="1" i="0" u="none" strike="noStrike" cap="none">
                <a:solidFill>
                  <a:schemeClr val="dk1"/>
                </a:solidFill>
                <a:latin typeface="Calibri"/>
                <a:ea typeface="Calibri"/>
                <a:cs typeface="Calibri"/>
                <a:sym typeface="Calibri"/>
              </a:rPr>
              <a:t>Ubicación de los archivos de tensorflow  (entrenamiento y test) y el labelmap.pbtxt</a:t>
            </a:r>
            <a:endParaRPr sz="1600" b="1" i="0" u="none" strike="noStrike" cap="none">
              <a:solidFill>
                <a:schemeClr val="dk1"/>
              </a:solidFill>
              <a:latin typeface="Calibri"/>
              <a:ea typeface="Calibri"/>
              <a:cs typeface="Calibri"/>
              <a:sym typeface="Calibri"/>
            </a:endParaRPr>
          </a:p>
        </p:txBody>
      </p:sp>
      <p:sp>
        <p:nvSpPr>
          <p:cNvPr id="449" name="Google Shape;449;p52"/>
          <p:cNvSpPr/>
          <p:nvPr/>
        </p:nvSpPr>
        <p:spPr>
          <a:xfrm>
            <a:off x="1614197" y="1620382"/>
            <a:ext cx="8353200" cy="332394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train_input_reader: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  tf_record_input_reader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    </a:t>
            </a:r>
            <a:r>
              <a:rPr lang="es-CO" sz="1400" b="0" i="0" u="none" strike="noStrike" cap="none">
                <a:solidFill>
                  <a:srgbClr val="FF0000"/>
                </a:solidFill>
                <a:latin typeface="Calibri"/>
                <a:ea typeface="Calibri"/>
                <a:cs typeface="Calibri"/>
                <a:sym typeface="Calibri"/>
              </a:rPr>
              <a:t>input_path: "TFRecords/entrenamiento.record"</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rgbClr val="FF0000"/>
                </a:solidFill>
                <a:latin typeface="Calibri"/>
                <a:ea typeface="Calibri"/>
                <a:cs typeface="Calibri"/>
                <a:sym typeface="Calibri"/>
              </a:rPr>
              <a:t>  label_map_path: "configuracion/label_map.pbtxt"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eval_input_reader: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  tf_record_input_reader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    </a:t>
            </a:r>
            <a:r>
              <a:rPr lang="es-CO" sz="1400" b="0" i="0" u="none" strike="noStrike" cap="none">
                <a:solidFill>
                  <a:srgbClr val="FF0000"/>
                </a:solidFill>
                <a:latin typeface="Calibri"/>
                <a:ea typeface="Calibri"/>
                <a:cs typeface="Calibri"/>
                <a:sym typeface="Calibri"/>
              </a:rPr>
              <a:t>input_path: "TFRecords/test.record"</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  label_map_path: "</a:t>
            </a:r>
            <a:r>
              <a:rPr lang="es-CO" sz="1400" b="0" i="0" u="none" strike="noStrike" cap="none">
                <a:solidFill>
                  <a:srgbClr val="FF0000"/>
                </a:solidFill>
                <a:latin typeface="Calibri"/>
                <a:ea typeface="Calibri"/>
                <a:cs typeface="Calibri"/>
                <a:sym typeface="Calibri"/>
              </a:rPr>
              <a:t>configuracion/label_map.pbtxt"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  shuffle: false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  num_readers: 1</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  num_epochs: 1</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CO" sz="1400" b="0" i="0" u="none" strike="noStrike" cap="none">
                <a:solidFill>
                  <a:schemeClr val="dk1"/>
                </a:solidFill>
                <a:latin typeface="Calibri"/>
                <a:ea typeface="Calibri"/>
                <a:cs typeface="Calibri"/>
                <a:sym typeface="Calibri"/>
              </a:rPr>
              <a:t>}</a:t>
            </a:r>
            <a:endParaRPr sz="1200" b="0" i="0" u="none" strike="noStrike" cap="none">
              <a:solidFill>
                <a:srgbClr val="000000"/>
              </a:solidFill>
              <a:latin typeface="Arial"/>
              <a:ea typeface="Arial"/>
              <a:cs typeface="Arial"/>
              <a:sym typeface="Arial"/>
            </a:endParaRPr>
          </a:p>
        </p:txBody>
      </p:sp>
      <p:sp>
        <p:nvSpPr>
          <p:cNvPr id="450" name="Google Shape;450;p52"/>
          <p:cNvSpPr/>
          <p:nvPr/>
        </p:nvSpPr>
        <p:spPr>
          <a:xfrm>
            <a:off x="1614197" y="5380713"/>
            <a:ext cx="7527234" cy="13541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CO" sz="1600" b="0" i="0" u="none" strike="noStrike" cap="none">
                <a:solidFill>
                  <a:schemeClr val="dk1"/>
                </a:solidFill>
                <a:latin typeface="Calibri"/>
                <a:ea typeface="Calibri"/>
                <a:cs typeface="Calibri"/>
                <a:sym typeface="Calibri"/>
              </a:rPr>
              <a:t># never decay). Remove the below line to train indefinitely.</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s-CO" sz="1600" b="0" i="0" u="none" strike="noStrike" cap="none">
                <a:solidFill>
                  <a:srgbClr val="FF0000"/>
                </a:solidFill>
                <a:latin typeface="Calibri"/>
                <a:ea typeface="Calibri"/>
                <a:cs typeface="Calibri"/>
                <a:sym typeface="Calibri"/>
              </a:rPr>
              <a:t>  num_steps: 200000</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s-CO" sz="1600" b="0" i="0" u="none" strike="noStrike" cap="none">
                <a:solidFill>
                  <a:schemeClr val="dk1"/>
                </a:solidFill>
                <a:latin typeface="Calibri"/>
                <a:ea typeface="Calibri"/>
                <a:cs typeface="Calibri"/>
                <a:sym typeface="Calibri"/>
              </a:rPr>
              <a:t>  data_augmentation_options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s-CO" sz="1600" b="0" i="0" u="none" strike="noStrike" cap="none">
                <a:solidFill>
                  <a:schemeClr val="dk1"/>
                </a:solidFill>
                <a:latin typeface="Calibri"/>
                <a:ea typeface="Calibri"/>
                <a:cs typeface="Calibri"/>
                <a:sym typeface="Calibri"/>
              </a:rPr>
              <a:t>    random_horizontal_flip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s-CO" sz="1600" b="0" i="0" u="none" strike="noStrike" cap="none">
                <a:solidFill>
                  <a:schemeClr val="dk1"/>
                </a:solidFill>
                <a:latin typeface="Calibri"/>
                <a:ea typeface="Calibri"/>
                <a:cs typeface="Calibri"/>
                <a:sym typeface="Calibri"/>
              </a:rPr>
              <a:t>    }</a:t>
            </a:r>
            <a:endParaRPr sz="1100" b="0" i="0" u="none" strike="noStrike" cap="none">
              <a:solidFill>
                <a:srgbClr val="000000"/>
              </a:solidFill>
              <a:latin typeface="Arial"/>
              <a:ea typeface="Arial"/>
              <a:cs typeface="Arial"/>
              <a:sym typeface="Arial"/>
            </a:endParaRPr>
          </a:p>
        </p:txBody>
      </p:sp>
      <p:sp>
        <p:nvSpPr>
          <p:cNvPr id="451" name="Google Shape;451;p52"/>
          <p:cNvSpPr/>
          <p:nvPr/>
        </p:nvSpPr>
        <p:spPr>
          <a:xfrm>
            <a:off x="1228298" y="5008632"/>
            <a:ext cx="4507965" cy="338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s-CO" sz="1600" b="1" i="0" u="none" strike="noStrike" cap="none">
                <a:solidFill>
                  <a:schemeClr val="dk1"/>
                </a:solidFill>
                <a:latin typeface="Calibri"/>
                <a:ea typeface="Calibri"/>
                <a:cs typeface="Calibri"/>
                <a:sym typeface="Calibri"/>
              </a:rPr>
              <a:t>Número de épocas o “ciclos” de entrenamiento</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5"/>
        <p:cNvGrpSpPr/>
        <p:nvPr/>
      </p:nvGrpSpPr>
      <p:grpSpPr>
        <a:xfrm>
          <a:off x="0" y="0"/>
          <a:ext cx="0" cy="0"/>
          <a:chOff x="0" y="0"/>
          <a:chExt cx="0" cy="0"/>
        </a:xfrm>
      </p:grpSpPr>
      <p:sp>
        <p:nvSpPr>
          <p:cNvPr id="456" name="Google Shape;456;p53"/>
          <p:cNvSpPr txBox="1"/>
          <p:nvPr/>
        </p:nvSpPr>
        <p:spPr>
          <a:xfrm>
            <a:off x="1614197" y="475862"/>
            <a:ext cx="73933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2800" b="1" i="0" u="none" strike="noStrike" cap="none">
                <a:solidFill>
                  <a:srgbClr val="FFFFFF"/>
                </a:solidFill>
                <a:latin typeface="Calibri"/>
                <a:ea typeface="Calibri"/>
                <a:cs typeface="Calibri"/>
                <a:sym typeface="Calibri"/>
              </a:rPr>
              <a:t>4.5 Limpiar salida (opcional)</a:t>
            </a:r>
            <a:endParaRPr sz="1200" b="0" i="0" u="none" strike="noStrike" cap="none">
              <a:solidFill>
                <a:srgbClr val="000000"/>
              </a:solidFill>
              <a:latin typeface="Arial"/>
              <a:ea typeface="Arial"/>
              <a:cs typeface="Arial"/>
              <a:sym typeface="Arial"/>
            </a:endParaRPr>
          </a:p>
        </p:txBody>
      </p:sp>
      <p:sp>
        <p:nvSpPr>
          <p:cNvPr id="457" name="Google Shape;457;p53"/>
          <p:cNvSpPr txBox="1"/>
          <p:nvPr/>
        </p:nvSpPr>
        <p:spPr>
          <a:xfrm>
            <a:off x="1270758" y="3429000"/>
            <a:ext cx="10921242"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Opcionalmente (en caso que desee entrenar desde cero el modelo), se debe eliminar el contenido del directorio del modelo de salida para comenzar de cero.</a:t>
            </a:r>
            <a:endParaRPr/>
          </a:p>
          <a:p>
            <a:pPr marL="0" marR="0" lvl="0" indent="0" algn="l" rtl="0">
              <a:lnSpc>
                <a:spcPct val="100000"/>
              </a:lnSpc>
              <a:spcBef>
                <a:spcPts val="0"/>
              </a:spcBef>
              <a:spcAft>
                <a:spcPts val="0"/>
              </a:spcAft>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No se recomienda si lo que se va a realizar es un reentrenamiento.</a:t>
            </a:r>
            <a:endParaRPr/>
          </a:p>
        </p:txBody>
      </p:sp>
      <p:sp>
        <p:nvSpPr>
          <p:cNvPr id="458" name="Google Shape;458;p53"/>
          <p:cNvSpPr/>
          <p:nvPr/>
        </p:nvSpPr>
        <p:spPr>
          <a:xfrm>
            <a:off x="1270679" y="2004054"/>
            <a:ext cx="10953000" cy="1077300"/>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model_dir = </a:t>
            </a:r>
            <a:r>
              <a:rPr lang="es-CO" sz="1600" b="0" i="0" u="none" strike="noStrike" cap="none">
                <a:solidFill>
                  <a:srgbClr val="A31515"/>
                </a:solidFill>
                <a:latin typeface="Courier New"/>
                <a:ea typeface="Courier New"/>
                <a:cs typeface="Courier New"/>
                <a:sym typeface="Courier New"/>
              </a:rPr>
              <a:t>'training/’</a:t>
            </a:r>
            <a:endParaRPr sz="16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600" b="0" i="0" u="none" strike="noStrike" cap="none">
                <a:solidFill>
                  <a:srgbClr val="008000"/>
                </a:solidFill>
                <a:latin typeface="Courier New"/>
                <a:ea typeface="Courier New"/>
                <a:cs typeface="Courier New"/>
                <a:sym typeface="Courier New"/>
              </a:rPr>
              <a:t># borrar archivos de la carpeta donde se guardara el modelo</a:t>
            </a:r>
            <a:endParaRPr sz="16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600" b="0" i="0" u="none" strike="noStrike" cap="none">
                <a:solidFill>
                  <a:srgbClr val="0000FF"/>
                </a:solidFill>
                <a:latin typeface="Courier New"/>
                <a:ea typeface="Courier New"/>
                <a:cs typeface="Courier New"/>
                <a:sym typeface="Courier New"/>
              </a:rPr>
              <a:t>!</a:t>
            </a:r>
            <a:r>
              <a:rPr lang="es-CO" sz="1600" b="0" i="0" u="none" strike="noStrike" cap="none">
                <a:solidFill>
                  <a:srgbClr val="000000"/>
                </a:solidFill>
                <a:latin typeface="Courier New"/>
                <a:ea typeface="Courier New"/>
                <a:cs typeface="Courier New"/>
                <a:sym typeface="Courier New"/>
              </a:rPr>
              <a:t>rm -rf {model_dir}</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os.makedirs(model_dir, exist_ok=</a:t>
            </a:r>
            <a:r>
              <a:rPr lang="es-CO" sz="1600" b="0" i="0" u="none" strike="noStrike" cap="none">
                <a:solidFill>
                  <a:srgbClr val="0000FF"/>
                </a:solidFill>
                <a:latin typeface="Courier New"/>
                <a:ea typeface="Courier New"/>
                <a:cs typeface="Courier New"/>
                <a:sym typeface="Courier New"/>
              </a:rPr>
              <a:t>True</a:t>
            </a:r>
            <a:r>
              <a:rPr lang="es-CO" sz="1600" b="0" i="0" u="none" strike="noStrike" cap="none">
                <a:solidFill>
                  <a:srgbClr val="000000"/>
                </a:solidFill>
                <a:latin typeface="Courier New"/>
                <a:ea typeface="Courier New"/>
                <a:cs typeface="Courier New"/>
                <a:sym typeface="Courier New"/>
              </a:rPr>
              <a:t>)</a:t>
            </a:r>
            <a:endParaRPr/>
          </a:p>
        </p:txBody>
      </p:sp>
      <p:sp>
        <p:nvSpPr>
          <p:cNvPr id="459" name="Google Shape;459;p53"/>
          <p:cNvSpPr txBox="1"/>
          <p:nvPr/>
        </p:nvSpPr>
        <p:spPr>
          <a:xfrm>
            <a:off x="1286567" y="1194786"/>
            <a:ext cx="10921242" cy="46162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0" i="0" u="none" strike="noStrike" cap="none">
                <a:solidFill>
                  <a:schemeClr val="dk1"/>
                </a:solidFill>
                <a:latin typeface="Calibri"/>
                <a:ea typeface="Calibri"/>
                <a:cs typeface="Calibri"/>
                <a:sym typeface="Calibri"/>
              </a:rPr>
              <a:t>Creamos el directorio donde se va a generar el modelo de inferencia.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3"/>
        <p:cNvGrpSpPr/>
        <p:nvPr/>
      </p:nvGrpSpPr>
      <p:grpSpPr>
        <a:xfrm>
          <a:off x="0" y="0"/>
          <a:ext cx="0" cy="0"/>
          <a:chOff x="0" y="0"/>
          <a:chExt cx="0" cy="0"/>
        </a:xfrm>
      </p:grpSpPr>
      <p:sp>
        <p:nvSpPr>
          <p:cNvPr id="464" name="Google Shape;464;p54"/>
          <p:cNvSpPr txBox="1"/>
          <p:nvPr/>
        </p:nvSpPr>
        <p:spPr>
          <a:xfrm>
            <a:off x="1614197" y="475862"/>
            <a:ext cx="73933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2800" b="1" i="0" u="none" strike="noStrike" cap="none">
                <a:solidFill>
                  <a:srgbClr val="FFFFFF"/>
                </a:solidFill>
                <a:latin typeface="Calibri"/>
                <a:ea typeface="Calibri"/>
                <a:cs typeface="Calibri"/>
                <a:sym typeface="Calibri"/>
              </a:rPr>
              <a:t>4.4 Tensorboard (opcional) </a:t>
            </a:r>
            <a:endParaRPr sz="1200" b="0" i="0" u="none" strike="noStrike" cap="none">
              <a:solidFill>
                <a:srgbClr val="000000"/>
              </a:solidFill>
              <a:latin typeface="Arial"/>
              <a:ea typeface="Arial"/>
              <a:cs typeface="Arial"/>
              <a:sym typeface="Arial"/>
            </a:endParaRPr>
          </a:p>
        </p:txBody>
      </p:sp>
      <p:sp>
        <p:nvSpPr>
          <p:cNvPr id="465" name="Google Shape;465;p54"/>
          <p:cNvSpPr txBox="1"/>
          <p:nvPr/>
        </p:nvSpPr>
        <p:spPr>
          <a:xfrm>
            <a:off x="1228298" y="1217760"/>
            <a:ext cx="10963702" cy="64629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chemeClr val="dk1"/>
                </a:solidFill>
                <a:latin typeface="Calibri"/>
                <a:ea typeface="Calibri"/>
                <a:cs typeface="Calibri"/>
                <a:sym typeface="Calibri"/>
              </a:rPr>
              <a:t>Tensorboard es una interfaz de tensorflow que nos permite hacer seguimiento al proceso de entrenamiento de un grafo inferencia.</a:t>
            </a:r>
            <a:endParaRPr sz="1800" b="0" i="0" u="none" strike="noStrike" cap="none">
              <a:solidFill>
                <a:schemeClr val="dk1"/>
              </a:solidFill>
              <a:latin typeface="Calibri"/>
              <a:ea typeface="Calibri"/>
              <a:cs typeface="Calibri"/>
              <a:sym typeface="Calibri"/>
            </a:endParaRPr>
          </a:p>
        </p:txBody>
      </p:sp>
      <p:pic>
        <p:nvPicPr>
          <p:cNvPr id="466" name="Google Shape;466;p54" descr="https://guru99.es/wp-content/uploads/2020/02/080618_0516_Tensorboard1.png"/>
          <p:cNvPicPr preferRelativeResize="0"/>
          <p:nvPr/>
        </p:nvPicPr>
        <p:blipFill rotWithShape="1">
          <a:blip r:embed="rId4">
            <a:alphaModFix/>
          </a:blip>
          <a:srcRect r="5457"/>
          <a:stretch/>
        </p:blipFill>
        <p:spPr>
          <a:xfrm>
            <a:off x="5445456" y="2103762"/>
            <a:ext cx="6746543" cy="4754238"/>
          </a:xfrm>
          <a:prstGeom prst="rect">
            <a:avLst/>
          </a:prstGeom>
          <a:noFill/>
          <a:ln>
            <a:noFill/>
          </a:ln>
        </p:spPr>
      </p:pic>
      <p:sp>
        <p:nvSpPr>
          <p:cNvPr id="467" name="Google Shape;467;p54"/>
          <p:cNvSpPr/>
          <p:nvPr/>
        </p:nvSpPr>
        <p:spPr>
          <a:xfrm>
            <a:off x="1228298" y="2615133"/>
            <a:ext cx="4217158" cy="39703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00"/>
                </a:solidFill>
                <a:latin typeface="Calibri"/>
                <a:ea typeface="Calibri"/>
                <a:cs typeface="Calibri"/>
                <a:sym typeface="Calibri"/>
              </a:rPr>
              <a:t>El panel tiene las siguientes fichas que están vinculadas a cada nivel.</a:t>
            </a:r>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400" b="1" i="0" u="none" strike="noStrike" cap="none">
                <a:solidFill>
                  <a:srgbClr val="000000"/>
                </a:solidFill>
                <a:latin typeface="Calibri"/>
                <a:ea typeface="Calibri"/>
                <a:cs typeface="Calibri"/>
                <a:sym typeface="Calibri"/>
              </a:rPr>
              <a:t>Escalares: </a:t>
            </a:r>
            <a:r>
              <a:rPr lang="es-CO" sz="1400" b="0" i="0" u="none" strike="noStrike" cap="none">
                <a:solidFill>
                  <a:srgbClr val="000000"/>
                </a:solidFill>
                <a:latin typeface="Calibri"/>
                <a:ea typeface="Calibri"/>
                <a:cs typeface="Calibri"/>
                <a:sym typeface="Calibri"/>
              </a:rPr>
              <a:t>Muestra diferentes informaciones útiles durante el entrenamiento del modelo</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400" b="1" i="0" u="none" strike="noStrike" cap="none">
                <a:solidFill>
                  <a:srgbClr val="000000"/>
                </a:solidFill>
                <a:latin typeface="Calibri"/>
                <a:ea typeface="Calibri"/>
                <a:cs typeface="Calibri"/>
                <a:sym typeface="Calibri"/>
              </a:rPr>
              <a:t>Gráficos:</a:t>
            </a:r>
            <a:r>
              <a:rPr lang="es-CO" sz="1400" b="0" i="0" u="none" strike="noStrike" cap="none">
                <a:solidFill>
                  <a:srgbClr val="000000"/>
                </a:solidFill>
                <a:latin typeface="Calibri"/>
                <a:ea typeface="Calibri"/>
                <a:cs typeface="Calibri"/>
                <a:sym typeface="Calibri"/>
              </a:rPr>
              <a:t> Mostrar el modelo</a:t>
            </a:r>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s-CO" sz="1400" b="0" i="0" u="none" strike="noStrike" cap="none">
                <a:solidFill>
                  <a:srgbClr val="000000"/>
                </a:solidFill>
                <a:latin typeface="Calibri"/>
                <a:ea typeface="Calibri"/>
                <a:cs typeface="Calibri"/>
                <a:sym typeface="Calibri"/>
              </a:rPr>
              <a:t>Las siguientes no están disponibles en Google collaborate:</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400" b="0" i="1" u="none" strike="noStrike" cap="none">
                <a:solidFill>
                  <a:srgbClr val="A5A5A5"/>
                </a:solidFill>
                <a:latin typeface="Calibri"/>
                <a:ea typeface="Calibri"/>
                <a:cs typeface="Calibri"/>
                <a:sym typeface="Calibri"/>
              </a:rPr>
              <a:t>Histograma: muestra los pesos con un histograma</a:t>
            </a:r>
            <a:endParaRPr/>
          </a:p>
          <a:p>
            <a:pPr marL="285750" marR="0" lvl="0" indent="-196850" algn="l" rtl="0">
              <a:lnSpc>
                <a:spcPct val="100000"/>
              </a:lnSpc>
              <a:spcBef>
                <a:spcPts val="0"/>
              </a:spcBef>
              <a:spcAft>
                <a:spcPts val="0"/>
              </a:spcAft>
              <a:buClr>
                <a:srgbClr val="000000"/>
              </a:buClr>
              <a:buSzPts val="1400"/>
              <a:buFont typeface="Arial"/>
              <a:buNone/>
            </a:pPr>
            <a:endParaRPr sz="1400" b="0" i="1" u="none" strike="noStrike" cap="none">
              <a:solidFill>
                <a:srgbClr val="A5A5A5"/>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400" b="0" i="1" u="none" strike="noStrike" cap="none">
                <a:solidFill>
                  <a:srgbClr val="A5A5A5"/>
                </a:solidFill>
                <a:latin typeface="Calibri"/>
                <a:ea typeface="Calibri"/>
                <a:cs typeface="Calibri"/>
                <a:sym typeface="Calibri"/>
              </a:rPr>
              <a:t>Distribución: Muestra la distribución del peso</a:t>
            </a:r>
            <a:endParaRPr/>
          </a:p>
          <a:p>
            <a:pPr marL="285750" marR="0" lvl="0" indent="-196850" algn="l" rtl="0">
              <a:lnSpc>
                <a:spcPct val="100000"/>
              </a:lnSpc>
              <a:spcBef>
                <a:spcPts val="0"/>
              </a:spcBef>
              <a:spcAft>
                <a:spcPts val="0"/>
              </a:spcAft>
              <a:buClr>
                <a:srgbClr val="000000"/>
              </a:buClr>
              <a:buSzPts val="1400"/>
              <a:buFont typeface="Arial"/>
              <a:buNone/>
            </a:pPr>
            <a:endParaRPr sz="1400" b="0" i="1" u="none" strike="noStrike" cap="none">
              <a:solidFill>
                <a:srgbClr val="A5A5A5"/>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400" b="0" i="1" u="none" strike="noStrike" cap="none">
                <a:solidFill>
                  <a:srgbClr val="A5A5A5"/>
                </a:solidFill>
                <a:latin typeface="Calibri"/>
                <a:ea typeface="Calibri"/>
                <a:cs typeface="Calibri"/>
                <a:sym typeface="Calibri"/>
              </a:rPr>
              <a:t>Proyector: Mostrar análisis de componentes principales y algoritmo T-SNE. La técnica utiliza para la reducción de dimensionalidad</a:t>
            </a:r>
            <a:endParaRPr sz="1400" b="0" i="1" u="none" strike="noStrike" cap="none">
              <a:solidFill>
                <a:srgbClr val="A5A5A5"/>
              </a:solidFill>
              <a:latin typeface="Calibri"/>
              <a:ea typeface="Calibri"/>
              <a:cs typeface="Calibri"/>
              <a:sym typeface="Calibri"/>
            </a:endParaRPr>
          </a:p>
        </p:txBody>
      </p:sp>
      <p:sp>
        <p:nvSpPr>
          <p:cNvPr id="468" name="Google Shape;468;p54"/>
          <p:cNvSpPr/>
          <p:nvPr/>
        </p:nvSpPr>
        <p:spPr>
          <a:xfrm>
            <a:off x="8818727" y="1774991"/>
            <a:ext cx="31662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sng" strike="noStrike" cap="none">
                <a:solidFill>
                  <a:srgbClr val="000000"/>
                </a:solidFill>
                <a:latin typeface="Arial"/>
                <a:ea typeface="Arial"/>
                <a:cs typeface="Arial"/>
                <a:sym typeface="Arial"/>
                <a:hlinkClick r:id="rId5"/>
              </a:rPr>
              <a:t>https://guru99.es/tensorboard-tutorial/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2"/>
        <p:cNvGrpSpPr/>
        <p:nvPr/>
      </p:nvGrpSpPr>
      <p:grpSpPr>
        <a:xfrm>
          <a:off x="0" y="0"/>
          <a:ext cx="0" cy="0"/>
          <a:chOff x="0" y="0"/>
          <a:chExt cx="0" cy="0"/>
        </a:xfrm>
      </p:grpSpPr>
      <p:sp>
        <p:nvSpPr>
          <p:cNvPr id="473" name="Google Shape;473;p55"/>
          <p:cNvSpPr txBox="1"/>
          <p:nvPr/>
        </p:nvSpPr>
        <p:spPr>
          <a:xfrm>
            <a:off x="1614197" y="475862"/>
            <a:ext cx="73933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2800" b="1" i="0" u="none" strike="noStrike" cap="none">
                <a:solidFill>
                  <a:srgbClr val="FFFFFF"/>
                </a:solidFill>
                <a:latin typeface="Calibri"/>
                <a:ea typeface="Calibri"/>
                <a:cs typeface="Calibri"/>
                <a:sym typeface="Calibri"/>
              </a:rPr>
              <a:t>4.4.1 Instalar tensorboard</a:t>
            </a:r>
            <a:endParaRPr sz="1200" b="0" i="0" u="none" strike="noStrike" cap="none">
              <a:solidFill>
                <a:srgbClr val="000000"/>
              </a:solidFill>
              <a:latin typeface="Arial"/>
              <a:ea typeface="Arial"/>
              <a:cs typeface="Arial"/>
              <a:sym typeface="Arial"/>
            </a:endParaRPr>
          </a:p>
        </p:txBody>
      </p:sp>
      <p:sp>
        <p:nvSpPr>
          <p:cNvPr id="474" name="Google Shape;474;p55"/>
          <p:cNvSpPr txBox="1"/>
          <p:nvPr/>
        </p:nvSpPr>
        <p:spPr>
          <a:xfrm>
            <a:off x="1228298" y="1217760"/>
            <a:ext cx="10963702" cy="36929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chemeClr val="dk1"/>
                </a:solidFill>
                <a:latin typeface="Calibri"/>
                <a:ea typeface="Calibri"/>
                <a:cs typeface="Calibri"/>
                <a:sym typeface="Calibri"/>
              </a:rPr>
              <a:t>Descargar y descomprimir tensorboard.</a:t>
            </a:r>
            <a:endParaRPr sz="1800" b="0" i="0" u="none" strike="noStrike" cap="none">
              <a:solidFill>
                <a:schemeClr val="dk1"/>
              </a:solidFill>
              <a:latin typeface="Calibri"/>
              <a:ea typeface="Calibri"/>
              <a:cs typeface="Calibri"/>
              <a:sym typeface="Calibri"/>
            </a:endParaRPr>
          </a:p>
        </p:txBody>
      </p:sp>
      <p:sp>
        <p:nvSpPr>
          <p:cNvPr id="475" name="Google Shape;475;p55"/>
          <p:cNvSpPr/>
          <p:nvPr/>
        </p:nvSpPr>
        <p:spPr>
          <a:xfrm>
            <a:off x="1239140" y="1805769"/>
            <a:ext cx="10952860" cy="584735"/>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600" b="0" i="0" u="none" strike="noStrike" cap="none">
                <a:solidFill>
                  <a:srgbClr val="0000FF"/>
                </a:solidFill>
                <a:latin typeface="Courier New"/>
                <a:ea typeface="Courier New"/>
                <a:cs typeface="Courier New"/>
                <a:sym typeface="Courier New"/>
              </a:rPr>
              <a:t>!</a:t>
            </a:r>
            <a:r>
              <a:rPr lang="es-CO" sz="1600" b="0" i="0" u="none" strike="noStrike" cap="none">
                <a:solidFill>
                  <a:srgbClr val="000000"/>
                </a:solidFill>
                <a:latin typeface="Courier New"/>
                <a:ea typeface="Courier New"/>
                <a:cs typeface="Courier New"/>
                <a:sym typeface="Courier New"/>
              </a:rPr>
              <a:t>wget https://bin.equinox.io/c/</a:t>
            </a:r>
            <a:r>
              <a:rPr lang="es-CO" sz="1600" b="0" i="0" u="none" strike="noStrike" cap="none">
                <a:solidFill>
                  <a:srgbClr val="098658"/>
                </a:solidFill>
                <a:latin typeface="Courier New"/>
                <a:ea typeface="Courier New"/>
                <a:cs typeface="Courier New"/>
                <a:sym typeface="Courier New"/>
              </a:rPr>
              <a:t>4</a:t>
            </a:r>
            <a:r>
              <a:rPr lang="es-CO" sz="1600" b="0" i="0" u="none" strike="noStrike" cap="none">
                <a:solidFill>
                  <a:srgbClr val="000000"/>
                </a:solidFill>
                <a:latin typeface="Courier New"/>
                <a:ea typeface="Courier New"/>
                <a:cs typeface="Courier New"/>
                <a:sym typeface="Courier New"/>
              </a:rPr>
              <a:t>VmDzA7iaHb/ngrok-stable-linux-amd64.zip</a:t>
            </a:r>
            <a:endParaRPr/>
          </a:p>
          <a:p>
            <a:pPr marL="0" marR="0" lvl="0" indent="0" algn="l" rtl="0">
              <a:lnSpc>
                <a:spcPct val="100000"/>
              </a:lnSpc>
              <a:spcBef>
                <a:spcPts val="0"/>
              </a:spcBef>
              <a:spcAft>
                <a:spcPts val="0"/>
              </a:spcAft>
              <a:buNone/>
            </a:pPr>
            <a:r>
              <a:rPr lang="es-CO" sz="1600" b="0" i="0" u="none" strike="noStrike" cap="none">
                <a:solidFill>
                  <a:srgbClr val="0000FF"/>
                </a:solidFill>
                <a:latin typeface="Courier New"/>
                <a:ea typeface="Courier New"/>
                <a:cs typeface="Courier New"/>
                <a:sym typeface="Courier New"/>
              </a:rPr>
              <a:t>!</a:t>
            </a:r>
            <a:r>
              <a:rPr lang="es-CO" sz="1600" b="0" i="0" u="none" strike="noStrike" cap="none">
                <a:solidFill>
                  <a:srgbClr val="000000"/>
                </a:solidFill>
                <a:latin typeface="Courier New"/>
                <a:ea typeface="Courier New"/>
                <a:cs typeface="Courier New"/>
                <a:sym typeface="Courier New"/>
              </a:rPr>
              <a:t>unzip -o ngrok-stable-linux-amd64.zip</a:t>
            </a:r>
            <a:endParaRPr/>
          </a:p>
        </p:txBody>
      </p:sp>
      <p:sp>
        <p:nvSpPr>
          <p:cNvPr id="476" name="Google Shape;476;p55"/>
          <p:cNvSpPr/>
          <p:nvPr/>
        </p:nvSpPr>
        <p:spPr>
          <a:xfrm>
            <a:off x="1228298" y="3025241"/>
            <a:ext cx="10952860" cy="1569620"/>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LOG_DIR = model_dir</a:t>
            </a:r>
            <a:endParaRPr sz="16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get_ipython().system_raw(</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    </a:t>
            </a:r>
            <a:r>
              <a:rPr lang="es-CO" sz="1600" b="0" i="0" u="none" strike="noStrike" cap="none">
                <a:solidFill>
                  <a:srgbClr val="A31515"/>
                </a:solidFill>
                <a:latin typeface="Courier New"/>
                <a:ea typeface="Courier New"/>
                <a:cs typeface="Courier New"/>
                <a:sym typeface="Courier New"/>
              </a:rPr>
              <a:t>'tensorboard --logdir {} --host 0.0.0.0 --port 6006 &amp;'</a:t>
            </a:r>
            <a:endParaRPr sz="16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    .</a:t>
            </a:r>
            <a:r>
              <a:rPr lang="es-CO" sz="1600" b="0" i="0" u="none" strike="noStrike" cap="none">
                <a:solidFill>
                  <a:srgbClr val="795E26"/>
                </a:solidFill>
                <a:latin typeface="Courier New"/>
                <a:ea typeface="Courier New"/>
                <a:cs typeface="Courier New"/>
                <a:sym typeface="Courier New"/>
              </a:rPr>
              <a:t>format</a:t>
            </a:r>
            <a:r>
              <a:rPr lang="es-CO" sz="1600" b="0" i="0" u="none" strike="noStrike" cap="none">
                <a:solidFill>
                  <a:srgbClr val="000000"/>
                </a:solidFill>
                <a:latin typeface="Courier New"/>
                <a:ea typeface="Courier New"/>
                <a:cs typeface="Courier New"/>
                <a:sym typeface="Courier New"/>
              </a:rPr>
              <a:t>(LOG_DIR)</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get_ipython().system_raw(</a:t>
            </a:r>
            <a:r>
              <a:rPr lang="es-CO" sz="1600" b="0" i="0" u="none" strike="noStrike" cap="none">
                <a:solidFill>
                  <a:srgbClr val="A31515"/>
                </a:solidFill>
                <a:latin typeface="Courier New"/>
                <a:ea typeface="Courier New"/>
                <a:cs typeface="Courier New"/>
                <a:sym typeface="Courier New"/>
              </a:rPr>
              <a:t>'./ngrok http 6006 &amp;'</a:t>
            </a:r>
            <a:r>
              <a:rPr lang="es-CO" sz="1600" b="0" i="0" u="none" strike="noStrike" cap="none">
                <a:solidFill>
                  <a:srgbClr val="000000"/>
                </a:solidFill>
                <a:latin typeface="Courier New"/>
                <a:ea typeface="Courier New"/>
                <a:cs typeface="Courier New"/>
                <a:sym typeface="Courier New"/>
              </a:rPr>
              <a:t>)</a:t>
            </a:r>
            <a:endParaRPr/>
          </a:p>
        </p:txBody>
      </p:sp>
      <p:sp>
        <p:nvSpPr>
          <p:cNvPr id="477" name="Google Shape;477;p55"/>
          <p:cNvSpPr txBox="1"/>
          <p:nvPr/>
        </p:nvSpPr>
        <p:spPr>
          <a:xfrm>
            <a:off x="1228298" y="2523227"/>
            <a:ext cx="10963702" cy="36929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chemeClr val="dk1"/>
                </a:solidFill>
                <a:latin typeface="Calibri"/>
                <a:ea typeface="Calibri"/>
                <a:cs typeface="Calibri"/>
                <a:sym typeface="Calibri"/>
              </a:rPr>
              <a:t>Almacenar el log del proceso de entrenamiento y sus checkpoints del entrenamiento.</a:t>
            </a:r>
            <a:endParaRPr sz="1800" b="0" i="0" u="none" strike="noStrike" cap="none">
              <a:solidFill>
                <a:schemeClr val="dk1"/>
              </a:solidFill>
              <a:latin typeface="Calibri"/>
              <a:ea typeface="Calibri"/>
              <a:cs typeface="Calibri"/>
              <a:sym typeface="Calibri"/>
            </a:endParaRPr>
          </a:p>
        </p:txBody>
      </p:sp>
      <p:sp>
        <p:nvSpPr>
          <p:cNvPr id="478" name="Google Shape;478;p55"/>
          <p:cNvSpPr txBox="1"/>
          <p:nvPr/>
        </p:nvSpPr>
        <p:spPr>
          <a:xfrm>
            <a:off x="1239140" y="4841445"/>
            <a:ext cx="10963702" cy="36929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chemeClr val="dk1"/>
                </a:solidFill>
                <a:latin typeface="Calibri"/>
                <a:ea typeface="Calibri"/>
                <a:cs typeface="Calibri"/>
                <a:sym typeface="Calibri"/>
              </a:rPr>
              <a:t>Generar el link de tensorboard</a:t>
            </a:r>
            <a:endParaRPr sz="1800" b="0" i="0" u="none" strike="noStrike" cap="none">
              <a:solidFill>
                <a:schemeClr val="dk1"/>
              </a:solidFill>
              <a:latin typeface="Calibri"/>
              <a:ea typeface="Calibri"/>
              <a:cs typeface="Calibri"/>
              <a:sym typeface="Calibri"/>
            </a:endParaRPr>
          </a:p>
        </p:txBody>
      </p:sp>
      <p:sp>
        <p:nvSpPr>
          <p:cNvPr id="479" name="Google Shape;479;p55"/>
          <p:cNvSpPr/>
          <p:nvPr/>
        </p:nvSpPr>
        <p:spPr>
          <a:xfrm>
            <a:off x="1249982" y="5347872"/>
            <a:ext cx="10952860" cy="584735"/>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600" b="0" i="0" u="none" strike="noStrike" cap="none">
                <a:solidFill>
                  <a:srgbClr val="0000FF"/>
                </a:solidFill>
                <a:latin typeface="Courier New"/>
                <a:ea typeface="Courier New"/>
                <a:cs typeface="Courier New"/>
                <a:sym typeface="Courier New"/>
              </a:rPr>
              <a:t>!</a:t>
            </a:r>
            <a:r>
              <a:rPr lang="es-CO" sz="1600" b="0" i="0" u="none" strike="noStrike" cap="none">
                <a:solidFill>
                  <a:srgbClr val="000000"/>
                </a:solidFill>
                <a:latin typeface="Courier New"/>
                <a:ea typeface="Courier New"/>
                <a:cs typeface="Courier New"/>
                <a:sym typeface="Courier New"/>
              </a:rPr>
              <a:t> curl -s http://localhost:</a:t>
            </a:r>
            <a:r>
              <a:rPr lang="es-CO" sz="1600" b="0" i="0" u="none" strike="noStrike" cap="none">
                <a:solidFill>
                  <a:srgbClr val="098658"/>
                </a:solidFill>
                <a:latin typeface="Courier New"/>
                <a:ea typeface="Courier New"/>
                <a:cs typeface="Courier New"/>
                <a:sym typeface="Courier New"/>
              </a:rPr>
              <a:t>4040</a:t>
            </a:r>
            <a:r>
              <a:rPr lang="es-CO" sz="1600" b="0" i="0" u="none" strike="noStrike" cap="none">
                <a:solidFill>
                  <a:srgbClr val="000000"/>
                </a:solidFill>
                <a:latin typeface="Courier New"/>
                <a:ea typeface="Courier New"/>
                <a:cs typeface="Courier New"/>
                <a:sym typeface="Courier New"/>
              </a:rPr>
              <a:t>/api/tunnels | python3 -c \</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    </a:t>
            </a:r>
            <a:r>
              <a:rPr lang="es-CO" sz="1600" b="0" i="0" u="none" strike="noStrike" cap="none">
                <a:solidFill>
                  <a:srgbClr val="A31515"/>
                </a:solidFill>
                <a:latin typeface="Courier New"/>
                <a:ea typeface="Courier New"/>
                <a:cs typeface="Courier New"/>
                <a:sym typeface="Courier New"/>
              </a:rPr>
              <a:t>"import sys, json; print(json.load(sys.stdin)['tunnels'][0]['public_url'])"</a:t>
            </a:r>
            <a:endParaRPr sz="16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3"/>
        <p:cNvGrpSpPr/>
        <p:nvPr/>
      </p:nvGrpSpPr>
      <p:grpSpPr>
        <a:xfrm>
          <a:off x="0" y="0"/>
          <a:ext cx="0" cy="0"/>
          <a:chOff x="0" y="0"/>
          <a:chExt cx="0" cy="0"/>
        </a:xfrm>
      </p:grpSpPr>
      <p:sp>
        <p:nvSpPr>
          <p:cNvPr id="484" name="Google Shape;484;p56"/>
          <p:cNvSpPr txBox="1"/>
          <p:nvPr/>
        </p:nvSpPr>
        <p:spPr>
          <a:xfrm>
            <a:off x="1614197" y="475862"/>
            <a:ext cx="73933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2800" b="1" i="0" u="none" strike="noStrike" cap="none">
                <a:solidFill>
                  <a:srgbClr val="FFFFFF"/>
                </a:solidFill>
                <a:latin typeface="Calibri"/>
                <a:ea typeface="Calibri"/>
                <a:cs typeface="Calibri"/>
                <a:sym typeface="Calibri"/>
              </a:rPr>
              <a:t>4.5 Entrenar el modelo de inferencia</a:t>
            </a:r>
            <a:endParaRPr sz="1200" b="0" i="0" u="none" strike="noStrike" cap="none">
              <a:solidFill>
                <a:srgbClr val="000000"/>
              </a:solidFill>
              <a:latin typeface="Arial"/>
              <a:ea typeface="Arial"/>
              <a:cs typeface="Arial"/>
              <a:sym typeface="Arial"/>
            </a:endParaRPr>
          </a:p>
        </p:txBody>
      </p:sp>
      <p:sp>
        <p:nvSpPr>
          <p:cNvPr id="485" name="Google Shape;485;p56"/>
          <p:cNvSpPr txBox="1"/>
          <p:nvPr/>
        </p:nvSpPr>
        <p:spPr>
          <a:xfrm>
            <a:off x="1228298" y="1217760"/>
            <a:ext cx="10963702" cy="92328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chemeClr val="dk1"/>
                </a:solidFill>
                <a:latin typeface="Calibri"/>
                <a:ea typeface="Calibri"/>
                <a:cs typeface="Calibri"/>
                <a:sym typeface="Calibri"/>
              </a:rPr>
              <a:t>Por fiiiiiiiiiiiiiiiiiiiiiiiiiiiiiiiiiiiiiiiiiiiiiiiiin.</a:t>
            </a:r>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s-CO" sz="1800" b="0" i="0" u="none" strike="noStrike" cap="none">
                <a:solidFill>
                  <a:schemeClr val="dk1"/>
                </a:solidFill>
                <a:latin typeface="Calibri"/>
                <a:ea typeface="Calibri"/>
                <a:cs typeface="Calibri"/>
                <a:sym typeface="Calibri"/>
              </a:rPr>
              <a:t>Ahora si viene lo que tanto necesitábamos (entrenar el modelo).</a:t>
            </a:r>
            <a:endParaRPr/>
          </a:p>
        </p:txBody>
      </p:sp>
      <p:sp>
        <p:nvSpPr>
          <p:cNvPr id="486" name="Google Shape;486;p56"/>
          <p:cNvSpPr/>
          <p:nvPr/>
        </p:nvSpPr>
        <p:spPr>
          <a:xfrm>
            <a:off x="1228298" y="2359767"/>
            <a:ext cx="10952860" cy="1569620"/>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600" b="0" i="0" u="none" strike="noStrike" cap="none">
                <a:solidFill>
                  <a:srgbClr val="0000FF"/>
                </a:solidFill>
                <a:latin typeface="Courier New"/>
                <a:ea typeface="Courier New"/>
                <a:cs typeface="Courier New"/>
                <a:sym typeface="Courier New"/>
              </a:rPr>
              <a:t>!</a:t>
            </a:r>
            <a:r>
              <a:rPr lang="es-CO" sz="1600" b="0" i="0" u="none" strike="noStrike" cap="none">
                <a:solidFill>
                  <a:srgbClr val="000000"/>
                </a:solidFill>
                <a:latin typeface="Courier New"/>
                <a:ea typeface="Courier New"/>
                <a:cs typeface="Courier New"/>
                <a:sym typeface="Courier New"/>
              </a:rPr>
              <a:t>python /content/models/research/object_detection/model_main.py \</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    --pipeline_config_path={pipeline_fname} \</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    --model_dir={model_dir} \</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    --alsologtostderr \</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    --num_train_steps={num_steps} \</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    --num_eval_steps={num_eval_steps}</a:t>
            </a:r>
            <a:endParaRPr/>
          </a:p>
        </p:txBody>
      </p:sp>
      <p:sp>
        <p:nvSpPr>
          <p:cNvPr id="487" name="Google Shape;487;p56"/>
          <p:cNvSpPr txBox="1"/>
          <p:nvPr/>
        </p:nvSpPr>
        <p:spPr>
          <a:xfrm>
            <a:off x="1217456" y="4148105"/>
            <a:ext cx="10963702" cy="1200288"/>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chemeClr val="dk1"/>
                </a:solidFill>
                <a:latin typeface="Calibri"/>
                <a:ea typeface="Calibri"/>
                <a:cs typeface="Calibri"/>
                <a:sym typeface="Calibri"/>
              </a:rPr>
              <a:t>Este proceso es baaaaaaaaaaaaaaastante lento, tengan paciencia. En el tensorboard pueden ver el avance del entrenamiento.</a:t>
            </a:r>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s-CO" sz="1800" b="0" i="0" u="none" strike="noStrike" cap="none">
                <a:solidFill>
                  <a:schemeClr val="dk1"/>
                </a:solidFill>
                <a:latin typeface="Calibri"/>
                <a:ea typeface="Calibri"/>
                <a:cs typeface="Calibri"/>
                <a:sym typeface="Calibri"/>
              </a:rPr>
              <a:t>Para ver listado de archivos creados después del entrenamiento:</a:t>
            </a:r>
            <a:endParaRPr/>
          </a:p>
        </p:txBody>
      </p:sp>
      <p:sp>
        <p:nvSpPr>
          <p:cNvPr id="488" name="Google Shape;488;p56"/>
          <p:cNvSpPr/>
          <p:nvPr/>
        </p:nvSpPr>
        <p:spPr>
          <a:xfrm>
            <a:off x="1239140" y="5638711"/>
            <a:ext cx="10952860" cy="338514"/>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600" b="0" i="0" u="none" strike="noStrike" cap="none">
                <a:solidFill>
                  <a:srgbClr val="0000FF"/>
                </a:solidFill>
                <a:latin typeface="Courier New"/>
                <a:ea typeface="Courier New"/>
                <a:cs typeface="Courier New"/>
                <a:sym typeface="Courier New"/>
              </a:rPr>
              <a:t>!</a:t>
            </a:r>
            <a:r>
              <a:rPr lang="es-CO" sz="1600" b="0" i="0" u="none" strike="noStrike" cap="none">
                <a:solidFill>
                  <a:srgbClr val="000000"/>
                </a:solidFill>
                <a:latin typeface="Courier New"/>
                <a:ea typeface="Courier New"/>
                <a:cs typeface="Courier New"/>
                <a:sym typeface="Courier New"/>
              </a:rPr>
              <a:t>ls {model_dir}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2"/>
        <p:cNvGrpSpPr/>
        <p:nvPr/>
      </p:nvGrpSpPr>
      <p:grpSpPr>
        <a:xfrm>
          <a:off x="0" y="0"/>
          <a:ext cx="0" cy="0"/>
          <a:chOff x="0" y="0"/>
          <a:chExt cx="0" cy="0"/>
        </a:xfrm>
      </p:grpSpPr>
      <p:sp>
        <p:nvSpPr>
          <p:cNvPr id="493" name="Google Shape;493;p57"/>
          <p:cNvSpPr txBox="1"/>
          <p:nvPr/>
        </p:nvSpPr>
        <p:spPr>
          <a:xfrm>
            <a:off x="1532920" y="484267"/>
            <a:ext cx="7111791"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1" i="0" u="none" strike="noStrike" cap="none">
                <a:solidFill>
                  <a:srgbClr val="FFC000"/>
                </a:solidFill>
                <a:latin typeface="Calibri"/>
                <a:ea typeface="Calibri"/>
                <a:cs typeface="Calibri"/>
                <a:sym typeface="Calibri"/>
              </a:rPr>
              <a:t>5 Congelar/Exportar modelo</a:t>
            </a:r>
            <a:endParaRPr/>
          </a:p>
        </p:txBody>
      </p:sp>
      <p:sp>
        <p:nvSpPr>
          <p:cNvPr id="494" name="Google Shape;494;p57"/>
          <p:cNvSpPr/>
          <p:nvPr/>
        </p:nvSpPr>
        <p:spPr>
          <a:xfrm>
            <a:off x="1695532" y="2320013"/>
            <a:ext cx="1339403" cy="2240924"/>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95" name="Google Shape;495;p57"/>
          <p:cNvPicPr preferRelativeResize="0"/>
          <p:nvPr/>
        </p:nvPicPr>
        <p:blipFill rotWithShape="1">
          <a:blip r:embed="rId4">
            <a:alphaModFix/>
          </a:blip>
          <a:srcRect/>
          <a:stretch/>
        </p:blipFill>
        <p:spPr>
          <a:xfrm>
            <a:off x="2444867" y="3157604"/>
            <a:ext cx="371127" cy="282871"/>
          </a:xfrm>
          <a:prstGeom prst="rect">
            <a:avLst/>
          </a:prstGeom>
          <a:noFill/>
          <a:ln w="9525" cap="flat" cmpd="sng">
            <a:solidFill>
              <a:schemeClr val="dk1"/>
            </a:solidFill>
            <a:prstDash val="solid"/>
            <a:round/>
            <a:headEnd type="none" w="sm" len="sm"/>
            <a:tailEnd type="none" w="sm" len="sm"/>
          </a:ln>
        </p:spPr>
      </p:pic>
      <p:pic>
        <p:nvPicPr>
          <p:cNvPr id="496" name="Google Shape;496;p57"/>
          <p:cNvPicPr preferRelativeResize="0"/>
          <p:nvPr/>
        </p:nvPicPr>
        <p:blipFill rotWithShape="1">
          <a:blip r:embed="rId4">
            <a:alphaModFix/>
          </a:blip>
          <a:srcRect/>
          <a:stretch/>
        </p:blipFill>
        <p:spPr>
          <a:xfrm>
            <a:off x="2444867" y="3637786"/>
            <a:ext cx="371127" cy="282871"/>
          </a:xfrm>
          <a:prstGeom prst="rect">
            <a:avLst/>
          </a:prstGeom>
          <a:noFill/>
          <a:ln w="9525" cap="flat" cmpd="sng">
            <a:solidFill>
              <a:schemeClr val="dk1"/>
            </a:solidFill>
            <a:prstDash val="solid"/>
            <a:round/>
            <a:headEnd type="none" w="sm" len="sm"/>
            <a:tailEnd type="none" w="sm" len="sm"/>
          </a:ln>
        </p:spPr>
      </p:pic>
      <p:pic>
        <p:nvPicPr>
          <p:cNvPr id="497" name="Google Shape;497;p57"/>
          <p:cNvPicPr preferRelativeResize="0"/>
          <p:nvPr/>
        </p:nvPicPr>
        <p:blipFill rotWithShape="1">
          <a:blip r:embed="rId4">
            <a:alphaModFix/>
          </a:blip>
          <a:srcRect/>
          <a:stretch/>
        </p:blipFill>
        <p:spPr>
          <a:xfrm>
            <a:off x="1979081" y="3371458"/>
            <a:ext cx="371127" cy="282871"/>
          </a:xfrm>
          <a:prstGeom prst="rect">
            <a:avLst/>
          </a:prstGeom>
          <a:noFill/>
          <a:ln w="9525" cap="flat" cmpd="sng">
            <a:solidFill>
              <a:schemeClr val="dk1"/>
            </a:solidFill>
            <a:prstDash val="solid"/>
            <a:round/>
            <a:headEnd type="none" w="sm" len="sm"/>
            <a:tailEnd type="none" w="sm" len="sm"/>
          </a:ln>
        </p:spPr>
      </p:pic>
      <p:pic>
        <p:nvPicPr>
          <p:cNvPr id="498" name="Google Shape;498;p57"/>
          <p:cNvPicPr preferRelativeResize="0"/>
          <p:nvPr/>
        </p:nvPicPr>
        <p:blipFill rotWithShape="1">
          <a:blip r:embed="rId4">
            <a:alphaModFix/>
          </a:blip>
          <a:srcRect/>
          <a:stretch/>
        </p:blipFill>
        <p:spPr>
          <a:xfrm>
            <a:off x="1979080" y="3920657"/>
            <a:ext cx="371127" cy="282871"/>
          </a:xfrm>
          <a:prstGeom prst="rect">
            <a:avLst/>
          </a:prstGeom>
          <a:noFill/>
          <a:ln w="9525" cap="flat" cmpd="sng">
            <a:solidFill>
              <a:schemeClr val="dk1"/>
            </a:solidFill>
            <a:prstDash val="solid"/>
            <a:round/>
            <a:headEnd type="none" w="sm" len="sm"/>
            <a:tailEnd type="none" w="sm" len="sm"/>
          </a:ln>
        </p:spPr>
      </p:pic>
      <p:pic>
        <p:nvPicPr>
          <p:cNvPr id="499" name="Google Shape;499;p57"/>
          <p:cNvPicPr preferRelativeResize="0"/>
          <p:nvPr/>
        </p:nvPicPr>
        <p:blipFill rotWithShape="1">
          <a:blip r:embed="rId4">
            <a:alphaModFix/>
          </a:blip>
          <a:srcRect/>
          <a:stretch/>
        </p:blipFill>
        <p:spPr>
          <a:xfrm>
            <a:off x="1979079" y="2822259"/>
            <a:ext cx="371127" cy="282871"/>
          </a:xfrm>
          <a:prstGeom prst="rect">
            <a:avLst/>
          </a:prstGeom>
          <a:noFill/>
          <a:ln w="9525" cap="flat" cmpd="sng">
            <a:solidFill>
              <a:schemeClr val="dk1"/>
            </a:solidFill>
            <a:prstDash val="solid"/>
            <a:round/>
            <a:headEnd type="none" w="sm" len="sm"/>
            <a:tailEnd type="none" w="sm" len="sm"/>
          </a:ln>
        </p:spPr>
      </p:pic>
      <p:sp>
        <p:nvSpPr>
          <p:cNvPr id="500" name="Google Shape;500;p57"/>
          <p:cNvSpPr txBox="1"/>
          <p:nvPr/>
        </p:nvSpPr>
        <p:spPr>
          <a:xfrm>
            <a:off x="1942109" y="1439080"/>
            <a:ext cx="108683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Etiquetar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Imágenes</a:t>
            </a:r>
            <a:endParaRPr sz="1400" b="0" i="0" u="none" strike="noStrike" cap="none">
              <a:solidFill>
                <a:srgbClr val="000000"/>
              </a:solidFill>
              <a:latin typeface="Arial"/>
              <a:ea typeface="Arial"/>
              <a:cs typeface="Arial"/>
              <a:sym typeface="Arial"/>
            </a:endParaRPr>
          </a:p>
        </p:txBody>
      </p:sp>
      <p:pic>
        <p:nvPicPr>
          <p:cNvPr id="501" name="Google Shape;501;p57" descr="Resultado de imagen para archivos csv"/>
          <p:cNvPicPr preferRelativeResize="0"/>
          <p:nvPr/>
        </p:nvPicPr>
        <p:blipFill rotWithShape="1">
          <a:blip r:embed="rId5">
            <a:alphaModFix/>
          </a:blip>
          <a:srcRect/>
          <a:stretch/>
        </p:blipFill>
        <p:spPr>
          <a:xfrm>
            <a:off x="4103621" y="2263985"/>
            <a:ext cx="930603" cy="959476"/>
          </a:xfrm>
          <a:prstGeom prst="rect">
            <a:avLst/>
          </a:prstGeom>
          <a:noFill/>
          <a:ln>
            <a:noFill/>
          </a:ln>
        </p:spPr>
      </p:pic>
      <p:sp>
        <p:nvSpPr>
          <p:cNvPr id="502" name="Google Shape;502;p57"/>
          <p:cNvSpPr txBox="1"/>
          <p:nvPr/>
        </p:nvSpPr>
        <p:spPr>
          <a:xfrm>
            <a:off x="3775210" y="1811282"/>
            <a:ext cx="15874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Entrenamiento</a:t>
            </a:r>
            <a:endParaRPr sz="1400" b="0" i="0" u="none" strike="noStrike" cap="none">
              <a:solidFill>
                <a:srgbClr val="000000"/>
              </a:solidFill>
              <a:latin typeface="Arial"/>
              <a:ea typeface="Arial"/>
              <a:cs typeface="Arial"/>
              <a:sym typeface="Arial"/>
            </a:endParaRPr>
          </a:p>
        </p:txBody>
      </p:sp>
      <p:pic>
        <p:nvPicPr>
          <p:cNvPr id="503" name="Google Shape;503;p57" descr="Resultado de imagen para archivos csv"/>
          <p:cNvPicPr preferRelativeResize="0"/>
          <p:nvPr/>
        </p:nvPicPr>
        <p:blipFill rotWithShape="1">
          <a:blip r:embed="rId5">
            <a:alphaModFix/>
          </a:blip>
          <a:srcRect/>
          <a:stretch/>
        </p:blipFill>
        <p:spPr>
          <a:xfrm>
            <a:off x="4103621" y="3639495"/>
            <a:ext cx="930603" cy="959476"/>
          </a:xfrm>
          <a:prstGeom prst="rect">
            <a:avLst/>
          </a:prstGeom>
          <a:noFill/>
          <a:ln>
            <a:noFill/>
          </a:ln>
        </p:spPr>
      </p:pic>
      <p:sp>
        <p:nvSpPr>
          <p:cNvPr id="504" name="Google Shape;504;p57"/>
          <p:cNvSpPr txBox="1"/>
          <p:nvPr/>
        </p:nvSpPr>
        <p:spPr>
          <a:xfrm>
            <a:off x="4290960" y="4495676"/>
            <a:ext cx="5559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Test</a:t>
            </a:r>
            <a:endParaRPr sz="1400" b="0" i="0" u="none" strike="noStrike" cap="none">
              <a:solidFill>
                <a:srgbClr val="000000"/>
              </a:solidFill>
              <a:latin typeface="Arial"/>
              <a:ea typeface="Arial"/>
              <a:cs typeface="Arial"/>
              <a:sym typeface="Arial"/>
            </a:endParaRPr>
          </a:p>
        </p:txBody>
      </p:sp>
      <p:cxnSp>
        <p:nvCxnSpPr>
          <p:cNvPr id="505" name="Google Shape;505;p57"/>
          <p:cNvCxnSpPr>
            <a:stCxn id="494" idx="6"/>
          </p:cNvCxnSpPr>
          <p:nvPr/>
        </p:nvCxnSpPr>
        <p:spPr>
          <a:xfrm rot="10800000" flipH="1">
            <a:off x="3034935" y="2743575"/>
            <a:ext cx="1068600" cy="696900"/>
          </a:xfrm>
          <a:prstGeom prst="straightConnector1">
            <a:avLst/>
          </a:prstGeom>
          <a:noFill/>
          <a:ln w="9525" cap="flat" cmpd="sng">
            <a:solidFill>
              <a:schemeClr val="dk1"/>
            </a:solidFill>
            <a:prstDash val="solid"/>
            <a:miter lim="800000"/>
            <a:headEnd type="none" w="sm" len="sm"/>
            <a:tailEnd type="triangle" w="med" len="med"/>
          </a:ln>
        </p:spPr>
      </p:cxnSp>
      <p:cxnSp>
        <p:nvCxnSpPr>
          <p:cNvPr id="506" name="Google Shape;506;p57"/>
          <p:cNvCxnSpPr>
            <a:stCxn id="494" idx="6"/>
            <a:endCxn id="503" idx="1"/>
          </p:cNvCxnSpPr>
          <p:nvPr/>
        </p:nvCxnSpPr>
        <p:spPr>
          <a:xfrm>
            <a:off x="3034935" y="3440475"/>
            <a:ext cx="1068600" cy="678900"/>
          </a:xfrm>
          <a:prstGeom prst="straightConnector1">
            <a:avLst/>
          </a:prstGeom>
          <a:noFill/>
          <a:ln w="9525" cap="flat" cmpd="sng">
            <a:solidFill>
              <a:schemeClr val="dk1"/>
            </a:solidFill>
            <a:prstDash val="solid"/>
            <a:miter lim="800000"/>
            <a:headEnd type="none" w="sm" len="sm"/>
            <a:tailEnd type="triangle" w="med" len="med"/>
          </a:ln>
        </p:spPr>
      </p:cxnSp>
      <p:sp>
        <p:nvSpPr>
          <p:cNvPr id="507" name="Google Shape;507;p57"/>
          <p:cNvSpPr/>
          <p:nvPr/>
        </p:nvSpPr>
        <p:spPr>
          <a:xfrm>
            <a:off x="5700860" y="2167735"/>
            <a:ext cx="1468192" cy="924516"/>
          </a:xfrm>
          <a:prstGeom prst="cube">
            <a:avLst>
              <a:gd name="adj" fmla="val 25000"/>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CO" sz="1100" b="0" i="0" u="none" strike="noStrike" cap="none">
                <a:solidFill>
                  <a:schemeClr val="dk1"/>
                </a:solidFill>
                <a:latin typeface="Calibri"/>
                <a:ea typeface="Calibri"/>
                <a:cs typeface="Calibri"/>
                <a:sym typeface="Calibri"/>
              </a:rPr>
              <a:t>Tfrecord</a:t>
            </a:r>
            <a:endParaRPr sz="11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100"/>
              <a:buFont typeface="Arial"/>
              <a:buNone/>
            </a:pPr>
            <a:r>
              <a:rPr lang="es-CO" sz="1100" b="0" i="0" u="none" strike="noStrike" cap="none">
                <a:solidFill>
                  <a:schemeClr val="dk1"/>
                </a:solidFill>
                <a:latin typeface="Calibri"/>
                <a:ea typeface="Calibri"/>
                <a:cs typeface="Calibri"/>
                <a:sym typeface="Calibri"/>
              </a:rPr>
              <a:t>entrenanmiento</a:t>
            </a:r>
            <a:endParaRPr sz="1100" b="0" i="0" u="none" strike="noStrike" cap="none">
              <a:solidFill>
                <a:schemeClr val="dk1"/>
              </a:solidFill>
              <a:latin typeface="Calibri"/>
              <a:ea typeface="Calibri"/>
              <a:cs typeface="Calibri"/>
              <a:sym typeface="Calibri"/>
            </a:endParaRPr>
          </a:p>
        </p:txBody>
      </p:sp>
      <p:sp>
        <p:nvSpPr>
          <p:cNvPr id="508" name="Google Shape;508;p57"/>
          <p:cNvSpPr/>
          <p:nvPr/>
        </p:nvSpPr>
        <p:spPr>
          <a:xfrm>
            <a:off x="5700860" y="3545536"/>
            <a:ext cx="1468192" cy="924516"/>
          </a:xfrm>
          <a:prstGeom prst="cube">
            <a:avLst>
              <a:gd name="adj" fmla="val 25000"/>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CO" sz="1100" b="0" i="0" u="none" strike="noStrike" cap="none">
                <a:solidFill>
                  <a:schemeClr val="dk1"/>
                </a:solidFill>
                <a:latin typeface="Calibri"/>
                <a:ea typeface="Calibri"/>
                <a:cs typeface="Calibri"/>
                <a:sym typeface="Calibri"/>
              </a:rPr>
              <a:t>Tfrecord</a:t>
            </a:r>
            <a:endParaRPr sz="11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100"/>
              <a:buFont typeface="Arial"/>
              <a:buNone/>
            </a:pPr>
            <a:r>
              <a:rPr lang="es-CO" sz="1100" b="0" i="0" u="none" strike="noStrike" cap="none">
                <a:solidFill>
                  <a:schemeClr val="dk1"/>
                </a:solidFill>
                <a:latin typeface="Calibri"/>
                <a:ea typeface="Calibri"/>
                <a:cs typeface="Calibri"/>
                <a:sym typeface="Calibri"/>
              </a:rPr>
              <a:t>Test</a:t>
            </a:r>
            <a:endParaRPr sz="1400" b="0" i="0" u="none" strike="noStrike" cap="none">
              <a:solidFill>
                <a:srgbClr val="000000"/>
              </a:solidFill>
              <a:latin typeface="Arial"/>
              <a:ea typeface="Arial"/>
              <a:cs typeface="Arial"/>
              <a:sym typeface="Arial"/>
            </a:endParaRPr>
          </a:p>
        </p:txBody>
      </p:sp>
      <p:cxnSp>
        <p:nvCxnSpPr>
          <p:cNvPr id="509" name="Google Shape;509;p57"/>
          <p:cNvCxnSpPr>
            <a:stCxn id="501" idx="3"/>
            <a:endCxn id="507" idx="2"/>
          </p:cNvCxnSpPr>
          <p:nvPr/>
        </p:nvCxnSpPr>
        <p:spPr>
          <a:xfrm>
            <a:off x="5034224" y="2743723"/>
            <a:ext cx="666600" cy="1800"/>
          </a:xfrm>
          <a:prstGeom prst="straightConnector1">
            <a:avLst/>
          </a:prstGeom>
          <a:noFill/>
          <a:ln w="9525" cap="flat" cmpd="sng">
            <a:solidFill>
              <a:schemeClr val="dk1"/>
            </a:solidFill>
            <a:prstDash val="solid"/>
            <a:miter lim="800000"/>
            <a:headEnd type="none" w="sm" len="sm"/>
            <a:tailEnd type="triangle" w="med" len="med"/>
          </a:ln>
        </p:spPr>
      </p:cxnSp>
      <p:cxnSp>
        <p:nvCxnSpPr>
          <p:cNvPr id="510" name="Google Shape;510;p57"/>
          <p:cNvCxnSpPr>
            <a:stCxn id="503" idx="3"/>
            <a:endCxn id="508" idx="2"/>
          </p:cNvCxnSpPr>
          <p:nvPr/>
        </p:nvCxnSpPr>
        <p:spPr>
          <a:xfrm>
            <a:off x="5034224" y="4119233"/>
            <a:ext cx="666600" cy="4200"/>
          </a:xfrm>
          <a:prstGeom prst="straightConnector1">
            <a:avLst/>
          </a:prstGeom>
          <a:noFill/>
          <a:ln w="9525" cap="flat" cmpd="sng">
            <a:solidFill>
              <a:schemeClr val="dk1"/>
            </a:solidFill>
            <a:prstDash val="solid"/>
            <a:miter lim="800000"/>
            <a:headEnd type="none" w="sm" len="sm"/>
            <a:tailEnd type="triangle" w="med" len="med"/>
          </a:ln>
        </p:spPr>
      </p:cxnSp>
      <p:pic>
        <p:nvPicPr>
          <p:cNvPr id="511" name="Google Shape;511;p57" descr="Imagen relacionada"/>
          <p:cNvPicPr preferRelativeResize="0"/>
          <p:nvPr/>
        </p:nvPicPr>
        <p:blipFill rotWithShape="1">
          <a:blip r:embed="rId6">
            <a:alphaModFix/>
          </a:blip>
          <a:srcRect/>
          <a:stretch/>
        </p:blipFill>
        <p:spPr>
          <a:xfrm>
            <a:off x="7951756" y="2674878"/>
            <a:ext cx="1203326" cy="1097165"/>
          </a:xfrm>
          <a:prstGeom prst="rect">
            <a:avLst/>
          </a:prstGeom>
          <a:noFill/>
          <a:ln>
            <a:noFill/>
          </a:ln>
        </p:spPr>
      </p:pic>
      <p:sp>
        <p:nvSpPr>
          <p:cNvPr id="512" name="Google Shape;512;p57"/>
          <p:cNvSpPr txBox="1"/>
          <p:nvPr/>
        </p:nvSpPr>
        <p:spPr>
          <a:xfrm>
            <a:off x="7758191" y="1950681"/>
            <a:ext cx="176971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Entrenar modelo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(5000 epocs)</a:t>
            </a:r>
            <a:endParaRPr sz="1400" b="0" i="0" u="none" strike="noStrike" cap="none">
              <a:solidFill>
                <a:srgbClr val="000000"/>
              </a:solidFill>
              <a:latin typeface="Arial"/>
              <a:ea typeface="Arial"/>
              <a:cs typeface="Arial"/>
              <a:sym typeface="Arial"/>
            </a:endParaRPr>
          </a:p>
        </p:txBody>
      </p:sp>
      <p:cxnSp>
        <p:nvCxnSpPr>
          <p:cNvPr id="513" name="Google Shape;513;p57"/>
          <p:cNvCxnSpPr>
            <a:stCxn id="507" idx="5"/>
            <a:endCxn id="511" idx="1"/>
          </p:cNvCxnSpPr>
          <p:nvPr/>
        </p:nvCxnSpPr>
        <p:spPr>
          <a:xfrm>
            <a:off x="7169052" y="2514428"/>
            <a:ext cx="782700" cy="708900"/>
          </a:xfrm>
          <a:prstGeom prst="straightConnector1">
            <a:avLst/>
          </a:prstGeom>
          <a:noFill/>
          <a:ln w="9525" cap="flat" cmpd="sng">
            <a:solidFill>
              <a:schemeClr val="dk1"/>
            </a:solidFill>
            <a:prstDash val="solid"/>
            <a:miter lim="800000"/>
            <a:headEnd type="none" w="sm" len="sm"/>
            <a:tailEnd type="triangle" w="med" len="med"/>
          </a:ln>
        </p:spPr>
      </p:cxnSp>
      <p:cxnSp>
        <p:nvCxnSpPr>
          <p:cNvPr id="514" name="Google Shape;514;p57"/>
          <p:cNvCxnSpPr>
            <a:stCxn id="508" idx="5"/>
            <a:endCxn id="511" idx="1"/>
          </p:cNvCxnSpPr>
          <p:nvPr/>
        </p:nvCxnSpPr>
        <p:spPr>
          <a:xfrm rot="10800000" flipH="1">
            <a:off x="7169052" y="3223529"/>
            <a:ext cx="782700" cy="668700"/>
          </a:xfrm>
          <a:prstGeom prst="straightConnector1">
            <a:avLst/>
          </a:prstGeom>
          <a:noFill/>
          <a:ln w="9525" cap="flat" cmpd="sng">
            <a:solidFill>
              <a:schemeClr val="dk1"/>
            </a:solidFill>
            <a:prstDash val="solid"/>
            <a:miter lim="800000"/>
            <a:headEnd type="none" w="sm" len="sm"/>
            <a:tailEnd type="triangle" w="med" len="med"/>
          </a:ln>
        </p:spPr>
      </p:cxnSp>
      <p:pic>
        <p:nvPicPr>
          <p:cNvPr id="515" name="Google Shape;515;p57" descr="Imagen relacionada"/>
          <p:cNvPicPr preferRelativeResize="0"/>
          <p:nvPr/>
        </p:nvPicPr>
        <p:blipFill rotWithShape="1">
          <a:blip r:embed="rId7">
            <a:alphaModFix/>
          </a:blip>
          <a:srcRect/>
          <a:stretch/>
        </p:blipFill>
        <p:spPr>
          <a:xfrm>
            <a:off x="10596215" y="2599894"/>
            <a:ext cx="1367803" cy="1247132"/>
          </a:xfrm>
          <a:prstGeom prst="rect">
            <a:avLst/>
          </a:prstGeom>
          <a:noFill/>
          <a:ln>
            <a:noFill/>
          </a:ln>
        </p:spPr>
      </p:pic>
      <p:sp>
        <p:nvSpPr>
          <p:cNvPr id="516" name="Google Shape;516;p57"/>
          <p:cNvSpPr txBox="1"/>
          <p:nvPr/>
        </p:nvSpPr>
        <p:spPr>
          <a:xfrm>
            <a:off x="10430620" y="3984477"/>
            <a:ext cx="17613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congelar modelo</a:t>
            </a:r>
            <a:endParaRPr sz="1400" b="0" i="0" u="none" strike="noStrike" cap="none">
              <a:solidFill>
                <a:srgbClr val="000000"/>
              </a:solidFill>
              <a:latin typeface="Arial"/>
              <a:ea typeface="Arial"/>
              <a:cs typeface="Arial"/>
              <a:sym typeface="Arial"/>
            </a:endParaRPr>
          </a:p>
        </p:txBody>
      </p:sp>
      <p:cxnSp>
        <p:nvCxnSpPr>
          <p:cNvPr id="517" name="Google Shape;517;p57"/>
          <p:cNvCxnSpPr>
            <a:stCxn id="511" idx="3"/>
            <a:endCxn id="515" idx="1"/>
          </p:cNvCxnSpPr>
          <p:nvPr/>
        </p:nvCxnSpPr>
        <p:spPr>
          <a:xfrm>
            <a:off x="9155082" y="3223460"/>
            <a:ext cx="1441200" cy="0"/>
          </a:xfrm>
          <a:prstGeom prst="straightConnector1">
            <a:avLst/>
          </a:prstGeom>
          <a:noFill/>
          <a:ln w="19050" cap="flat" cmpd="sng">
            <a:solidFill>
              <a:schemeClr val="dk1"/>
            </a:solidFill>
            <a:prstDash val="solid"/>
            <a:miter lim="800000"/>
            <a:headEnd type="none" w="sm" len="sm"/>
            <a:tailEnd type="triangle" w="med" len="med"/>
          </a:ln>
        </p:spPr>
      </p:cxnSp>
      <p:pic>
        <p:nvPicPr>
          <p:cNvPr id="518" name="Google Shape;518;p57" descr="Library of tic graphic transparent library png files ..."/>
          <p:cNvPicPr preferRelativeResize="0"/>
          <p:nvPr/>
        </p:nvPicPr>
        <p:blipFill rotWithShape="1">
          <a:blip r:embed="rId8">
            <a:alphaModFix/>
          </a:blip>
          <a:srcRect/>
          <a:stretch/>
        </p:blipFill>
        <p:spPr>
          <a:xfrm>
            <a:off x="1668008" y="4660507"/>
            <a:ext cx="1441133" cy="1256193"/>
          </a:xfrm>
          <a:prstGeom prst="rect">
            <a:avLst/>
          </a:prstGeom>
          <a:noFill/>
          <a:ln>
            <a:noFill/>
          </a:ln>
        </p:spPr>
      </p:pic>
      <p:pic>
        <p:nvPicPr>
          <p:cNvPr id="519" name="Google Shape;519;p57" descr="Siguiente - Imagui"/>
          <p:cNvPicPr preferRelativeResize="0"/>
          <p:nvPr/>
        </p:nvPicPr>
        <p:blipFill rotWithShape="1">
          <a:blip r:embed="rId9">
            <a:alphaModFix/>
          </a:blip>
          <a:srcRect/>
          <a:stretch/>
        </p:blipFill>
        <p:spPr>
          <a:xfrm rot="5400000">
            <a:off x="10451062" y="612197"/>
            <a:ext cx="1848181" cy="1366198"/>
          </a:xfrm>
          <a:prstGeom prst="rect">
            <a:avLst/>
          </a:prstGeom>
          <a:noFill/>
          <a:ln>
            <a:noFill/>
          </a:ln>
        </p:spPr>
      </p:pic>
      <p:sp>
        <p:nvSpPr>
          <p:cNvPr id="520" name="Google Shape;520;p57"/>
          <p:cNvSpPr txBox="1"/>
          <p:nvPr/>
        </p:nvSpPr>
        <p:spPr>
          <a:xfrm>
            <a:off x="5620062" y="1247112"/>
            <a:ext cx="146819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Dataframes para tensorflow</a:t>
            </a:r>
            <a:endParaRPr sz="1800" b="0" i="0" u="none" strike="noStrike" cap="none">
              <a:solidFill>
                <a:schemeClr val="dk1"/>
              </a:solidFill>
              <a:latin typeface="Calibri"/>
              <a:ea typeface="Calibri"/>
              <a:cs typeface="Calibri"/>
              <a:sym typeface="Calibri"/>
            </a:endParaRPr>
          </a:p>
        </p:txBody>
      </p:sp>
      <p:pic>
        <p:nvPicPr>
          <p:cNvPr id="521" name="Google Shape;521;p57" descr="Library of tic graphic transparent library png files ..."/>
          <p:cNvPicPr preferRelativeResize="0"/>
          <p:nvPr/>
        </p:nvPicPr>
        <p:blipFill rotWithShape="1">
          <a:blip r:embed="rId8">
            <a:alphaModFix/>
          </a:blip>
          <a:srcRect/>
          <a:stretch/>
        </p:blipFill>
        <p:spPr>
          <a:xfrm>
            <a:off x="4065114" y="4716453"/>
            <a:ext cx="1441133" cy="1256193"/>
          </a:xfrm>
          <a:prstGeom prst="rect">
            <a:avLst/>
          </a:prstGeom>
          <a:noFill/>
          <a:ln>
            <a:noFill/>
          </a:ln>
        </p:spPr>
      </p:pic>
      <p:pic>
        <p:nvPicPr>
          <p:cNvPr id="522" name="Google Shape;522;p57" descr="Library of tic graphic transparent library png files ..."/>
          <p:cNvPicPr preferRelativeResize="0"/>
          <p:nvPr/>
        </p:nvPicPr>
        <p:blipFill rotWithShape="1">
          <a:blip r:embed="rId8">
            <a:alphaModFix/>
          </a:blip>
          <a:srcRect/>
          <a:stretch/>
        </p:blipFill>
        <p:spPr>
          <a:xfrm>
            <a:off x="6028700" y="4792059"/>
            <a:ext cx="1441133" cy="1256193"/>
          </a:xfrm>
          <a:prstGeom prst="rect">
            <a:avLst/>
          </a:prstGeom>
          <a:noFill/>
          <a:ln>
            <a:noFill/>
          </a:ln>
        </p:spPr>
      </p:pic>
      <p:pic>
        <p:nvPicPr>
          <p:cNvPr id="523" name="Google Shape;523;p57" descr="Library of tic graphic transparent library png files ..."/>
          <p:cNvPicPr preferRelativeResize="0"/>
          <p:nvPr/>
        </p:nvPicPr>
        <p:blipFill rotWithShape="1">
          <a:blip r:embed="rId8">
            <a:alphaModFix/>
          </a:blip>
          <a:srcRect/>
          <a:stretch/>
        </p:blipFill>
        <p:spPr>
          <a:xfrm>
            <a:off x="8094045" y="4584782"/>
            <a:ext cx="1441133" cy="125619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7"/>
        <p:cNvGrpSpPr/>
        <p:nvPr/>
      </p:nvGrpSpPr>
      <p:grpSpPr>
        <a:xfrm>
          <a:off x="0" y="0"/>
          <a:ext cx="0" cy="0"/>
          <a:chOff x="0" y="0"/>
          <a:chExt cx="0" cy="0"/>
        </a:xfrm>
      </p:grpSpPr>
      <p:sp>
        <p:nvSpPr>
          <p:cNvPr id="528" name="Google Shape;528;p58"/>
          <p:cNvSpPr/>
          <p:nvPr/>
        </p:nvSpPr>
        <p:spPr>
          <a:xfrm>
            <a:off x="3371542" y="3956237"/>
            <a:ext cx="7543336" cy="2688546"/>
          </a:xfrm>
          <a:prstGeom prst="rect">
            <a:avLst/>
          </a:prstGeom>
          <a:solidFill>
            <a:srgbClr val="ACB8CA"/>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29" name="Google Shape;529;p58"/>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0D5274"/>
                </a:solidFill>
                <a:latin typeface="Calibri"/>
                <a:ea typeface="Calibri"/>
                <a:cs typeface="Calibri"/>
                <a:sym typeface="Calibri"/>
              </a:rPr>
              <a:t>Proceso Global</a:t>
            </a:r>
            <a:endParaRPr sz="1400" b="0" i="0" u="none" strike="noStrike" cap="none">
              <a:solidFill>
                <a:srgbClr val="000000"/>
              </a:solidFill>
              <a:latin typeface="Arial"/>
              <a:ea typeface="Arial"/>
              <a:cs typeface="Arial"/>
              <a:sym typeface="Arial"/>
            </a:endParaRPr>
          </a:p>
        </p:txBody>
      </p:sp>
      <p:sp>
        <p:nvSpPr>
          <p:cNvPr id="530" name="Google Shape;530;p58"/>
          <p:cNvSpPr txBox="1"/>
          <p:nvPr/>
        </p:nvSpPr>
        <p:spPr>
          <a:xfrm>
            <a:off x="1232174" y="2927445"/>
            <a:ext cx="1086836" cy="646331"/>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Etiquetar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Imágenes</a:t>
            </a:r>
            <a:endParaRPr sz="1400" b="0" i="0" u="none" strike="noStrike" cap="none">
              <a:solidFill>
                <a:srgbClr val="000000"/>
              </a:solidFill>
              <a:latin typeface="Arial"/>
              <a:ea typeface="Arial"/>
              <a:cs typeface="Arial"/>
              <a:sym typeface="Arial"/>
            </a:endParaRPr>
          </a:p>
        </p:txBody>
      </p:sp>
      <p:sp>
        <p:nvSpPr>
          <p:cNvPr id="531" name="Google Shape;531;p58"/>
          <p:cNvSpPr txBox="1"/>
          <p:nvPr/>
        </p:nvSpPr>
        <p:spPr>
          <a:xfrm>
            <a:off x="2546901" y="2927445"/>
            <a:ext cx="1274468" cy="646290"/>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Generar listas CSV</a:t>
            </a:r>
            <a:endParaRPr sz="1400" b="0" i="0" u="none" strike="noStrike" cap="none">
              <a:solidFill>
                <a:srgbClr val="000000"/>
              </a:solidFill>
              <a:latin typeface="Arial"/>
              <a:ea typeface="Arial"/>
              <a:cs typeface="Arial"/>
              <a:sym typeface="Arial"/>
            </a:endParaRPr>
          </a:p>
        </p:txBody>
      </p:sp>
      <p:sp>
        <p:nvSpPr>
          <p:cNvPr id="532" name="Google Shape;532;p58"/>
          <p:cNvSpPr txBox="1"/>
          <p:nvPr/>
        </p:nvSpPr>
        <p:spPr>
          <a:xfrm>
            <a:off x="5487283" y="2927445"/>
            <a:ext cx="1655927" cy="646290"/>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Entrenar grafo inferencial</a:t>
            </a:r>
            <a:endParaRPr sz="1400" b="0" i="0" u="none" strike="noStrike" cap="none">
              <a:solidFill>
                <a:srgbClr val="000000"/>
              </a:solidFill>
              <a:latin typeface="Arial"/>
              <a:ea typeface="Arial"/>
              <a:cs typeface="Arial"/>
              <a:sym typeface="Arial"/>
            </a:endParaRPr>
          </a:p>
        </p:txBody>
      </p:sp>
      <p:sp>
        <p:nvSpPr>
          <p:cNvPr id="533" name="Google Shape;533;p58"/>
          <p:cNvSpPr txBox="1"/>
          <p:nvPr/>
        </p:nvSpPr>
        <p:spPr>
          <a:xfrm>
            <a:off x="4049260" y="2927445"/>
            <a:ext cx="1274468" cy="646290"/>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Generar TFRecords</a:t>
            </a:r>
            <a:endParaRPr sz="1800" b="0" i="0" u="none" strike="noStrike" cap="none">
              <a:solidFill>
                <a:schemeClr val="dk1"/>
              </a:solidFill>
              <a:latin typeface="Calibri"/>
              <a:ea typeface="Calibri"/>
              <a:cs typeface="Calibri"/>
              <a:sym typeface="Calibri"/>
            </a:endParaRPr>
          </a:p>
        </p:txBody>
      </p:sp>
      <p:sp>
        <p:nvSpPr>
          <p:cNvPr id="534" name="Google Shape;534;p58"/>
          <p:cNvSpPr txBox="1"/>
          <p:nvPr/>
        </p:nvSpPr>
        <p:spPr>
          <a:xfrm>
            <a:off x="7334067" y="2927445"/>
            <a:ext cx="1655927" cy="646290"/>
          </a:xfrm>
          <a:prstGeom prst="rect">
            <a:avLst/>
          </a:prstGeom>
          <a:solidFill>
            <a:srgbClr val="FF0000"/>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Congelar grafo inferencial</a:t>
            </a:r>
            <a:endParaRPr sz="1400" b="0" i="0" u="none" strike="noStrike" cap="none">
              <a:solidFill>
                <a:srgbClr val="000000"/>
              </a:solidFill>
              <a:latin typeface="Arial"/>
              <a:ea typeface="Arial"/>
              <a:cs typeface="Arial"/>
              <a:sym typeface="Arial"/>
            </a:endParaRPr>
          </a:p>
        </p:txBody>
      </p:sp>
      <p:cxnSp>
        <p:nvCxnSpPr>
          <p:cNvPr id="535" name="Google Shape;535;p58"/>
          <p:cNvCxnSpPr>
            <a:stCxn id="530" idx="3"/>
            <a:endCxn id="531" idx="1"/>
          </p:cNvCxnSpPr>
          <p:nvPr/>
        </p:nvCxnSpPr>
        <p:spPr>
          <a:xfrm>
            <a:off x="2319010" y="3250610"/>
            <a:ext cx="2280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536" name="Google Shape;536;p58"/>
          <p:cNvCxnSpPr>
            <a:stCxn id="531" idx="3"/>
            <a:endCxn id="533" idx="1"/>
          </p:cNvCxnSpPr>
          <p:nvPr/>
        </p:nvCxnSpPr>
        <p:spPr>
          <a:xfrm>
            <a:off x="3821369" y="3250590"/>
            <a:ext cx="2280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537" name="Google Shape;537;p58"/>
          <p:cNvCxnSpPr>
            <a:stCxn id="533" idx="3"/>
            <a:endCxn id="532" idx="1"/>
          </p:cNvCxnSpPr>
          <p:nvPr/>
        </p:nvCxnSpPr>
        <p:spPr>
          <a:xfrm>
            <a:off x="5323728" y="3250590"/>
            <a:ext cx="1635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538" name="Google Shape;538;p58"/>
          <p:cNvSpPr txBox="1"/>
          <p:nvPr/>
        </p:nvSpPr>
        <p:spPr>
          <a:xfrm>
            <a:off x="9203798" y="2927445"/>
            <a:ext cx="1455092"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Convertir grafo a tflite</a:t>
            </a:r>
            <a:endParaRPr sz="1400" b="0" i="0" u="none" strike="noStrike" cap="none">
              <a:solidFill>
                <a:srgbClr val="000000"/>
              </a:solidFill>
              <a:latin typeface="Arial"/>
              <a:ea typeface="Arial"/>
              <a:cs typeface="Arial"/>
              <a:sym typeface="Arial"/>
            </a:endParaRPr>
          </a:p>
        </p:txBody>
      </p:sp>
      <p:cxnSp>
        <p:nvCxnSpPr>
          <p:cNvPr id="539" name="Google Shape;539;p58"/>
          <p:cNvCxnSpPr>
            <a:stCxn id="532" idx="3"/>
            <a:endCxn id="534" idx="1"/>
          </p:cNvCxnSpPr>
          <p:nvPr/>
        </p:nvCxnSpPr>
        <p:spPr>
          <a:xfrm>
            <a:off x="7143210" y="3250590"/>
            <a:ext cx="1908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540" name="Google Shape;540;p58"/>
          <p:cNvCxnSpPr>
            <a:stCxn id="534" idx="3"/>
            <a:endCxn id="538" idx="1"/>
          </p:cNvCxnSpPr>
          <p:nvPr/>
        </p:nvCxnSpPr>
        <p:spPr>
          <a:xfrm>
            <a:off x="8989994" y="3250590"/>
            <a:ext cx="2139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pic>
        <p:nvPicPr>
          <p:cNvPr id="541" name="Google Shape;541;p58" descr="Teléfono celular icono Vector Illustration - Descargar Vectores ..."/>
          <p:cNvPicPr preferRelativeResize="0"/>
          <p:nvPr/>
        </p:nvPicPr>
        <p:blipFill rotWithShape="1">
          <a:blip r:embed="rId4">
            <a:alphaModFix/>
          </a:blip>
          <a:srcRect l="29628" t="12790" r="29433" b="12060"/>
          <a:stretch/>
        </p:blipFill>
        <p:spPr>
          <a:xfrm>
            <a:off x="11195858" y="1356143"/>
            <a:ext cx="510259" cy="936681"/>
          </a:xfrm>
          <a:prstGeom prst="rect">
            <a:avLst/>
          </a:prstGeom>
          <a:noFill/>
          <a:ln>
            <a:noFill/>
          </a:ln>
        </p:spPr>
      </p:pic>
      <p:cxnSp>
        <p:nvCxnSpPr>
          <p:cNvPr id="542" name="Google Shape;542;p58"/>
          <p:cNvCxnSpPr>
            <a:stCxn id="538" idx="3"/>
            <a:endCxn id="541" idx="2"/>
          </p:cNvCxnSpPr>
          <p:nvPr/>
        </p:nvCxnSpPr>
        <p:spPr>
          <a:xfrm rot="10800000" flipH="1">
            <a:off x="10658890" y="2292690"/>
            <a:ext cx="792000" cy="9579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pic>
        <p:nvPicPr>
          <p:cNvPr id="543" name="Google Shape;543;p58" descr="Reloj inteligente - Iconos gratis de tecnología"/>
          <p:cNvPicPr preferRelativeResize="0"/>
          <p:nvPr/>
        </p:nvPicPr>
        <p:blipFill rotWithShape="1">
          <a:blip r:embed="rId5">
            <a:alphaModFix/>
          </a:blip>
          <a:srcRect l="14634" r="13856"/>
          <a:stretch/>
        </p:blipFill>
        <p:spPr>
          <a:xfrm>
            <a:off x="11370038" y="3647280"/>
            <a:ext cx="772274" cy="1079981"/>
          </a:xfrm>
          <a:prstGeom prst="rect">
            <a:avLst/>
          </a:prstGeom>
          <a:noFill/>
          <a:ln>
            <a:noFill/>
          </a:ln>
        </p:spPr>
      </p:pic>
      <p:cxnSp>
        <p:nvCxnSpPr>
          <p:cNvPr id="544" name="Google Shape;544;p58"/>
          <p:cNvCxnSpPr>
            <a:stCxn id="538" idx="3"/>
            <a:endCxn id="543" idx="1"/>
          </p:cNvCxnSpPr>
          <p:nvPr/>
        </p:nvCxnSpPr>
        <p:spPr>
          <a:xfrm>
            <a:off x="10658890" y="3250590"/>
            <a:ext cx="711000" cy="9366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545" name="Google Shape;545;p58"/>
          <p:cNvSpPr txBox="1"/>
          <p:nvPr/>
        </p:nvSpPr>
        <p:spPr>
          <a:xfrm>
            <a:off x="3371542" y="4033381"/>
            <a:ext cx="7543329" cy="2246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1" i="0" u="none" strike="noStrike" cap="none">
                <a:solidFill>
                  <a:srgbClr val="000000"/>
                </a:solidFill>
                <a:latin typeface="Arial"/>
                <a:ea typeface="Arial"/>
                <a:cs typeface="Arial"/>
                <a:sym typeface="Arial"/>
              </a:rPr>
              <a:t>Entrada:</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En carpeta </a:t>
            </a:r>
            <a:r>
              <a:rPr lang="es-CO" sz="1400" b="1" i="0" u="none" strike="noStrike" cap="none">
                <a:solidFill>
                  <a:srgbClr val="000000"/>
                </a:solidFill>
                <a:latin typeface="Arial"/>
                <a:ea typeface="Arial"/>
                <a:cs typeface="Arial"/>
                <a:sym typeface="Arial"/>
              </a:rPr>
              <a:t>training/ </a:t>
            </a:r>
            <a:r>
              <a:rPr lang="es-CO" sz="1400" b="0" i="0" u="none" strike="noStrike" cap="none">
                <a:solidFill>
                  <a:srgbClr val="000000"/>
                </a:solidFill>
                <a:latin typeface="Arial"/>
                <a:ea typeface="Arial"/>
                <a:cs typeface="Arial"/>
                <a:sym typeface="Arial"/>
              </a:rPr>
              <a:t>se genera un archivo llamado model.ckpt-xx este es el checkpoint del entrenamiento</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CO" sz="1400" b="1" i="0" u="none" strike="noStrike" cap="none">
                <a:solidFill>
                  <a:srgbClr val="000000"/>
                </a:solidFill>
                <a:latin typeface="Arial"/>
                <a:ea typeface="Arial"/>
                <a:cs typeface="Arial"/>
                <a:sym typeface="Arial"/>
              </a:rPr>
              <a:t>Salidas: </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Con el checkpoint se realizara un congelamiento para obtener un archivo llamado</a:t>
            </a:r>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CO" sz="1400" b="1" i="0" u="none" strike="noStrike" cap="none">
                <a:solidFill>
                  <a:srgbClr val="000000"/>
                </a:solidFill>
                <a:latin typeface="Arial"/>
                <a:ea typeface="Arial"/>
                <a:cs typeface="Arial"/>
                <a:sym typeface="Arial"/>
              </a:rPr>
              <a:t>fine_tuned_model/frozen_inference_graph.pb</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Con este archivo se pueden hacer inferencias pero se require un gran hardware.</a:t>
            </a:r>
            <a:endParaRPr sz="1400" b="0" i="0" u="none" strike="noStrike" cap="none">
              <a:solidFill>
                <a:srgbClr val="000000"/>
              </a:solidFill>
              <a:latin typeface="Arial"/>
              <a:ea typeface="Arial"/>
              <a:cs typeface="Arial"/>
              <a:sym typeface="Arial"/>
            </a:endParaRPr>
          </a:p>
        </p:txBody>
      </p:sp>
      <p:cxnSp>
        <p:nvCxnSpPr>
          <p:cNvPr id="546" name="Google Shape;546;p58"/>
          <p:cNvCxnSpPr/>
          <p:nvPr/>
        </p:nvCxnSpPr>
        <p:spPr>
          <a:xfrm>
            <a:off x="8091122" y="3573735"/>
            <a:ext cx="0" cy="382502"/>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0"/>
        <p:cNvGrpSpPr/>
        <p:nvPr/>
      </p:nvGrpSpPr>
      <p:grpSpPr>
        <a:xfrm>
          <a:off x="0" y="0"/>
          <a:ext cx="0" cy="0"/>
          <a:chOff x="0" y="0"/>
          <a:chExt cx="0" cy="0"/>
        </a:xfrm>
      </p:grpSpPr>
      <p:sp>
        <p:nvSpPr>
          <p:cNvPr id="551" name="Google Shape;551;p59"/>
          <p:cNvSpPr txBox="1"/>
          <p:nvPr/>
        </p:nvSpPr>
        <p:spPr>
          <a:xfrm>
            <a:off x="1637464" y="495748"/>
            <a:ext cx="7111791"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1" i="0" u="none" strike="noStrike" cap="none">
                <a:solidFill>
                  <a:srgbClr val="FFC000"/>
                </a:solidFill>
                <a:latin typeface="Calibri"/>
                <a:ea typeface="Calibri"/>
                <a:cs typeface="Calibri"/>
                <a:sym typeface="Calibri"/>
              </a:rPr>
              <a:t>5 Congelar/Exportar modelo</a:t>
            </a:r>
            <a:endParaRPr/>
          </a:p>
        </p:txBody>
      </p:sp>
      <p:sp>
        <p:nvSpPr>
          <p:cNvPr id="552" name="Google Shape;552;p59"/>
          <p:cNvSpPr/>
          <p:nvPr/>
        </p:nvSpPr>
        <p:spPr>
          <a:xfrm>
            <a:off x="1273790" y="1176277"/>
            <a:ext cx="1091820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rgbClr val="000000"/>
                </a:solidFill>
                <a:latin typeface="Calibri"/>
                <a:ea typeface="Calibri"/>
                <a:cs typeface="Calibri"/>
                <a:sym typeface="Calibri"/>
              </a:rPr>
              <a:t>Una vez que se completa su  entrenamiento, debemos extraer el gráfico de inferencia recién entrenado, que luego se utilizará para realizar la detección de objetos. Esto puede hacerse de la siguiente manera:</a:t>
            </a:r>
            <a:endParaRPr sz="1800" b="0" i="0" u="none" strike="noStrike" cap="none">
              <a:solidFill>
                <a:srgbClr val="000000"/>
              </a:solidFill>
              <a:latin typeface="Calibri"/>
              <a:ea typeface="Calibri"/>
              <a:cs typeface="Calibri"/>
              <a:sym typeface="Calibri"/>
            </a:endParaRPr>
          </a:p>
        </p:txBody>
      </p:sp>
      <p:sp>
        <p:nvSpPr>
          <p:cNvPr id="553" name="Google Shape;553;p59"/>
          <p:cNvSpPr/>
          <p:nvPr/>
        </p:nvSpPr>
        <p:spPr>
          <a:xfrm>
            <a:off x="1239139" y="1822608"/>
            <a:ext cx="10952860" cy="4278054"/>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600" b="0" i="0" u="none" strike="noStrike" cap="none">
                <a:solidFill>
                  <a:srgbClr val="AF00DB"/>
                </a:solidFill>
                <a:latin typeface="Courier New"/>
                <a:ea typeface="Courier New"/>
                <a:cs typeface="Courier New"/>
                <a:sym typeface="Courier New"/>
              </a:rPr>
              <a:t>import</a:t>
            </a:r>
            <a:r>
              <a:rPr lang="es-CO" sz="1600" b="0" i="0" u="none" strike="noStrike" cap="none">
                <a:solidFill>
                  <a:srgbClr val="000000"/>
                </a:solidFill>
                <a:latin typeface="Courier New"/>
                <a:ea typeface="Courier New"/>
                <a:cs typeface="Courier New"/>
                <a:sym typeface="Courier New"/>
              </a:rPr>
              <a:t> re</a:t>
            </a:r>
            <a:endParaRPr/>
          </a:p>
          <a:p>
            <a:pPr marL="0" marR="0" lvl="0" indent="0" algn="l" rtl="0">
              <a:lnSpc>
                <a:spcPct val="100000"/>
              </a:lnSpc>
              <a:spcBef>
                <a:spcPts val="0"/>
              </a:spcBef>
              <a:spcAft>
                <a:spcPts val="0"/>
              </a:spcAft>
              <a:buNone/>
            </a:pPr>
            <a:r>
              <a:rPr lang="es-CO" sz="1600" b="0" i="0" u="none" strike="noStrike" cap="none">
                <a:solidFill>
                  <a:srgbClr val="AF00DB"/>
                </a:solidFill>
                <a:latin typeface="Courier New"/>
                <a:ea typeface="Courier New"/>
                <a:cs typeface="Courier New"/>
                <a:sym typeface="Courier New"/>
              </a:rPr>
              <a:t>import</a:t>
            </a:r>
            <a:r>
              <a:rPr lang="es-CO" sz="1600" b="0" i="0" u="none" strike="noStrike" cap="none">
                <a:solidFill>
                  <a:srgbClr val="000000"/>
                </a:solidFill>
                <a:latin typeface="Courier New"/>
                <a:ea typeface="Courier New"/>
                <a:cs typeface="Courier New"/>
                <a:sym typeface="Courier New"/>
              </a:rPr>
              <a:t> numpy </a:t>
            </a:r>
            <a:r>
              <a:rPr lang="es-CO" sz="1600" b="0" i="0" u="none" strike="noStrike" cap="none">
                <a:solidFill>
                  <a:srgbClr val="AF00DB"/>
                </a:solidFill>
                <a:latin typeface="Courier New"/>
                <a:ea typeface="Courier New"/>
                <a:cs typeface="Courier New"/>
                <a:sym typeface="Courier New"/>
              </a:rPr>
              <a:t>as</a:t>
            </a:r>
            <a:r>
              <a:rPr lang="es-CO" sz="1600" b="0" i="0" u="none" strike="noStrike" cap="none">
                <a:solidFill>
                  <a:srgbClr val="000000"/>
                </a:solidFill>
                <a:latin typeface="Courier New"/>
                <a:ea typeface="Courier New"/>
                <a:cs typeface="Courier New"/>
                <a:sym typeface="Courier New"/>
              </a:rPr>
              <a:t> np</a:t>
            </a:r>
            <a:endParaRPr sz="16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600" b="0" i="0" u="none" strike="noStrike" cap="none">
                <a:solidFill>
                  <a:srgbClr val="000000"/>
                </a:solidFill>
                <a:latin typeface="Courier New"/>
                <a:ea typeface="Courier New"/>
                <a:cs typeface="Courier New"/>
                <a:sym typeface="Courier New"/>
              </a:rPr>
            </a:br>
            <a:r>
              <a:rPr lang="es-CO" sz="1600" b="0" i="0" u="none" strike="noStrike" cap="none">
                <a:solidFill>
                  <a:srgbClr val="000000"/>
                </a:solidFill>
                <a:latin typeface="Courier New"/>
                <a:ea typeface="Courier New"/>
                <a:cs typeface="Courier New"/>
                <a:sym typeface="Courier New"/>
              </a:rPr>
              <a:t>output_directory = </a:t>
            </a:r>
            <a:r>
              <a:rPr lang="es-CO" sz="1600" b="0" i="0" u="none" strike="noStrike" cap="none">
                <a:solidFill>
                  <a:srgbClr val="A31515"/>
                </a:solidFill>
                <a:latin typeface="Courier New"/>
                <a:ea typeface="Courier New"/>
                <a:cs typeface="Courier New"/>
                <a:sym typeface="Courier New"/>
              </a:rPr>
              <a:t>'./fine_tuned_model'</a:t>
            </a:r>
            <a:endParaRPr sz="16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600" b="0" i="0" u="none" strike="noStrike" cap="none">
                <a:solidFill>
                  <a:srgbClr val="000000"/>
                </a:solidFill>
                <a:latin typeface="Courier New"/>
                <a:ea typeface="Courier New"/>
                <a:cs typeface="Courier New"/>
                <a:sym typeface="Courier New"/>
              </a:rPr>
            </a:br>
            <a:r>
              <a:rPr lang="es-CO" sz="1600" b="0" i="0" u="none" strike="noStrike" cap="none">
                <a:solidFill>
                  <a:srgbClr val="000000"/>
                </a:solidFill>
                <a:latin typeface="Courier New"/>
                <a:ea typeface="Courier New"/>
                <a:cs typeface="Courier New"/>
                <a:sym typeface="Courier New"/>
              </a:rPr>
              <a:t>lst = os.listdir(model_dir)</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lst = [l </a:t>
            </a:r>
            <a:r>
              <a:rPr lang="es-CO" sz="1600" b="0" i="0" u="none" strike="noStrike" cap="none">
                <a:solidFill>
                  <a:srgbClr val="AF00DB"/>
                </a:solidFill>
                <a:latin typeface="Courier New"/>
                <a:ea typeface="Courier New"/>
                <a:cs typeface="Courier New"/>
                <a:sym typeface="Courier New"/>
              </a:rPr>
              <a:t>for</a:t>
            </a:r>
            <a:r>
              <a:rPr lang="es-CO" sz="1600" b="0" i="0" u="none" strike="noStrike" cap="none">
                <a:solidFill>
                  <a:srgbClr val="000000"/>
                </a:solidFill>
                <a:latin typeface="Courier New"/>
                <a:ea typeface="Courier New"/>
                <a:cs typeface="Courier New"/>
                <a:sym typeface="Courier New"/>
              </a:rPr>
              <a:t> l </a:t>
            </a:r>
            <a:r>
              <a:rPr lang="es-CO" sz="1600" b="0" i="0" u="none" strike="noStrike" cap="none">
                <a:solidFill>
                  <a:srgbClr val="0000FF"/>
                </a:solidFill>
                <a:latin typeface="Courier New"/>
                <a:ea typeface="Courier New"/>
                <a:cs typeface="Courier New"/>
                <a:sym typeface="Courier New"/>
              </a:rPr>
              <a:t>in</a:t>
            </a:r>
            <a:r>
              <a:rPr lang="es-CO" sz="1600" b="0" i="0" u="none" strike="noStrike" cap="none">
                <a:solidFill>
                  <a:srgbClr val="000000"/>
                </a:solidFill>
                <a:latin typeface="Courier New"/>
                <a:ea typeface="Courier New"/>
                <a:cs typeface="Courier New"/>
                <a:sym typeface="Courier New"/>
              </a:rPr>
              <a:t> lst </a:t>
            </a:r>
            <a:r>
              <a:rPr lang="es-CO" sz="1600" b="0" i="0" u="none" strike="noStrike" cap="none">
                <a:solidFill>
                  <a:srgbClr val="AF00DB"/>
                </a:solidFill>
                <a:latin typeface="Courier New"/>
                <a:ea typeface="Courier New"/>
                <a:cs typeface="Courier New"/>
                <a:sym typeface="Courier New"/>
              </a:rPr>
              <a:t>if</a:t>
            </a:r>
            <a:r>
              <a:rPr lang="es-CO" sz="1600" b="0" i="0" u="none" strike="noStrike" cap="none">
                <a:solidFill>
                  <a:srgbClr val="000000"/>
                </a:solidFill>
                <a:latin typeface="Courier New"/>
                <a:ea typeface="Courier New"/>
                <a:cs typeface="Courier New"/>
                <a:sym typeface="Courier New"/>
              </a:rPr>
              <a:t> </a:t>
            </a:r>
            <a:r>
              <a:rPr lang="es-CO" sz="1600" b="0" i="0" u="none" strike="noStrike" cap="none">
                <a:solidFill>
                  <a:srgbClr val="A31515"/>
                </a:solidFill>
                <a:latin typeface="Courier New"/>
                <a:ea typeface="Courier New"/>
                <a:cs typeface="Courier New"/>
                <a:sym typeface="Courier New"/>
              </a:rPr>
              <a:t>'model.ckpt-'</a:t>
            </a:r>
            <a:r>
              <a:rPr lang="es-CO" sz="1600" b="0" i="0" u="none" strike="noStrike" cap="none">
                <a:solidFill>
                  <a:srgbClr val="000000"/>
                </a:solidFill>
                <a:latin typeface="Courier New"/>
                <a:ea typeface="Courier New"/>
                <a:cs typeface="Courier New"/>
                <a:sym typeface="Courier New"/>
              </a:rPr>
              <a:t> </a:t>
            </a:r>
            <a:r>
              <a:rPr lang="es-CO" sz="1600" b="0" i="0" u="none" strike="noStrike" cap="none">
                <a:solidFill>
                  <a:srgbClr val="0000FF"/>
                </a:solidFill>
                <a:latin typeface="Courier New"/>
                <a:ea typeface="Courier New"/>
                <a:cs typeface="Courier New"/>
                <a:sym typeface="Courier New"/>
              </a:rPr>
              <a:t>in</a:t>
            </a:r>
            <a:r>
              <a:rPr lang="es-CO" sz="1600" b="0" i="0" u="none" strike="noStrike" cap="none">
                <a:solidFill>
                  <a:srgbClr val="000000"/>
                </a:solidFill>
                <a:latin typeface="Courier New"/>
                <a:ea typeface="Courier New"/>
                <a:cs typeface="Courier New"/>
                <a:sym typeface="Courier New"/>
              </a:rPr>
              <a:t> l </a:t>
            </a:r>
            <a:r>
              <a:rPr lang="es-CO" sz="1600" b="0" i="0" u="none" strike="noStrike" cap="none">
                <a:solidFill>
                  <a:srgbClr val="0000FF"/>
                </a:solidFill>
                <a:latin typeface="Courier New"/>
                <a:ea typeface="Courier New"/>
                <a:cs typeface="Courier New"/>
                <a:sym typeface="Courier New"/>
              </a:rPr>
              <a:t>and</a:t>
            </a:r>
            <a:r>
              <a:rPr lang="es-CO" sz="1600" b="0" i="0" u="none" strike="noStrike" cap="none">
                <a:solidFill>
                  <a:srgbClr val="000000"/>
                </a:solidFill>
                <a:latin typeface="Courier New"/>
                <a:ea typeface="Courier New"/>
                <a:cs typeface="Courier New"/>
                <a:sym typeface="Courier New"/>
              </a:rPr>
              <a:t> </a:t>
            </a:r>
            <a:r>
              <a:rPr lang="es-CO" sz="1600" b="0" i="0" u="none" strike="noStrike" cap="none">
                <a:solidFill>
                  <a:srgbClr val="A31515"/>
                </a:solidFill>
                <a:latin typeface="Courier New"/>
                <a:ea typeface="Courier New"/>
                <a:cs typeface="Courier New"/>
                <a:sym typeface="Courier New"/>
              </a:rPr>
              <a:t>'.meta'</a:t>
            </a:r>
            <a:r>
              <a:rPr lang="es-CO" sz="1600" b="0" i="0" u="none" strike="noStrike" cap="none">
                <a:solidFill>
                  <a:srgbClr val="000000"/>
                </a:solidFill>
                <a:latin typeface="Courier New"/>
                <a:ea typeface="Courier New"/>
                <a:cs typeface="Courier New"/>
                <a:sym typeface="Courier New"/>
              </a:rPr>
              <a:t> </a:t>
            </a:r>
            <a:r>
              <a:rPr lang="es-CO" sz="1600" b="0" i="0" u="none" strike="noStrike" cap="none">
                <a:solidFill>
                  <a:srgbClr val="0000FF"/>
                </a:solidFill>
                <a:latin typeface="Courier New"/>
                <a:ea typeface="Courier New"/>
                <a:cs typeface="Courier New"/>
                <a:sym typeface="Courier New"/>
              </a:rPr>
              <a:t>in</a:t>
            </a:r>
            <a:r>
              <a:rPr lang="es-CO" sz="1600" b="0" i="0" u="none" strike="noStrike" cap="none">
                <a:solidFill>
                  <a:srgbClr val="000000"/>
                </a:solidFill>
                <a:latin typeface="Courier New"/>
                <a:ea typeface="Courier New"/>
                <a:cs typeface="Courier New"/>
                <a:sym typeface="Courier New"/>
              </a:rPr>
              <a:t> l]</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steps=np.array([</a:t>
            </a:r>
            <a:r>
              <a:rPr lang="es-CO" sz="1600" b="0" i="0" u="none" strike="noStrike" cap="none">
                <a:solidFill>
                  <a:srgbClr val="267F99"/>
                </a:solidFill>
                <a:latin typeface="Courier New"/>
                <a:ea typeface="Courier New"/>
                <a:cs typeface="Courier New"/>
                <a:sym typeface="Courier New"/>
              </a:rPr>
              <a:t>int</a:t>
            </a:r>
            <a:r>
              <a:rPr lang="es-CO" sz="1600" b="0" i="0" u="none" strike="noStrike" cap="none">
                <a:solidFill>
                  <a:srgbClr val="000000"/>
                </a:solidFill>
                <a:latin typeface="Courier New"/>
                <a:ea typeface="Courier New"/>
                <a:cs typeface="Courier New"/>
                <a:sym typeface="Courier New"/>
              </a:rPr>
              <a:t>(re.findall(</a:t>
            </a:r>
            <a:r>
              <a:rPr lang="es-CO" sz="1600" b="0" i="0" u="none" strike="noStrike" cap="none">
                <a:solidFill>
                  <a:srgbClr val="A31515"/>
                </a:solidFill>
                <a:latin typeface="Courier New"/>
                <a:ea typeface="Courier New"/>
                <a:cs typeface="Courier New"/>
                <a:sym typeface="Courier New"/>
              </a:rPr>
              <a:t>'\d+'</a:t>
            </a:r>
            <a:r>
              <a:rPr lang="es-CO" sz="1600" b="0" i="0" u="none" strike="noStrike" cap="none">
                <a:solidFill>
                  <a:srgbClr val="000000"/>
                </a:solidFill>
                <a:latin typeface="Courier New"/>
                <a:ea typeface="Courier New"/>
                <a:cs typeface="Courier New"/>
                <a:sym typeface="Courier New"/>
              </a:rPr>
              <a:t>, l)[</a:t>
            </a:r>
            <a:r>
              <a:rPr lang="es-CO" sz="1600" b="0" i="0" u="none" strike="noStrike" cap="none">
                <a:solidFill>
                  <a:srgbClr val="09885A"/>
                </a:solidFill>
                <a:latin typeface="Courier New"/>
                <a:ea typeface="Courier New"/>
                <a:cs typeface="Courier New"/>
                <a:sym typeface="Courier New"/>
              </a:rPr>
              <a:t>0</a:t>
            </a:r>
            <a:r>
              <a:rPr lang="es-CO" sz="1600" b="0" i="0" u="none" strike="noStrike" cap="none">
                <a:solidFill>
                  <a:srgbClr val="000000"/>
                </a:solidFill>
                <a:latin typeface="Courier New"/>
                <a:ea typeface="Courier New"/>
                <a:cs typeface="Courier New"/>
                <a:sym typeface="Courier New"/>
              </a:rPr>
              <a:t>]) </a:t>
            </a:r>
            <a:r>
              <a:rPr lang="es-CO" sz="1600" b="0" i="0" u="none" strike="noStrike" cap="none">
                <a:solidFill>
                  <a:srgbClr val="AF00DB"/>
                </a:solidFill>
                <a:latin typeface="Courier New"/>
                <a:ea typeface="Courier New"/>
                <a:cs typeface="Courier New"/>
                <a:sym typeface="Courier New"/>
              </a:rPr>
              <a:t>for</a:t>
            </a:r>
            <a:r>
              <a:rPr lang="es-CO" sz="1600" b="0" i="0" u="none" strike="noStrike" cap="none">
                <a:solidFill>
                  <a:srgbClr val="000000"/>
                </a:solidFill>
                <a:latin typeface="Courier New"/>
                <a:ea typeface="Courier New"/>
                <a:cs typeface="Courier New"/>
                <a:sym typeface="Courier New"/>
              </a:rPr>
              <a:t> l </a:t>
            </a:r>
            <a:r>
              <a:rPr lang="es-CO" sz="1600" b="0" i="0" u="none" strike="noStrike" cap="none">
                <a:solidFill>
                  <a:srgbClr val="0000FF"/>
                </a:solidFill>
                <a:latin typeface="Courier New"/>
                <a:ea typeface="Courier New"/>
                <a:cs typeface="Courier New"/>
                <a:sym typeface="Courier New"/>
              </a:rPr>
              <a:t>in</a:t>
            </a:r>
            <a:r>
              <a:rPr lang="es-CO" sz="1600" b="0" i="0" u="none" strike="noStrike" cap="none">
                <a:solidFill>
                  <a:srgbClr val="000000"/>
                </a:solidFill>
                <a:latin typeface="Courier New"/>
                <a:ea typeface="Courier New"/>
                <a:cs typeface="Courier New"/>
                <a:sym typeface="Courier New"/>
              </a:rPr>
              <a:t> lst])</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last_model = lst[steps.argmax()].replace(</a:t>
            </a:r>
            <a:r>
              <a:rPr lang="es-CO" sz="1600" b="0" i="0" u="none" strike="noStrike" cap="none">
                <a:solidFill>
                  <a:srgbClr val="A31515"/>
                </a:solidFill>
                <a:latin typeface="Courier New"/>
                <a:ea typeface="Courier New"/>
                <a:cs typeface="Courier New"/>
                <a:sym typeface="Courier New"/>
              </a:rPr>
              <a:t>'.meta'</a:t>
            </a:r>
            <a:r>
              <a:rPr lang="es-CO" sz="1600" b="0" i="0" u="none" strike="noStrike" cap="none">
                <a:solidFill>
                  <a:srgbClr val="000000"/>
                </a:solidFill>
                <a:latin typeface="Courier New"/>
                <a:ea typeface="Courier New"/>
                <a:cs typeface="Courier New"/>
                <a:sym typeface="Courier New"/>
              </a:rPr>
              <a:t>, </a:t>
            </a:r>
            <a:r>
              <a:rPr lang="es-CO" sz="1600" b="0" i="0" u="none" strike="noStrike" cap="none">
                <a:solidFill>
                  <a:srgbClr val="A31515"/>
                </a:solidFill>
                <a:latin typeface="Courier New"/>
                <a:ea typeface="Courier New"/>
                <a:cs typeface="Courier New"/>
                <a:sym typeface="Courier New"/>
              </a:rPr>
              <a:t>''</a:t>
            </a:r>
            <a:r>
              <a:rPr lang="es-CO" sz="16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br>
              <a:rPr lang="es-CO" sz="1600" b="0" i="0" u="none" strike="noStrike" cap="none">
                <a:solidFill>
                  <a:srgbClr val="000000"/>
                </a:solidFill>
                <a:latin typeface="Courier New"/>
                <a:ea typeface="Courier New"/>
                <a:cs typeface="Courier New"/>
                <a:sym typeface="Courier New"/>
              </a:rPr>
            </a:br>
            <a:r>
              <a:rPr lang="es-CO" sz="1600" b="0" i="0" u="none" strike="noStrike" cap="none">
                <a:solidFill>
                  <a:srgbClr val="000000"/>
                </a:solidFill>
                <a:latin typeface="Courier New"/>
                <a:ea typeface="Courier New"/>
                <a:cs typeface="Courier New"/>
                <a:sym typeface="Courier New"/>
              </a:rPr>
              <a:t>last_model_path = os.path.join(model_dir, last_model)</a:t>
            </a:r>
            <a:endParaRPr/>
          </a:p>
          <a:p>
            <a:pPr marL="0" marR="0" lvl="0" indent="0" algn="l" rtl="0">
              <a:lnSpc>
                <a:spcPct val="100000"/>
              </a:lnSpc>
              <a:spcBef>
                <a:spcPts val="0"/>
              </a:spcBef>
              <a:spcAft>
                <a:spcPts val="0"/>
              </a:spcAft>
              <a:buNone/>
            </a:pPr>
            <a:r>
              <a:rPr lang="es-CO" sz="1600" b="0" i="0" u="none" strike="noStrike" cap="none">
                <a:solidFill>
                  <a:srgbClr val="795E26"/>
                </a:solidFill>
                <a:latin typeface="Courier New"/>
                <a:ea typeface="Courier New"/>
                <a:cs typeface="Courier New"/>
                <a:sym typeface="Courier New"/>
              </a:rPr>
              <a:t>print</a:t>
            </a:r>
            <a:r>
              <a:rPr lang="es-CO" sz="1600" b="0" i="0" u="none" strike="noStrike" cap="none">
                <a:solidFill>
                  <a:srgbClr val="000000"/>
                </a:solidFill>
                <a:latin typeface="Courier New"/>
                <a:ea typeface="Courier New"/>
                <a:cs typeface="Courier New"/>
                <a:sym typeface="Courier New"/>
              </a:rPr>
              <a:t>(last_model_path)</a:t>
            </a:r>
            <a:endParaRPr/>
          </a:p>
          <a:p>
            <a:pPr marL="0" marR="0" lvl="0" indent="0" algn="l" rtl="0">
              <a:lnSpc>
                <a:spcPct val="100000"/>
              </a:lnSpc>
              <a:spcBef>
                <a:spcPts val="0"/>
              </a:spcBef>
              <a:spcAft>
                <a:spcPts val="0"/>
              </a:spcAft>
              <a:buNone/>
            </a:pPr>
            <a:r>
              <a:rPr lang="es-CO" sz="1600" b="0" i="0" u="none" strike="noStrike" cap="none">
                <a:solidFill>
                  <a:srgbClr val="0000FF"/>
                </a:solidFill>
                <a:latin typeface="Courier New"/>
                <a:ea typeface="Courier New"/>
                <a:cs typeface="Courier New"/>
                <a:sym typeface="Courier New"/>
              </a:rPr>
              <a:t>!</a:t>
            </a:r>
            <a:r>
              <a:rPr lang="es-CO" sz="1600" b="0" i="0" u="none" strike="noStrike" cap="none">
                <a:solidFill>
                  <a:srgbClr val="000000"/>
                </a:solidFill>
                <a:latin typeface="Courier New"/>
                <a:ea typeface="Courier New"/>
                <a:cs typeface="Courier New"/>
                <a:sym typeface="Courier New"/>
              </a:rPr>
              <a:t>python /content/models/research/object_detection/export_inference_graph.py \</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    --input_type=image_tensor \</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    --pipeline_config_path={pipeline_fname} \</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    --output_directory={output_directory} \</a:t>
            </a:r>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    --trained_checkpoint_prefix={last_model_path}</a:t>
            </a:r>
            <a:endParaRPr/>
          </a:p>
        </p:txBody>
      </p:sp>
      <p:sp>
        <p:nvSpPr>
          <p:cNvPr id="554" name="Google Shape;554;p59"/>
          <p:cNvSpPr/>
          <p:nvPr/>
        </p:nvSpPr>
        <p:spPr>
          <a:xfrm>
            <a:off x="1239139" y="6408479"/>
            <a:ext cx="10952860" cy="338514"/>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600" b="0" i="0" u="none" strike="noStrike" cap="none">
                <a:solidFill>
                  <a:srgbClr val="0000FF"/>
                </a:solidFill>
                <a:latin typeface="Courier New"/>
                <a:ea typeface="Courier New"/>
                <a:cs typeface="Courier New"/>
                <a:sym typeface="Courier New"/>
              </a:rPr>
              <a:t>!</a:t>
            </a:r>
            <a:r>
              <a:rPr lang="es-CO" sz="1600" b="0" i="0" u="none" strike="noStrike" cap="none">
                <a:solidFill>
                  <a:srgbClr val="000000"/>
                </a:solidFill>
                <a:latin typeface="Courier New"/>
                <a:ea typeface="Courier New"/>
                <a:cs typeface="Courier New"/>
                <a:sym typeface="Courier New"/>
              </a:rPr>
              <a:t>ls {model_dir}</a:t>
            </a:r>
            <a:endParaRPr/>
          </a:p>
        </p:txBody>
      </p:sp>
      <p:sp>
        <p:nvSpPr>
          <p:cNvPr id="555" name="Google Shape;555;p59"/>
          <p:cNvSpPr/>
          <p:nvPr/>
        </p:nvSpPr>
        <p:spPr>
          <a:xfrm>
            <a:off x="1142454" y="6100662"/>
            <a:ext cx="351089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600" b="0" i="0" u="none" strike="noStrike" cap="none">
                <a:solidFill>
                  <a:schemeClr val="dk1"/>
                </a:solidFill>
                <a:latin typeface="Calibri"/>
                <a:ea typeface="Calibri"/>
                <a:cs typeface="Calibri"/>
                <a:sym typeface="Calibri"/>
              </a:rPr>
              <a:t>Para ver listado de archivos exportados.</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9"/>
        <p:cNvGrpSpPr/>
        <p:nvPr/>
      </p:nvGrpSpPr>
      <p:grpSpPr>
        <a:xfrm>
          <a:off x="0" y="0"/>
          <a:ext cx="0" cy="0"/>
          <a:chOff x="0" y="0"/>
          <a:chExt cx="0" cy="0"/>
        </a:xfrm>
      </p:grpSpPr>
      <p:sp>
        <p:nvSpPr>
          <p:cNvPr id="560" name="Google Shape;560;p60"/>
          <p:cNvSpPr txBox="1"/>
          <p:nvPr/>
        </p:nvSpPr>
        <p:spPr>
          <a:xfrm>
            <a:off x="1614197" y="475862"/>
            <a:ext cx="746156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200" b="1" i="0" u="none" strike="noStrike" cap="none">
                <a:solidFill>
                  <a:srgbClr val="0D5274"/>
                </a:solidFill>
                <a:latin typeface="Calibri"/>
                <a:ea typeface="Calibri"/>
                <a:cs typeface="Calibri"/>
                <a:sym typeface="Calibri"/>
              </a:rPr>
              <a:t>6 descargar modelo .pb</a:t>
            </a:r>
            <a:endParaRPr sz="3200" b="0" i="0" u="none" strike="noStrike" cap="none">
              <a:solidFill>
                <a:srgbClr val="000000"/>
              </a:solidFill>
              <a:latin typeface="Arial"/>
              <a:ea typeface="Arial"/>
              <a:cs typeface="Arial"/>
              <a:sym typeface="Arial"/>
            </a:endParaRPr>
          </a:p>
        </p:txBody>
      </p:sp>
      <p:sp>
        <p:nvSpPr>
          <p:cNvPr id="561" name="Google Shape;561;p60"/>
          <p:cNvSpPr txBox="1"/>
          <p:nvPr/>
        </p:nvSpPr>
        <p:spPr>
          <a:xfrm>
            <a:off x="1210962" y="1495532"/>
            <a:ext cx="10981038" cy="64629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s-CO" sz="1800" b="0" i="0" u="none" strike="noStrike" cap="none">
                <a:solidFill>
                  <a:schemeClr val="dk1"/>
                </a:solidFill>
                <a:latin typeface="Arial"/>
                <a:ea typeface="Arial"/>
                <a:cs typeface="Arial"/>
                <a:sym typeface="Arial"/>
              </a:rPr>
              <a:t>Recordemos en Google collaborate es un ambiente temporal una vez se cierre sesión se pierde todo, por lo tanto vamos a exportar el modelo</a:t>
            </a:r>
            <a:endParaRPr sz="1800" b="0" i="0" u="none" strike="noStrike" cap="none">
              <a:solidFill>
                <a:schemeClr val="dk1"/>
              </a:solidFill>
              <a:latin typeface="Arial"/>
              <a:ea typeface="Arial"/>
              <a:cs typeface="Arial"/>
              <a:sym typeface="Arial"/>
            </a:endParaRPr>
          </a:p>
        </p:txBody>
      </p:sp>
      <p:sp>
        <p:nvSpPr>
          <p:cNvPr id="562" name="Google Shape;562;p60"/>
          <p:cNvSpPr/>
          <p:nvPr/>
        </p:nvSpPr>
        <p:spPr>
          <a:xfrm>
            <a:off x="1323833" y="5735807"/>
            <a:ext cx="83114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800" b="0" i="0" u="none" strike="noStrike" cap="none">
                <a:solidFill>
                  <a:schemeClr val="dk1"/>
                </a:solidFill>
                <a:latin typeface="Calibri"/>
                <a:ea typeface="Calibri"/>
                <a:cs typeface="Calibri"/>
                <a:sym typeface="Calibri"/>
              </a:rPr>
              <a:t>Ya tenemos nuestro modelo, por fiiiiin….ahora probemos haber si sirve.</a:t>
            </a:r>
            <a:endParaRPr sz="1800" b="0" i="0" u="none" strike="noStrike" cap="none">
              <a:solidFill>
                <a:srgbClr val="000000"/>
              </a:solidFill>
              <a:latin typeface="Arial"/>
              <a:ea typeface="Arial"/>
              <a:cs typeface="Arial"/>
              <a:sym typeface="Arial"/>
            </a:endParaRPr>
          </a:p>
        </p:txBody>
      </p:sp>
      <p:sp>
        <p:nvSpPr>
          <p:cNvPr id="563" name="Google Shape;563;p60"/>
          <p:cNvSpPr/>
          <p:nvPr/>
        </p:nvSpPr>
        <p:spPr>
          <a:xfrm>
            <a:off x="1210962" y="2571743"/>
            <a:ext cx="10952860" cy="2800726"/>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600" b="0" i="0" u="none" strike="noStrike" cap="none">
                <a:solidFill>
                  <a:srgbClr val="AF00DB"/>
                </a:solidFill>
                <a:latin typeface="Courier New"/>
                <a:ea typeface="Courier New"/>
                <a:cs typeface="Courier New"/>
                <a:sym typeface="Courier New"/>
              </a:rPr>
              <a:t>import</a:t>
            </a:r>
            <a:r>
              <a:rPr lang="es-CO" sz="1600" b="0" i="0" u="none" strike="noStrike" cap="none">
                <a:solidFill>
                  <a:srgbClr val="000000"/>
                </a:solidFill>
                <a:latin typeface="Courier New"/>
                <a:ea typeface="Courier New"/>
                <a:cs typeface="Courier New"/>
                <a:sym typeface="Courier New"/>
              </a:rPr>
              <a:t> os</a:t>
            </a:r>
            <a:endParaRPr/>
          </a:p>
          <a:p>
            <a:pPr marL="0" marR="0" lvl="0" indent="0" algn="l" rtl="0">
              <a:lnSpc>
                <a:spcPct val="100000"/>
              </a:lnSpc>
              <a:spcBef>
                <a:spcPts val="0"/>
              </a:spcBef>
              <a:spcAft>
                <a:spcPts val="0"/>
              </a:spcAft>
              <a:buNone/>
            </a:pPr>
            <a:br>
              <a:rPr lang="es-CO" sz="1600" b="0" i="0" u="none" strike="noStrike" cap="none">
                <a:solidFill>
                  <a:srgbClr val="000000"/>
                </a:solidFill>
                <a:latin typeface="Courier New"/>
                <a:ea typeface="Courier New"/>
                <a:cs typeface="Courier New"/>
                <a:sym typeface="Courier New"/>
              </a:rPr>
            </a:br>
            <a:r>
              <a:rPr lang="es-CO" sz="1600" b="0" i="0" u="none" strike="noStrike" cap="none">
                <a:solidFill>
                  <a:srgbClr val="000000"/>
                </a:solidFill>
                <a:latin typeface="Courier New"/>
                <a:ea typeface="Courier New"/>
                <a:cs typeface="Courier New"/>
                <a:sym typeface="Courier New"/>
              </a:rPr>
              <a:t>pb_fname = os.path.join(os.path.abspath(output_directory), </a:t>
            </a:r>
            <a:r>
              <a:rPr lang="es-CO" sz="1600" b="0" i="0" u="none" strike="noStrike" cap="none">
                <a:solidFill>
                  <a:srgbClr val="A31515"/>
                </a:solidFill>
                <a:latin typeface="Courier New"/>
                <a:ea typeface="Courier New"/>
                <a:cs typeface="Courier New"/>
                <a:sym typeface="Courier New"/>
              </a:rPr>
              <a:t>"frozen_inference_graph.pb"</a:t>
            </a:r>
            <a:r>
              <a:rPr lang="es-CO" sz="16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600" b="0" i="0" u="none" strike="noStrike" cap="none">
                <a:solidFill>
                  <a:srgbClr val="AF00DB"/>
                </a:solidFill>
                <a:latin typeface="Courier New"/>
                <a:ea typeface="Courier New"/>
                <a:cs typeface="Courier New"/>
                <a:sym typeface="Courier New"/>
              </a:rPr>
              <a:t>assert</a:t>
            </a:r>
            <a:r>
              <a:rPr lang="es-CO" sz="1600" b="0" i="0" u="none" strike="noStrike" cap="none">
                <a:solidFill>
                  <a:srgbClr val="000000"/>
                </a:solidFill>
                <a:latin typeface="Courier New"/>
                <a:ea typeface="Courier New"/>
                <a:cs typeface="Courier New"/>
                <a:sym typeface="Courier New"/>
              </a:rPr>
              <a:t> os.path.isfile(pb_fname), </a:t>
            </a:r>
            <a:r>
              <a:rPr lang="es-CO" sz="1600" b="0" i="0" u="none" strike="noStrike" cap="none">
                <a:solidFill>
                  <a:srgbClr val="A31515"/>
                </a:solidFill>
                <a:latin typeface="Courier New"/>
                <a:ea typeface="Courier New"/>
                <a:cs typeface="Courier New"/>
                <a:sym typeface="Courier New"/>
              </a:rPr>
              <a:t>'`{}` not exist'</a:t>
            </a:r>
            <a:r>
              <a:rPr lang="es-CO" sz="1600" b="0" i="0" u="none" strike="noStrike" cap="none">
                <a:solidFill>
                  <a:srgbClr val="000000"/>
                </a:solidFill>
                <a:latin typeface="Courier New"/>
                <a:ea typeface="Courier New"/>
                <a:cs typeface="Courier New"/>
                <a:sym typeface="Courier New"/>
              </a:rPr>
              <a:t>.</a:t>
            </a:r>
            <a:r>
              <a:rPr lang="es-CO" sz="1600" b="0" i="0" u="none" strike="noStrike" cap="none">
                <a:solidFill>
                  <a:srgbClr val="795E26"/>
                </a:solidFill>
                <a:latin typeface="Courier New"/>
                <a:ea typeface="Courier New"/>
                <a:cs typeface="Courier New"/>
                <a:sym typeface="Courier New"/>
              </a:rPr>
              <a:t>format</a:t>
            </a:r>
            <a:r>
              <a:rPr lang="es-CO" sz="1600" b="0" i="0" u="none" strike="noStrike" cap="none">
                <a:solidFill>
                  <a:srgbClr val="000000"/>
                </a:solidFill>
                <a:latin typeface="Courier New"/>
                <a:ea typeface="Courier New"/>
                <a:cs typeface="Courier New"/>
                <a:sym typeface="Courier New"/>
              </a:rPr>
              <a:t>(pb_fname)</a:t>
            </a:r>
            <a:endParaRPr/>
          </a:p>
          <a:p>
            <a:pPr marL="0" marR="0" lvl="0" indent="0" algn="l" rtl="0">
              <a:lnSpc>
                <a:spcPct val="100000"/>
              </a:lnSpc>
              <a:spcBef>
                <a:spcPts val="0"/>
              </a:spcBef>
              <a:spcAft>
                <a:spcPts val="0"/>
              </a:spcAft>
              <a:buNone/>
            </a:pPr>
            <a:r>
              <a:rPr lang="es-CO" sz="1600" b="0" i="0" u="none" strike="noStrike" cap="none">
                <a:solidFill>
                  <a:srgbClr val="0000FF"/>
                </a:solidFill>
                <a:latin typeface="Courier New"/>
                <a:ea typeface="Courier New"/>
                <a:cs typeface="Courier New"/>
                <a:sym typeface="Courier New"/>
              </a:rPr>
              <a:t>!</a:t>
            </a:r>
            <a:r>
              <a:rPr lang="es-CO" sz="1600" b="0" i="0" u="none" strike="noStrike" cap="none">
                <a:solidFill>
                  <a:srgbClr val="000000"/>
                </a:solidFill>
                <a:latin typeface="Courier New"/>
                <a:ea typeface="Courier New"/>
                <a:cs typeface="Courier New"/>
                <a:sym typeface="Courier New"/>
              </a:rPr>
              <a:t>ls -alh {pb_fname}</a:t>
            </a:r>
            <a:endParaRPr/>
          </a:p>
          <a:p>
            <a:pPr marL="0" marR="0" lvl="0" indent="0" algn="l" rtl="0">
              <a:lnSpc>
                <a:spcPct val="100000"/>
              </a:lnSpc>
              <a:spcBef>
                <a:spcPts val="0"/>
              </a:spcBef>
              <a:spcAft>
                <a:spcPts val="0"/>
              </a:spcAft>
              <a:buNone/>
            </a:pPr>
            <a:r>
              <a:rPr lang="es-CO" sz="1600" b="0" i="0" u="none" strike="noStrike" cap="none">
                <a:solidFill>
                  <a:srgbClr val="AF00DB"/>
                </a:solidFill>
                <a:latin typeface="Courier New"/>
                <a:ea typeface="Courier New"/>
                <a:cs typeface="Courier New"/>
                <a:sym typeface="Courier New"/>
              </a:rPr>
              <a:t>from</a:t>
            </a:r>
            <a:r>
              <a:rPr lang="es-CO" sz="1600" b="0" i="0" u="none" strike="noStrike" cap="none">
                <a:solidFill>
                  <a:srgbClr val="000000"/>
                </a:solidFill>
                <a:latin typeface="Courier New"/>
                <a:ea typeface="Courier New"/>
                <a:cs typeface="Courier New"/>
                <a:sym typeface="Courier New"/>
              </a:rPr>
              <a:t> google.colab </a:t>
            </a:r>
            <a:r>
              <a:rPr lang="es-CO" sz="1600" b="0" i="0" u="none" strike="noStrike" cap="none">
                <a:solidFill>
                  <a:srgbClr val="AF00DB"/>
                </a:solidFill>
                <a:latin typeface="Courier New"/>
                <a:ea typeface="Courier New"/>
                <a:cs typeface="Courier New"/>
                <a:sym typeface="Courier New"/>
              </a:rPr>
              <a:t>import</a:t>
            </a:r>
            <a:r>
              <a:rPr lang="es-CO" sz="1600" b="0" i="0" u="none" strike="noStrike" cap="none">
                <a:solidFill>
                  <a:srgbClr val="000000"/>
                </a:solidFill>
                <a:latin typeface="Courier New"/>
                <a:ea typeface="Courier New"/>
                <a:cs typeface="Courier New"/>
                <a:sym typeface="Courier New"/>
              </a:rPr>
              <a:t> files</a:t>
            </a:r>
            <a:endParaRPr/>
          </a:p>
          <a:p>
            <a:pPr marL="0" marR="0" lvl="0" indent="0" algn="l" rtl="0">
              <a:lnSpc>
                <a:spcPct val="100000"/>
              </a:lnSpc>
              <a:spcBef>
                <a:spcPts val="0"/>
              </a:spcBef>
              <a:spcAft>
                <a:spcPts val="0"/>
              </a:spcAft>
              <a:buNone/>
            </a:pPr>
            <a:r>
              <a:rPr lang="es-CO" sz="1600" b="0" i="0" u="none" strike="noStrike" cap="none">
                <a:solidFill>
                  <a:srgbClr val="008000"/>
                </a:solidFill>
                <a:latin typeface="Courier New"/>
                <a:ea typeface="Courier New"/>
                <a:cs typeface="Courier New"/>
                <a:sym typeface="Courier New"/>
              </a:rPr>
              <a:t>#descargamos el modelo</a:t>
            </a:r>
            <a:endParaRPr sz="16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files.download(pb_fname)</a:t>
            </a:r>
            <a:endParaRPr/>
          </a:p>
          <a:p>
            <a:pPr marL="0" marR="0" lvl="0" indent="0" algn="l" rtl="0">
              <a:lnSpc>
                <a:spcPct val="100000"/>
              </a:lnSpc>
              <a:spcBef>
                <a:spcPts val="0"/>
              </a:spcBef>
              <a:spcAft>
                <a:spcPts val="0"/>
              </a:spcAft>
              <a:buNone/>
            </a:pPr>
            <a:r>
              <a:rPr lang="es-CO" sz="1600" b="0" i="0" u="none" strike="noStrike" cap="none">
                <a:solidFill>
                  <a:srgbClr val="008000"/>
                </a:solidFill>
                <a:latin typeface="Courier New"/>
                <a:ea typeface="Courier New"/>
                <a:cs typeface="Courier New"/>
                <a:sym typeface="Courier New"/>
              </a:rPr>
              <a:t>#descargamos el mapa de etiquetas.</a:t>
            </a:r>
            <a:endParaRPr sz="16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600" b="0" i="0" u="none" strike="noStrike" cap="none">
                <a:solidFill>
                  <a:srgbClr val="000000"/>
                </a:solidFill>
                <a:latin typeface="Courier New"/>
                <a:ea typeface="Courier New"/>
                <a:cs typeface="Courier New"/>
                <a:sym typeface="Courier New"/>
              </a:rPr>
              <a:t>files.download(label_map_pbtxt_fname)</a:t>
            </a:r>
            <a:endParaRPr/>
          </a:p>
          <a:p>
            <a:pPr marL="0" marR="0" lvl="0" indent="0" algn="l" rtl="0">
              <a:lnSpc>
                <a:spcPct val="100000"/>
              </a:lnSpc>
              <a:spcBef>
                <a:spcPts val="0"/>
              </a:spcBef>
              <a:spcAft>
                <a:spcPts val="0"/>
              </a:spcAft>
              <a:buNone/>
            </a:pPr>
            <a:endParaRPr sz="16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7"/>
        <p:cNvGrpSpPr/>
        <p:nvPr/>
      </p:nvGrpSpPr>
      <p:grpSpPr>
        <a:xfrm>
          <a:off x="0" y="0"/>
          <a:ext cx="0" cy="0"/>
          <a:chOff x="0" y="0"/>
          <a:chExt cx="0" cy="0"/>
        </a:xfrm>
      </p:grpSpPr>
      <p:sp>
        <p:nvSpPr>
          <p:cNvPr id="568" name="Google Shape;568;p61"/>
          <p:cNvSpPr txBox="1"/>
          <p:nvPr/>
        </p:nvSpPr>
        <p:spPr>
          <a:xfrm>
            <a:off x="1614197" y="475862"/>
            <a:ext cx="746156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200" b="1" i="0" u="none" strike="noStrike" cap="none">
                <a:solidFill>
                  <a:srgbClr val="0D5274"/>
                </a:solidFill>
                <a:latin typeface="Calibri"/>
                <a:ea typeface="Calibri"/>
                <a:cs typeface="Calibri"/>
                <a:sym typeface="Calibri"/>
              </a:rPr>
              <a:t>6 probar modelo .pb</a:t>
            </a:r>
            <a:endParaRPr sz="3200" b="0" i="0" u="none" strike="noStrike" cap="none">
              <a:solidFill>
                <a:srgbClr val="000000"/>
              </a:solidFill>
              <a:latin typeface="Arial"/>
              <a:ea typeface="Arial"/>
              <a:cs typeface="Arial"/>
              <a:sym typeface="Arial"/>
            </a:endParaRPr>
          </a:p>
        </p:txBody>
      </p:sp>
      <p:sp>
        <p:nvSpPr>
          <p:cNvPr id="569" name="Google Shape;569;p61"/>
          <p:cNvSpPr txBox="1"/>
          <p:nvPr/>
        </p:nvSpPr>
        <p:spPr>
          <a:xfrm>
            <a:off x="1210962" y="1338802"/>
            <a:ext cx="10981038" cy="923289"/>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s-CO" sz="1800" b="0" i="0" u="none" strike="noStrike" cap="none">
                <a:solidFill>
                  <a:schemeClr val="dk1"/>
                </a:solidFill>
                <a:latin typeface="Arial"/>
                <a:ea typeface="Arial"/>
                <a:cs typeface="Arial"/>
                <a:sym typeface="Arial"/>
              </a:rPr>
              <a:t>Creamos una subcarpeta dentro de </a:t>
            </a:r>
            <a:r>
              <a:rPr lang="es-CO" sz="1800" b="1" i="0" u="none" strike="noStrike" cap="none">
                <a:solidFill>
                  <a:schemeClr val="dk1"/>
                </a:solidFill>
                <a:latin typeface="Arial"/>
                <a:ea typeface="Arial"/>
                <a:cs typeface="Arial"/>
                <a:sym typeface="Arial"/>
              </a:rPr>
              <a:t>deteccion_objectos</a:t>
            </a:r>
            <a:r>
              <a:rPr lang="es-CO" sz="1800" b="0" i="0" u="none" strike="noStrike" cap="none">
                <a:solidFill>
                  <a:schemeClr val="dk1"/>
                </a:solidFill>
                <a:latin typeface="Arial"/>
                <a:ea typeface="Arial"/>
                <a:cs typeface="Arial"/>
                <a:sym typeface="Arial"/>
              </a:rPr>
              <a:t>, a la que llamaremos </a:t>
            </a:r>
            <a:r>
              <a:rPr lang="es-CO" sz="1800" b="1" i="0" u="none" strike="noStrike" cap="none">
                <a:solidFill>
                  <a:schemeClr val="dk1"/>
                </a:solidFill>
                <a:latin typeface="Arial"/>
                <a:ea typeface="Arial"/>
                <a:cs typeface="Arial"/>
                <a:sym typeface="Arial"/>
              </a:rPr>
              <a:t>img_prueba, </a:t>
            </a:r>
            <a:r>
              <a:rPr lang="es-CO" sz="1800" b="0" i="0" u="none" strike="noStrike" cap="none">
                <a:solidFill>
                  <a:schemeClr val="dk1"/>
                </a:solidFill>
                <a:latin typeface="Arial"/>
                <a:ea typeface="Arial"/>
                <a:cs typeface="Arial"/>
                <a:sym typeface="Arial"/>
              </a:rPr>
              <a:t>en ella colocamos unas imágenes que tenga alguna pantera, león o tigre pero que no estén entre las imágenes que usamos para entrenamiento ni prueba.</a:t>
            </a:r>
            <a:endParaRPr sz="1800" b="1" i="0" u="none" strike="noStrike" cap="none">
              <a:solidFill>
                <a:schemeClr val="dk1"/>
              </a:solidFill>
              <a:latin typeface="Arial"/>
              <a:ea typeface="Arial"/>
              <a:cs typeface="Arial"/>
              <a:sym typeface="Arial"/>
            </a:endParaRPr>
          </a:p>
        </p:txBody>
      </p:sp>
      <p:sp>
        <p:nvSpPr>
          <p:cNvPr id="570" name="Google Shape;570;p61"/>
          <p:cNvSpPr/>
          <p:nvPr/>
        </p:nvSpPr>
        <p:spPr>
          <a:xfrm>
            <a:off x="1239140" y="2262091"/>
            <a:ext cx="10952860" cy="4185721"/>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os</a:t>
            </a:r>
            <a:endParaRPr/>
          </a:p>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glob</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8000"/>
                </a:solidFill>
                <a:latin typeface="Courier New"/>
                <a:ea typeface="Courier New"/>
                <a:cs typeface="Courier New"/>
                <a:sym typeface="Courier New"/>
              </a:rPr>
              <a:t># Ruta del gráfo de detección congelado. Este es el modelo real que se utiliza para la detección de objetos.</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PATH_TO_CKPT = pb_fname</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8000"/>
                </a:solidFill>
                <a:latin typeface="Courier New"/>
                <a:ea typeface="Courier New"/>
                <a:cs typeface="Courier New"/>
                <a:sym typeface="Courier New"/>
              </a:rPr>
              <a:t># Lista de las cadenas que se utilizan para agregar la etiqueta correcta para cada cuadro.</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PATH_TO_LABELS = label_map_pbtxt_fname</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8000"/>
                </a:solidFill>
                <a:latin typeface="Courier New"/>
                <a:ea typeface="Courier New"/>
                <a:cs typeface="Courier New"/>
                <a:sym typeface="Courier New"/>
              </a:rPr>
              <a:t># ruta donde estan las imágenes para probar</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PATH_TO_TEST_IMAGES_DIR =  </a:t>
            </a:r>
            <a:r>
              <a:rPr lang="es-CO" sz="1400" b="0" i="0" u="none" strike="noStrike" cap="none">
                <a:solidFill>
                  <a:srgbClr val="A31515"/>
                </a:solidFill>
                <a:latin typeface="Courier New"/>
                <a:ea typeface="Courier New"/>
                <a:cs typeface="Courier New"/>
                <a:sym typeface="Courier New"/>
              </a:rPr>
              <a:t>"/content/drive/My Drive/deteccion_objectos/img_prueba"</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AF00DB"/>
                </a:solidFill>
                <a:latin typeface="Courier New"/>
                <a:ea typeface="Courier New"/>
                <a:cs typeface="Courier New"/>
                <a:sym typeface="Courier New"/>
              </a:rPr>
              <a:t>assert</a:t>
            </a:r>
            <a:r>
              <a:rPr lang="es-CO" sz="1400" b="0" i="0" u="none" strike="noStrike" cap="none">
                <a:solidFill>
                  <a:srgbClr val="000000"/>
                </a:solidFill>
                <a:latin typeface="Courier New"/>
                <a:ea typeface="Courier New"/>
                <a:cs typeface="Courier New"/>
                <a:sym typeface="Courier New"/>
              </a:rPr>
              <a:t> os.path.isfile(pb_fname)</a:t>
            </a:r>
            <a:endParaRPr/>
          </a:p>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assert</a:t>
            </a:r>
            <a:r>
              <a:rPr lang="es-CO" sz="1400" b="0" i="0" u="none" strike="noStrike" cap="none">
                <a:solidFill>
                  <a:srgbClr val="000000"/>
                </a:solidFill>
                <a:latin typeface="Courier New"/>
                <a:ea typeface="Courier New"/>
                <a:cs typeface="Courier New"/>
                <a:sym typeface="Courier New"/>
              </a:rPr>
              <a:t> os.path.isfile(PATH_TO_LABELS)</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TEST_IMAGE_PATHS = glob.glob(os.path.join(PATH_TO_TEST_IMAGES_DIR, </a:t>
            </a:r>
            <a:r>
              <a:rPr lang="es-CO" sz="1400" b="0" i="0" u="none" strike="noStrike" cap="none">
                <a:solidFill>
                  <a:srgbClr val="A31515"/>
                </a:solidFill>
                <a:latin typeface="Courier New"/>
                <a:ea typeface="Courier New"/>
                <a:cs typeface="Courier New"/>
                <a:sym typeface="Courier New"/>
              </a:rPr>
              <a:t>"*.*"</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assert</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795E26"/>
                </a:solidFill>
                <a:latin typeface="Courier New"/>
                <a:ea typeface="Courier New"/>
                <a:cs typeface="Courier New"/>
                <a:sym typeface="Courier New"/>
              </a:rPr>
              <a:t>len</a:t>
            </a:r>
            <a:r>
              <a:rPr lang="es-CO" sz="1400" b="0" i="0" u="none" strike="noStrike" cap="none">
                <a:solidFill>
                  <a:srgbClr val="000000"/>
                </a:solidFill>
                <a:latin typeface="Courier New"/>
                <a:ea typeface="Courier New"/>
                <a:cs typeface="Courier New"/>
                <a:sym typeface="Courier New"/>
              </a:rPr>
              <a:t>(TEST_IMAGE_PATHS) &gt; </a:t>
            </a:r>
            <a:r>
              <a:rPr lang="es-CO" sz="1400" b="0" i="0" u="none" strike="noStrike" cap="none">
                <a:solidFill>
                  <a:srgbClr val="09885A"/>
                </a:solidFill>
                <a:latin typeface="Courier New"/>
                <a:ea typeface="Courier New"/>
                <a:cs typeface="Courier New"/>
                <a:sym typeface="Courier New"/>
              </a:rPr>
              <a:t>0</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'No image found in `{}`.'</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795E26"/>
                </a:solidFill>
                <a:latin typeface="Courier New"/>
                <a:ea typeface="Courier New"/>
                <a:cs typeface="Courier New"/>
                <a:sym typeface="Courier New"/>
              </a:rPr>
              <a:t>format</a:t>
            </a:r>
            <a:r>
              <a:rPr lang="es-CO" sz="1400" b="0" i="0" u="none" strike="noStrike" cap="none">
                <a:solidFill>
                  <a:srgbClr val="000000"/>
                </a:solidFill>
                <a:latin typeface="Courier New"/>
                <a:ea typeface="Courier New"/>
                <a:cs typeface="Courier New"/>
                <a:sym typeface="Courier New"/>
              </a:rPr>
              <a:t>(PATH_TO_TEST_IMAGES_DIR)</a:t>
            </a:r>
            <a:endParaRPr/>
          </a:p>
          <a:p>
            <a:pPr marL="0" marR="0" lvl="0" indent="0" algn="l" rtl="0">
              <a:lnSpc>
                <a:spcPct val="100000"/>
              </a:lnSpc>
              <a:spcBef>
                <a:spcPts val="0"/>
              </a:spcBef>
              <a:spcAft>
                <a:spcPts val="0"/>
              </a:spcAft>
              <a:buNone/>
            </a:pPr>
            <a:r>
              <a:rPr lang="es-CO" sz="1400" b="0" i="0" u="none" strike="noStrike" cap="none">
                <a:solidFill>
                  <a:srgbClr val="795E26"/>
                </a:solidFill>
                <a:latin typeface="Courier New"/>
                <a:ea typeface="Courier New"/>
                <a:cs typeface="Courier New"/>
                <a:sym typeface="Courier New"/>
              </a:rPr>
              <a:t>print</a:t>
            </a:r>
            <a:r>
              <a:rPr lang="es-CO" sz="1400" b="0" i="0" u="none" strike="noStrike" cap="none">
                <a:solidFill>
                  <a:srgbClr val="000000"/>
                </a:solidFill>
                <a:latin typeface="Courier New"/>
                <a:ea typeface="Courier New"/>
                <a:cs typeface="Courier New"/>
                <a:sym typeface="Courier New"/>
              </a:rPr>
              <a:t>(TEST_IMAGE_PATHS)</a:t>
            </a:r>
            <a:endParaRPr/>
          </a:p>
          <a:p>
            <a:pPr marL="0" marR="0" lvl="0" indent="0" algn="l" rtl="0">
              <a:lnSpc>
                <a:spcPct val="100000"/>
              </a:lnSpc>
              <a:spcBef>
                <a:spcPts val="0"/>
              </a:spcBef>
              <a:spcAft>
                <a:spcPts val="0"/>
              </a:spcAft>
              <a:buNone/>
            </a:pPr>
            <a:endParaRPr sz="14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7"/>
        <p:cNvGrpSpPr/>
        <p:nvPr/>
      </p:nvGrpSpPr>
      <p:grpSpPr>
        <a:xfrm>
          <a:off x="0" y="0"/>
          <a:ext cx="0" cy="0"/>
          <a:chOff x="0" y="0"/>
          <a:chExt cx="0" cy="0"/>
        </a:xfrm>
      </p:grpSpPr>
      <p:sp>
        <p:nvSpPr>
          <p:cNvPr id="168" name="Google Shape;168;p20"/>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0D5274"/>
                </a:solidFill>
                <a:latin typeface="Calibri"/>
                <a:ea typeface="Calibri"/>
                <a:cs typeface="Calibri"/>
                <a:sym typeface="Calibri"/>
              </a:rPr>
              <a:t>Proceso Global</a:t>
            </a:r>
            <a:endParaRPr sz="1400" b="0" i="0" u="none" strike="noStrike" cap="none">
              <a:solidFill>
                <a:srgbClr val="000000"/>
              </a:solidFill>
              <a:latin typeface="Arial"/>
              <a:ea typeface="Arial"/>
              <a:cs typeface="Arial"/>
              <a:sym typeface="Arial"/>
            </a:endParaRPr>
          </a:p>
        </p:txBody>
      </p:sp>
      <p:sp>
        <p:nvSpPr>
          <p:cNvPr id="169" name="Google Shape;169;p20"/>
          <p:cNvSpPr txBox="1"/>
          <p:nvPr/>
        </p:nvSpPr>
        <p:spPr>
          <a:xfrm>
            <a:off x="1232174" y="2927445"/>
            <a:ext cx="1086836" cy="646331"/>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Etiquetar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Imágenes</a:t>
            </a:r>
            <a:endParaRPr sz="1400" b="0" i="0" u="none" strike="noStrike" cap="none">
              <a:solidFill>
                <a:srgbClr val="000000"/>
              </a:solidFill>
              <a:latin typeface="Arial"/>
              <a:ea typeface="Arial"/>
              <a:cs typeface="Arial"/>
              <a:sym typeface="Arial"/>
            </a:endParaRPr>
          </a:p>
        </p:txBody>
      </p:sp>
      <p:sp>
        <p:nvSpPr>
          <p:cNvPr id="170" name="Google Shape;170;p20"/>
          <p:cNvSpPr txBox="1"/>
          <p:nvPr/>
        </p:nvSpPr>
        <p:spPr>
          <a:xfrm>
            <a:off x="2546901" y="2927445"/>
            <a:ext cx="1274468"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Generar listas CSV</a:t>
            </a:r>
            <a:endParaRPr sz="1400" b="0" i="0" u="none" strike="noStrike" cap="none">
              <a:solidFill>
                <a:srgbClr val="000000"/>
              </a:solidFill>
              <a:latin typeface="Arial"/>
              <a:ea typeface="Arial"/>
              <a:cs typeface="Arial"/>
              <a:sym typeface="Arial"/>
            </a:endParaRPr>
          </a:p>
        </p:txBody>
      </p:sp>
      <p:sp>
        <p:nvSpPr>
          <p:cNvPr id="171" name="Google Shape;171;p20"/>
          <p:cNvSpPr txBox="1"/>
          <p:nvPr/>
        </p:nvSpPr>
        <p:spPr>
          <a:xfrm>
            <a:off x="5487283" y="2927445"/>
            <a:ext cx="1655927"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Entrenar grafo inferencial</a:t>
            </a:r>
            <a:endParaRPr sz="1400" b="0" i="0" u="none" strike="noStrike" cap="none">
              <a:solidFill>
                <a:srgbClr val="000000"/>
              </a:solidFill>
              <a:latin typeface="Arial"/>
              <a:ea typeface="Arial"/>
              <a:cs typeface="Arial"/>
              <a:sym typeface="Arial"/>
            </a:endParaRPr>
          </a:p>
        </p:txBody>
      </p:sp>
      <p:sp>
        <p:nvSpPr>
          <p:cNvPr id="172" name="Google Shape;172;p20"/>
          <p:cNvSpPr txBox="1"/>
          <p:nvPr/>
        </p:nvSpPr>
        <p:spPr>
          <a:xfrm>
            <a:off x="4049260" y="2927445"/>
            <a:ext cx="1274468"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Generar TFRecords</a:t>
            </a:r>
            <a:endParaRPr sz="1800" b="0" i="0" u="none" strike="noStrike" cap="none">
              <a:solidFill>
                <a:schemeClr val="dk1"/>
              </a:solidFill>
              <a:latin typeface="Calibri"/>
              <a:ea typeface="Calibri"/>
              <a:cs typeface="Calibri"/>
              <a:sym typeface="Calibri"/>
            </a:endParaRPr>
          </a:p>
        </p:txBody>
      </p:sp>
      <p:sp>
        <p:nvSpPr>
          <p:cNvPr id="173" name="Google Shape;173;p20"/>
          <p:cNvSpPr txBox="1"/>
          <p:nvPr/>
        </p:nvSpPr>
        <p:spPr>
          <a:xfrm>
            <a:off x="7334067" y="2927445"/>
            <a:ext cx="1655927"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Congelar grafo inferencial</a:t>
            </a:r>
            <a:endParaRPr sz="1400" b="0" i="0" u="none" strike="noStrike" cap="none">
              <a:solidFill>
                <a:srgbClr val="000000"/>
              </a:solidFill>
              <a:latin typeface="Arial"/>
              <a:ea typeface="Arial"/>
              <a:cs typeface="Arial"/>
              <a:sym typeface="Arial"/>
            </a:endParaRPr>
          </a:p>
        </p:txBody>
      </p:sp>
      <p:cxnSp>
        <p:nvCxnSpPr>
          <p:cNvPr id="174" name="Google Shape;174;p20"/>
          <p:cNvCxnSpPr>
            <a:stCxn id="169" idx="3"/>
            <a:endCxn id="170" idx="1"/>
          </p:cNvCxnSpPr>
          <p:nvPr/>
        </p:nvCxnSpPr>
        <p:spPr>
          <a:xfrm>
            <a:off x="2319010" y="3250610"/>
            <a:ext cx="2280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75" name="Google Shape;175;p20"/>
          <p:cNvCxnSpPr>
            <a:stCxn id="170" idx="3"/>
            <a:endCxn id="172" idx="1"/>
          </p:cNvCxnSpPr>
          <p:nvPr/>
        </p:nvCxnSpPr>
        <p:spPr>
          <a:xfrm>
            <a:off x="3821369" y="3250590"/>
            <a:ext cx="2280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76" name="Google Shape;176;p20"/>
          <p:cNvCxnSpPr>
            <a:stCxn id="172" idx="3"/>
            <a:endCxn id="171" idx="1"/>
          </p:cNvCxnSpPr>
          <p:nvPr/>
        </p:nvCxnSpPr>
        <p:spPr>
          <a:xfrm>
            <a:off x="5323728" y="3250590"/>
            <a:ext cx="1635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177" name="Google Shape;177;p20"/>
          <p:cNvSpPr txBox="1"/>
          <p:nvPr/>
        </p:nvSpPr>
        <p:spPr>
          <a:xfrm>
            <a:off x="9203798" y="2927445"/>
            <a:ext cx="1455092" cy="646290"/>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Convertir grafo a tflite</a:t>
            </a:r>
            <a:endParaRPr sz="1400" b="0" i="0" u="none" strike="noStrike" cap="none">
              <a:solidFill>
                <a:srgbClr val="000000"/>
              </a:solidFill>
              <a:latin typeface="Arial"/>
              <a:ea typeface="Arial"/>
              <a:cs typeface="Arial"/>
              <a:sym typeface="Arial"/>
            </a:endParaRPr>
          </a:p>
        </p:txBody>
      </p:sp>
      <p:cxnSp>
        <p:nvCxnSpPr>
          <p:cNvPr id="178" name="Google Shape;178;p20"/>
          <p:cNvCxnSpPr>
            <a:stCxn id="171" idx="3"/>
            <a:endCxn id="173" idx="1"/>
          </p:cNvCxnSpPr>
          <p:nvPr/>
        </p:nvCxnSpPr>
        <p:spPr>
          <a:xfrm>
            <a:off x="7143210" y="3250590"/>
            <a:ext cx="1908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79" name="Google Shape;179;p20"/>
          <p:cNvCxnSpPr>
            <a:stCxn id="173" idx="3"/>
            <a:endCxn id="177" idx="1"/>
          </p:cNvCxnSpPr>
          <p:nvPr/>
        </p:nvCxnSpPr>
        <p:spPr>
          <a:xfrm>
            <a:off x="8989994" y="3250590"/>
            <a:ext cx="2139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pic>
        <p:nvPicPr>
          <p:cNvPr id="180" name="Google Shape;180;p20" descr="Teléfono celular icono Vector Illustration - Descargar Vectores ..."/>
          <p:cNvPicPr preferRelativeResize="0"/>
          <p:nvPr/>
        </p:nvPicPr>
        <p:blipFill rotWithShape="1">
          <a:blip r:embed="rId4">
            <a:alphaModFix/>
          </a:blip>
          <a:srcRect l="29628" t="12790" r="29433" b="12060"/>
          <a:stretch/>
        </p:blipFill>
        <p:spPr>
          <a:xfrm>
            <a:off x="11195858" y="1356143"/>
            <a:ext cx="510259" cy="936681"/>
          </a:xfrm>
          <a:prstGeom prst="rect">
            <a:avLst/>
          </a:prstGeom>
          <a:noFill/>
          <a:ln>
            <a:noFill/>
          </a:ln>
        </p:spPr>
      </p:pic>
      <p:cxnSp>
        <p:nvCxnSpPr>
          <p:cNvPr id="181" name="Google Shape;181;p20"/>
          <p:cNvCxnSpPr>
            <a:stCxn id="177" idx="3"/>
            <a:endCxn id="180" idx="2"/>
          </p:cNvCxnSpPr>
          <p:nvPr/>
        </p:nvCxnSpPr>
        <p:spPr>
          <a:xfrm rot="10800000" flipH="1">
            <a:off x="10658890" y="2292690"/>
            <a:ext cx="792000" cy="9579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pic>
        <p:nvPicPr>
          <p:cNvPr id="182" name="Google Shape;182;p20" descr="Reloj inteligente - Iconos gratis de tecnología"/>
          <p:cNvPicPr preferRelativeResize="0"/>
          <p:nvPr/>
        </p:nvPicPr>
        <p:blipFill rotWithShape="1">
          <a:blip r:embed="rId5">
            <a:alphaModFix/>
          </a:blip>
          <a:srcRect l="14634" r="13856"/>
          <a:stretch/>
        </p:blipFill>
        <p:spPr>
          <a:xfrm>
            <a:off x="11370038" y="3647280"/>
            <a:ext cx="772274" cy="1079981"/>
          </a:xfrm>
          <a:prstGeom prst="rect">
            <a:avLst/>
          </a:prstGeom>
          <a:noFill/>
          <a:ln>
            <a:noFill/>
          </a:ln>
        </p:spPr>
      </p:pic>
      <p:cxnSp>
        <p:nvCxnSpPr>
          <p:cNvPr id="183" name="Google Shape;183;p20"/>
          <p:cNvCxnSpPr>
            <a:stCxn id="177" idx="3"/>
            <a:endCxn id="182" idx="1"/>
          </p:cNvCxnSpPr>
          <p:nvPr/>
        </p:nvCxnSpPr>
        <p:spPr>
          <a:xfrm>
            <a:off x="10658890" y="3250590"/>
            <a:ext cx="711000" cy="9366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4"/>
        <p:cNvGrpSpPr/>
        <p:nvPr/>
      </p:nvGrpSpPr>
      <p:grpSpPr>
        <a:xfrm>
          <a:off x="0" y="0"/>
          <a:ext cx="0" cy="0"/>
          <a:chOff x="0" y="0"/>
          <a:chExt cx="0" cy="0"/>
        </a:xfrm>
      </p:grpSpPr>
      <p:sp>
        <p:nvSpPr>
          <p:cNvPr id="575" name="Google Shape;575;p62"/>
          <p:cNvSpPr txBox="1"/>
          <p:nvPr/>
        </p:nvSpPr>
        <p:spPr>
          <a:xfrm>
            <a:off x="1614197" y="475862"/>
            <a:ext cx="746156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200" b="1" i="0" u="none" strike="noStrike" cap="none">
                <a:solidFill>
                  <a:srgbClr val="0D5274"/>
                </a:solidFill>
                <a:latin typeface="Calibri"/>
                <a:ea typeface="Calibri"/>
                <a:cs typeface="Calibri"/>
                <a:sym typeface="Calibri"/>
              </a:rPr>
              <a:t>6 probar modelo .pb</a:t>
            </a:r>
            <a:endParaRPr sz="3200" b="0" i="0" u="none" strike="noStrike" cap="none">
              <a:solidFill>
                <a:srgbClr val="000000"/>
              </a:solidFill>
              <a:latin typeface="Arial"/>
              <a:ea typeface="Arial"/>
              <a:cs typeface="Arial"/>
              <a:sym typeface="Arial"/>
            </a:endParaRPr>
          </a:p>
        </p:txBody>
      </p:sp>
      <p:sp>
        <p:nvSpPr>
          <p:cNvPr id="576" name="Google Shape;576;p62"/>
          <p:cNvSpPr txBox="1"/>
          <p:nvPr/>
        </p:nvSpPr>
        <p:spPr>
          <a:xfrm>
            <a:off x="1210962" y="1199699"/>
            <a:ext cx="10981038" cy="369291"/>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s-CO" sz="1800" b="0" i="0" u="none" strike="noStrike" cap="none">
                <a:solidFill>
                  <a:schemeClr val="dk1"/>
                </a:solidFill>
                <a:latin typeface="Arial"/>
                <a:ea typeface="Arial"/>
                <a:cs typeface="Arial"/>
                <a:sym typeface="Arial"/>
              </a:rPr>
              <a:t>Pasamos cada una de las imágenes por el grafo y luego las visualizamos</a:t>
            </a:r>
            <a:endParaRPr sz="1800" b="1" i="0" u="none" strike="noStrike" cap="none">
              <a:solidFill>
                <a:schemeClr val="dk1"/>
              </a:solidFill>
              <a:latin typeface="Arial"/>
              <a:ea typeface="Arial"/>
              <a:cs typeface="Arial"/>
              <a:sym typeface="Arial"/>
            </a:endParaRPr>
          </a:p>
        </p:txBody>
      </p:sp>
      <p:sp>
        <p:nvSpPr>
          <p:cNvPr id="577" name="Google Shape;577;p62"/>
          <p:cNvSpPr/>
          <p:nvPr/>
        </p:nvSpPr>
        <p:spPr>
          <a:xfrm>
            <a:off x="1210962" y="1568990"/>
            <a:ext cx="10952860" cy="16435228"/>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900" b="0" i="0" u="none" strike="noStrike" cap="none">
                <a:solidFill>
                  <a:srgbClr val="0000FF"/>
                </a:solidFill>
                <a:latin typeface="Courier New"/>
                <a:ea typeface="Courier New"/>
                <a:cs typeface="Courier New"/>
                <a:sym typeface="Courier New"/>
              </a:rPr>
              <a:t>%cd </a:t>
            </a:r>
            <a:r>
              <a:rPr lang="es-CO" sz="900" b="0" i="0" u="none" strike="noStrike" cap="none">
                <a:solidFill>
                  <a:srgbClr val="000000"/>
                </a:solidFill>
                <a:latin typeface="Courier New"/>
                <a:ea typeface="Courier New"/>
                <a:cs typeface="Courier New"/>
                <a:sym typeface="Courier New"/>
              </a:rPr>
              <a:t>/content/models/research/object_detection</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numpy </a:t>
            </a:r>
            <a:r>
              <a:rPr lang="es-CO" sz="900" b="0" i="0" u="none" strike="noStrike" cap="none">
                <a:solidFill>
                  <a:srgbClr val="AF00DB"/>
                </a:solidFill>
                <a:latin typeface="Courier New"/>
                <a:ea typeface="Courier New"/>
                <a:cs typeface="Courier New"/>
                <a:sym typeface="Courier New"/>
              </a:rPr>
              <a:t>as</a:t>
            </a:r>
            <a:r>
              <a:rPr lang="es-CO" sz="900" b="0" i="0" u="none" strike="noStrike" cap="none">
                <a:solidFill>
                  <a:srgbClr val="000000"/>
                </a:solidFill>
                <a:latin typeface="Courier New"/>
                <a:ea typeface="Courier New"/>
                <a:cs typeface="Courier New"/>
                <a:sym typeface="Courier New"/>
              </a:rPr>
              <a:t> np</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os</a:t>
            </a:r>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six.moves.urllib </a:t>
            </a:r>
            <a:r>
              <a:rPr lang="es-CO" sz="900" b="0" i="0" u="none" strike="noStrike" cap="none">
                <a:solidFill>
                  <a:srgbClr val="AF00DB"/>
                </a:solidFill>
                <a:latin typeface="Courier New"/>
                <a:ea typeface="Courier New"/>
                <a:cs typeface="Courier New"/>
                <a:sym typeface="Courier New"/>
              </a:rPr>
              <a:t>as</a:t>
            </a:r>
            <a:r>
              <a:rPr lang="es-CO" sz="900" b="0" i="0" u="none" strike="noStrike" cap="none">
                <a:solidFill>
                  <a:srgbClr val="000000"/>
                </a:solidFill>
                <a:latin typeface="Courier New"/>
                <a:ea typeface="Courier New"/>
                <a:cs typeface="Courier New"/>
                <a:sym typeface="Courier New"/>
              </a:rPr>
              <a:t> urllib</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sys</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tarfile</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tensorflow </a:t>
            </a:r>
            <a:r>
              <a:rPr lang="es-CO" sz="900" b="0" i="0" u="none" strike="noStrike" cap="none">
                <a:solidFill>
                  <a:srgbClr val="AF00DB"/>
                </a:solidFill>
                <a:latin typeface="Courier New"/>
                <a:ea typeface="Courier New"/>
                <a:cs typeface="Courier New"/>
                <a:sym typeface="Courier New"/>
              </a:rPr>
              <a:t>as</a:t>
            </a:r>
            <a:r>
              <a:rPr lang="es-CO" sz="900" b="0" i="0" u="none" strike="noStrike" cap="none">
                <a:solidFill>
                  <a:srgbClr val="000000"/>
                </a:solidFill>
                <a:latin typeface="Courier New"/>
                <a:ea typeface="Courier New"/>
                <a:cs typeface="Courier New"/>
                <a:sym typeface="Courier New"/>
              </a:rPr>
              <a:t> tf</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zipfile</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from</a:t>
            </a:r>
            <a:r>
              <a:rPr lang="es-CO" sz="900" b="0" i="0" u="none" strike="noStrike" cap="none">
                <a:solidFill>
                  <a:srgbClr val="000000"/>
                </a:solidFill>
                <a:latin typeface="Courier New"/>
                <a:ea typeface="Courier New"/>
                <a:cs typeface="Courier New"/>
                <a:sym typeface="Courier New"/>
              </a:rPr>
              <a:t> collections </a:t>
            </a: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defaultdict</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from</a:t>
            </a:r>
            <a:r>
              <a:rPr lang="es-CO" sz="900" b="0" i="0" u="none" strike="noStrike" cap="none">
                <a:solidFill>
                  <a:srgbClr val="000000"/>
                </a:solidFill>
                <a:latin typeface="Courier New"/>
                <a:ea typeface="Courier New"/>
                <a:cs typeface="Courier New"/>
                <a:sym typeface="Courier New"/>
              </a:rPr>
              <a:t> io </a:t>
            </a: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StringIO</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from</a:t>
            </a:r>
            <a:r>
              <a:rPr lang="es-CO" sz="900" b="0" i="0" u="none" strike="noStrike" cap="none">
                <a:solidFill>
                  <a:srgbClr val="000000"/>
                </a:solidFill>
                <a:latin typeface="Courier New"/>
                <a:ea typeface="Courier New"/>
                <a:cs typeface="Courier New"/>
                <a:sym typeface="Courier New"/>
              </a:rPr>
              <a:t> matplotlib </a:t>
            </a: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pyplot </a:t>
            </a:r>
            <a:r>
              <a:rPr lang="es-CO" sz="900" b="0" i="0" u="none" strike="noStrike" cap="none">
                <a:solidFill>
                  <a:srgbClr val="AF00DB"/>
                </a:solidFill>
                <a:latin typeface="Courier New"/>
                <a:ea typeface="Courier New"/>
                <a:cs typeface="Courier New"/>
                <a:sym typeface="Courier New"/>
              </a:rPr>
              <a:t>as</a:t>
            </a:r>
            <a:r>
              <a:rPr lang="es-CO" sz="900" b="0" i="0" u="none" strike="noStrike" cap="none">
                <a:solidFill>
                  <a:srgbClr val="000000"/>
                </a:solidFill>
                <a:latin typeface="Courier New"/>
                <a:ea typeface="Courier New"/>
                <a:cs typeface="Courier New"/>
                <a:sym typeface="Courier New"/>
              </a:rPr>
              <a:t> plt</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from</a:t>
            </a:r>
            <a:r>
              <a:rPr lang="es-CO" sz="900" b="0" i="0" u="none" strike="noStrike" cap="none">
                <a:solidFill>
                  <a:srgbClr val="000000"/>
                </a:solidFill>
                <a:latin typeface="Courier New"/>
                <a:ea typeface="Courier New"/>
                <a:cs typeface="Courier New"/>
                <a:sym typeface="Courier New"/>
              </a:rPr>
              <a:t> PIL </a:t>
            </a: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Image</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000000"/>
                </a:solidFill>
                <a:latin typeface="Courier New"/>
                <a:ea typeface="Courier New"/>
                <a:cs typeface="Courier New"/>
                <a:sym typeface="Courier New"/>
              </a:rPr>
              <a:t>sys.path.append(</a:t>
            </a:r>
            <a:r>
              <a:rPr lang="es-CO" sz="900" b="0" i="0" u="none" strike="noStrike" cap="none">
                <a:solidFill>
                  <a:srgbClr val="A31515"/>
                </a:solidFill>
                <a:latin typeface="Courier New"/>
                <a:ea typeface="Courier New"/>
                <a:cs typeface="Courier New"/>
                <a:sym typeface="Courier New"/>
              </a:rPr>
              <a:t>".."</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from</a:t>
            </a:r>
            <a:r>
              <a:rPr lang="es-CO" sz="900" b="0" i="0" u="none" strike="noStrike" cap="none">
                <a:solidFill>
                  <a:srgbClr val="000000"/>
                </a:solidFill>
                <a:latin typeface="Courier New"/>
                <a:ea typeface="Courier New"/>
                <a:cs typeface="Courier New"/>
                <a:sym typeface="Courier New"/>
              </a:rPr>
              <a:t> object_detection.utils </a:t>
            </a: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ops </a:t>
            </a:r>
            <a:r>
              <a:rPr lang="es-CO" sz="900" b="0" i="0" u="none" strike="noStrike" cap="none">
                <a:solidFill>
                  <a:srgbClr val="AF00DB"/>
                </a:solidFill>
                <a:latin typeface="Courier New"/>
                <a:ea typeface="Courier New"/>
                <a:cs typeface="Courier New"/>
                <a:sym typeface="Courier New"/>
              </a:rPr>
              <a:t>as</a:t>
            </a:r>
            <a:r>
              <a:rPr lang="es-CO" sz="900" b="0" i="0" u="none" strike="noStrike" cap="none">
                <a:solidFill>
                  <a:srgbClr val="000000"/>
                </a:solidFill>
                <a:latin typeface="Courier New"/>
                <a:ea typeface="Courier New"/>
                <a:cs typeface="Courier New"/>
                <a:sym typeface="Courier New"/>
              </a:rPr>
              <a:t> utils_ops</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008000"/>
                </a:solidFill>
                <a:latin typeface="Courier New"/>
                <a:ea typeface="Courier New"/>
                <a:cs typeface="Courier New"/>
                <a:sym typeface="Courier New"/>
              </a:rPr>
              <a:t>#Esto es necesario para mostrar las imágenes.</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FF"/>
                </a:solidFill>
                <a:latin typeface="Courier New"/>
                <a:ea typeface="Courier New"/>
                <a:cs typeface="Courier New"/>
                <a:sym typeface="Courier New"/>
              </a:rPr>
              <a:t>%matplotlib </a:t>
            </a:r>
            <a:r>
              <a:rPr lang="es-CO" sz="900" b="0" i="0" u="none" strike="noStrike" cap="none">
                <a:solidFill>
                  <a:srgbClr val="000000"/>
                </a:solidFill>
                <a:latin typeface="Courier New"/>
                <a:ea typeface="Courier New"/>
                <a:cs typeface="Courier New"/>
                <a:sym typeface="Courier New"/>
              </a:rPr>
              <a:t>inline</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AF00DB"/>
                </a:solidFill>
                <a:latin typeface="Courier New"/>
                <a:ea typeface="Courier New"/>
                <a:cs typeface="Courier New"/>
                <a:sym typeface="Courier New"/>
              </a:rPr>
              <a:t>from</a:t>
            </a:r>
            <a:r>
              <a:rPr lang="es-CO" sz="900" b="0" i="0" u="none" strike="noStrike" cap="none">
                <a:solidFill>
                  <a:srgbClr val="000000"/>
                </a:solidFill>
                <a:latin typeface="Courier New"/>
                <a:ea typeface="Courier New"/>
                <a:cs typeface="Courier New"/>
                <a:sym typeface="Courier New"/>
              </a:rPr>
              <a:t> object_detection.utils </a:t>
            </a: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label_map_util</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from</a:t>
            </a:r>
            <a:r>
              <a:rPr lang="es-CO" sz="900" b="0" i="0" u="none" strike="noStrike" cap="none">
                <a:solidFill>
                  <a:srgbClr val="000000"/>
                </a:solidFill>
                <a:latin typeface="Courier New"/>
                <a:ea typeface="Courier New"/>
                <a:cs typeface="Courier New"/>
                <a:sym typeface="Courier New"/>
              </a:rPr>
              <a:t> object_detection.utils </a:t>
            </a: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visualization_utils </a:t>
            </a:r>
            <a:r>
              <a:rPr lang="es-CO" sz="900" b="0" i="0" u="none" strike="noStrike" cap="none">
                <a:solidFill>
                  <a:srgbClr val="AF00DB"/>
                </a:solidFill>
                <a:latin typeface="Courier New"/>
                <a:ea typeface="Courier New"/>
                <a:cs typeface="Courier New"/>
                <a:sym typeface="Courier New"/>
              </a:rPr>
              <a:t>as</a:t>
            </a:r>
            <a:r>
              <a:rPr lang="es-CO" sz="900" b="0" i="0" u="none" strike="noStrike" cap="none">
                <a:solidFill>
                  <a:srgbClr val="000000"/>
                </a:solidFill>
                <a:latin typeface="Courier New"/>
                <a:ea typeface="Courier New"/>
                <a:cs typeface="Courier New"/>
                <a:sym typeface="Courier New"/>
              </a:rPr>
              <a:t> vis_util</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000000"/>
                </a:solidFill>
                <a:latin typeface="Courier New"/>
                <a:ea typeface="Courier New"/>
                <a:cs typeface="Courier New"/>
                <a:sym typeface="Courier New"/>
              </a:rPr>
              <a:t>detection_graph = tf.Graph()</a:t>
            </a:r>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with</a:t>
            </a:r>
            <a:r>
              <a:rPr lang="es-CO" sz="900" b="0" i="0" u="none" strike="noStrike" cap="none">
                <a:solidFill>
                  <a:srgbClr val="000000"/>
                </a:solidFill>
                <a:latin typeface="Courier New"/>
                <a:ea typeface="Courier New"/>
                <a:cs typeface="Courier New"/>
                <a:sym typeface="Courier New"/>
              </a:rPr>
              <a:t> detection_graph.as_default():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od_graph_def = tf.GraphDef()</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F00DB"/>
                </a:solidFill>
                <a:latin typeface="Courier New"/>
                <a:ea typeface="Courier New"/>
                <a:cs typeface="Courier New"/>
                <a:sym typeface="Courier New"/>
              </a:rPr>
              <a:t>with</a:t>
            </a:r>
            <a:r>
              <a:rPr lang="es-CO" sz="900" b="0" i="0" u="none" strike="noStrike" cap="none">
                <a:solidFill>
                  <a:srgbClr val="000000"/>
                </a:solidFill>
                <a:latin typeface="Courier New"/>
                <a:ea typeface="Courier New"/>
                <a:cs typeface="Courier New"/>
                <a:sym typeface="Courier New"/>
              </a:rPr>
              <a:t> tf.gfile.GFile(PATH_TO_CKPT, </a:t>
            </a:r>
            <a:r>
              <a:rPr lang="es-CO" sz="900" b="0" i="0" u="none" strike="noStrike" cap="none">
                <a:solidFill>
                  <a:srgbClr val="A31515"/>
                </a:solidFill>
                <a:latin typeface="Courier New"/>
                <a:ea typeface="Courier New"/>
                <a:cs typeface="Courier New"/>
                <a:sym typeface="Courier New"/>
              </a:rPr>
              <a:t>'rb'</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F00DB"/>
                </a:solidFill>
                <a:latin typeface="Courier New"/>
                <a:ea typeface="Courier New"/>
                <a:cs typeface="Courier New"/>
                <a:sym typeface="Courier New"/>
              </a:rPr>
              <a:t>as</a:t>
            </a:r>
            <a:r>
              <a:rPr lang="es-CO" sz="900" b="0" i="0" u="none" strike="noStrike" cap="none">
                <a:solidFill>
                  <a:srgbClr val="000000"/>
                </a:solidFill>
                <a:latin typeface="Courier New"/>
                <a:ea typeface="Courier New"/>
                <a:cs typeface="Courier New"/>
                <a:sym typeface="Courier New"/>
              </a:rPr>
              <a:t> fid:</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serialized_graph = fid.read()</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od_graph_def.ParseFromString(serialized_graph)</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tf.import_graph_def(od_graph_def, name=</a:t>
            </a:r>
            <a:r>
              <a:rPr lang="es-CO" sz="900" b="0" i="0" u="none" strike="noStrike" cap="none">
                <a:solidFill>
                  <a:srgbClr val="A31515"/>
                </a:solidFill>
                <a:latin typeface="Courier New"/>
                <a:ea typeface="Courier New"/>
                <a:cs typeface="Courier New"/>
                <a:sym typeface="Courier New"/>
              </a:rPr>
              <a:t>''</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000000"/>
                </a:solidFill>
                <a:latin typeface="Courier New"/>
                <a:ea typeface="Courier New"/>
                <a:cs typeface="Courier New"/>
                <a:sym typeface="Courier New"/>
              </a:rPr>
              <a:t>label_map = label_map_util.load_labelmap(PATH_TO_LABELS)</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categories = label_map_util.convert_label_map_to_categories(label_map, max_num_classes=num_classes, use_display_name=</a:t>
            </a:r>
            <a:r>
              <a:rPr lang="es-CO" sz="900" b="0" i="0" u="none" strike="noStrike" cap="none">
                <a:solidFill>
                  <a:srgbClr val="0000FF"/>
                </a:solidFill>
                <a:latin typeface="Courier New"/>
                <a:ea typeface="Courier New"/>
                <a:cs typeface="Courier New"/>
                <a:sym typeface="Courier New"/>
              </a:rPr>
              <a:t>True</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category_index = label_map_util.create_category_index(categories)</a:t>
            </a:r>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0000FF"/>
                </a:solidFill>
                <a:latin typeface="Courier New"/>
                <a:ea typeface="Courier New"/>
                <a:cs typeface="Courier New"/>
                <a:sym typeface="Courier New"/>
              </a:rPr>
              <a:t>def</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795E26"/>
                </a:solidFill>
                <a:latin typeface="Courier New"/>
                <a:ea typeface="Courier New"/>
                <a:cs typeface="Courier New"/>
                <a:sym typeface="Courier New"/>
              </a:rPr>
              <a:t>load_image_into_numpy_array</a:t>
            </a:r>
            <a:r>
              <a:rPr lang="es-CO" sz="900" b="0" i="0" u="none" strike="noStrike" cap="none">
                <a:solidFill>
                  <a:srgbClr val="000000"/>
                </a:solidFill>
                <a:latin typeface="Courier New"/>
                <a:ea typeface="Courier New"/>
                <a:cs typeface="Courier New"/>
                <a:sym typeface="Courier New"/>
              </a:rPr>
              <a:t>(</a:t>
            </a:r>
            <a:r>
              <a:rPr lang="es-CO" sz="900" b="0" i="0" u="none" strike="noStrike" cap="none">
                <a:solidFill>
                  <a:srgbClr val="001080"/>
                </a:solidFill>
                <a:latin typeface="Courier New"/>
                <a:ea typeface="Courier New"/>
                <a:cs typeface="Courier New"/>
                <a:sym typeface="Courier New"/>
              </a:rPr>
              <a:t>image</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(im_width, im_height) = image.size</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F00DB"/>
                </a:solidFill>
                <a:latin typeface="Courier New"/>
                <a:ea typeface="Courier New"/>
                <a:cs typeface="Courier New"/>
                <a:sym typeface="Courier New"/>
              </a:rPr>
              <a:t>return</a:t>
            </a:r>
            <a:r>
              <a:rPr lang="es-CO" sz="900" b="0" i="0" u="none" strike="noStrike" cap="none">
                <a:solidFill>
                  <a:srgbClr val="000000"/>
                </a:solidFill>
                <a:latin typeface="Courier New"/>
                <a:ea typeface="Courier New"/>
                <a:cs typeface="Courier New"/>
                <a:sym typeface="Courier New"/>
              </a:rPr>
              <a:t> np.array(image.getdata()).reshape(</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(im_height, im_width, </a:t>
            </a:r>
            <a:r>
              <a:rPr lang="es-CO" sz="900" b="0" i="0" u="none" strike="noStrike" cap="none">
                <a:solidFill>
                  <a:srgbClr val="09885A"/>
                </a:solidFill>
                <a:latin typeface="Courier New"/>
                <a:ea typeface="Courier New"/>
                <a:cs typeface="Courier New"/>
                <a:sym typeface="Courier New"/>
              </a:rPr>
              <a:t>3</a:t>
            </a:r>
            <a:r>
              <a:rPr lang="es-CO" sz="900" b="0" i="0" u="none" strike="noStrike" cap="none">
                <a:solidFill>
                  <a:srgbClr val="000000"/>
                </a:solidFill>
                <a:latin typeface="Courier New"/>
                <a:ea typeface="Courier New"/>
                <a:cs typeface="Courier New"/>
                <a:sym typeface="Courier New"/>
              </a:rPr>
              <a:t>)).astype(np.uint8)</a:t>
            </a:r>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008000"/>
                </a:solidFill>
                <a:latin typeface="Courier New"/>
                <a:ea typeface="Courier New"/>
                <a:cs typeface="Courier New"/>
                <a:sym typeface="Courier New"/>
              </a:rPr>
              <a:t># Size, in inches, of the output images.</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IMAGE_SIZE = (</a:t>
            </a:r>
            <a:r>
              <a:rPr lang="es-CO" sz="900" b="0" i="0" u="none" strike="noStrike" cap="none">
                <a:solidFill>
                  <a:srgbClr val="09885A"/>
                </a:solidFill>
                <a:latin typeface="Courier New"/>
                <a:ea typeface="Courier New"/>
                <a:cs typeface="Courier New"/>
                <a:sym typeface="Courier New"/>
              </a:rPr>
              <a:t>12</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9885A"/>
                </a:solidFill>
                <a:latin typeface="Courier New"/>
                <a:ea typeface="Courier New"/>
                <a:cs typeface="Courier New"/>
                <a:sym typeface="Courier New"/>
              </a:rPr>
              <a:t>8</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008000"/>
                </a:solidFill>
                <a:latin typeface="Courier New"/>
                <a:ea typeface="Courier New"/>
                <a:cs typeface="Courier New"/>
                <a:sym typeface="Courier New"/>
              </a:rPr>
              <a:t>#funcion para analizar inferencia en una imagen</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FF"/>
                </a:solidFill>
                <a:latin typeface="Courier New"/>
                <a:ea typeface="Courier New"/>
                <a:cs typeface="Courier New"/>
                <a:sym typeface="Courier New"/>
              </a:rPr>
              <a:t>def</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795E26"/>
                </a:solidFill>
                <a:latin typeface="Courier New"/>
                <a:ea typeface="Courier New"/>
                <a:cs typeface="Courier New"/>
                <a:sym typeface="Courier New"/>
              </a:rPr>
              <a:t>run_inference_for_single_image</a:t>
            </a:r>
            <a:r>
              <a:rPr lang="es-CO" sz="900" b="0" i="0" u="none" strike="noStrike" cap="none">
                <a:solidFill>
                  <a:srgbClr val="000000"/>
                </a:solidFill>
                <a:latin typeface="Courier New"/>
                <a:ea typeface="Courier New"/>
                <a:cs typeface="Courier New"/>
                <a:sym typeface="Courier New"/>
              </a:rPr>
              <a:t>(</a:t>
            </a:r>
            <a:r>
              <a:rPr lang="es-CO" sz="900" b="0" i="0" u="none" strike="noStrike" cap="none">
                <a:solidFill>
                  <a:srgbClr val="001080"/>
                </a:solidFill>
                <a:latin typeface="Courier New"/>
                <a:ea typeface="Courier New"/>
                <a:cs typeface="Courier New"/>
                <a:sym typeface="Courier New"/>
              </a:rPr>
              <a:t>image</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1080"/>
                </a:solidFill>
                <a:latin typeface="Courier New"/>
                <a:ea typeface="Courier New"/>
                <a:cs typeface="Courier New"/>
                <a:sym typeface="Courier New"/>
              </a:rPr>
              <a:t>graph</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F00DB"/>
                </a:solidFill>
                <a:latin typeface="Courier New"/>
                <a:ea typeface="Courier New"/>
                <a:cs typeface="Courier New"/>
                <a:sym typeface="Courier New"/>
              </a:rPr>
              <a:t>with</a:t>
            </a:r>
            <a:r>
              <a:rPr lang="es-CO" sz="900" b="0" i="0" u="none" strike="noStrike" cap="none">
                <a:solidFill>
                  <a:srgbClr val="000000"/>
                </a:solidFill>
                <a:latin typeface="Courier New"/>
                <a:ea typeface="Courier New"/>
                <a:cs typeface="Courier New"/>
                <a:sym typeface="Courier New"/>
              </a:rPr>
              <a:t> graph.as_default():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F00DB"/>
                </a:solidFill>
                <a:latin typeface="Courier New"/>
                <a:ea typeface="Courier New"/>
                <a:cs typeface="Courier New"/>
                <a:sym typeface="Courier New"/>
              </a:rPr>
              <a:t>with</a:t>
            </a:r>
            <a:r>
              <a:rPr lang="es-CO" sz="900" b="0" i="0" u="none" strike="noStrike" cap="none">
                <a:solidFill>
                  <a:srgbClr val="000000"/>
                </a:solidFill>
                <a:latin typeface="Courier New"/>
                <a:ea typeface="Courier New"/>
                <a:cs typeface="Courier New"/>
                <a:sym typeface="Courier New"/>
              </a:rPr>
              <a:t> tf.Session() </a:t>
            </a:r>
            <a:r>
              <a:rPr lang="es-CO" sz="900" b="0" i="0" u="none" strike="noStrike" cap="none">
                <a:solidFill>
                  <a:srgbClr val="AF00DB"/>
                </a:solidFill>
                <a:latin typeface="Courier New"/>
                <a:ea typeface="Courier New"/>
                <a:cs typeface="Courier New"/>
                <a:sym typeface="Courier New"/>
              </a:rPr>
              <a:t>as</a:t>
            </a:r>
            <a:r>
              <a:rPr lang="es-CO" sz="900" b="0" i="0" u="none" strike="noStrike" cap="none">
                <a:solidFill>
                  <a:srgbClr val="000000"/>
                </a:solidFill>
                <a:latin typeface="Courier New"/>
                <a:ea typeface="Courier New"/>
                <a:cs typeface="Courier New"/>
                <a:sym typeface="Courier New"/>
              </a:rPr>
              <a:t> sess:</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8000"/>
                </a:solidFill>
                <a:latin typeface="Courier New"/>
                <a:ea typeface="Courier New"/>
                <a:cs typeface="Courier New"/>
                <a:sym typeface="Courier New"/>
              </a:rPr>
              <a:t># Obtenga manijas para tensores de entrada y salida</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ops = tf.get_default_graph().get_operations()</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all_tensor_names = {</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output.name </a:t>
            </a:r>
            <a:r>
              <a:rPr lang="es-CO" sz="900" b="0" i="0" u="none" strike="noStrike" cap="none">
                <a:solidFill>
                  <a:srgbClr val="AF00DB"/>
                </a:solidFill>
                <a:latin typeface="Courier New"/>
                <a:ea typeface="Courier New"/>
                <a:cs typeface="Courier New"/>
                <a:sym typeface="Courier New"/>
              </a:rPr>
              <a:t>for</a:t>
            </a:r>
            <a:r>
              <a:rPr lang="es-CO" sz="900" b="0" i="0" u="none" strike="noStrike" cap="none">
                <a:solidFill>
                  <a:srgbClr val="000000"/>
                </a:solidFill>
                <a:latin typeface="Courier New"/>
                <a:ea typeface="Courier New"/>
                <a:cs typeface="Courier New"/>
                <a:sym typeface="Courier New"/>
              </a:rPr>
              <a:t> op </a:t>
            </a:r>
            <a:r>
              <a:rPr lang="es-CO" sz="900" b="0" i="0" u="none" strike="noStrike" cap="none">
                <a:solidFill>
                  <a:srgbClr val="0000FF"/>
                </a:solidFill>
                <a:latin typeface="Courier New"/>
                <a:ea typeface="Courier New"/>
                <a:cs typeface="Courier New"/>
                <a:sym typeface="Courier New"/>
              </a:rPr>
              <a:t>in</a:t>
            </a:r>
            <a:r>
              <a:rPr lang="es-CO" sz="900" b="0" i="0" u="none" strike="noStrike" cap="none">
                <a:solidFill>
                  <a:srgbClr val="000000"/>
                </a:solidFill>
                <a:latin typeface="Courier New"/>
                <a:ea typeface="Courier New"/>
                <a:cs typeface="Courier New"/>
                <a:sym typeface="Courier New"/>
              </a:rPr>
              <a:t> ops </a:t>
            </a:r>
            <a:r>
              <a:rPr lang="es-CO" sz="900" b="0" i="0" u="none" strike="noStrike" cap="none">
                <a:solidFill>
                  <a:srgbClr val="AF00DB"/>
                </a:solidFill>
                <a:latin typeface="Courier New"/>
                <a:ea typeface="Courier New"/>
                <a:cs typeface="Courier New"/>
                <a:sym typeface="Courier New"/>
              </a:rPr>
              <a:t>for</a:t>
            </a:r>
            <a:r>
              <a:rPr lang="es-CO" sz="900" b="0" i="0" u="none" strike="noStrike" cap="none">
                <a:solidFill>
                  <a:srgbClr val="000000"/>
                </a:solidFill>
                <a:latin typeface="Courier New"/>
                <a:ea typeface="Courier New"/>
                <a:cs typeface="Courier New"/>
                <a:sym typeface="Courier New"/>
              </a:rPr>
              <a:t> output </a:t>
            </a:r>
            <a:r>
              <a:rPr lang="es-CO" sz="900" b="0" i="0" u="none" strike="noStrike" cap="none">
                <a:solidFill>
                  <a:srgbClr val="0000FF"/>
                </a:solidFill>
                <a:latin typeface="Courier New"/>
                <a:ea typeface="Courier New"/>
                <a:cs typeface="Courier New"/>
                <a:sym typeface="Courier New"/>
              </a:rPr>
              <a:t>in</a:t>
            </a:r>
            <a:r>
              <a:rPr lang="es-CO" sz="900" b="0" i="0" u="none" strike="noStrike" cap="none">
                <a:solidFill>
                  <a:srgbClr val="000000"/>
                </a:solidFill>
                <a:latin typeface="Courier New"/>
                <a:ea typeface="Courier New"/>
                <a:cs typeface="Courier New"/>
                <a:sym typeface="Courier New"/>
              </a:rPr>
              <a:t> op.outputs}</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tensor_dict = {}</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F00DB"/>
                </a:solidFill>
                <a:latin typeface="Courier New"/>
                <a:ea typeface="Courier New"/>
                <a:cs typeface="Courier New"/>
                <a:sym typeface="Courier New"/>
              </a:rPr>
              <a:t>for</a:t>
            </a:r>
            <a:r>
              <a:rPr lang="es-CO" sz="900" b="0" i="0" u="none" strike="noStrike" cap="none">
                <a:solidFill>
                  <a:srgbClr val="000000"/>
                </a:solidFill>
                <a:latin typeface="Courier New"/>
                <a:ea typeface="Courier New"/>
                <a:cs typeface="Courier New"/>
                <a:sym typeface="Courier New"/>
              </a:rPr>
              <a:t> key </a:t>
            </a:r>
            <a:r>
              <a:rPr lang="es-CO" sz="900" b="0" i="0" u="none" strike="noStrike" cap="none">
                <a:solidFill>
                  <a:srgbClr val="0000FF"/>
                </a:solidFill>
                <a:latin typeface="Courier New"/>
                <a:ea typeface="Courier New"/>
                <a:cs typeface="Courier New"/>
                <a:sym typeface="Courier New"/>
              </a:rPr>
              <a:t>in</a:t>
            </a:r>
            <a:r>
              <a:rPr lang="es-CO" sz="9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31515"/>
                </a:solidFill>
                <a:latin typeface="Courier New"/>
                <a:ea typeface="Courier New"/>
                <a:cs typeface="Courier New"/>
                <a:sym typeface="Courier New"/>
              </a:rPr>
              <a:t>'num_detections'</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31515"/>
                </a:solidFill>
                <a:latin typeface="Courier New"/>
                <a:ea typeface="Courier New"/>
                <a:cs typeface="Courier New"/>
                <a:sym typeface="Courier New"/>
              </a:rPr>
              <a:t>'detection_boxes'</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31515"/>
                </a:solidFill>
                <a:latin typeface="Courier New"/>
                <a:ea typeface="Courier New"/>
                <a:cs typeface="Courier New"/>
                <a:sym typeface="Courier New"/>
              </a:rPr>
              <a:t>'detection_scores'</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31515"/>
                </a:solidFill>
                <a:latin typeface="Courier New"/>
                <a:ea typeface="Courier New"/>
                <a:cs typeface="Courier New"/>
                <a:sym typeface="Courier New"/>
              </a:rPr>
              <a:t>'detection_classes'</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31515"/>
                </a:solidFill>
                <a:latin typeface="Courier New"/>
                <a:ea typeface="Courier New"/>
                <a:cs typeface="Courier New"/>
                <a:sym typeface="Courier New"/>
              </a:rPr>
              <a:t>'detection_masks'</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tensor_name = key + </a:t>
            </a:r>
            <a:r>
              <a:rPr lang="es-CO" sz="900" b="0" i="0" u="none" strike="noStrike" cap="none">
                <a:solidFill>
                  <a:srgbClr val="A31515"/>
                </a:solidFill>
                <a:latin typeface="Courier New"/>
                <a:ea typeface="Courier New"/>
                <a:cs typeface="Courier New"/>
                <a:sym typeface="Courier New"/>
              </a:rPr>
              <a:t>':0'</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F00DB"/>
                </a:solidFill>
                <a:latin typeface="Courier New"/>
                <a:ea typeface="Courier New"/>
                <a:cs typeface="Courier New"/>
                <a:sym typeface="Courier New"/>
              </a:rPr>
              <a:t>if</a:t>
            </a:r>
            <a:r>
              <a:rPr lang="es-CO" sz="900" b="0" i="0" u="none" strike="noStrike" cap="none">
                <a:solidFill>
                  <a:srgbClr val="000000"/>
                </a:solidFill>
                <a:latin typeface="Courier New"/>
                <a:ea typeface="Courier New"/>
                <a:cs typeface="Courier New"/>
                <a:sym typeface="Courier New"/>
              </a:rPr>
              <a:t> tensor_name </a:t>
            </a:r>
            <a:r>
              <a:rPr lang="es-CO" sz="900" b="0" i="0" u="none" strike="noStrike" cap="none">
                <a:solidFill>
                  <a:srgbClr val="0000FF"/>
                </a:solidFill>
                <a:latin typeface="Courier New"/>
                <a:ea typeface="Courier New"/>
                <a:cs typeface="Courier New"/>
                <a:sym typeface="Courier New"/>
              </a:rPr>
              <a:t>in</a:t>
            </a:r>
            <a:r>
              <a:rPr lang="es-CO" sz="900" b="0" i="0" u="none" strike="noStrike" cap="none">
                <a:solidFill>
                  <a:srgbClr val="000000"/>
                </a:solidFill>
                <a:latin typeface="Courier New"/>
                <a:ea typeface="Courier New"/>
                <a:cs typeface="Courier New"/>
                <a:sym typeface="Courier New"/>
              </a:rPr>
              <a:t> all_tensor_names:</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tensor_dict[key] = tf.get_default_graph().get_tensor_by_name(</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tensor_name)</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F00DB"/>
                </a:solidFill>
                <a:latin typeface="Courier New"/>
                <a:ea typeface="Courier New"/>
                <a:cs typeface="Courier New"/>
                <a:sym typeface="Courier New"/>
              </a:rPr>
              <a:t>if</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31515"/>
                </a:solidFill>
                <a:latin typeface="Courier New"/>
                <a:ea typeface="Courier New"/>
                <a:cs typeface="Courier New"/>
                <a:sym typeface="Courier New"/>
              </a:rPr>
              <a:t>'detection_masks'</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00FF"/>
                </a:solidFill>
                <a:latin typeface="Courier New"/>
                <a:ea typeface="Courier New"/>
                <a:cs typeface="Courier New"/>
                <a:sym typeface="Courier New"/>
              </a:rPr>
              <a:t>in</a:t>
            </a:r>
            <a:r>
              <a:rPr lang="es-CO" sz="900" b="0" i="0" u="none" strike="noStrike" cap="none">
                <a:solidFill>
                  <a:srgbClr val="000000"/>
                </a:solidFill>
                <a:latin typeface="Courier New"/>
                <a:ea typeface="Courier New"/>
                <a:cs typeface="Courier New"/>
                <a:sym typeface="Courier New"/>
              </a:rPr>
              <a:t> tensor_dict: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8000"/>
                </a:solidFill>
                <a:latin typeface="Courier New"/>
                <a:ea typeface="Courier New"/>
                <a:cs typeface="Courier New"/>
                <a:sym typeface="Courier New"/>
              </a:rPr>
              <a:t># El siguiente procesamiento es solo para una sola imagen</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detection_boxes = tf.squeeze(</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tensor_dict[</a:t>
            </a:r>
            <a:r>
              <a:rPr lang="es-CO" sz="900" b="0" i="0" u="none" strike="noStrike" cap="none">
                <a:solidFill>
                  <a:srgbClr val="A31515"/>
                </a:solidFill>
                <a:latin typeface="Courier New"/>
                <a:ea typeface="Courier New"/>
                <a:cs typeface="Courier New"/>
                <a:sym typeface="Courier New"/>
              </a:rPr>
              <a:t>'detection_boxes'</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detection_masks = tf.squeeze(</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tensor_dict[</a:t>
            </a:r>
            <a:r>
              <a:rPr lang="es-CO" sz="900" b="0" i="0" u="none" strike="noStrike" cap="none">
                <a:solidFill>
                  <a:srgbClr val="A31515"/>
                </a:solidFill>
                <a:latin typeface="Courier New"/>
                <a:ea typeface="Courier New"/>
                <a:cs typeface="Courier New"/>
                <a:sym typeface="Courier New"/>
              </a:rPr>
              <a:t>'detection_masks'</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8000"/>
                </a:solidFill>
                <a:latin typeface="Courier New"/>
                <a:ea typeface="Courier New"/>
                <a:cs typeface="Courier New"/>
                <a:sym typeface="Courier New"/>
              </a:rPr>
              <a:t># Es necesario volver a enmarcar para traducir la máscara de las coordenadas del cuadro a las coordenadas de la imagen y ajustar el tamaño de la imagen.</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real_num_detection = tf.cast(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tensor_dict[</a:t>
            </a:r>
            <a:r>
              <a:rPr lang="es-CO" sz="900" b="0" i="0" u="none" strike="noStrike" cap="none">
                <a:solidFill>
                  <a:srgbClr val="A31515"/>
                </a:solidFill>
                <a:latin typeface="Courier New"/>
                <a:ea typeface="Courier New"/>
                <a:cs typeface="Courier New"/>
                <a:sym typeface="Courier New"/>
              </a:rPr>
              <a:t>'num_detections'</a:t>
            </a:r>
            <a:r>
              <a:rPr lang="es-CO" sz="900" b="0" i="0" u="none" strike="noStrike" cap="none">
                <a:solidFill>
                  <a:srgbClr val="000000"/>
                </a:solidFill>
                <a:latin typeface="Courier New"/>
                <a:ea typeface="Courier New"/>
                <a:cs typeface="Courier New"/>
                <a:sym typeface="Courier New"/>
              </a:rPr>
              <a:t>][</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 tf.int32)</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detection_boxes = tf.</a:t>
            </a:r>
            <a:r>
              <a:rPr lang="es-CO" sz="900" b="0" i="0" u="none" strike="noStrike" cap="none">
                <a:solidFill>
                  <a:srgbClr val="267F99"/>
                </a:solidFill>
                <a:latin typeface="Courier New"/>
                <a:ea typeface="Courier New"/>
                <a:cs typeface="Courier New"/>
                <a:sym typeface="Courier New"/>
              </a:rPr>
              <a:t>slice</a:t>
            </a:r>
            <a:r>
              <a:rPr lang="es-CO" sz="900" b="0" i="0" u="none" strike="noStrike" cap="none">
                <a:solidFill>
                  <a:srgbClr val="000000"/>
                </a:solidFill>
                <a:latin typeface="Courier New"/>
                <a:ea typeface="Courier New"/>
                <a:cs typeface="Courier New"/>
                <a:sym typeface="Courier New"/>
              </a:rPr>
              <a:t>(detection_boxes, [</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real_num_detection, </a:t>
            </a:r>
            <a:r>
              <a:rPr lang="es-CO" sz="900" b="0" i="0" u="none" strike="noStrike" cap="none">
                <a:solidFill>
                  <a:srgbClr val="09885A"/>
                </a:solidFill>
                <a:latin typeface="Courier New"/>
                <a:ea typeface="Courier New"/>
                <a:cs typeface="Courier New"/>
                <a:sym typeface="Courier New"/>
              </a:rPr>
              <a:t>-1</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detection_masks = tf.</a:t>
            </a:r>
            <a:r>
              <a:rPr lang="es-CO" sz="900" b="0" i="0" u="none" strike="noStrike" cap="none">
                <a:solidFill>
                  <a:srgbClr val="267F99"/>
                </a:solidFill>
                <a:latin typeface="Courier New"/>
                <a:ea typeface="Courier New"/>
                <a:cs typeface="Courier New"/>
                <a:sym typeface="Courier New"/>
              </a:rPr>
              <a:t>slice</a:t>
            </a:r>
            <a:r>
              <a:rPr lang="es-CO" sz="900" b="0" i="0" u="none" strike="noStrike" cap="none">
                <a:solidFill>
                  <a:srgbClr val="000000"/>
                </a:solidFill>
                <a:latin typeface="Courier New"/>
                <a:ea typeface="Courier New"/>
                <a:cs typeface="Courier New"/>
                <a:sym typeface="Courier New"/>
              </a:rPr>
              <a:t>(detection_masks, [</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real_num_detection, </a:t>
            </a:r>
            <a:r>
              <a:rPr lang="es-CO" sz="900" b="0" i="0" u="none" strike="noStrike" cap="none">
                <a:solidFill>
                  <a:srgbClr val="09885A"/>
                </a:solidFill>
                <a:latin typeface="Courier New"/>
                <a:ea typeface="Courier New"/>
                <a:cs typeface="Courier New"/>
                <a:sym typeface="Courier New"/>
              </a:rPr>
              <a:t>-1</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9885A"/>
                </a:solidFill>
                <a:latin typeface="Courier New"/>
                <a:ea typeface="Courier New"/>
                <a:cs typeface="Courier New"/>
                <a:sym typeface="Courier New"/>
              </a:rPr>
              <a:t>-1</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detection_masks_reframed = utils_ops.reframe_box_masks_to_image_masks(</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detection_masks, detection_boxes, image.shape[</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 image.shape[</a:t>
            </a:r>
            <a:r>
              <a:rPr lang="es-CO" sz="900" b="0" i="0" u="none" strike="noStrike" cap="none">
                <a:solidFill>
                  <a:srgbClr val="09885A"/>
                </a:solidFill>
                <a:latin typeface="Courier New"/>
                <a:ea typeface="Courier New"/>
                <a:cs typeface="Courier New"/>
                <a:sym typeface="Courier New"/>
              </a:rPr>
              <a:t>1</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detection_masks_reframed = tf.cast(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tf.greater(detection_masks_reframed, </a:t>
            </a:r>
            <a:r>
              <a:rPr lang="es-CO" sz="900" b="0" i="0" u="none" strike="noStrike" cap="none">
                <a:solidFill>
                  <a:srgbClr val="09885A"/>
                </a:solidFill>
                <a:latin typeface="Courier New"/>
                <a:ea typeface="Courier New"/>
                <a:cs typeface="Courier New"/>
                <a:sym typeface="Courier New"/>
              </a:rPr>
              <a:t>0.5</a:t>
            </a:r>
            <a:r>
              <a:rPr lang="es-CO" sz="900" b="0" i="0" u="none" strike="noStrike" cap="none">
                <a:solidFill>
                  <a:srgbClr val="000000"/>
                </a:solidFill>
                <a:latin typeface="Courier New"/>
                <a:ea typeface="Courier New"/>
                <a:cs typeface="Courier New"/>
                <a:sym typeface="Courier New"/>
              </a:rPr>
              <a:t>), tf.uint8)</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8000"/>
                </a:solidFill>
                <a:latin typeface="Courier New"/>
                <a:ea typeface="Courier New"/>
                <a:cs typeface="Courier New"/>
                <a:sym typeface="Courier New"/>
              </a:rPr>
              <a:t># Siga la convención agregando nuevamente la dimensión del lote</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tensor_dict[</a:t>
            </a:r>
            <a:r>
              <a:rPr lang="es-CO" sz="900" b="0" i="0" u="none" strike="noStrike" cap="none">
                <a:solidFill>
                  <a:srgbClr val="A31515"/>
                </a:solidFill>
                <a:latin typeface="Courier New"/>
                <a:ea typeface="Courier New"/>
                <a:cs typeface="Courier New"/>
                <a:sym typeface="Courier New"/>
              </a:rPr>
              <a:t>'detection_masks'</a:t>
            </a:r>
            <a:r>
              <a:rPr lang="es-CO" sz="900" b="0" i="0" u="none" strike="noStrike" cap="none">
                <a:solidFill>
                  <a:srgbClr val="000000"/>
                </a:solidFill>
                <a:latin typeface="Courier New"/>
                <a:ea typeface="Courier New"/>
                <a:cs typeface="Courier New"/>
                <a:sym typeface="Courier New"/>
              </a:rPr>
              <a:t>] = tf.expand_dims(</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detection_masks_reframed, </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image_tensor = tf.get_default_graph().get_tensor_by_name(</a:t>
            </a:r>
            <a:r>
              <a:rPr lang="es-CO" sz="900" b="0" i="0" u="none" strike="noStrike" cap="none">
                <a:solidFill>
                  <a:srgbClr val="A31515"/>
                </a:solidFill>
                <a:latin typeface="Courier New"/>
                <a:ea typeface="Courier New"/>
                <a:cs typeface="Courier New"/>
                <a:sym typeface="Courier New"/>
              </a:rPr>
              <a:t>'image_tensor:0'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8000"/>
                </a:solidFill>
                <a:latin typeface="Courier New"/>
                <a:ea typeface="Courier New"/>
                <a:cs typeface="Courier New"/>
                <a:sym typeface="Courier New"/>
              </a:rPr>
              <a:t># Run inference</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output_dict = sess.run(tensor_dict,feed_dict={image_tensor: np.expand_dims(image, </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8000"/>
                </a:solidFill>
                <a:latin typeface="Courier New"/>
                <a:ea typeface="Courier New"/>
                <a:cs typeface="Courier New"/>
                <a:sym typeface="Courier New"/>
              </a:rPr>
              <a:t># todas las salidas son matrices numpy float32, así que convierta los tipos según corresponda</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output_dict[</a:t>
            </a:r>
            <a:r>
              <a:rPr lang="es-CO" sz="900" b="0" i="0" u="none" strike="noStrike" cap="none">
                <a:solidFill>
                  <a:srgbClr val="A31515"/>
                </a:solidFill>
                <a:latin typeface="Courier New"/>
                <a:ea typeface="Courier New"/>
                <a:cs typeface="Courier New"/>
                <a:sym typeface="Courier New"/>
              </a:rPr>
              <a:t>'num_detections'</a:t>
            </a:r>
            <a:r>
              <a:rPr lang="es-CO" sz="900" b="0" i="0" u="none" strike="noStrike" cap="none">
                <a:solidFill>
                  <a:srgbClr val="000000"/>
                </a:solidFill>
                <a:latin typeface="Courier New"/>
                <a:ea typeface="Courier New"/>
                <a:cs typeface="Courier New"/>
                <a:sym typeface="Courier New"/>
              </a:rPr>
              <a:t>] = </a:t>
            </a:r>
            <a:r>
              <a:rPr lang="es-CO" sz="900" b="0" i="0" u="none" strike="noStrike" cap="none">
                <a:solidFill>
                  <a:srgbClr val="267F99"/>
                </a:solidFill>
                <a:latin typeface="Courier New"/>
                <a:ea typeface="Courier New"/>
                <a:cs typeface="Courier New"/>
                <a:sym typeface="Courier New"/>
              </a:rPr>
              <a:t>int</a:t>
            </a:r>
            <a:r>
              <a:rPr lang="es-CO" sz="900" b="0" i="0" u="none" strike="noStrike" cap="none">
                <a:solidFill>
                  <a:srgbClr val="000000"/>
                </a:solidFill>
                <a:latin typeface="Courier New"/>
                <a:ea typeface="Courier New"/>
                <a:cs typeface="Courier New"/>
                <a:sym typeface="Courier New"/>
              </a:rPr>
              <a:t>(output_dict[</a:t>
            </a:r>
            <a:r>
              <a:rPr lang="es-CO" sz="900" b="0" i="0" u="none" strike="noStrike" cap="none">
                <a:solidFill>
                  <a:srgbClr val="A31515"/>
                </a:solidFill>
                <a:latin typeface="Courier New"/>
                <a:ea typeface="Courier New"/>
                <a:cs typeface="Courier New"/>
                <a:sym typeface="Courier New"/>
              </a:rPr>
              <a:t>'num_detections'</a:t>
            </a:r>
            <a:r>
              <a:rPr lang="es-CO" sz="900" b="0" i="0" u="none" strike="noStrike" cap="none">
                <a:solidFill>
                  <a:srgbClr val="000000"/>
                </a:solidFill>
                <a:latin typeface="Courier New"/>
                <a:ea typeface="Courier New"/>
                <a:cs typeface="Courier New"/>
                <a:sym typeface="Courier New"/>
              </a:rPr>
              <a:t>][</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output_dict[</a:t>
            </a:r>
            <a:r>
              <a:rPr lang="es-CO" sz="900" b="0" i="0" u="none" strike="noStrike" cap="none">
                <a:solidFill>
                  <a:srgbClr val="A31515"/>
                </a:solidFill>
                <a:latin typeface="Courier New"/>
                <a:ea typeface="Courier New"/>
                <a:cs typeface="Courier New"/>
                <a:sym typeface="Courier New"/>
              </a:rPr>
              <a:t>'detection_classes'</a:t>
            </a:r>
            <a:r>
              <a:rPr lang="es-CO" sz="900" b="0" i="0" u="none" strike="noStrike" cap="none">
                <a:solidFill>
                  <a:srgbClr val="000000"/>
                </a:solidFill>
                <a:latin typeface="Courier New"/>
                <a:ea typeface="Courier New"/>
                <a:cs typeface="Courier New"/>
                <a:sym typeface="Courier New"/>
              </a:rPr>
              <a:t>] = output_dict[</a:t>
            </a:r>
            <a:r>
              <a:rPr lang="es-CO" sz="900" b="0" i="0" u="none" strike="noStrike" cap="none">
                <a:solidFill>
                  <a:srgbClr val="A31515"/>
                </a:solidFill>
                <a:latin typeface="Courier New"/>
                <a:ea typeface="Courier New"/>
                <a:cs typeface="Courier New"/>
                <a:sym typeface="Courier New"/>
              </a:rPr>
              <a:t>'detection_classes'</a:t>
            </a:r>
            <a:r>
              <a:rPr lang="es-CO" sz="900" b="0" i="0" u="none" strike="noStrike" cap="none">
                <a:solidFill>
                  <a:srgbClr val="000000"/>
                </a:solidFill>
                <a:latin typeface="Courier New"/>
                <a:ea typeface="Courier New"/>
                <a:cs typeface="Courier New"/>
                <a:sym typeface="Courier New"/>
              </a:rPr>
              <a:t>][</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].astype(np.uint8)</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output_dict[</a:t>
            </a:r>
            <a:r>
              <a:rPr lang="es-CO" sz="900" b="0" i="0" u="none" strike="noStrike" cap="none">
                <a:solidFill>
                  <a:srgbClr val="A31515"/>
                </a:solidFill>
                <a:latin typeface="Courier New"/>
                <a:ea typeface="Courier New"/>
                <a:cs typeface="Courier New"/>
                <a:sym typeface="Courier New"/>
              </a:rPr>
              <a:t>'detection_boxes'</a:t>
            </a:r>
            <a:r>
              <a:rPr lang="es-CO" sz="900" b="0" i="0" u="none" strike="noStrike" cap="none">
                <a:solidFill>
                  <a:srgbClr val="000000"/>
                </a:solidFill>
                <a:latin typeface="Courier New"/>
                <a:ea typeface="Courier New"/>
                <a:cs typeface="Courier New"/>
                <a:sym typeface="Courier New"/>
              </a:rPr>
              <a:t>] = output_dict[</a:t>
            </a:r>
            <a:r>
              <a:rPr lang="es-CO" sz="900" b="0" i="0" u="none" strike="noStrike" cap="none">
                <a:solidFill>
                  <a:srgbClr val="A31515"/>
                </a:solidFill>
                <a:latin typeface="Courier New"/>
                <a:ea typeface="Courier New"/>
                <a:cs typeface="Courier New"/>
                <a:sym typeface="Courier New"/>
              </a:rPr>
              <a:t>'detection_boxes'</a:t>
            </a:r>
            <a:r>
              <a:rPr lang="es-CO" sz="900" b="0" i="0" u="none" strike="noStrike" cap="none">
                <a:solidFill>
                  <a:srgbClr val="000000"/>
                </a:solidFill>
                <a:latin typeface="Courier New"/>
                <a:ea typeface="Courier New"/>
                <a:cs typeface="Courier New"/>
                <a:sym typeface="Courier New"/>
              </a:rPr>
              <a:t>][</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output_dict[</a:t>
            </a:r>
            <a:r>
              <a:rPr lang="es-CO" sz="900" b="0" i="0" u="none" strike="noStrike" cap="none">
                <a:solidFill>
                  <a:srgbClr val="A31515"/>
                </a:solidFill>
                <a:latin typeface="Courier New"/>
                <a:ea typeface="Courier New"/>
                <a:cs typeface="Courier New"/>
                <a:sym typeface="Courier New"/>
              </a:rPr>
              <a:t>'detection_scores'</a:t>
            </a:r>
            <a:r>
              <a:rPr lang="es-CO" sz="900" b="0" i="0" u="none" strike="noStrike" cap="none">
                <a:solidFill>
                  <a:srgbClr val="000000"/>
                </a:solidFill>
                <a:latin typeface="Courier New"/>
                <a:ea typeface="Courier New"/>
                <a:cs typeface="Courier New"/>
                <a:sym typeface="Courier New"/>
              </a:rPr>
              <a:t>] = output_dict[</a:t>
            </a:r>
            <a:r>
              <a:rPr lang="es-CO" sz="900" b="0" i="0" u="none" strike="noStrike" cap="none">
                <a:solidFill>
                  <a:srgbClr val="A31515"/>
                </a:solidFill>
                <a:latin typeface="Courier New"/>
                <a:ea typeface="Courier New"/>
                <a:cs typeface="Courier New"/>
                <a:sym typeface="Courier New"/>
              </a:rPr>
              <a:t>'detection_scores'</a:t>
            </a:r>
            <a:r>
              <a:rPr lang="es-CO" sz="900" b="0" i="0" u="none" strike="noStrike" cap="none">
                <a:solidFill>
                  <a:srgbClr val="000000"/>
                </a:solidFill>
                <a:latin typeface="Courier New"/>
                <a:ea typeface="Courier New"/>
                <a:cs typeface="Courier New"/>
                <a:sym typeface="Courier New"/>
              </a:rPr>
              <a:t>][</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F00DB"/>
                </a:solidFill>
                <a:latin typeface="Courier New"/>
                <a:ea typeface="Courier New"/>
                <a:cs typeface="Courier New"/>
                <a:sym typeface="Courier New"/>
              </a:rPr>
              <a:t>if</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31515"/>
                </a:solidFill>
                <a:latin typeface="Courier New"/>
                <a:ea typeface="Courier New"/>
                <a:cs typeface="Courier New"/>
                <a:sym typeface="Courier New"/>
              </a:rPr>
              <a:t>'detection_masks'</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00FF"/>
                </a:solidFill>
                <a:latin typeface="Courier New"/>
                <a:ea typeface="Courier New"/>
                <a:cs typeface="Courier New"/>
                <a:sym typeface="Courier New"/>
              </a:rPr>
              <a:t>in</a:t>
            </a:r>
            <a:r>
              <a:rPr lang="es-CO" sz="900" b="0" i="0" u="none" strike="noStrike" cap="none">
                <a:solidFill>
                  <a:srgbClr val="000000"/>
                </a:solidFill>
                <a:latin typeface="Courier New"/>
                <a:ea typeface="Courier New"/>
                <a:cs typeface="Courier New"/>
                <a:sym typeface="Courier New"/>
              </a:rPr>
              <a:t> output_dict: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output_dict[</a:t>
            </a:r>
            <a:r>
              <a:rPr lang="es-CO" sz="900" b="0" i="0" u="none" strike="noStrike" cap="none">
                <a:solidFill>
                  <a:srgbClr val="A31515"/>
                </a:solidFill>
                <a:latin typeface="Courier New"/>
                <a:ea typeface="Courier New"/>
                <a:cs typeface="Courier New"/>
                <a:sym typeface="Courier New"/>
              </a:rPr>
              <a:t>'detection_masks'</a:t>
            </a:r>
            <a:r>
              <a:rPr lang="es-CO" sz="900" b="0" i="0" u="none" strike="noStrike" cap="none">
                <a:solidFill>
                  <a:srgbClr val="000000"/>
                </a:solidFill>
                <a:latin typeface="Courier New"/>
                <a:ea typeface="Courier New"/>
                <a:cs typeface="Courier New"/>
                <a:sym typeface="Courier New"/>
              </a:rPr>
              <a:t>] = output_dict[</a:t>
            </a:r>
            <a:r>
              <a:rPr lang="es-CO" sz="900" b="0" i="0" u="none" strike="noStrike" cap="none">
                <a:solidFill>
                  <a:srgbClr val="A31515"/>
                </a:solidFill>
                <a:latin typeface="Courier New"/>
                <a:ea typeface="Courier New"/>
                <a:cs typeface="Courier New"/>
                <a:sym typeface="Courier New"/>
              </a:rPr>
              <a:t>'detection_masks'</a:t>
            </a:r>
            <a:r>
              <a:rPr lang="es-CO" sz="900" b="0" i="0" u="none" strike="noStrike" cap="none">
                <a:solidFill>
                  <a:srgbClr val="000000"/>
                </a:solidFill>
                <a:latin typeface="Courier New"/>
                <a:ea typeface="Courier New"/>
                <a:cs typeface="Courier New"/>
                <a:sym typeface="Courier New"/>
              </a:rPr>
              <a:t>][</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F00DB"/>
                </a:solidFill>
                <a:latin typeface="Courier New"/>
                <a:ea typeface="Courier New"/>
                <a:cs typeface="Courier New"/>
                <a:sym typeface="Courier New"/>
              </a:rPr>
              <a:t>return</a:t>
            </a:r>
            <a:r>
              <a:rPr lang="es-CO" sz="900" b="0" i="0" u="none" strike="noStrike" cap="none">
                <a:solidFill>
                  <a:srgbClr val="000000"/>
                </a:solidFill>
                <a:latin typeface="Courier New"/>
                <a:ea typeface="Courier New"/>
                <a:cs typeface="Courier New"/>
                <a:sym typeface="Courier New"/>
              </a:rPr>
              <a:t> output_dict</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AF00DB"/>
                </a:solidFill>
                <a:latin typeface="Courier New"/>
                <a:ea typeface="Courier New"/>
                <a:cs typeface="Courier New"/>
                <a:sym typeface="Courier New"/>
              </a:rPr>
              <a:t>for</a:t>
            </a:r>
            <a:r>
              <a:rPr lang="es-CO" sz="900" b="0" i="0" u="none" strike="noStrike" cap="none">
                <a:solidFill>
                  <a:srgbClr val="000000"/>
                </a:solidFill>
                <a:latin typeface="Courier New"/>
                <a:ea typeface="Courier New"/>
                <a:cs typeface="Courier New"/>
                <a:sym typeface="Courier New"/>
              </a:rPr>
              <a:t> image_path </a:t>
            </a:r>
            <a:r>
              <a:rPr lang="es-CO" sz="900" b="0" i="0" u="none" strike="noStrike" cap="none">
                <a:solidFill>
                  <a:srgbClr val="0000FF"/>
                </a:solidFill>
                <a:latin typeface="Courier New"/>
                <a:ea typeface="Courier New"/>
                <a:cs typeface="Courier New"/>
                <a:sym typeface="Courier New"/>
              </a:rPr>
              <a:t>in</a:t>
            </a:r>
            <a:r>
              <a:rPr lang="es-CO" sz="900" b="0" i="0" u="none" strike="noStrike" cap="none">
                <a:solidFill>
                  <a:srgbClr val="000000"/>
                </a:solidFill>
                <a:latin typeface="Courier New"/>
                <a:ea typeface="Courier New"/>
                <a:cs typeface="Courier New"/>
                <a:sym typeface="Courier New"/>
              </a:rPr>
              <a:t> TEST_IMAGE_PATHS:</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795E26"/>
                </a:solidFill>
                <a:latin typeface="Courier New"/>
                <a:ea typeface="Courier New"/>
                <a:cs typeface="Courier New"/>
                <a:sym typeface="Courier New"/>
              </a:rPr>
              <a:t>print</a:t>
            </a:r>
            <a:r>
              <a:rPr lang="es-CO" sz="900" b="0" i="0" u="none" strike="noStrike" cap="none">
                <a:solidFill>
                  <a:srgbClr val="000000"/>
                </a:solidFill>
                <a:latin typeface="Courier New"/>
                <a:ea typeface="Courier New"/>
                <a:cs typeface="Courier New"/>
                <a:sym typeface="Courier New"/>
              </a:rPr>
              <a:t>(image_path)</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image = Image.</a:t>
            </a:r>
            <a:r>
              <a:rPr lang="es-CO" sz="900" b="0" i="0" u="none" strike="noStrike" cap="none">
                <a:solidFill>
                  <a:srgbClr val="795E26"/>
                </a:solidFill>
                <a:latin typeface="Courier New"/>
                <a:ea typeface="Courier New"/>
                <a:cs typeface="Courier New"/>
                <a:sym typeface="Courier New"/>
              </a:rPr>
              <a:t>open</a:t>
            </a:r>
            <a:r>
              <a:rPr lang="es-CO" sz="900" b="0" i="0" u="none" strike="noStrike" cap="none">
                <a:solidFill>
                  <a:srgbClr val="000000"/>
                </a:solidFill>
                <a:latin typeface="Courier New"/>
                <a:ea typeface="Courier New"/>
                <a:cs typeface="Courier New"/>
                <a:sym typeface="Courier New"/>
              </a:rPr>
              <a:t>(image_path)</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8000"/>
                </a:solidFill>
                <a:latin typeface="Courier New"/>
                <a:ea typeface="Courier New"/>
                <a:cs typeface="Courier New"/>
                <a:sym typeface="Courier New"/>
              </a:rPr>
              <a:t># la representación basada en matriz de la imagen se usará más adelante para preparar la imagen resultante con cuadros y etiquetas.</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image_np = load_image_into_numpy_array(image)</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8000"/>
                </a:solidFill>
                <a:latin typeface="Courier New"/>
                <a:ea typeface="Courier New"/>
                <a:cs typeface="Courier New"/>
                <a:sym typeface="Courier New"/>
              </a:rPr>
              <a:t># Amplíe las dimensiones ya que el modelo espera que las imágenes tengan forma: [1, None, None, 3]</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image_np_expanded = np.expand_dims(image_np, axis=</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8000"/>
                </a:solidFill>
                <a:latin typeface="Courier New"/>
                <a:ea typeface="Courier New"/>
                <a:cs typeface="Courier New"/>
                <a:sym typeface="Courier New"/>
              </a:rPr>
              <a:t># deteción actual</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output_dict = run_inference_for_single_image(image_np, detection_graph)</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8000"/>
                </a:solidFill>
                <a:latin typeface="Courier New"/>
                <a:ea typeface="Courier New"/>
                <a:cs typeface="Courier New"/>
                <a:sym typeface="Courier New"/>
              </a:rPr>
              <a:t># Visualización de los resultados de una detección.</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vis_util.visualize_boxes_and_labels_on_image_array(</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image_np,</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output_dict[</a:t>
            </a:r>
            <a:r>
              <a:rPr lang="es-CO" sz="900" b="0" i="0" u="none" strike="noStrike" cap="none">
                <a:solidFill>
                  <a:srgbClr val="A31515"/>
                </a:solidFill>
                <a:latin typeface="Courier New"/>
                <a:ea typeface="Courier New"/>
                <a:cs typeface="Courier New"/>
                <a:sym typeface="Courier New"/>
              </a:rPr>
              <a:t>'detection_boxes'</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output_dict[</a:t>
            </a:r>
            <a:r>
              <a:rPr lang="es-CO" sz="900" b="0" i="0" u="none" strike="noStrike" cap="none">
                <a:solidFill>
                  <a:srgbClr val="A31515"/>
                </a:solidFill>
                <a:latin typeface="Courier New"/>
                <a:ea typeface="Courier New"/>
                <a:cs typeface="Courier New"/>
                <a:sym typeface="Courier New"/>
              </a:rPr>
              <a:t>'detection_classes'</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output_dict[</a:t>
            </a:r>
            <a:r>
              <a:rPr lang="es-CO" sz="900" b="0" i="0" u="none" strike="noStrike" cap="none">
                <a:solidFill>
                  <a:srgbClr val="A31515"/>
                </a:solidFill>
                <a:latin typeface="Courier New"/>
                <a:ea typeface="Courier New"/>
                <a:cs typeface="Courier New"/>
                <a:sym typeface="Courier New"/>
              </a:rPr>
              <a:t>'detection_scores'</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category_index,</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instance_masks=output_dict.get(</a:t>
            </a:r>
            <a:r>
              <a:rPr lang="es-CO" sz="900" b="0" i="0" u="none" strike="noStrike" cap="none">
                <a:solidFill>
                  <a:srgbClr val="A31515"/>
                </a:solidFill>
                <a:latin typeface="Courier New"/>
                <a:ea typeface="Courier New"/>
                <a:cs typeface="Courier New"/>
                <a:sym typeface="Courier New"/>
              </a:rPr>
              <a:t>'detection_masks'</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use_normalized_coordinates=</a:t>
            </a:r>
            <a:r>
              <a:rPr lang="es-CO" sz="900" b="0" i="0" u="none" strike="noStrike" cap="none">
                <a:solidFill>
                  <a:srgbClr val="0000FF"/>
                </a:solidFill>
                <a:latin typeface="Courier New"/>
                <a:ea typeface="Courier New"/>
                <a:cs typeface="Courier New"/>
                <a:sym typeface="Courier New"/>
              </a:rPr>
              <a:t>True</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line_thickness=</a:t>
            </a:r>
            <a:r>
              <a:rPr lang="es-CO" sz="900" b="0" i="0" u="none" strike="noStrike" cap="none">
                <a:solidFill>
                  <a:srgbClr val="09885A"/>
                </a:solidFill>
                <a:latin typeface="Courier New"/>
                <a:ea typeface="Courier New"/>
                <a:cs typeface="Courier New"/>
                <a:sym typeface="Courier New"/>
              </a:rPr>
              <a:t>8</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plt.figure(figsize=IMAGE_SIZE)</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plt.imshow(image_np)</a:t>
            </a:r>
            <a:endParaRPr/>
          </a:p>
          <a:p>
            <a:pPr marL="0" marR="0" lvl="0" indent="0" algn="l" rtl="0">
              <a:lnSpc>
                <a:spcPct val="100000"/>
              </a:lnSpc>
              <a:spcBef>
                <a:spcPts val="0"/>
              </a:spcBef>
              <a:spcAft>
                <a:spcPts val="0"/>
              </a:spcAft>
              <a:buNone/>
            </a:pPr>
            <a:endParaRPr sz="9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1"/>
        <p:cNvGrpSpPr/>
        <p:nvPr/>
      </p:nvGrpSpPr>
      <p:grpSpPr>
        <a:xfrm>
          <a:off x="0" y="0"/>
          <a:ext cx="0" cy="0"/>
          <a:chOff x="0" y="0"/>
          <a:chExt cx="0" cy="0"/>
        </a:xfrm>
      </p:grpSpPr>
      <p:sp>
        <p:nvSpPr>
          <p:cNvPr id="582" name="Google Shape;582;p63"/>
          <p:cNvSpPr/>
          <p:nvPr/>
        </p:nvSpPr>
        <p:spPr>
          <a:xfrm>
            <a:off x="1514901" y="3956237"/>
            <a:ext cx="9399977" cy="2688546"/>
          </a:xfrm>
          <a:prstGeom prst="rect">
            <a:avLst/>
          </a:prstGeom>
          <a:solidFill>
            <a:srgbClr val="ACB8CA"/>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3" name="Google Shape;583;p63"/>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0D5274"/>
                </a:solidFill>
                <a:latin typeface="Calibri"/>
                <a:ea typeface="Calibri"/>
                <a:cs typeface="Calibri"/>
                <a:sym typeface="Calibri"/>
              </a:rPr>
              <a:t>Proceso Global</a:t>
            </a:r>
            <a:endParaRPr sz="1400" b="0" i="0" u="none" strike="noStrike" cap="none">
              <a:solidFill>
                <a:srgbClr val="000000"/>
              </a:solidFill>
              <a:latin typeface="Arial"/>
              <a:ea typeface="Arial"/>
              <a:cs typeface="Arial"/>
              <a:sym typeface="Arial"/>
            </a:endParaRPr>
          </a:p>
        </p:txBody>
      </p:sp>
      <p:sp>
        <p:nvSpPr>
          <p:cNvPr id="584" name="Google Shape;584;p63"/>
          <p:cNvSpPr txBox="1"/>
          <p:nvPr/>
        </p:nvSpPr>
        <p:spPr>
          <a:xfrm>
            <a:off x="1232174" y="2927445"/>
            <a:ext cx="1086836" cy="646331"/>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Etiquetar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Imágenes</a:t>
            </a:r>
            <a:endParaRPr sz="1400" b="0" i="0" u="none" strike="noStrike" cap="none">
              <a:solidFill>
                <a:srgbClr val="000000"/>
              </a:solidFill>
              <a:latin typeface="Arial"/>
              <a:ea typeface="Arial"/>
              <a:cs typeface="Arial"/>
              <a:sym typeface="Arial"/>
            </a:endParaRPr>
          </a:p>
        </p:txBody>
      </p:sp>
      <p:sp>
        <p:nvSpPr>
          <p:cNvPr id="585" name="Google Shape;585;p63"/>
          <p:cNvSpPr txBox="1"/>
          <p:nvPr/>
        </p:nvSpPr>
        <p:spPr>
          <a:xfrm>
            <a:off x="2546901" y="2927445"/>
            <a:ext cx="1274468" cy="646290"/>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Generar listas CSV</a:t>
            </a:r>
            <a:endParaRPr sz="1400" b="0" i="0" u="none" strike="noStrike" cap="none">
              <a:solidFill>
                <a:srgbClr val="000000"/>
              </a:solidFill>
              <a:latin typeface="Arial"/>
              <a:ea typeface="Arial"/>
              <a:cs typeface="Arial"/>
              <a:sym typeface="Arial"/>
            </a:endParaRPr>
          </a:p>
        </p:txBody>
      </p:sp>
      <p:sp>
        <p:nvSpPr>
          <p:cNvPr id="586" name="Google Shape;586;p63"/>
          <p:cNvSpPr txBox="1"/>
          <p:nvPr/>
        </p:nvSpPr>
        <p:spPr>
          <a:xfrm>
            <a:off x="5487283" y="2927445"/>
            <a:ext cx="1655927" cy="646290"/>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Entrenar grafo inferencial</a:t>
            </a:r>
            <a:endParaRPr sz="1400" b="0" i="0" u="none" strike="noStrike" cap="none">
              <a:solidFill>
                <a:srgbClr val="000000"/>
              </a:solidFill>
              <a:latin typeface="Arial"/>
              <a:ea typeface="Arial"/>
              <a:cs typeface="Arial"/>
              <a:sym typeface="Arial"/>
            </a:endParaRPr>
          </a:p>
        </p:txBody>
      </p:sp>
      <p:sp>
        <p:nvSpPr>
          <p:cNvPr id="587" name="Google Shape;587;p63"/>
          <p:cNvSpPr txBox="1"/>
          <p:nvPr/>
        </p:nvSpPr>
        <p:spPr>
          <a:xfrm>
            <a:off x="4049260" y="2927445"/>
            <a:ext cx="1274468" cy="646290"/>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Generar TFRecords</a:t>
            </a:r>
            <a:endParaRPr sz="1800" b="0" i="0" u="none" strike="noStrike" cap="none">
              <a:solidFill>
                <a:schemeClr val="dk1"/>
              </a:solidFill>
              <a:latin typeface="Calibri"/>
              <a:ea typeface="Calibri"/>
              <a:cs typeface="Calibri"/>
              <a:sym typeface="Calibri"/>
            </a:endParaRPr>
          </a:p>
        </p:txBody>
      </p:sp>
      <p:sp>
        <p:nvSpPr>
          <p:cNvPr id="588" name="Google Shape;588;p63"/>
          <p:cNvSpPr txBox="1"/>
          <p:nvPr/>
        </p:nvSpPr>
        <p:spPr>
          <a:xfrm>
            <a:off x="7334067" y="2927445"/>
            <a:ext cx="1655927" cy="646290"/>
          </a:xfrm>
          <a:prstGeom prst="rect">
            <a:avLst/>
          </a:prstGeom>
          <a:solidFill>
            <a:schemeClr val="accent6"/>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Congelar grafo inferencial</a:t>
            </a:r>
            <a:endParaRPr sz="1400" b="0" i="0" u="none" strike="noStrike" cap="none">
              <a:solidFill>
                <a:srgbClr val="000000"/>
              </a:solidFill>
              <a:latin typeface="Arial"/>
              <a:ea typeface="Arial"/>
              <a:cs typeface="Arial"/>
              <a:sym typeface="Arial"/>
            </a:endParaRPr>
          </a:p>
        </p:txBody>
      </p:sp>
      <p:cxnSp>
        <p:nvCxnSpPr>
          <p:cNvPr id="589" name="Google Shape;589;p63"/>
          <p:cNvCxnSpPr>
            <a:stCxn id="584" idx="3"/>
            <a:endCxn id="585" idx="1"/>
          </p:cNvCxnSpPr>
          <p:nvPr/>
        </p:nvCxnSpPr>
        <p:spPr>
          <a:xfrm>
            <a:off x="2319010" y="3250610"/>
            <a:ext cx="2280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590" name="Google Shape;590;p63"/>
          <p:cNvCxnSpPr>
            <a:stCxn id="585" idx="3"/>
            <a:endCxn id="587" idx="1"/>
          </p:cNvCxnSpPr>
          <p:nvPr/>
        </p:nvCxnSpPr>
        <p:spPr>
          <a:xfrm>
            <a:off x="3821369" y="3250590"/>
            <a:ext cx="2280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591" name="Google Shape;591;p63"/>
          <p:cNvCxnSpPr>
            <a:stCxn id="587" idx="3"/>
            <a:endCxn id="586" idx="1"/>
          </p:cNvCxnSpPr>
          <p:nvPr/>
        </p:nvCxnSpPr>
        <p:spPr>
          <a:xfrm>
            <a:off x="5323728" y="3250590"/>
            <a:ext cx="1635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592" name="Google Shape;592;p63"/>
          <p:cNvSpPr txBox="1"/>
          <p:nvPr/>
        </p:nvSpPr>
        <p:spPr>
          <a:xfrm>
            <a:off x="9203798" y="2927445"/>
            <a:ext cx="1455092" cy="646290"/>
          </a:xfrm>
          <a:prstGeom prst="rect">
            <a:avLst/>
          </a:prstGeom>
          <a:solidFill>
            <a:srgbClr val="FF0000"/>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CO" sz="1800" b="0" i="0" u="none" strike="noStrike" cap="none">
                <a:solidFill>
                  <a:schemeClr val="dk1"/>
                </a:solidFill>
                <a:latin typeface="Calibri"/>
                <a:ea typeface="Calibri"/>
                <a:cs typeface="Calibri"/>
                <a:sym typeface="Calibri"/>
              </a:rPr>
              <a:t>Convertir grafo a tflite</a:t>
            </a:r>
            <a:endParaRPr sz="1400" b="0" i="0" u="none" strike="noStrike" cap="none">
              <a:solidFill>
                <a:srgbClr val="000000"/>
              </a:solidFill>
              <a:latin typeface="Arial"/>
              <a:ea typeface="Arial"/>
              <a:cs typeface="Arial"/>
              <a:sym typeface="Arial"/>
            </a:endParaRPr>
          </a:p>
        </p:txBody>
      </p:sp>
      <p:cxnSp>
        <p:nvCxnSpPr>
          <p:cNvPr id="593" name="Google Shape;593;p63"/>
          <p:cNvCxnSpPr>
            <a:stCxn id="586" idx="3"/>
            <a:endCxn id="588" idx="1"/>
          </p:cNvCxnSpPr>
          <p:nvPr/>
        </p:nvCxnSpPr>
        <p:spPr>
          <a:xfrm>
            <a:off x="7143210" y="3250590"/>
            <a:ext cx="1908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594" name="Google Shape;594;p63"/>
          <p:cNvCxnSpPr>
            <a:stCxn id="588" idx="3"/>
            <a:endCxn id="592" idx="1"/>
          </p:cNvCxnSpPr>
          <p:nvPr/>
        </p:nvCxnSpPr>
        <p:spPr>
          <a:xfrm>
            <a:off x="8989994" y="3250590"/>
            <a:ext cx="2139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pic>
        <p:nvPicPr>
          <p:cNvPr id="595" name="Google Shape;595;p63" descr="Teléfono celular icono Vector Illustration - Descargar Vectores ..."/>
          <p:cNvPicPr preferRelativeResize="0"/>
          <p:nvPr/>
        </p:nvPicPr>
        <p:blipFill rotWithShape="1">
          <a:blip r:embed="rId4">
            <a:alphaModFix/>
          </a:blip>
          <a:srcRect l="29628" t="12790" r="29433" b="12060"/>
          <a:stretch/>
        </p:blipFill>
        <p:spPr>
          <a:xfrm>
            <a:off x="11195858" y="1356143"/>
            <a:ext cx="510259" cy="936681"/>
          </a:xfrm>
          <a:prstGeom prst="rect">
            <a:avLst/>
          </a:prstGeom>
          <a:noFill/>
          <a:ln>
            <a:noFill/>
          </a:ln>
        </p:spPr>
      </p:pic>
      <p:cxnSp>
        <p:nvCxnSpPr>
          <p:cNvPr id="596" name="Google Shape;596;p63"/>
          <p:cNvCxnSpPr>
            <a:stCxn id="592" idx="3"/>
            <a:endCxn id="595" idx="2"/>
          </p:cNvCxnSpPr>
          <p:nvPr/>
        </p:nvCxnSpPr>
        <p:spPr>
          <a:xfrm rot="10800000" flipH="1">
            <a:off x="10658890" y="2292690"/>
            <a:ext cx="792000" cy="9579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pic>
        <p:nvPicPr>
          <p:cNvPr id="597" name="Google Shape;597;p63" descr="Reloj inteligente - Iconos gratis de tecnología"/>
          <p:cNvPicPr preferRelativeResize="0"/>
          <p:nvPr/>
        </p:nvPicPr>
        <p:blipFill rotWithShape="1">
          <a:blip r:embed="rId5">
            <a:alphaModFix/>
          </a:blip>
          <a:srcRect l="14634" r="13856"/>
          <a:stretch/>
        </p:blipFill>
        <p:spPr>
          <a:xfrm>
            <a:off x="11370038" y="3647280"/>
            <a:ext cx="772274" cy="1079981"/>
          </a:xfrm>
          <a:prstGeom prst="rect">
            <a:avLst/>
          </a:prstGeom>
          <a:noFill/>
          <a:ln>
            <a:noFill/>
          </a:ln>
        </p:spPr>
      </p:pic>
      <p:cxnSp>
        <p:nvCxnSpPr>
          <p:cNvPr id="598" name="Google Shape;598;p63"/>
          <p:cNvCxnSpPr>
            <a:stCxn id="592" idx="3"/>
            <a:endCxn id="597" idx="1"/>
          </p:cNvCxnSpPr>
          <p:nvPr/>
        </p:nvCxnSpPr>
        <p:spPr>
          <a:xfrm>
            <a:off x="10658890" y="3250590"/>
            <a:ext cx="711000" cy="9366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599" name="Google Shape;599;p63"/>
          <p:cNvSpPr txBox="1"/>
          <p:nvPr/>
        </p:nvSpPr>
        <p:spPr>
          <a:xfrm>
            <a:off x="1514895" y="4033381"/>
            <a:ext cx="9399977"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1" i="0" u="none" strike="noStrike" cap="none">
                <a:solidFill>
                  <a:srgbClr val="000000"/>
                </a:solidFill>
                <a:latin typeface="Arial"/>
                <a:ea typeface="Arial"/>
                <a:cs typeface="Arial"/>
                <a:sym typeface="Arial"/>
              </a:rPr>
              <a:t>Entrada:</a:t>
            </a:r>
            <a:endParaRPr/>
          </a:p>
          <a:p>
            <a:pPr marL="0" marR="0" lvl="0" indent="0" algn="l" rtl="0">
              <a:lnSpc>
                <a:spcPct val="100000"/>
              </a:lnSpc>
              <a:spcBef>
                <a:spcPts val="0"/>
              </a:spcBef>
              <a:spcAft>
                <a:spcPts val="0"/>
              </a:spcAft>
              <a:buNone/>
            </a:pPr>
            <a:r>
              <a:rPr lang="es-CO" sz="1400" b="1" i="0" u="none" strike="noStrike" cap="none">
                <a:solidFill>
                  <a:srgbClr val="000000"/>
                </a:solidFill>
                <a:latin typeface="Arial"/>
                <a:ea typeface="Arial"/>
                <a:cs typeface="Arial"/>
                <a:sym typeface="Arial"/>
              </a:rPr>
              <a:t>Pipeline : </a:t>
            </a:r>
            <a:r>
              <a:rPr lang="es-CO" sz="1400" b="0" i="0" u="none" strike="noStrike" cap="none">
                <a:solidFill>
                  <a:srgbClr val="000000"/>
                </a:solidFill>
                <a:latin typeface="Arial"/>
                <a:ea typeface="Arial"/>
                <a:cs typeface="Arial"/>
                <a:sym typeface="Arial"/>
              </a:rPr>
              <a:t>content/models/research/object_detection/samples/configs/ssd_mobilenet_v2_coco.config</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Ultimo checkpoint:  training/model.ckpt-XX</a:t>
            </a:r>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CO" sz="1400" b="1" i="0" u="none" strike="noStrike" cap="none">
                <a:solidFill>
                  <a:srgbClr val="000000"/>
                </a:solidFill>
                <a:latin typeface="Arial"/>
                <a:ea typeface="Arial"/>
                <a:cs typeface="Arial"/>
                <a:sym typeface="Arial"/>
              </a:rPr>
              <a:t>Salidas: </a:t>
            </a:r>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Se creara una carpeta llamada </a:t>
            </a:r>
            <a:r>
              <a:rPr lang="es-CO" sz="1400" b="1" i="0" u="none" strike="noStrike" cap="none">
                <a:solidFill>
                  <a:srgbClr val="000000"/>
                </a:solidFill>
                <a:latin typeface="Arial"/>
                <a:ea typeface="Arial"/>
                <a:cs typeface="Arial"/>
                <a:sym typeface="Arial"/>
              </a:rPr>
              <a:t>tflite</a:t>
            </a:r>
            <a:r>
              <a:rPr lang="es-CO" sz="1400" b="0" i="0" u="none" strike="noStrike" cap="none">
                <a:solidFill>
                  <a:srgbClr val="000000"/>
                </a:solidFill>
                <a:latin typeface="Arial"/>
                <a:ea typeface="Arial"/>
                <a:cs typeface="Arial"/>
                <a:sym typeface="Arial"/>
              </a:rPr>
              <a:t> donde se generara un grafo liviano denominado </a:t>
            </a:r>
            <a:r>
              <a:rPr lang="es-CO" sz="1400" b="1" i="0" u="none" strike="noStrike" cap="none">
                <a:solidFill>
                  <a:srgbClr val="000000"/>
                </a:solidFill>
                <a:latin typeface="Arial"/>
                <a:ea typeface="Arial"/>
                <a:cs typeface="Arial"/>
                <a:sym typeface="Arial"/>
              </a:rPr>
              <a:t>tflite_graph.pb</a:t>
            </a:r>
            <a:r>
              <a:rPr lang="es-CO" sz="1400" b="0" i="0" u="none" strike="noStrike" cap="none">
                <a:solidFill>
                  <a:srgbClr val="000000"/>
                </a:solidFill>
                <a:latin typeface="Arial"/>
                <a:ea typeface="Arial"/>
                <a:cs typeface="Arial"/>
                <a:sym typeface="Arial"/>
              </a:rPr>
              <a:t> y su respectivo </a:t>
            </a:r>
            <a:r>
              <a:rPr lang="es-CO" sz="1400" b="1" i="0" u="none" strike="noStrike" cap="none">
                <a:solidFill>
                  <a:srgbClr val="000000"/>
                </a:solidFill>
                <a:latin typeface="Arial"/>
                <a:ea typeface="Arial"/>
                <a:cs typeface="Arial"/>
                <a:sym typeface="Arial"/>
              </a:rPr>
              <a:t>label_map.pbtxt</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Estos dos últimos pueden pesar máximo 5 mb haciendo un grafo que se puede usar en celulares o cualquier otro dispositivo de recursos limitados.</a:t>
            </a:r>
            <a:endParaRPr/>
          </a:p>
        </p:txBody>
      </p:sp>
      <p:cxnSp>
        <p:nvCxnSpPr>
          <p:cNvPr id="600" name="Google Shape;600;p63"/>
          <p:cNvCxnSpPr/>
          <p:nvPr/>
        </p:nvCxnSpPr>
        <p:spPr>
          <a:xfrm>
            <a:off x="8091122" y="3573735"/>
            <a:ext cx="0" cy="382502"/>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4"/>
        <p:cNvGrpSpPr/>
        <p:nvPr/>
      </p:nvGrpSpPr>
      <p:grpSpPr>
        <a:xfrm>
          <a:off x="0" y="0"/>
          <a:ext cx="0" cy="0"/>
          <a:chOff x="0" y="0"/>
          <a:chExt cx="0" cy="0"/>
        </a:xfrm>
      </p:grpSpPr>
      <p:sp>
        <p:nvSpPr>
          <p:cNvPr id="605" name="Google Shape;605;p64"/>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0D5274"/>
                </a:solidFill>
                <a:latin typeface="Calibri"/>
                <a:ea typeface="Calibri"/>
                <a:cs typeface="Calibri"/>
                <a:sym typeface="Calibri"/>
              </a:rPr>
              <a:t>Proceso Global</a:t>
            </a:r>
            <a:endParaRPr sz="1400" b="0" i="0" u="none" strike="noStrike" cap="none">
              <a:solidFill>
                <a:srgbClr val="000000"/>
              </a:solidFill>
              <a:latin typeface="Arial"/>
              <a:ea typeface="Arial"/>
              <a:cs typeface="Arial"/>
              <a:sym typeface="Arial"/>
            </a:endParaRPr>
          </a:p>
        </p:txBody>
      </p:sp>
      <p:sp>
        <p:nvSpPr>
          <p:cNvPr id="606" name="Google Shape;606;p64"/>
          <p:cNvSpPr txBox="1"/>
          <p:nvPr/>
        </p:nvSpPr>
        <p:spPr>
          <a:xfrm>
            <a:off x="1210962" y="1338802"/>
            <a:ext cx="10981038" cy="369291"/>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s-CO" sz="1800" b="0" i="0" u="none" strike="noStrike" cap="none">
                <a:solidFill>
                  <a:schemeClr val="dk1"/>
                </a:solidFill>
                <a:latin typeface="Arial"/>
                <a:ea typeface="Arial"/>
                <a:cs typeface="Arial"/>
                <a:sym typeface="Arial"/>
              </a:rPr>
              <a:t>Listemos los archivos que vamos a necesitar:</a:t>
            </a:r>
            <a:endParaRPr sz="1800" b="1" i="0" u="none" strike="noStrike" cap="none">
              <a:solidFill>
                <a:schemeClr val="dk1"/>
              </a:solidFill>
              <a:latin typeface="Arial"/>
              <a:ea typeface="Arial"/>
              <a:cs typeface="Arial"/>
              <a:sym typeface="Arial"/>
            </a:endParaRPr>
          </a:p>
        </p:txBody>
      </p:sp>
      <p:sp>
        <p:nvSpPr>
          <p:cNvPr id="607" name="Google Shape;607;p64"/>
          <p:cNvSpPr/>
          <p:nvPr/>
        </p:nvSpPr>
        <p:spPr>
          <a:xfrm>
            <a:off x="1210962" y="1848411"/>
            <a:ext cx="10952860" cy="1323399"/>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600" b="0" i="0" u="none" strike="noStrike" cap="none">
                <a:solidFill>
                  <a:srgbClr val="795E26"/>
                </a:solidFill>
                <a:latin typeface="Courier New"/>
                <a:ea typeface="Courier New"/>
                <a:cs typeface="Courier New"/>
                <a:sym typeface="Courier New"/>
              </a:rPr>
              <a:t>print</a:t>
            </a:r>
            <a:r>
              <a:rPr lang="es-CO" sz="1600" b="0" i="0" u="none" strike="noStrike" cap="none">
                <a:solidFill>
                  <a:srgbClr val="000000"/>
                </a:solidFill>
                <a:latin typeface="Courier New"/>
                <a:ea typeface="Courier New"/>
                <a:cs typeface="Courier New"/>
                <a:sym typeface="Courier New"/>
              </a:rPr>
              <a:t>(</a:t>
            </a:r>
            <a:r>
              <a:rPr lang="es-CO" sz="1600" b="0" i="0" u="none" strike="noStrike" cap="none">
                <a:solidFill>
                  <a:srgbClr val="A31515"/>
                </a:solidFill>
                <a:latin typeface="Courier New"/>
                <a:ea typeface="Courier New"/>
                <a:cs typeface="Courier New"/>
                <a:sym typeface="Courier New"/>
              </a:rPr>
              <a:t>"fine_tune_checkpoint: "</a:t>
            </a:r>
            <a:r>
              <a:rPr lang="es-CO" sz="1600" b="0" i="0" u="none" strike="noStrike" cap="none">
                <a:solidFill>
                  <a:srgbClr val="000000"/>
                </a:solidFill>
                <a:latin typeface="Courier New"/>
                <a:ea typeface="Courier New"/>
                <a:cs typeface="Courier New"/>
                <a:sym typeface="Courier New"/>
              </a:rPr>
              <a:t>+fine_tune_checkpoint)</a:t>
            </a:r>
            <a:endParaRPr/>
          </a:p>
          <a:p>
            <a:pPr marL="0" marR="0" lvl="0" indent="0" algn="l" rtl="0">
              <a:lnSpc>
                <a:spcPct val="100000"/>
              </a:lnSpc>
              <a:spcBef>
                <a:spcPts val="0"/>
              </a:spcBef>
              <a:spcAft>
                <a:spcPts val="0"/>
              </a:spcAft>
              <a:buNone/>
            </a:pPr>
            <a:r>
              <a:rPr lang="es-CO" sz="1600" b="0" i="0" u="none" strike="noStrike" cap="none">
                <a:solidFill>
                  <a:srgbClr val="795E26"/>
                </a:solidFill>
                <a:latin typeface="Courier New"/>
                <a:ea typeface="Courier New"/>
                <a:cs typeface="Courier New"/>
                <a:sym typeface="Courier New"/>
              </a:rPr>
              <a:t>print</a:t>
            </a:r>
            <a:r>
              <a:rPr lang="es-CO" sz="1600" b="0" i="0" u="none" strike="noStrike" cap="none">
                <a:solidFill>
                  <a:srgbClr val="000000"/>
                </a:solidFill>
                <a:latin typeface="Courier New"/>
                <a:ea typeface="Courier New"/>
                <a:cs typeface="Courier New"/>
                <a:sym typeface="Courier New"/>
              </a:rPr>
              <a:t>(</a:t>
            </a:r>
            <a:r>
              <a:rPr lang="es-CO" sz="1600" b="0" i="0" u="none" strike="noStrike" cap="none">
                <a:solidFill>
                  <a:srgbClr val="A31515"/>
                </a:solidFill>
                <a:latin typeface="Courier New"/>
                <a:ea typeface="Courier New"/>
                <a:cs typeface="Courier New"/>
                <a:sym typeface="Courier New"/>
              </a:rPr>
              <a:t>"pb_fname: "</a:t>
            </a:r>
            <a:r>
              <a:rPr lang="es-CO" sz="1600" b="0" i="0" u="none" strike="noStrike" cap="none">
                <a:solidFill>
                  <a:srgbClr val="000000"/>
                </a:solidFill>
                <a:latin typeface="Courier New"/>
                <a:ea typeface="Courier New"/>
                <a:cs typeface="Courier New"/>
                <a:sym typeface="Courier New"/>
              </a:rPr>
              <a:t>+pb_fname)</a:t>
            </a:r>
            <a:endParaRPr/>
          </a:p>
          <a:p>
            <a:pPr marL="0" marR="0" lvl="0" indent="0" algn="l" rtl="0">
              <a:lnSpc>
                <a:spcPct val="100000"/>
              </a:lnSpc>
              <a:spcBef>
                <a:spcPts val="0"/>
              </a:spcBef>
              <a:spcAft>
                <a:spcPts val="0"/>
              </a:spcAft>
              <a:buNone/>
            </a:pPr>
            <a:r>
              <a:rPr lang="es-CO" sz="1600" b="0" i="0" u="none" strike="noStrike" cap="none">
                <a:solidFill>
                  <a:srgbClr val="795E26"/>
                </a:solidFill>
                <a:latin typeface="Courier New"/>
                <a:ea typeface="Courier New"/>
                <a:cs typeface="Courier New"/>
                <a:sym typeface="Courier New"/>
              </a:rPr>
              <a:t>print</a:t>
            </a:r>
            <a:r>
              <a:rPr lang="es-CO" sz="1600" b="0" i="0" u="none" strike="noStrike" cap="none">
                <a:solidFill>
                  <a:srgbClr val="000000"/>
                </a:solidFill>
                <a:latin typeface="Courier New"/>
                <a:ea typeface="Courier New"/>
                <a:cs typeface="Courier New"/>
                <a:sym typeface="Courier New"/>
              </a:rPr>
              <a:t>(</a:t>
            </a:r>
            <a:r>
              <a:rPr lang="es-CO" sz="1600" b="0" i="0" u="none" strike="noStrike" cap="none">
                <a:solidFill>
                  <a:srgbClr val="A31515"/>
                </a:solidFill>
                <a:latin typeface="Courier New"/>
                <a:ea typeface="Courier New"/>
                <a:cs typeface="Courier New"/>
                <a:sym typeface="Courier New"/>
              </a:rPr>
              <a:t>"pipeline_fname: "</a:t>
            </a:r>
            <a:r>
              <a:rPr lang="es-CO" sz="1600" b="0" i="0" u="none" strike="noStrike" cap="none">
                <a:solidFill>
                  <a:srgbClr val="000000"/>
                </a:solidFill>
                <a:latin typeface="Courier New"/>
                <a:ea typeface="Courier New"/>
                <a:cs typeface="Courier New"/>
                <a:sym typeface="Courier New"/>
              </a:rPr>
              <a:t>+pipeline_fname)</a:t>
            </a:r>
            <a:endParaRPr/>
          </a:p>
          <a:p>
            <a:pPr marL="0" marR="0" lvl="0" indent="0" algn="l" rtl="0">
              <a:lnSpc>
                <a:spcPct val="100000"/>
              </a:lnSpc>
              <a:spcBef>
                <a:spcPts val="0"/>
              </a:spcBef>
              <a:spcAft>
                <a:spcPts val="0"/>
              </a:spcAft>
              <a:buNone/>
            </a:pPr>
            <a:r>
              <a:rPr lang="es-CO" sz="1600" b="0" i="0" u="none" strike="noStrike" cap="none">
                <a:solidFill>
                  <a:srgbClr val="795E26"/>
                </a:solidFill>
                <a:latin typeface="Courier New"/>
                <a:ea typeface="Courier New"/>
                <a:cs typeface="Courier New"/>
                <a:sym typeface="Courier New"/>
              </a:rPr>
              <a:t>print</a:t>
            </a:r>
            <a:r>
              <a:rPr lang="es-CO" sz="1600" b="0" i="0" u="none" strike="noStrike" cap="none">
                <a:solidFill>
                  <a:srgbClr val="000000"/>
                </a:solidFill>
                <a:latin typeface="Courier New"/>
                <a:ea typeface="Courier New"/>
                <a:cs typeface="Courier New"/>
                <a:sym typeface="Courier New"/>
              </a:rPr>
              <a:t>(</a:t>
            </a:r>
            <a:r>
              <a:rPr lang="es-CO" sz="1600" b="0" i="0" u="none" strike="noStrike" cap="none">
                <a:solidFill>
                  <a:srgbClr val="A31515"/>
                </a:solidFill>
                <a:latin typeface="Courier New"/>
                <a:ea typeface="Courier New"/>
                <a:cs typeface="Courier New"/>
                <a:sym typeface="Courier New"/>
              </a:rPr>
              <a:t>"model_dir: "</a:t>
            </a:r>
            <a:r>
              <a:rPr lang="es-CO" sz="1600" b="0" i="0" u="none" strike="noStrike" cap="none">
                <a:solidFill>
                  <a:srgbClr val="000000"/>
                </a:solidFill>
                <a:latin typeface="Courier New"/>
                <a:ea typeface="Courier New"/>
                <a:cs typeface="Courier New"/>
                <a:sym typeface="Courier New"/>
              </a:rPr>
              <a:t>+model_dir)</a:t>
            </a:r>
            <a:endParaRPr/>
          </a:p>
          <a:p>
            <a:pPr marL="0" marR="0" lvl="0" indent="0" algn="l" rtl="0">
              <a:lnSpc>
                <a:spcPct val="100000"/>
              </a:lnSpc>
              <a:spcBef>
                <a:spcPts val="0"/>
              </a:spcBef>
              <a:spcAft>
                <a:spcPts val="0"/>
              </a:spcAft>
              <a:buNone/>
            </a:pPr>
            <a:r>
              <a:rPr lang="es-CO" sz="1600" b="0" i="0" u="none" strike="noStrike" cap="none">
                <a:solidFill>
                  <a:srgbClr val="0000FF"/>
                </a:solidFill>
                <a:latin typeface="Courier New"/>
                <a:ea typeface="Courier New"/>
                <a:cs typeface="Courier New"/>
                <a:sym typeface="Courier New"/>
              </a:rPr>
              <a:t>!</a:t>
            </a:r>
            <a:r>
              <a:rPr lang="es-CO" sz="1600" b="0" i="0" u="none" strike="noStrike" cap="none">
                <a:solidFill>
                  <a:srgbClr val="000000"/>
                </a:solidFill>
                <a:latin typeface="Courier New"/>
                <a:ea typeface="Courier New"/>
                <a:cs typeface="Courier New"/>
                <a:sym typeface="Courier New"/>
              </a:rPr>
              <a:t>ls -alh {model_dir}</a:t>
            </a:r>
            <a:endParaRPr/>
          </a:p>
        </p:txBody>
      </p:sp>
      <p:sp>
        <p:nvSpPr>
          <p:cNvPr id="608" name="Google Shape;608;p64"/>
          <p:cNvSpPr txBox="1"/>
          <p:nvPr/>
        </p:nvSpPr>
        <p:spPr>
          <a:xfrm>
            <a:off x="1210962" y="3429000"/>
            <a:ext cx="10981038" cy="369291"/>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s-CO" sz="1800" b="0" i="0" u="none" strike="noStrike" cap="none">
                <a:solidFill>
                  <a:schemeClr val="dk1"/>
                </a:solidFill>
                <a:latin typeface="Arial"/>
                <a:ea typeface="Arial"/>
                <a:cs typeface="Arial"/>
                <a:sym typeface="Arial"/>
              </a:rPr>
              <a:t>Convertir a grafo liviano (tflite):</a:t>
            </a:r>
            <a:endParaRPr sz="1800" b="1" i="0" u="none" strike="noStrike" cap="none">
              <a:solidFill>
                <a:schemeClr val="dk1"/>
              </a:solidFill>
              <a:latin typeface="Arial"/>
              <a:ea typeface="Arial"/>
              <a:cs typeface="Arial"/>
              <a:sym typeface="Arial"/>
            </a:endParaRPr>
          </a:p>
        </p:txBody>
      </p:sp>
      <p:sp>
        <p:nvSpPr>
          <p:cNvPr id="609" name="Google Shape;609;p64"/>
          <p:cNvSpPr/>
          <p:nvPr/>
        </p:nvSpPr>
        <p:spPr>
          <a:xfrm>
            <a:off x="1239140" y="4055481"/>
            <a:ext cx="10952860" cy="1384954"/>
          </a:xfrm>
          <a:prstGeom prst="rect">
            <a:avLst/>
          </a:prstGeom>
          <a:solidFill>
            <a:srgbClr val="FEE599"/>
          </a:solidFill>
          <a:ln>
            <a:noFill/>
          </a:ln>
        </p:spPr>
        <p:txBody>
          <a:bodyPr spcFirstLastPara="1" wrap="square" lIns="91425" tIns="45700" rIns="91425" bIns="45700" anchor="t" anchorCtr="0">
            <a:spAutoFit/>
          </a:bodyPr>
          <a:lstStyle/>
          <a:p>
            <a:r>
              <a:rPr lang="es-CO" sz="1200" dirty="0">
                <a:solidFill>
                  <a:srgbClr val="0000FF"/>
                </a:solidFill>
                <a:latin typeface="Courier New" panose="02070309020205020404" pitchFamily="49" charset="0"/>
              </a:rPr>
              <a:t>!</a:t>
            </a:r>
            <a:r>
              <a:rPr lang="es-CO" sz="1200" dirty="0" err="1">
                <a:latin typeface="Courier New" panose="02070309020205020404" pitchFamily="49" charset="0"/>
              </a:rPr>
              <a:t>python</a:t>
            </a:r>
            <a:r>
              <a:rPr lang="es-CO" sz="1200" dirty="0">
                <a:latin typeface="Courier New" panose="02070309020205020404" pitchFamily="49" charset="0"/>
              </a:rPr>
              <a:t> /</a:t>
            </a:r>
            <a:r>
              <a:rPr lang="es-CO" sz="1200" dirty="0" err="1">
                <a:latin typeface="Courier New" panose="02070309020205020404" pitchFamily="49" charset="0"/>
              </a:rPr>
              <a:t>content</a:t>
            </a:r>
            <a:r>
              <a:rPr lang="es-CO" sz="1200" dirty="0">
                <a:latin typeface="Courier New" panose="02070309020205020404" pitchFamily="49" charset="0"/>
              </a:rPr>
              <a:t>/</a:t>
            </a:r>
            <a:r>
              <a:rPr lang="es-CO" sz="1200" dirty="0" err="1">
                <a:latin typeface="Courier New" panose="02070309020205020404" pitchFamily="49" charset="0"/>
              </a:rPr>
              <a:t>gdrive</a:t>
            </a:r>
            <a:r>
              <a:rPr lang="es-CO" sz="1200" dirty="0">
                <a:latin typeface="Courier New" panose="02070309020205020404" pitchFamily="49" charset="0"/>
              </a:rPr>
              <a:t>/</a:t>
            </a:r>
            <a:r>
              <a:rPr lang="es-CO" sz="1200" dirty="0" err="1">
                <a:latin typeface="Courier New" panose="02070309020205020404" pitchFamily="49" charset="0"/>
              </a:rPr>
              <a:t>My</a:t>
            </a:r>
            <a:r>
              <a:rPr lang="es-CO" sz="1200" dirty="0">
                <a:latin typeface="Courier New" panose="02070309020205020404" pitchFamily="49" charset="0"/>
              </a:rPr>
              <a:t>\ Drive/deteccion_objectos/models/research/object_detection/export_tflite_ssd_graph.py \</a:t>
            </a:r>
          </a:p>
          <a:p>
            <a:r>
              <a:rPr lang="es-CO" sz="1200" dirty="0">
                <a:latin typeface="Courier New" panose="02070309020205020404" pitchFamily="49" charset="0"/>
              </a:rPr>
              <a:t>--</a:t>
            </a:r>
            <a:r>
              <a:rPr lang="es-CO" sz="1200" dirty="0" err="1">
                <a:latin typeface="Courier New" panose="02070309020205020404" pitchFamily="49" charset="0"/>
              </a:rPr>
              <a:t>pipeline_config_path</a:t>
            </a:r>
            <a:r>
              <a:rPr lang="es-CO" sz="1200" dirty="0">
                <a:latin typeface="Courier New" panose="02070309020205020404" pitchFamily="49" charset="0"/>
              </a:rPr>
              <a:t>=/</a:t>
            </a:r>
            <a:r>
              <a:rPr lang="es-CO" sz="1200" dirty="0" err="1">
                <a:latin typeface="Courier New" panose="02070309020205020404" pitchFamily="49" charset="0"/>
              </a:rPr>
              <a:t>content</a:t>
            </a:r>
            <a:r>
              <a:rPr lang="es-CO" sz="1200" dirty="0">
                <a:latin typeface="Courier New" panose="02070309020205020404" pitchFamily="49" charset="0"/>
              </a:rPr>
              <a:t>/</a:t>
            </a:r>
            <a:r>
              <a:rPr lang="es-CO" sz="1200" dirty="0" err="1">
                <a:latin typeface="Courier New" panose="02070309020205020404" pitchFamily="49" charset="0"/>
              </a:rPr>
              <a:t>gdrive</a:t>
            </a:r>
            <a:r>
              <a:rPr lang="es-CO" sz="1200" dirty="0">
                <a:latin typeface="Courier New" panose="02070309020205020404" pitchFamily="49" charset="0"/>
              </a:rPr>
              <a:t>/</a:t>
            </a:r>
            <a:r>
              <a:rPr lang="es-CO" sz="1200" dirty="0" err="1">
                <a:latin typeface="Courier New" panose="02070309020205020404" pitchFamily="49" charset="0"/>
              </a:rPr>
              <a:t>My</a:t>
            </a:r>
            <a:r>
              <a:rPr lang="es-CO" sz="1200" dirty="0">
                <a:latin typeface="Courier New" panose="02070309020205020404" pitchFamily="49" charset="0"/>
              </a:rPr>
              <a:t>\ Drive/</a:t>
            </a:r>
            <a:r>
              <a:rPr lang="es-CO" sz="1200" dirty="0" err="1">
                <a:latin typeface="Courier New" panose="02070309020205020404" pitchFamily="49" charset="0"/>
              </a:rPr>
              <a:t>deteccion_objectos</a:t>
            </a:r>
            <a:r>
              <a:rPr lang="es-CO" sz="1200" dirty="0">
                <a:latin typeface="Courier New" panose="02070309020205020404" pitchFamily="49" charset="0"/>
              </a:rPr>
              <a:t>/</a:t>
            </a:r>
            <a:r>
              <a:rPr lang="es-CO" sz="1200" dirty="0" err="1">
                <a:latin typeface="Courier New" panose="02070309020205020404" pitchFamily="49" charset="0"/>
              </a:rPr>
              <a:t>models</a:t>
            </a:r>
            <a:r>
              <a:rPr lang="es-CO" sz="1200" dirty="0">
                <a:latin typeface="Courier New" panose="02070309020205020404" pitchFamily="49" charset="0"/>
              </a:rPr>
              <a:t>/</a:t>
            </a:r>
            <a:r>
              <a:rPr lang="es-CO" sz="1200" dirty="0" err="1">
                <a:latin typeface="Courier New" panose="02070309020205020404" pitchFamily="49" charset="0"/>
              </a:rPr>
              <a:t>research</a:t>
            </a:r>
            <a:r>
              <a:rPr lang="es-CO" sz="1200" dirty="0">
                <a:latin typeface="Courier New" panose="02070309020205020404" pitchFamily="49" charset="0"/>
              </a:rPr>
              <a:t>/</a:t>
            </a:r>
            <a:r>
              <a:rPr lang="es-CO" sz="1200" dirty="0" err="1">
                <a:latin typeface="Courier New" panose="02070309020205020404" pitchFamily="49" charset="0"/>
              </a:rPr>
              <a:t>object_detection</a:t>
            </a:r>
            <a:r>
              <a:rPr lang="es-CO" sz="1200" dirty="0">
                <a:latin typeface="Courier New" panose="02070309020205020404" pitchFamily="49" charset="0"/>
              </a:rPr>
              <a:t>/</a:t>
            </a:r>
            <a:r>
              <a:rPr lang="es-CO" sz="1200" dirty="0" err="1">
                <a:latin typeface="Courier New" panose="02070309020205020404" pitchFamily="49" charset="0"/>
              </a:rPr>
              <a:t>samples</a:t>
            </a:r>
            <a:r>
              <a:rPr lang="es-CO" sz="1200" dirty="0">
                <a:latin typeface="Courier New" panose="02070309020205020404" pitchFamily="49" charset="0"/>
              </a:rPr>
              <a:t>/</a:t>
            </a:r>
            <a:r>
              <a:rPr lang="es-CO" sz="1200" dirty="0" err="1">
                <a:latin typeface="Courier New" panose="02070309020205020404" pitchFamily="49" charset="0"/>
              </a:rPr>
              <a:t>configs</a:t>
            </a:r>
            <a:r>
              <a:rPr lang="es-CO" sz="1200" dirty="0">
                <a:latin typeface="Courier New" panose="02070309020205020404" pitchFamily="49" charset="0"/>
              </a:rPr>
              <a:t>/ssd_mobilenet_v2_coco.config \</a:t>
            </a:r>
          </a:p>
          <a:p>
            <a:r>
              <a:rPr lang="es-CO" sz="1200" dirty="0">
                <a:latin typeface="Courier New" panose="02070309020205020404" pitchFamily="49" charset="0"/>
              </a:rPr>
              <a:t>--</a:t>
            </a:r>
            <a:r>
              <a:rPr lang="es-CO" sz="1200" dirty="0" err="1">
                <a:latin typeface="Courier New" panose="02070309020205020404" pitchFamily="49" charset="0"/>
              </a:rPr>
              <a:t>trained_checkpoint_prefix</a:t>
            </a:r>
            <a:r>
              <a:rPr lang="es-CO" sz="1200" dirty="0">
                <a:latin typeface="Courier New" panose="02070309020205020404" pitchFamily="49" charset="0"/>
              </a:rPr>
              <a:t>=/</a:t>
            </a:r>
            <a:r>
              <a:rPr lang="es-CO" sz="1200" dirty="0" err="1">
                <a:latin typeface="Courier New" panose="02070309020205020404" pitchFamily="49" charset="0"/>
              </a:rPr>
              <a:t>content</a:t>
            </a:r>
            <a:r>
              <a:rPr lang="es-CO" sz="1200" dirty="0">
                <a:latin typeface="Courier New" panose="02070309020205020404" pitchFamily="49" charset="0"/>
              </a:rPr>
              <a:t>/</a:t>
            </a:r>
            <a:r>
              <a:rPr lang="es-CO" sz="1200" dirty="0" err="1">
                <a:latin typeface="Courier New" panose="02070309020205020404" pitchFamily="49" charset="0"/>
              </a:rPr>
              <a:t>gdrive</a:t>
            </a:r>
            <a:r>
              <a:rPr lang="es-CO" sz="1200" dirty="0">
                <a:latin typeface="Courier New" panose="02070309020205020404" pitchFamily="49" charset="0"/>
              </a:rPr>
              <a:t>/</a:t>
            </a:r>
            <a:r>
              <a:rPr lang="es-CO" sz="1200" dirty="0" err="1">
                <a:latin typeface="Courier New" panose="02070309020205020404" pitchFamily="49" charset="0"/>
              </a:rPr>
              <a:t>My</a:t>
            </a:r>
            <a:r>
              <a:rPr lang="es-CO" sz="1200" dirty="0">
                <a:latin typeface="Courier New" panose="02070309020205020404" pitchFamily="49" charset="0"/>
              </a:rPr>
              <a:t>\ Drive/</a:t>
            </a:r>
            <a:r>
              <a:rPr lang="es-CO" sz="1200" dirty="0" err="1">
                <a:latin typeface="Courier New" panose="02070309020205020404" pitchFamily="49" charset="0"/>
              </a:rPr>
              <a:t>deteccion_objectos</a:t>
            </a:r>
            <a:r>
              <a:rPr lang="es-CO" sz="1200" dirty="0">
                <a:latin typeface="Courier New" panose="02070309020205020404" pitchFamily="49" charset="0"/>
              </a:rPr>
              <a:t>/</a:t>
            </a:r>
            <a:r>
              <a:rPr lang="es-CO" sz="1200" dirty="0" err="1">
                <a:latin typeface="Courier New" panose="02070309020205020404" pitchFamily="49" charset="0"/>
              </a:rPr>
              <a:t>models</a:t>
            </a:r>
            <a:r>
              <a:rPr lang="es-CO" sz="1200" dirty="0">
                <a:latin typeface="Courier New" panose="02070309020205020404" pitchFamily="49" charset="0"/>
              </a:rPr>
              <a:t>/</a:t>
            </a:r>
            <a:r>
              <a:rPr lang="es-CO" sz="1200" dirty="0" err="1">
                <a:latin typeface="Courier New" panose="02070309020205020404" pitchFamily="49" charset="0"/>
              </a:rPr>
              <a:t>research</a:t>
            </a:r>
            <a:r>
              <a:rPr lang="es-CO" sz="1200" dirty="0">
                <a:latin typeface="Courier New" panose="02070309020205020404" pitchFamily="49" charset="0"/>
              </a:rPr>
              <a:t>/training/model.ckpt</a:t>
            </a:r>
            <a:r>
              <a:rPr lang="es-CO" sz="1200" dirty="0">
                <a:solidFill>
                  <a:srgbClr val="09885A"/>
                </a:solidFill>
                <a:latin typeface="Courier New" panose="02070309020205020404" pitchFamily="49" charset="0"/>
              </a:rPr>
              <a:t>-3690</a:t>
            </a:r>
            <a:r>
              <a:rPr lang="es-CO" sz="1200" dirty="0">
                <a:latin typeface="Courier New" panose="02070309020205020404" pitchFamily="49" charset="0"/>
              </a:rPr>
              <a:t> \</a:t>
            </a:r>
          </a:p>
          <a:p>
            <a:r>
              <a:rPr lang="es-CO" sz="1200" dirty="0">
                <a:latin typeface="Courier New" panose="02070309020205020404" pitchFamily="49" charset="0"/>
              </a:rPr>
              <a:t>--</a:t>
            </a:r>
            <a:r>
              <a:rPr lang="es-CO" sz="1200" dirty="0" err="1">
                <a:latin typeface="Courier New" panose="02070309020205020404" pitchFamily="49" charset="0"/>
              </a:rPr>
              <a:t>output_directory</a:t>
            </a:r>
            <a:r>
              <a:rPr lang="es-CO" sz="1200" dirty="0">
                <a:latin typeface="Courier New" panose="02070309020205020404" pitchFamily="49" charset="0"/>
              </a:rPr>
              <a:t>=/</a:t>
            </a:r>
            <a:r>
              <a:rPr lang="es-CO" sz="1200" dirty="0" err="1">
                <a:latin typeface="Courier New" panose="02070309020205020404" pitchFamily="49" charset="0"/>
              </a:rPr>
              <a:t>content</a:t>
            </a:r>
            <a:r>
              <a:rPr lang="es-CO" sz="1200" dirty="0">
                <a:latin typeface="Courier New" panose="02070309020205020404" pitchFamily="49" charset="0"/>
              </a:rPr>
              <a:t>/</a:t>
            </a:r>
            <a:r>
              <a:rPr lang="es-CO" sz="1200" dirty="0" err="1">
                <a:latin typeface="Courier New" panose="02070309020205020404" pitchFamily="49" charset="0"/>
              </a:rPr>
              <a:t>gdrive</a:t>
            </a:r>
            <a:r>
              <a:rPr lang="es-CO" sz="1200" dirty="0">
                <a:latin typeface="Courier New" panose="02070309020205020404" pitchFamily="49" charset="0"/>
              </a:rPr>
              <a:t>/</a:t>
            </a:r>
            <a:r>
              <a:rPr lang="es-CO" sz="1200" dirty="0" err="1">
                <a:latin typeface="Courier New" panose="02070309020205020404" pitchFamily="49" charset="0"/>
              </a:rPr>
              <a:t>My</a:t>
            </a:r>
            <a:r>
              <a:rPr lang="es-CO" sz="1200" dirty="0">
                <a:latin typeface="Courier New" panose="02070309020205020404" pitchFamily="49" charset="0"/>
              </a:rPr>
              <a:t>\ Drive/</a:t>
            </a:r>
            <a:r>
              <a:rPr lang="es-CO" sz="1200" dirty="0" err="1">
                <a:latin typeface="Courier New" panose="02070309020205020404" pitchFamily="49" charset="0"/>
              </a:rPr>
              <a:t>deteccion_objectos</a:t>
            </a:r>
            <a:r>
              <a:rPr lang="es-CO" sz="1200" dirty="0">
                <a:latin typeface="Courier New" panose="02070309020205020404" pitchFamily="49" charset="0"/>
              </a:rPr>
              <a:t>/</a:t>
            </a:r>
            <a:r>
              <a:rPr lang="es-CO" sz="1200" dirty="0" err="1">
                <a:latin typeface="Courier New" panose="02070309020205020404" pitchFamily="49" charset="0"/>
              </a:rPr>
              <a:t>models</a:t>
            </a:r>
            <a:r>
              <a:rPr lang="es-CO" sz="1200" dirty="0">
                <a:latin typeface="Courier New" panose="02070309020205020404" pitchFamily="49" charset="0"/>
              </a:rPr>
              <a:t>/</a:t>
            </a:r>
            <a:r>
              <a:rPr lang="es-CO" sz="1200" dirty="0" err="1">
                <a:latin typeface="Courier New" panose="02070309020205020404" pitchFamily="49" charset="0"/>
              </a:rPr>
              <a:t>research</a:t>
            </a:r>
            <a:r>
              <a:rPr lang="es-CO" sz="1200" dirty="0">
                <a:latin typeface="Courier New" panose="02070309020205020404" pitchFamily="49" charset="0"/>
              </a:rPr>
              <a:t>/</a:t>
            </a:r>
            <a:r>
              <a:rPr lang="es-CO" sz="1200" dirty="0" err="1">
                <a:latin typeface="Courier New" panose="02070309020205020404" pitchFamily="49" charset="0"/>
              </a:rPr>
              <a:t>tflite</a:t>
            </a:r>
            <a:r>
              <a:rPr lang="es-CO" sz="1200" dirty="0">
                <a:latin typeface="Courier New" panose="02070309020205020404" pitchFamily="49" charset="0"/>
              </a:rPr>
              <a:t> \</a:t>
            </a:r>
          </a:p>
          <a:p>
            <a:r>
              <a:rPr lang="es-CO" sz="1200" dirty="0">
                <a:latin typeface="Courier New" panose="02070309020205020404" pitchFamily="49" charset="0"/>
              </a:rPr>
              <a:t>--</a:t>
            </a:r>
            <a:r>
              <a:rPr lang="es-CO" sz="1200" dirty="0" err="1">
                <a:latin typeface="Courier New" panose="02070309020205020404" pitchFamily="49" charset="0"/>
              </a:rPr>
              <a:t>add_postprocessing_op</a:t>
            </a:r>
            <a:r>
              <a:rPr lang="es-CO" sz="1200" dirty="0">
                <a:latin typeface="Courier New" panose="02070309020205020404" pitchFamily="49" charset="0"/>
              </a:rPr>
              <a:t>=true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3"/>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7"/>
        <p:cNvGrpSpPr/>
        <p:nvPr/>
      </p:nvGrpSpPr>
      <p:grpSpPr>
        <a:xfrm>
          <a:off x="0" y="0"/>
          <a:ext cx="0" cy="0"/>
          <a:chOff x="0" y="0"/>
          <a:chExt cx="0" cy="0"/>
        </a:xfrm>
      </p:grpSpPr>
      <p:sp>
        <p:nvSpPr>
          <p:cNvPr id="188" name="Google Shape;188;p4"/>
          <p:cNvSpPr txBox="1"/>
          <p:nvPr/>
        </p:nvSpPr>
        <p:spPr>
          <a:xfrm>
            <a:off x="1500986" y="443163"/>
            <a:ext cx="7111791"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1" i="0" u="none" strike="noStrike" cap="none">
                <a:solidFill>
                  <a:srgbClr val="FFC000"/>
                </a:solidFill>
                <a:latin typeface="Calibri"/>
                <a:ea typeface="Calibri"/>
                <a:cs typeface="Calibri"/>
                <a:sym typeface="Calibri"/>
              </a:rPr>
              <a:t>Preparando el ambiente para entrenamiento</a:t>
            </a:r>
            <a:endParaRPr/>
          </a:p>
        </p:txBody>
      </p:sp>
      <p:sp>
        <p:nvSpPr>
          <p:cNvPr id="189" name="Google Shape;189;p4"/>
          <p:cNvSpPr txBox="1"/>
          <p:nvPr/>
        </p:nvSpPr>
        <p:spPr>
          <a:xfrm>
            <a:off x="1307506" y="1264144"/>
            <a:ext cx="10884493"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CO" sz="2000" b="0" i="0" u="none" strike="noStrike" cap="none">
                <a:solidFill>
                  <a:schemeClr val="dk1"/>
                </a:solidFill>
                <a:latin typeface="Arial"/>
                <a:ea typeface="Arial"/>
                <a:cs typeface="Arial"/>
                <a:sym typeface="Arial"/>
              </a:rPr>
              <a:t>Podemos entrenar en Windows/ Linux o MAC…pero es necesario tener el siguiente hardware:</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Arial"/>
              <a:ea typeface="Arial"/>
              <a:cs typeface="Arial"/>
              <a:sym typeface="Arial"/>
            </a:endParaRPr>
          </a:p>
        </p:txBody>
      </p:sp>
      <p:sp>
        <p:nvSpPr>
          <p:cNvPr id="190" name="Google Shape;190;p4"/>
          <p:cNvSpPr txBox="1"/>
          <p:nvPr/>
        </p:nvSpPr>
        <p:spPr>
          <a:xfrm>
            <a:off x="1266627" y="2025804"/>
            <a:ext cx="6836216" cy="3795577"/>
          </a:xfrm>
          <a:prstGeom prst="rect">
            <a:avLst/>
          </a:prstGeom>
          <a:noFill/>
          <a:ln>
            <a:noFill/>
          </a:ln>
        </p:spPr>
        <p:txBody>
          <a:bodyPr spcFirstLastPara="1" wrap="square" lIns="101875" tIns="50925" rIns="101875" bIns="50925" anchor="t" anchorCtr="0">
            <a:normAutofit/>
          </a:bodyPr>
          <a:lstStyle/>
          <a:p>
            <a:pPr marL="382059" marR="0" lvl="0" indent="-382059" algn="l" rtl="0">
              <a:lnSpc>
                <a:spcPct val="100000"/>
              </a:lnSpc>
              <a:spcBef>
                <a:spcPts val="480"/>
              </a:spcBef>
              <a:spcAft>
                <a:spcPts val="0"/>
              </a:spcAft>
              <a:buClr>
                <a:srgbClr val="3F3F3F"/>
              </a:buClr>
              <a:buSzPts val="2400"/>
              <a:buFont typeface="Arial"/>
              <a:buChar char="•"/>
            </a:pPr>
            <a:r>
              <a:rPr lang="es-CO" sz="2400" b="0" i="0" u="none" strike="noStrike" cap="none">
                <a:solidFill>
                  <a:srgbClr val="3F3F3F"/>
                </a:solidFill>
                <a:latin typeface="Calibri"/>
                <a:ea typeface="Calibri"/>
                <a:cs typeface="Calibri"/>
                <a:sym typeface="Calibri"/>
              </a:rPr>
              <a:t>Una buena CPU: mínimo I7</a:t>
            </a:r>
            <a:endParaRPr sz="1400" b="0" i="0" u="none" strike="noStrike" cap="none">
              <a:solidFill>
                <a:srgbClr val="000000"/>
              </a:solidFill>
              <a:latin typeface="Arial"/>
              <a:ea typeface="Arial"/>
              <a:cs typeface="Arial"/>
              <a:sym typeface="Arial"/>
            </a:endParaRPr>
          </a:p>
          <a:p>
            <a:pPr marL="382059" marR="0" lvl="0" indent="-229659" algn="l" rtl="0">
              <a:lnSpc>
                <a:spcPct val="100000"/>
              </a:lnSpc>
              <a:spcBef>
                <a:spcPts val="480"/>
              </a:spcBef>
              <a:spcAft>
                <a:spcPts val="0"/>
              </a:spcAft>
              <a:buClr>
                <a:schemeClr val="dk1"/>
              </a:buClr>
              <a:buSzPts val="2400"/>
              <a:buFont typeface="Arial"/>
              <a:buNone/>
            </a:pPr>
            <a:endParaRPr sz="2400" b="0" i="0" u="none" strike="noStrike" cap="none">
              <a:solidFill>
                <a:srgbClr val="3F3F3F"/>
              </a:solidFill>
              <a:latin typeface="Calibri"/>
              <a:ea typeface="Calibri"/>
              <a:cs typeface="Calibri"/>
              <a:sym typeface="Calibri"/>
            </a:endParaRPr>
          </a:p>
          <a:p>
            <a:pPr marL="382059" marR="0" lvl="0" indent="-229659" algn="l" rtl="0">
              <a:lnSpc>
                <a:spcPct val="100000"/>
              </a:lnSpc>
              <a:spcBef>
                <a:spcPts val="480"/>
              </a:spcBef>
              <a:spcAft>
                <a:spcPts val="0"/>
              </a:spcAft>
              <a:buClr>
                <a:schemeClr val="dk1"/>
              </a:buClr>
              <a:buSzPts val="2400"/>
              <a:buFont typeface="Arial"/>
              <a:buNone/>
            </a:pPr>
            <a:endParaRPr sz="2400" b="0" i="0" u="none" strike="noStrike" cap="none">
              <a:solidFill>
                <a:srgbClr val="3F3F3F"/>
              </a:solidFill>
              <a:latin typeface="Calibri"/>
              <a:ea typeface="Calibri"/>
              <a:cs typeface="Calibri"/>
              <a:sym typeface="Calibri"/>
            </a:endParaRPr>
          </a:p>
          <a:p>
            <a:pPr marL="382059" marR="0" lvl="0" indent="-382059" algn="l" rtl="0">
              <a:lnSpc>
                <a:spcPct val="100000"/>
              </a:lnSpc>
              <a:spcBef>
                <a:spcPts val="480"/>
              </a:spcBef>
              <a:spcAft>
                <a:spcPts val="0"/>
              </a:spcAft>
              <a:buClr>
                <a:srgbClr val="3F3F3F"/>
              </a:buClr>
              <a:buSzPts val="2400"/>
              <a:buFont typeface="Arial"/>
              <a:buChar char="•"/>
            </a:pPr>
            <a:r>
              <a:rPr lang="es-CO" sz="2400" b="0" i="0" u="none" strike="noStrike" cap="none">
                <a:solidFill>
                  <a:srgbClr val="3F3F3F"/>
                </a:solidFill>
                <a:latin typeface="Calibri"/>
                <a:ea typeface="Calibri"/>
                <a:cs typeface="Calibri"/>
                <a:sym typeface="Calibri"/>
              </a:rPr>
              <a:t>GPU</a:t>
            </a:r>
            <a:endParaRPr sz="1400" b="0" i="0" u="none" strike="noStrike" cap="none">
              <a:solidFill>
                <a:srgbClr val="000000"/>
              </a:solidFill>
              <a:latin typeface="Arial"/>
              <a:ea typeface="Arial"/>
              <a:cs typeface="Arial"/>
              <a:sym typeface="Arial"/>
            </a:endParaRPr>
          </a:p>
          <a:p>
            <a:pPr marL="382059" marR="0" lvl="0" indent="-229659" algn="l" rtl="0">
              <a:lnSpc>
                <a:spcPct val="100000"/>
              </a:lnSpc>
              <a:spcBef>
                <a:spcPts val="480"/>
              </a:spcBef>
              <a:spcAft>
                <a:spcPts val="0"/>
              </a:spcAft>
              <a:buClr>
                <a:schemeClr val="dk1"/>
              </a:buClr>
              <a:buSzPts val="2400"/>
              <a:buFont typeface="Arial"/>
              <a:buNone/>
            </a:pPr>
            <a:endParaRPr sz="2400" b="0" i="0" u="none" strike="noStrike" cap="none">
              <a:solidFill>
                <a:srgbClr val="3F3F3F"/>
              </a:solidFill>
              <a:latin typeface="Calibri"/>
              <a:ea typeface="Calibri"/>
              <a:cs typeface="Calibri"/>
              <a:sym typeface="Calibri"/>
            </a:endParaRPr>
          </a:p>
          <a:p>
            <a:pPr marL="382059" marR="0" lvl="0" indent="-229659" algn="l" rtl="0">
              <a:lnSpc>
                <a:spcPct val="100000"/>
              </a:lnSpc>
              <a:spcBef>
                <a:spcPts val="480"/>
              </a:spcBef>
              <a:spcAft>
                <a:spcPts val="0"/>
              </a:spcAft>
              <a:buClr>
                <a:schemeClr val="dk1"/>
              </a:buClr>
              <a:buSzPts val="2400"/>
              <a:buFont typeface="Arial"/>
              <a:buNone/>
            </a:pPr>
            <a:endParaRPr sz="2400" b="0" i="0" u="none" strike="noStrike" cap="none">
              <a:solidFill>
                <a:srgbClr val="3F3F3F"/>
              </a:solidFill>
              <a:latin typeface="Calibri"/>
              <a:ea typeface="Calibri"/>
              <a:cs typeface="Calibri"/>
              <a:sym typeface="Calibri"/>
            </a:endParaRPr>
          </a:p>
          <a:p>
            <a:pPr marL="382059" marR="0" lvl="0" indent="-382059" algn="l" rtl="0">
              <a:lnSpc>
                <a:spcPct val="100000"/>
              </a:lnSpc>
              <a:spcBef>
                <a:spcPts val="480"/>
              </a:spcBef>
              <a:spcAft>
                <a:spcPts val="0"/>
              </a:spcAft>
              <a:buClr>
                <a:srgbClr val="3F3F3F"/>
              </a:buClr>
              <a:buSzPts val="2400"/>
              <a:buFont typeface="Arial"/>
              <a:buChar char="•"/>
            </a:pPr>
            <a:r>
              <a:rPr lang="es-CO" sz="2400" b="0" i="0" u="none" strike="noStrike" cap="none">
                <a:solidFill>
                  <a:srgbClr val="3F3F3F"/>
                </a:solidFill>
                <a:latin typeface="Calibri"/>
                <a:ea typeface="Calibri"/>
                <a:cs typeface="Calibri"/>
                <a:sym typeface="Calibri"/>
              </a:rPr>
              <a:t>TPU (Tensor Processing Unit)</a:t>
            </a:r>
            <a:endParaRPr sz="1400" b="0" i="0" u="none" strike="noStrike" cap="none">
              <a:solidFill>
                <a:srgbClr val="000000"/>
              </a:solidFill>
              <a:latin typeface="Arial"/>
              <a:ea typeface="Arial"/>
              <a:cs typeface="Arial"/>
              <a:sym typeface="Arial"/>
            </a:endParaRPr>
          </a:p>
        </p:txBody>
      </p:sp>
      <p:pic>
        <p:nvPicPr>
          <p:cNvPr id="191" name="Google Shape;191;p4" descr="https://qph.fs.quoracdn.net/main-qimg-489f66a725879c1fde96d90865b34dfd"/>
          <p:cNvPicPr preferRelativeResize="0"/>
          <p:nvPr/>
        </p:nvPicPr>
        <p:blipFill rotWithShape="1">
          <a:blip r:embed="rId4">
            <a:alphaModFix/>
          </a:blip>
          <a:srcRect l="19928" t="9568" r="14688" b="11047"/>
          <a:stretch/>
        </p:blipFill>
        <p:spPr>
          <a:xfrm>
            <a:off x="5336664" y="4882392"/>
            <a:ext cx="1518672" cy="1527147"/>
          </a:xfrm>
          <a:prstGeom prst="rect">
            <a:avLst/>
          </a:prstGeom>
          <a:noFill/>
          <a:ln>
            <a:noFill/>
          </a:ln>
        </p:spPr>
      </p:pic>
      <p:pic>
        <p:nvPicPr>
          <p:cNvPr id="192" name="Google Shape;192;p4" descr="https://qph.fs.quoracdn.net/main-qimg-4629ef4b3ec067c527513026f4fa0ef1"/>
          <p:cNvPicPr preferRelativeResize="0"/>
          <p:nvPr/>
        </p:nvPicPr>
        <p:blipFill rotWithShape="1">
          <a:blip r:embed="rId5">
            <a:alphaModFix/>
          </a:blip>
          <a:srcRect/>
          <a:stretch/>
        </p:blipFill>
        <p:spPr>
          <a:xfrm>
            <a:off x="5153122" y="1898826"/>
            <a:ext cx="1516267" cy="1057812"/>
          </a:xfrm>
          <a:prstGeom prst="rect">
            <a:avLst/>
          </a:prstGeom>
          <a:noFill/>
          <a:ln>
            <a:noFill/>
          </a:ln>
        </p:spPr>
      </p:pic>
      <p:pic>
        <p:nvPicPr>
          <p:cNvPr id="193" name="Google Shape;193;p4" descr="Un joven rico en el fondo blanco | Vector Premium"/>
          <p:cNvPicPr preferRelativeResize="0"/>
          <p:nvPr/>
        </p:nvPicPr>
        <p:blipFill rotWithShape="1">
          <a:blip r:embed="rId6">
            <a:alphaModFix/>
          </a:blip>
          <a:srcRect/>
          <a:stretch/>
        </p:blipFill>
        <p:spPr>
          <a:xfrm>
            <a:off x="9689762" y="2024452"/>
            <a:ext cx="2495600" cy="4214618"/>
          </a:xfrm>
          <a:prstGeom prst="rect">
            <a:avLst/>
          </a:prstGeom>
          <a:noFill/>
          <a:ln>
            <a:noFill/>
          </a:ln>
        </p:spPr>
      </p:pic>
      <p:pic>
        <p:nvPicPr>
          <p:cNvPr id="194" name="Google Shape;194;p4" descr="Nueva GPU NVIDIA GeForce GTX 780 es Líder en la Industria con las ..."/>
          <p:cNvPicPr preferRelativeResize="0"/>
          <p:nvPr/>
        </p:nvPicPr>
        <p:blipFill rotWithShape="1">
          <a:blip r:embed="rId7">
            <a:alphaModFix/>
          </a:blip>
          <a:srcRect/>
          <a:stretch/>
        </p:blipFill>
        <p:spPr>
          <a:xfrm>
            <a:off x="2495600" y="2956638"/>
            <a:ext cx="1863634" cy="1680183"/>
          </a:xfrm>
          <a:prstGeom prst="rect">
            <a:avLst/>
          </a:prstGeom>
          <a:noFill/>
          <a:ln>
            <a:noFill/>
          </a:ln>
        </p:spPr>
      </p:pic>
      <p:sp>
        <p:nvSpPr>
          <p:cNvPr id="195" name="Google Shape;195;p4"/>
          <p:cNvSpPr txBox="1"/>
          <p:nvPr/>
        </p:nvSpPr>
        <p:spPr>
          <a:xfrm>
            <a:off x="9344298" y="6239070"/>
            <a:ext cx="2847702"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CO" sz="1800" b="1" i="0" u="none" strike="noStrike" cap="none">
                <a:solidFill>
                  <a:srgbClr val="000000"/>
                </a:solidFill>
                <a:latin typeface="Arial"/>
                <a:ea typeface="Arial"/>
                <a:cs typeface="Arial"/>
                <a:sym typeface="Arial"/>
              </a:rPr>
              <a:t>Estudiantes de la </a:t>
            </a:r>
            <a:endParaRPr/>
          </a:p>
          <a:p>
            <a:pPr marL="0" marR="0" lvl="0" indent="0" algn="ctr" rtl="0">
              <a:lnSpc>
                <a:spcPct val="100000"/>
              </a:lnSpc>
              <a:spcBef>
                <a:spcPts val="0"/>
              </a:spcBef>
              <a:spcAft>
                <a:spcPts val="0"/>
              </a:spcAft>
              <a:buNone/>
            </a:pPr>
            <a:r>
              <a:rPr lang="es-CO" sz="1800" b="1" i="0" u="none" strike="noStrike" cap="none">
                <a:solidFill>
                  <a:srgbClr val="000000"/>
                </a:solidFill>
                <a:latin typeface="Arial"/>
                <a:ea typeface="Arial"/>
                <a:cs typeface="Arial"/>
                <a:sym typeface="Arial"/>
              </a:rPr>
              <a:t>USTA</a:t>
            </a:r>
            <a:endParaRPr/>
          </a:p>
        </p:txBody>
      </p:sp>
      <p:cxnSp>
        <p:nvCxnSpPr>
          <p:cNvPr id="196" name="Google Shape;196;p4"/>
          <p:cNvCxnSpPr>
            <a:stCxn id="192" idx="3"/>
          </p:cNvCxnSpPr>
          <p:nvPr/>
        </p:nvCxnSpPr>
        <p:spPr>
          <a:xfrm>
            <a:off x="6669389" y="2427732"/>
            <a:ext cx="984600" cy="783300"/>
          </a:xfrm>
          <a:prstGeom prst="straightConnector1">
            <a:avLst/>
          </a:prstGeom>
          <a:noFill/>
          <a:ln w="9525" cap="flat" cmpd="sng">
            <a:solidFill>
              <a:schemeClr val="dk1"/>
            </a:solidFill>
            <a:prstDash val="solid"/>
            <a:round/>
            <a:headEnd type="none" w="sm" len="sm"/>
            <a:tailEnd type="triangle" w="med" len="med"/>
          </a:ln>
        </p:spPr>
      </p:cxnSp>
      <p:cxnSp>
        <p:nvCxnSpPr>
          <p:cNvPr id="197" name="Google Shape;197;p4"/>
          <p:cNvCxnSpPr>
            <a:stCxn id="194" idx="3"/>
          </p:cNvCxnSpPr>
          <p:nvPr/>
        </p:nvCxnSpPr>
        <p:spPr>
          <a:xfrm>
            <a:off x="4359234" y="3796730"/>
            <a:ext cx="3008100" cy="253800"/>
          </a:xfrm>
          <a:prstGeom prst="straightConnector1">
            <a:avLst/>
          </a:prstGeom>
          <a:noFill/>
          <a:ln w="9525" cap="flat" cmpd="sng">
            <a:solidFill>
              <a:schemeClr val="dk1"/>
            </a:solidFill>
            <a:prstDash val="solid"/>
            <a:round/>
            <a:headEnd type="none" w="sm" len="sm"/>
            <a:tailEnd type="triangle" w="med" len="med"/>
          </a:ln>
        </p:spPr>
      </p:cxnSp>
      <p:cxnSp>
        <p:nvCxnSpPr>
          <p:cNvPr id="198" name="Google Shape;198;p4"/>
          <p:cNvCxnSpPr>
            <a:stCxn id="191" idx="3"/>
          </p:cNvCxnSpPr>
          <p:nvPr/>
        </p:nvCxnSpPr>
        <p:spPr>
          <a:xfrm rot="10800000" flipH="1">
            <a:off x="6855336" y="4972466"/>
            <a:ext cx="572100" cy="673500"/>
          </a:xfrm>
          <a:prstGeom prst="straightConnector1">
            <a:avLst/>
          </a:prstGeom>
          <a:noFill/>
          <a:ln w="9525" cap="flat" cmpd="sng">
            <a:solidFill>
              <a:schemeClr val="dk1"/>
            </a:solidFill>
            <a:prstDash val="solid"/>
            <a:round/>
            <a:headEnd type="none" w="sm" len="sm"/>
            <a:tailEnd type="triangle" w="med" len="med"/>
          </a:ln>
        </p:spPr>
      </p:cxnSp>
      <p:pic>
        <p:nvPicPr>
          <p:cNvPr id="199" name="Google Shape;199;p4" descr="Ordenador Wipoid PC Gaming Dagger"/>
          <p:cNvPicPr preferRelativeResize="0"/>
          <p:nvPr/>
        </p:nvPicPr>
        <p:blipFill rotWithShape="1">
          <a:blip r:embed="rId8">
            <a:alphaModFix/>
          </a:blip>
          <a:srcRect/>
          <a:stretch/>
        </p:blipFill>
        <p:spPr>
          <a:xfrm>
            <a:off x="7206852" y="2895105"/>
            <a:ext cx="2512029" cy="2512029"/>
          </a:xfrm>
          <a:prstGeom prst="rect">
            <a:avLst/>
          </a:prstGeom>
          <a:noFill/>
          <a:ln>
            <a:noFill/>
          </a:ln>
        </p:spPr>
      </p:pic>
      <p:cxnSp>
        <p:nvCxnSpPr>
          <p:cNvPr id="200" name="Google Shape;200;p4"/>
          <p:cNvCxnSpPr>
            <a:stCxn id="199" idx="3"/>
          </p:cNvCxnSpPr>
          <p:nvPr/>
        </p:nvCxnSpPr>
        <p:spPr>
          <a:xfrm rot="10800000">
            <a:off x="9344181" y="4151120"/>
            <a:ext cx="3747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Google Shape;205;p21"/>
          <p:cNvSpPr txBox="1"/>
          <p:nvPr/>
        </p:nvSpPr>
        <p:spPr>
          <a:xfrm>
            <a:off x="1500986" y="443163"/>
            <a:ext cx="7111791"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1" i="0" u="none" strike="noStrike" cap="none">
                <a:solidFill>
                  <a:srgbClr val="FFC000"/>
                </a:solidFill>
                <a:latin typeface="Calibri"/>
                <a:ea typeface="Calibri"/>
                <a:cs typeface="Calibri"/>
                <a:sym typeface="Calibri"/>
              </a:rPr>
              <a:t>Preparando el ambiente para entrenamiento</a:t>
            </a:r>
            <a:endParaRPr/>
          </a:p>
        </p:txBody>
      </p:sp>
      <p:sp>
        <p:nvSpPr>
          <p:cNvPr id="206" name="Google Shape;206;p21"/>
          <p:cNvSpPr txBox="1"/>
          <p:nvPr/>
        </p:nvSpPr>
        <p:spPr>
          <a:xfrm>
            <a:off x="1210962" y="1238188"/>
            <a:ext cx="10981038" cy="258528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1" i="0" u="none" strike="noStrike" cap="none">
                <a:solidFill>
                  <a:schemeClr val="dk1"/>
                </a:solidFill>
                <a:latin typeface="Calibri"/>
                <a:ea typeface="Calibri"/>
                <a:cs typeface="Calibri"/>
                <a:sym typeface="Calibri"/>
              </a:rPr>
              <a:t>Utilizaremos como base el   proyecto:</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a:solidFill>
                <a:srgbClr val="000000"/>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800"/>
              <a:buFont typeface="Arial"/>
              <a:buNone/>
            </a:pPr>
            <a:r>
              <a:rPr lang="es-CO" sz="1800" b="0" i="0" u="sng" strike="noStrike" cap="none">
                <a:solidFill>
                  <a:srgbClr val="000000"/>
                </a:solidFill>
                <a:latin typeface="Arial"/>
                <a:ea typeface="Arial"/>
                <a:cs typeface="Arial"/>
                <a:sym typeface="Arial"/>
                <a:hlinkClick r:id="rId4"/>
              </a:rPr>
              <a:t>https://github.com/tensorflow/models/tree/master/research/object_detection</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CO" sz="1800" b="0" i="0" u="none" strike="noStrike" cap="none">
                <a:solidFill>
                  <a:srgbClr val="000000"/>
                </a:solidFill>
                <a:latin typeface="Arial"/>
                <a:ea typeface="Arial"/>
                <a:cs typeface="Arial"/>
                <a:sym typeface="Arial"/>
              </a:rPr>
              <a:t>Cabe resaltar que funciona únicamente en la versión 1.15 de tensorflow, debemos verificar que se tenga instalado esa versión en el ambiente de trabajo.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7" name="Google Shape;207;p21" descr="https://github.com/tensorflow/models/raw/master/research/object_detection/g3doc/img/kites_detections_output.jpg"/>
          <p:cNvPicPr preferRelativeResize="0"/>
          <p:nvPr/>
        </p:nvPicPr>
        <p:blipFill rotWithShape="1">
          <a:blip r:embed="rId5">
            <a:alphaModFix/>
          </a:blip>
          <a:srcRect/>
          <a:stretch/>
        </p:blipFill>
        <p:spPr>
          <a:xfrm>
            <a:off x="6183195" y="3043451"/>
            <a:ext cx="6008805" cy="3814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1"/>
        <p:cNvGrpSpPr/>
        <p:nvPr/>
      </p:nvGrpSpPr>
      <p:grpSpPr>
        <a:xfrm>
          <a:off x="0" y="0"/>
          <a:ext cx="0" cy="0"/>
          <a:chOff x="0" y="0"/>
          <a:chExt cx="0" cy="0"/>
        </a:xfrm>
      </p:grpSpPr>
      <p:sp>
        <p:nvSpPr>
          <p:cNvPr id="212" name="Google Shape;212;p35"/>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C000"/>
                </a:solidFill>
                <a:latin typeface="Calibri"/>
                <a:ea typeface="Calibri"/>
                <a:cs typeface="Calibri"/>
                <a:sym typeface="Calibri"/>
              </a:rPr>
              <a:t>3.1.  instalar librerías necesarias</a:t>
            </a:r>
            <a:endParaRPr sz="1400" b="0" i="0" u="none" strike="noStrike" cap="none">
              <a:solidFill>
                <a:srgbClr val="000000"/>
              </a:solidFill>
              <a:latin typeface="Arial"/>
              <a:ea typeface="Arial"/>
              <a:cs typeface="Arial"/>
              <a:sym typeface="Arial"/>
            </a:endParaRPr>
          </a:p>
        </p:txBody>
      </p:sp>
      <p:sp>
        <p:nvSpPr>
          <p:cNvPr id="213" name="Google Shape;213;p35"/>
          <p:cNvSpPr txBox="1"/>
          <p:nvPr/>
        </p:nvSpPr>
        <p:spPr>
          <a:xfrm>
            <a:off x="1307506" y="1264144"/>
            <a:ext cx="10884493" cy="31392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CO" sz="1800" b="0" i="0" u="none" strike="noStrike" cap="none">
                <a:solidFill>
                  <a:schemeClr val="dk1"/>
                </a:solidFill>
                <a:latin typeface="Arial"/>
                <a:ea typeface="Arial"/>
                <a:cs typeface="Arial"/>
                <a:sym typeface="Arial"/>
              </a:rPr>
              <a:t>Trabajaremos en Google colaboratory, y necesitaremos hacer algunos cambios en el enterno de ejecución para entrenar un CNN.</a:t>
            </a:r>
            <a:endParaRPr/>
          </a:p>
          <a:p>
            <a:pPr marL="0" marR="0" lvl="0" indent="0" algn="l" rtl="0">
              <a:lnSpc>
                <a:spcPct val="100000"/>
              </a:lnSpc>
              <a:spcBef>
                <a:spcPts val="0"/>
              </a:spcBef>
              <a:spcAft>
                <a:spcPts val="0"/>
              </a:spcAft>
              <a:buClr>
                <a:schemeClr val="dk1"/>
              </a:buClr>
              <a:buSzPts val="20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r>
              <a:rPr lang="es-CO" sz="1800" b="0" i="0" u="none" strike="noStrike" cap="none">
                <a:solidFill>
                  <a:schemeClr val="dk1"/>
                </a:solidFill>
                <a:latin typeface="Calibri"/>
                <a:ea typeface="Calibri"/>
                <a:cs typeface="Calibri"/>
                <a:sym typeface="Calibri"/>
              </a:rPr>
              <a:t>Instalaremos la versión 1.15 de tensorflow (</a:t>
            </a:r>
            <a:r>
              <a:rPr lang="es-CO" sz="1600" b="0" i="1" u="none" strike="noStrike" cap="none">
                <a:solidFill>
                  <a:schemeClr val="dk1"/>
                </a:solidFill>
                <a:latin typeface="Calibri"/>
                <a:ea typeface="Calibri"/>
                <a:cs typeface="Calibri"/>
                <a:sym typeface="Calibri"/>
              </a:rPr>
              <a:t>aunque ya esta la versión 2.2, aun no se ha optimizado el código para trabajar con las versiones 2.x</a:t>
            </a:r>
            <a:r>
              <a:rPr lang="es-CO" sz="1800" b="0" i="0" u="none" strike="noStrike" cap="none">
                <a:solidFill>
                  <a:schemeClr val="dk1"/>
                </a:solidFill>
                <a:latin typeface="Calibri"/>
                <a:ea typeface="Calibri"/>
                <a:cs typeface="Calibri"/>
                <a:sym typeface="Calibri"/>
              </a:rPr>
              <a:t>)</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r>
              <a:rPr lang="es-CO" sz="1800" b="0" i="0" u="none" strike="noStrike" cap="none">
                <a:solidFill>
                  <a:srgbClr val="FF0000"/>
                </a:solidFill>
                <a:latin typeface="Arial"/>
                <a:ea typeface="Arial"/>
                <a:cs typeface="Arial"/>
                <a:sym typeface="Arial"/>
              </a:rPr>
              <a:t>Una vez instalado la versión 1.15, es prudente reiniciar el “entorno de ejecución”</a:t>
            </a:r>
            <a:endParaRPr/>
          </a:p>
          <a:p>
            <a:pPr marL="0" marR="0" lvl="0" indent="0" algn="l" rtl="0">
              <a:lnSpc>
                <a:spcPct val="100000"/>
              </a:lnSpc>
              <a:spcBef>
                <a:spcPts val="0"/>
              </a:spcBef>
              <a:spcAft>
                <a:spcPts val="0"/>
              </a:spcAft>
              <a:buClr>
                <a:schemeClr val="dk1"/>
              </a:buClr>
              <a:buSzPts val="20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s-CO" sz="1800" b="0" i="0" u="none" strike="noStrike" cap="none">
                <a:solidFill>
                  <a:schemeClr val="dk1"/>
                </a:solidFill>
                <a:latin typeface="Arial"/>
                <a:ea typeface="Arial"/>
                <a:cs typeface="Arial"/>
                <a:sym typeface="Arial"/>
              </a:rPr>
              <a:t>Instalaremos unas librerías adicionales que se requieren para trabajar con tensorflow</a:t>
            </a:r>
            <a:endParaRPr sz="1800" b="1" i="0" u="none" strike="noStrike" cap="none">
              <a:solidFill>
                <a:schemeClr val="dk1"/>
              </a:solidFill>
              <a:latin typeface="Arial"/>
              <a:ea typeface="Arial"/>
              <a:cs typeface="Arial"/>
              <a:sym typeface="Arial"/>
            </a:endParaRPr>
          </a:p>
        </p:txBody>
      </p:sp>
      <p:sp>
        <p:nvSpPr>
          <p:cNvPr id="214" name="Google Shape;214;p35"/>
          <p:cNvSpPr/>
          <p:nvPr/>
        </p:nvSpPr>
        <p:spPr>
          <a:xfrm>
            <a:off x="1436547" y="2789784"/>
            <a:ext cx="8301300" cy="307800"/>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pip install tensorflow==</a:t>
            </a:r>
            <a:r>
              <a:rPr lang="es-CO" sz="1400" b="0" i="0" u="none" strike="noStrike" cap="none">
                <a:solidFill>
                  <a:srgbClr val="09885A"/>
                </a:solidFill>
                <a:latin typeface="Courier New"/>
                <a:ea typeface="Courier New"/>
                <a:cs typeface="Courier New"/>
                <a:sym typeface="Courier New"/>
              </a:rPr>
              <a:t>1.15</a:t>
            </a:r>
            <a:endParaRPr sz="1400" b="0" i="0" u="none" strike="noStrike" cap="none">
              <a:solidFill>
                <a:srgbClr val="000000"/>
              </a:solidFill>
              <a:latin typeface="Courier New"/>
              <a:ea typeface="Courier New"/>
              <a:cs typeface="Courier New"/>
              <a:sym typeface="Courier New"/>
            </a:endParaRPr>
          </a:p>
        </p:txBody>
      </p:sp>
      <p:sp>
        <p:nvSpPr>
          <p:cNvPr id="215" name="Google Shape;215;p35"/>
          <p:cNvSpPr/>
          <p:nvPr/>
        </p:nvSpPr>
        <p:spPr>
          <a:xfrm>
            <a:off x="1436552" y="4826715"/>
            <a:ext cx="10755447" cy="1384954"/>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200" b="0" i="0" u="none" strike="noStrike" cap="none">
                <a:solidFill>
                  <a:srgbClr val="0000FF"/>
                </a:solidFill>
                <a:latin typeface="Courier New"/>
                <a:ea typeface="Courier New"/>
                <a:cs typeface="Courier New"/>
                <a:sym typeface="Courier New"/>
              </a:rPr>
              <a:t>!</a:t>
            </a:r>
            <a:r>
              <a:rPr lang="es-CO" sz="1200" b="0" i="0" u="none" strike="noStrike" cap="none">
                <a:solidFill>
                  <a:srgbClr val="000000"/>
                </a:solidFill>
                <a:latin typeface="Courier New"/>
                <a:ea typeface="Courier New"/>
                <a:cs typeface="Courier New"/>
                <a:sym typeface="Courier New"/>
              </a:rPr>
              <a:t>apt-get install -qq protobuf-compiler python-pil python-lxml python-tk </a:t>
            </a:r>
            <a:r>
              <a:rPr lang="es-CO" sz="1200" b="0" i="0" u="none" strike="noStrike" cap="none">
                <a:solidFill>
                  <a:srgbClr val="008000"/>
                </a:solidFill>
                <a:latin typeface="Courier New"/>
                <a:ea typeface="Courier New"/>
                <a:cs typeface="Courier New"/>
                <a:sym typeface="Courier New"/>
              </a:rPr>
              <a:t>#serialización de grafos inferenciales</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00FF"/>
                </a:solidFill>
                <a:latin typeface="Courier New"/>
                <a:ea typeface="Courier New"/>
                <a:cs typeface="Courier New"/>
                <a:sym typeface="Courier New"/>
              </a:rPr>
              <a:t>!</a:t>
            </a:r>
            <a:r>
              <a:rPr lang="es-CO" sz="1200" b="0" i="0" u="none" strike="noStrike" cap="none">
                <a:solidFill>
                  <a:srgbClr val="000000"/>
                </a:solidFill>
                <a:latin typeface="Courier New"/>
                <a:ea typeface="Courier New"/>
                <a:cs typeface="Courier New"/>
                <a:sym typeface="Courier New"/>
              </a:rPr>
              <a:t>pip install -q Cython contextlib2 pillow lxml matplotlib  </a:t>
            </a:r>
            <a:r>
              <a:rPr lang="es-CO" sz="1200" b="0" i="0" u="none" strike="noStrike" cap="none">
                <a:solidFill>
                  <a:srgbClr val="008000"/>
                </a:solidFill>
                <a:latin typeface="Courier New"/>
                <a:ea typeface="Courier New"/>
                <a:cs typeface="Courier New"/>
                <a:sym typeface="Courier New"/>
              </a:rPr>
              <a:t>#librerias para visualizar imagenes</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00FF"/>
                </a:solidFill>
                <a:latin typeface="Courier New"/>
                <a:ea typeface="Courier New"/>
                <a:cs typeface="Courier New"/>
                <a:sym typeface="Courier New"/>
              </a:rPr>
              <a:t>!</a:t>
            </a:r>
            <a:r>
              <a:rPr lang="es-CO" sz="1200" b="0" i="0" u="none" strike="noStrike" cap="none">
                <a:solidFill>
                  <a:srgbClr val="000000"/>
                </a:solidFill>
                <a:latin typeface="Courier New"/>
                <a:ea typeface="Courier New"/>
                <a:cs typeface="Courier New"/>
                <a:sym typeface="Courier New"/>
              </a:rPr>
              <a:t>pip install -q pycocotools  </a:t>
            </a:r>
            <a:r>
              <a:rPr lang="es-CO" sz="1200" b="0" i="0" u="none" strike="noStrike" cap="none">
                <a:solidFill>
                  <a:srgbClr val="008000"/>
                </a:solidFill>
                <a:latin typeface="Courier New"/>
                <a:ea typeface="Courier New"/>
                <a:cs typeface="Courier New"/>
                <a:sym typeface="Courier New"/>
              </a:rPr>
              <a:t>#para trabajar con unas herramientas de http://cocodataset.org/</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00FF"/>
                </a:solidFill>
                <a:latin typeface="Courier New"/>
                <a:ea typeface="Courier New"/>
                <a:cs typeface="Courier New"/>
                <a:sym typeface="Courier New"/>
              </a:rPr>
              <a:t>!</a:t>
            </a:r>
            <a:r>
              <a:rPr lang="es-CO" sz="1200" b="0" i="0" u="none" strike="noStrike" cap="none">
                <a:solidFill>
                  <a:srgbClr val="000000"/>
                </a:solidFill>
                <a:latin typeface="Courier New"/>
                <a:ea typeface="Courier New"/>
                <a:cs typeface="Courier New"/>
                <a:sym typeface="Courier New"/>
              </a:rPr>
              <a:t>pip install -q watermark   </a:t>
            </a:r>
            <a:r>
              <a:rPr lang="es-CO" sz="1200" b="0" i="0" u="none" strike="noStrike" cap="none">
                <a:solidFill>
                  <a:srgbClr val="008000"/>
                </a:solidFill>
                <a:latin typeface="Courier New"/>
                <a:ea typeface="Courier New"/>
                <a:cs typeface="Courier New"/>
                <a:sym typeface="Courier New"/>
              </a:rPr>
              <a:t>#imprimir marcas de fecha y hora, números de versión e información de hardware.</a:t>
            </a:r>
            <a:endParaRPr sz="12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0" name="Google Shape;220;p36"/>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C000"/>
                </a:solidFill>
                <a:latin typeface="Calibri"/>
                <a:ea typeface="Calibri"/>
                <a:cs typeface="Calibri"/>
                <a:sym typeface="Calibri"/>
              </a:rPr>
              <a:t>3.1.  ver librerías instaladas (opcional)</a:t>
            </a:r>
            <a:endParaRPr sz="1400" b="0" i="0" u="none" strike="noStrike" cap="none">
              <a:solidFill>
                <a:srgbClr val="000000"/>
              </a:solidFill>
              <a:latin typeface="Arial"/>
              <a:ea typeface="Arial"/>
              <a:cs typeface="Arial"/>
              <a:sym typeface="Arial"/>
            </a:endParaRPr>
          </a:p>
        </p:txBody>
      </p:sp>
      <p:sp>
        <p:nvSpPr>
          <p:cNvPr id="221" name="Google Shape;221;p36"/>
          <p:cNvSpPr txBox="1"/>
          <p:nvPr/>
        </p:nvSpPr>
        <p:spPr>
          <a:xfrm>
            <a:off x="1307506" y="1264144"/>
            <a:ext cx="10884493"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CO" sz="1800" b="0" i="0" u="none" strike="noStrike" cap="none">
                <a:solidFill>
                  <a:schemeClr val="dk1"/>
                </a:solidFill>
                <a:latin typeface="Arial"/>
                <a:ea typeface="Arial"/>
                <a:cs typeface="Arial"/>
                <a:sym typeface="Arial"/>
              </a:rPr>
              <a:t>Si queremos ver que hardware y software tenemos instalado:</a:t>
            </a:r>
            <a:endParaRPr sz="1800" b="1" i="0" u="none" strike="noStrike" cap="none">
              <a:solidFill>
                <a:schemeClr val="dk1"/>
              </a:solidFill>
              <a:latin typeface="Arial"/>
              <a:ea typeface="Arial"/>
              <a:cs typeface="Arial"/>
              <a:sym typeface="Arial"/>
            </a:endParaRPr>
          </a:p>
        </p:txBody>
      </p:sp>
      <p:sp>
        <p:nvSpPr>
          <p:cNvPr id="222" name="Google Shape;222;p36"/>
          <p:cNvSpPr txBox="1"/>
          <p:nvPr/>
        </p:nvSpPr>
        <p:spPr>
          <a:xfrm>
            <a:off x="1307507" y="3167426"/>
            <a:ext cx="10884493"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CO" sz="1800" b="0" i="0" u="none" strike="noStrike" cap="none">
                <a:solidFill>
                  <a:schemeClr val="dk1"/>
                </a:solidFill>
                <a:latin typeface="Arial"/>
                <a:ea typeface="Arial"/>
                <a:cs typeface="Arial"/>
                <a:sym typeface="Arial"/>
              </a:rPr>
              <a:t>Si queremos ver que la GPU esta activa para tensorflow o no</a:t>
            </a:r>
            <a:endParaRPr sz="1800" b="1" i="0" u="none" strike="noStrike" cap="none">
              <a:solidFill>
                <a:schemeClr val="dk1"/>
              </a:solidFill>
              <a:latin typeface="Arial"/>
              <a:ea typeface="Arial"/>
              <a:cs typeface="Arial"/>
              <a:sym typeface="Arial"/>
            </a:endParaRPr>
          </a:p>
        </p:txBody>
      </p:sp>
      <p:sp>
        <p:nvSpPr>
          <p:cNvPr id="223" name="Google Shape;223;p36"/>
          <p:cNvSpPr/>
          <p:nvPr/>
        </p:nvSpPr>
        <p:spPr>
          <a:xfrm>
            <a:off x="1762218" y="1815722"/>
            <a:ext cx="10429800" cy="1169400"/>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FF"/>
                </a:solidFill>
                <a:latin typeface="Courier New"/>
                <a:ea typeface="Courier New"/>
                <a:cs typeface="Courier New"/>
                <a:sym typeface="Courier New"/>
              </a:rPr>
              <a:t>!</a:t>
            </a:r>
            <a:r>
              <a:rPr lang="es-CO" sz="1400" b="0" i="0" u="none" strike="noStrike" cap="none">
                <a:solidFill>
                  <a:srgbClr val="000000"/>
                </a:solidFill>
                <a:latin typeface="Courier New"/>
                <a:ea typeface="Courier New"/>
                <a:cs typeface="Courier New"/>
                <a:sym typeface="Courier New"/>
              </a:rPr>
              <a:t>python3 --version</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FF"/>
                </a:solidFill>
                <a:latin typeface="Courier New"/>
                <a:ea typeface="Courier New"/>
                <a:cs typeface="Courier New"/>
                <a:sym typeface="Courier New"/>
              </a:rPr>
              <a:t>%load_ext </a:t>
            </a:r>
            <a:r>
              <a:rPr lang="es-CO" sz="1400" b="0" i="0" u="none" strike="noStrike" cap="none">
                <a:solidFill>
                  <a:srgbClr val="000000"/>
                </a:solidFill>
                <a:latin typeface="Courier New"/>
                <a:ea typeface="Courier New"/>
                <a:cs typeface="Courier New"/>
                <a:sym typeface="Courier New"/>
              </a:rPr>
              <a:t>watermark</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795E26"/>
                </a:solidFill>
                <a:latin typeface="Courier New"/>
                <a:ea typeface="Courier New"/>
                <a:cs typeface="Courier New"/>
                <a:sym typeface="Courier New"/>
              </a:rPr>
              <a:t>print</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A31515"/>
                </a:solidFill>
                <a:latin typeface="Courier New"/>
                <a:ea typeface="Courier New"/>
                <a:cs typeface="Courier New"/>
                <a:sym typeface="Courier New"/>
              </a:rPr>
              <a:t>"--Computer vision(hardware)--"</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%watermark</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%watermark -a </a:t>
            </a:r>
            <a:r>
              <a:rPr lang="es-CO" sz="1400" b="0" i="0" u="none" strike="noStrike" cap="none">
                <a:solidFill>
                  <a:srgbClr val="A31515"/>
                </a:solidFill>
                <a:latin typeface="Courier New"/>
                <a:ea typeface="Courier New"/>
                <a:cs typeface="Courier New"/>
                <a:sym typeface="Courier New"/>
              </a:rPr>
              <a:t>"--Computer vision(libraries)--"</a:t>
            </a:r>
            <a:r>
              <a:rPr lang="es-CO" sz="1400" b="0" i="0" u="none" strike="noStrike" cap="none">
                <a:solidFill>
                  <a:srgbClr val="000000"/>
                </a:solidFill>
                <a:latin typeface="Courier New"/>
                <a:ea typeface="Courier New"/>
                <a:cs typeface="Courier New"/>
                <a:sym typeface="Courier New"/>
              </a:rPr>
              <a:t> -u -d -v -p numpy,tensorflow,pycocotools</a:t>
            </a:r>
            <a:endParaRPr sz="1400" b="0" i="0" u="none" strike="noStrike" cap="none">
              <a:solidFill>
                <a:srgbClr val="000000"/>
              </a:solidFill>
              <a:latin typeface="Courier New"/>
              <a:ea typeface="Courier New"/>
              <a:cs typeface="Courier New"/>
              <a:sym typeface="Courier New"/>
            </a:endParaRPr>
          </a:p>
        </p:txBody>
      </p:sp>
      <p:sp>
        <p:nvSpPr>
          <p:cNvPr id="224" name="Google Shape;224;p36"/>
          <p:cNvSpPr/>
          <p:nvPr/>
        </p:nvSpPr>
        <p:spPr>
          <a:xfrm>
            <a:off x="1762244" y="3780710"/>
            <a:ext cx="10429756" cy="1015622"/>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import</a:t>
            </a:r>
            <a:r>
              <a:rPr lang="es-CO" sz="1200" b="0" i="0" u="none" strike="noStrike" cap="none">
                <a:solidFill>
                  <a:srgbClr val="000000"/>
                </a:solidFill>
                <a:latin typeface="Courier New"/>
                <a:ea typeface="Courier New"/>
                <a:cs typeface="Courier New"/>
                <a:sym typeface="Courier New"/>
              </a:rPr>
              <a:t> tensorflow </a:t>
            </a:r>
            <a:r>
              <a:rPr lang="es-CO" sz="1200" b="0" i="0" u="none" strike="noStrike" cap="none">
                <a:solidFill>
                  <a:srgbClr val="AF00DB"/>
                </a:solidFill>
                <a:latin typeface="Courier New"/>
                <a:ea typeface="Courier New"/>
                <a:cs typeface="Courier New"/>
                <a:sym typeface="Courier New"/>
              </a:rPr>
              <a:t>as</a:t>
            </a:r>
            <a:r>
              <a:rPr lang="es-CO" sz="1200" b="0" i="0" u="none" strike="noStrike" cap="none">
                <a:solidFill>
                  <a:srgbClr val="000000"/>
                </a:solidFill>
                <a:latin typeface="Courier New"/>
                <a:ea typeface="Courier New"/>
                <a:cs typeface="Courier New"/>
                <a:sym typeface="Courier New"/>
              </a:rPr>
              <a:t> tf</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device_name = tf.test.gpu_device_name()</a:t>
            </a:r>
            <a:endParaRPr/>
          </a:p>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if</a:t>
            </a:r>
            <a:r>
              <a:rPr lang="es-CO" sz="1200" b="0" i="0" u="none" strike="noStrike" cap="none">
                <a:solidFill>
                  <a:srgbClr val="000000"/>
                </a:solidFill>
                <a:latin typeface="Courier New"/>
                <a:ea typeface="Courier New"/>
                <a:cs typeface="Courier New"/>
                <a:sym typeface="Courier New"/>
              </a:rPr>
              <a:t> device_name != </a:t>
            </a:r>
            <a:r>
              <a:rPr lang="es-CO" sz="1200" b="0" i="0" u="none" strike="noStrike" cap="none">
                <a:solidFill>
                  <a:srgbClr val="A31515"/>
                </a:solidFill>
                <a:latin typeface="Courier New"/>
                <a:ea typeface="Courier New"/>
                <a:cs typeface="Courier New"/>
                <a:sym typeface="Courier New"/>
              </a:rPr>
              <a:t>'/device:GPU:0'</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795E26"/>
                </a:solidFill>
                <a:latin typeface="Courier New"/>
                <a:ea typeface="Courier New"/>
                <a:cs typeface="Courier New"/>
                <a:sym typeface="Courier New"/>
              </a:rPr>
              <a:t>print</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'GPU NO esta activa para el entorno'</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tf.__version__</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37"/>
          <p:cNvSpPr txBox="1"/>
          <p:nvPr/>
        </p:nvSpPr>
        <p:spPr>
          <a:xfrm>
            <a:off x="1614197" y="475862"/>
            <a:ext cx="684866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2800" b="1" i="0" u="none" strike="noStrike" cap="none">
                <a:solidFill>
                  <a:srgbClr val="FFC000"/>
                </a:solidFill>
                <a:latin typeface="Calibri"/>
                <a:ea typeface="Calibri"/>
                <a:cs typeface="Calibri"/>
                <a:sym typeface="Calibri"/>
              </a:rPr>
              <a:t>3.2.  Clonar repositorio de object_detection</a:t>
            </a:r>
            <a:endParaRPr sz="1200" b="0" i="0" u="none" strike="noStrike" cap="none">
              <a:solidFill>
                <a:srgbClr val="000000"/>
              </a:solidFill>
              <a:latin typeface="Arial"/>
              <a:ea typeface="Arial"/>
              <a:cs typeface="Arial"/>
              <a:sym typeface="Arial"/>
            </a:endParaRPr>
          </a:p>
        </p:txBody>
      </p:sp>
      <p:sp>
        <p:nvSpPr>
          <p:cNvPr id="230" name="Google Shape;230;p37"/>
          <p:cNvSpPr txBox="1"/>
          <p:nvPr/>
        </p:nvSpPr>
        <p:spPr>
          <a:xfrm>
            <a:off x="1368281" y="2520269"/>
            <a:ext cx="10884600" cy="70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0" i="0" u="none" strike="noStrike" cap="none">
                <a:solidFill>
                  <a:schemeClr val="dk1"/>
                </a:solidFill>
                <a:latin typeface="Arial"/>
                <a:ea typeface="Arial"/>
                <a:cs typeface="Arial"/>
                <a:sym typeface="Arial"/>
              </a:rPr>
              <a:t>Clonaremos el repositorio de GITHUB </a:t>
            </a:r>
            <a:r>
              <a:rPr lang="es-CO" sz="2000" b="1" i="0" u="none" strike="noStrike" cap="none">
                <a:solidFill>
                  <a:schemeClr val="dk1"/>
                </a:solidFill>
                <a:latin typeface="Arial"/>
                <a:ea typeface="Arial"/>
                <a:cs typeface="Arial"/>
                <a:sym typeface="Arial"/>
              </a:rPr>
              <a:t>object_detection (detección de objetos) </a:t>
            </a:r>
            <a:r>
              <a:rPr lang="es-CO" sz="2000" b="0" i="0" u="none" strike="noStrike" cap="none">
                <a:solidFill>
                  <a:schemeClr val="dk1"/>
                </a:solidFill>
                <a:latin typeface="Arial"/>
                <a:ea typeface="Arial"/>
                <a:cs typeface="Arial"/>
                <a:sym typeface="Arial"/>
              </a:rPr>
              <a:t>:</a:t>
            </a:r>
            <a:endParaRPr/>
          </a:p>
          <a:p>
            <a:pPr marL="0" marR="0" lvl="0" indent="0" algn="ctr" rtl="0">
              <a:lnSpc>
                <a:spcPct val="100000"/>
              </a:lnSpc>
              <a:spcBef>
                <a:spcPts val="0"/>
              </a:spcBef>
              <a:spcAft>
                <a:spcPts val="0"/>
              </a:spcAft>
              <a:buNone/>
            </a:pPr>
            <a:r>
              <a:rPr lang="es-CO" sz="2000" b="0" i="0" u="none" strike="noStrike" cap="none">
                <a:solidFill>
                  <a:schemeClr val="dk1"/>
                </a:solidFill>
                <a:latin typeface="Arial"/>
                <a:ea typeface="Arial"/>
                <a:cs typeface="Arial"/>
                <a:sym typeface="Arial"/>
              </a:rPr>
              <a:t> </a:t>
            </a:r>
            <a:r>
              <a:rPr lang="es-CO" sz="2000" b="0" i="1" u="none" strike="noStrike" cap="none">
                <a:solidFill>
                  <a:schemeClr val="dk1"/>
                </a:solidFill>
                <a:latin typeface="Arial"/>
                <a:ea typeface="Arial"/>
                <a:cs typeface="Arial"/>
                <a:sym typeface="Arial"/>
              </a:rPr>
              <a:t>(</a:t>
            </a:r>
            <a:r>
              <a:rPr lang="es-CO" sz="2000" b="0" i="1" u="sng" strike="noStrike" cap="none">
                <a:solidFill>
                  <a:srgbClr val="000000"/>
                </a:solidFill>
                <a:latin typeface="Arial"/>
                <a:ea typeface="Arial"/>
                <a:cs typeface="Arial"/>
                <a:sym typeface="Arial"/>
                <a:hlinkClick r:id="rId4"/>
              </a:rPr>
              <a:t>https://github.com/tensorflow/models/tree/master/research/object_detection</a:t>
            </a:r>
            <a:r>
              <a:rPr lang="es-CO" sz="2000" b="0" i="1" u="none" strike="noStrike" cap="none">
                <a:solidFill>
                  <a:schemeClr val="dk1"/>
                </a:solidFill>
                <a:latin typeface="Arial"/>
                <a:ea typeface="Arial"/>
                <a:cs typeface="Arial"/>
                <a:sym typeface="Arial"/>
              </a:rPr>
              <a:t>)</a:t>
            </a:r>
            <a:endParaRPr/>
          </a:p>
        </p:txBody>
      </p:sp>
      <p:sp>
        <p:nvSpPr>
          <p:cNvPr id="231" name="Google Shape;231;p37"/>
          <p:cNvSpPr/>
          <p:nvPr/>
        </p:nvSpPr>
        <p:spPr>
          <a:xfrm>
            <a:off x="1674972" y="3280869"/>
            <a:ext cx="10577700" cy="2677500"/>
          </a:xfrm>
          <a:prstGeom prst="rect">
            <a:avLst/>
          </a:prstGeom>
          <a:solidFill>
            <a:srgbClr val="FEE599"/>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Clr>
                <a:schemeClr val="dk1"/>
              </a:buClr>
              <a:buSzPts val="1100"/>
              <a:buFont typeface="Arial"/>
              <a:buNone/>
            </a:pPr>
            <a:r>
              <a:rPr lang="es-CO" sz="1050">
                <a:solidFill>
                  <a:srgbClr val="008000"/>
                </a:solidFill>
                <a:highlight>
                  <a:srgbClr val="FFFFFE"/>
                </a:highlight>
                <a:latin typeface="Courier New"/>
                <a:ea typeface="Courier New"/>
                <a:cs typeface="Courier New"/>
                <a:sym typeface="Courier New"/>
              </a:rPr>
              <a:t>#descargamos el repositorio de object_detection que esta en GITHUB</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CO" sz="1050">
                <a:solidFill>
                  <a:srgbClr val="0000FF"/>
                </a:solidFill>
                <a:highlight>
                  <a:srgbClr val="FFFFFE"/>
                </a:highlight>
                <a:latin typeface="Courier New"/>
                <a:ea typeface="Courier New"/>
                <a:cs typeface="Courier New"/>
                <a:sym typeface="Courier New"/>
              </a:rPr>
              <a:t>%cd </a:t>
            </a:r>
            <a:r>
              <a:rPr lang="es-CO" sz="1050">
                <a:solidFill>
                  <a:schemeClr val="dk1"/>
                </a:solidFill>
                <a:highlight>
                  <a:srgbClr val="FFFFFE"/>
                </a:highlight>
                <a:latin typeface="Courier New"/>
                <a:ea typeface="Courier New"/>
                <a:cs typeface="Courier New"/>
                <a:sym typeface="Courier New"/>
              </a:rPr>
              <a:t>/content/gdrive/My\ Drive/deteccion_objectos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CO" sz="1050">
                <a:solidFill>
                  <a:srgbClr val="0000FF"/>
                </a:solidFill>
                <a:highlight>
                  <a:srgbClr val="FFFFFE"/>
                </a:highlight>
                <a:latin typeface="Courier New"/>
                <a:ea typeface="Courier New"/>
                <a:cs typeface="Courier New"/>
                <a:sym typeface="Courier New"/>
              </a:rPr>
              <a:t>!</a:t>
            </a:r>
            <a:r>
              <a:rPr lang="es-CO" sz="1050">
                <a:solidFill>
                  <a:schemeClr val="dk1"/>
                </a:solidFill>
                <a:highlight>
                  <a:srgbClr val="FFFFFE"/>
                </a:highlight>
                <a:latin typeface="Courier New"/>
                <a:ea typeface="Courier New"/>
                <a:cs typeface="Courier New"/>
                <a:sym typeface="Courier New"/>
              </a:rPr>
              <a:t>git clone --quiet https://github.com/tensorflow/models.git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CO" sz="1050">
                <a:solidFill>
                  <a:srgbClr val="0000FF"/>
                </a:solidFill>
                <a:highlight>
                  <a:srgbClr val="FFFFFE"/>
                </a:highlight>
                <a:latin typeface="Courier New"/>
                <a:ea typeface="Courier New"/>
                <a:cs typeface="Courier New"/>
                <a:sym typeface="Courier New"/>
              </a:rPr>
              <a:t>%cd </a:t>
            </a:r>
            <a:r>
              <a:rPr lang="es-CO" sz="1050">
                <a:solidFill>
                  <a:schemeClr val="dk1"/>
                </a:solidFill>
                <a:highlight>
                  <a:srgbClr val="FFFFFE"/>
                </a:highlight>
                <a:latin typeface="Courier New"/>
                <a:ea typeface="Courier New"/>
                <a:cs typeface="Courier New"/>
                <a:sym typeface="Courier New"/>
              </a:rPr>
              <a:t>/content/gdrive/My\ Drive/deteccion_objectos/models/research</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CO" sz="1050">
                <a:solidFill>
                  <a:srgbClr val="0000FF"/>
                </a:solidFill>
                <a:highlight>
                  <a:srgbClr val="FFFFFE"/>
                </a:highlight>
                <a:latin typeface="Courier New"/>
                <a:ea typeface="Courier New"/>
                <a:cs typeface="Courier New"/>
                <a:sym typeface="Courier New"/>
              </a:rPr>
              <a:t>!</a:t>
            </a:r>
            <a:r>
              <a:rPr lang="es-CO" sz="1050">
                <a:solidFill>
                  <a:schemeClr val="dk1"/>
                </a:solidFill>
                <a:highlight>
                  <a:srgbClr val="FFFFFE"/>
                </a:highlight>
                <a:latin typeface="Courier New"/>
                <a:ea typeface="Courier New"/>
                <a:cs typeface="Courier New"/>
                <a:sym typeface="Courier New"/>
              </a:rPr>
              <a:t>protoc object_detection/protos/*.proto --python_out=.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CO" sz="1050">
                <a:solidFill>
                  <a:srgbClr val="008000"/>
                </a:solidFill>
                <a:highlight>
                  <a:srgbClr val="FFFFFE"/>
                </a:highlight>
                <a:latin typeface="Courier New"/>
                <a:ea typeface="Courier New"/>
                <a:cs typeface="Courier New"/>
                <a:sym typeface="Courier New"/>
              </a:rPr>
              <a:t>#cambiamos la variable de entorno para que sea ahora la del repositorio clonado</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CO" sz="1050">
                <a:solidFill>
                  <a:srgbClr val="AF00DB"/>
                </a:solidFill>
                <a:highlight>
                  <a:srgbClr val="FFFFFE"/>
                </a:highlight>
                <a:latin typeface="Courier New"/>
                <a:ea typeface="Courier New"/>
                <a:cs typeface="Courier New"/>
                <a:sym typeface="Courier New"/>
              </a:rPr>
              <a:t>import</a:t>
            </a:r>
            <a:r>
              <a:rPr lang="es-CO" sz="1050">
                <a:solidFill>
                  <a:schemeClr val="dk1"/>
                </a:solidFill>
                <a:highlight>
                  <a:srgbClr val="FFFFFE"/>
                </a:highlight>
                <a:latin typeface="Courier New"/>
                <a:ea typeface="Courier New"/>
                <a:cs typeface="Courier New"/>
                <a:sym typeface="Courier New"/>
              </a:rPr>
              <a:t> os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CO" sz="1050">
                <a:solidFill>
                  <a:schemeClr val="dk1"/>
                </a:solidFill>
                <a:highlight>
                  <a:srgbClr val="FFFFFE"/>
                </a:highlight>
                <a:latin typeface="Courier New"/>
                <a:ea typeface="Courier New"/>
                <a:cs typeface="Courier New"/>
                <a:sym typeface="Courier New"/>
              </a:rPr>
              <a:t>os.environ[</a:t>
            </a:r>
            <a:r>
              <a:rPr lang="es-CO" sz="1050">
                <a:solidFill>
                  <a:srgbClr val="A31515"/>
                </a:solidFill>
                <a:highlight>
                  <a:srgbClr val="FFFFFE"/>
                </a:highlight>
                <a:latin typeface="Courier New"/>
                <a:ea typeface="Courier New"/>
                <a:cs typeface="Courier New"/>
                <a:sym typeface="Courier New"/>
              </a:rPr>
              <a:t>'PYTHONPATH'</a:t>
            </a:r>
            <a:r>
              <a:rPr lang="es-CO" sz="1050">
                <a:solidFill>
                  <a:schemeClr val="dk1"/>
                </a:solidFill>
                <a:highlight>
                  <a:srgbClr val="FFFFFE"/>
                </a:highlight>
                <a:latin typeface="Courier New"/>
                <a:ea typeface="Courier New"/>
                <a:cs typeface="Courier New"/>
                <a:sym typeface="Courier New"/>
              </a:rPr>
              <a:t>] += </a:t>
            </a:r>
            <a:r>
              <a:rPr lang="es-CO" sz="1050">
                <a:solidFill>
                  <a:srgbClr val="A31515"/>
                </a:solidFill>
                <a:highlight>
                  <a:srgbClr val="FFFFFE"/>
                </a:highlight>
                <a:latin typeface="Courier New"/>
                <a:ea typeface="Courier New"/>
                <a:cs typeface="Courier New"/>
                <a:sym typeface="Courier New"/>
              </a:rPr>
              <a:t>':/content/gdrive/My Drive/deteccion_objectos/models/research/://content/gdrive/My Drive/deteccion_objectos/models/research/slim/'</a:t>
            </a:r>
            <a:endParaRPr sz="1050">
              <a:solidFill>
                <a:srgbClr val="A31515"/>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CO" sz="1050">
                <a:solidFill>
                  <a:srgbClr val="0000FF"/>
                </a:solidFill>
                <a:highlight>
                  <a:srgbClr val="FFFFFE"/>
                </a:highlight>
                <a:latin typeface="Courier New"/>
                <a:ea typeface="Courier New"/>
                <a:cs typeface="Courier New"/>
                <a:sym typeface="Courier New"/>
              </a:rPr>
              <a:t>!</a:t>
            </a:r>
            <a:r>
              <a:rPr lang="es-CO" sz="1050">
                <a:solidFill>
                  <a:schemeClr val="dk1"/>
                </a:solidFill>
                <a:highlight>
                  <a:srgbClr val="FFFFFE"/>
                </a:highlight>
                <a:latin typeface="Courier New"/>
                <a:ea typeface="Courier New"/>
                <a:cs typeface="Courier New"/>
                <a:sym typeface="Courier New"/>
              </a:rPr>
              <a:t>echo $PYTHONPATH</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CO" sz="1050">
                <a:solidFill>
                  <a:srgbClr val="008000"/>
                </a:solidFill>
                <a:highlight>
                  <a:srgbClr val="FFFFFE"/>
                </a:highlight>
                <a:latin typeface="Courier New"/>
                <a:ea typeface="Courier New"/>
                <a:cs typeface="Courier New"/>
                <a:sym typeface="Courier New"/>
              </a:rPr>
              <a:t>#probamos si quedo bien descargado y funcionando el repositorio de object_detection</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CO" sz="1050">
                <a:solidFill>
                  <a:srgbClr val="0000FF"/>
                </a:solidFill>
                <a:highlight>
                  <a:srgbClr val="FFFFFE"/>
                </a:highlight>
                <a:latin typeface="Courier New"/>
                <a:ea typeface="Courier New"/>
                <a:cs typeface="Courier New"/>
                <a:sym typeface="Courier New"/>
              </a:rPr>
              <a:t>!</a:t>
            </a:r>
            <a:r>
              <a:rPr lang="es-CO" sz="1050">
                <a:solidFill>
                  <a:schemeClr val="dk1"/>
                </a:solidFill>
                <a:highlight>
                  <a:srgbClr val="FFFFFE"/>
                </a:highlight>
                <a:latin typeface="Courier New"/>
                <a:ea typeface="Courier New"/>
                <a:cs typeface="Courier New"/>
                <a:sym typeface="Courier New"/>
              </a:rPr>
              <a:t>python object_detection/builders/model_builder_test.py</a:t>
            </a:r>
            <a:endParaRPr sz="1050">
              <a:solidFill>
                <a:schemeClr val="dk1"/>
              </a:solidFill>
              <a:highlight>
                <a:srgbClr val="FFFFFE"/>
              </a:highlight>
              <a:latin typeface="Courier New"/>
              <a:ea typeface="Courier New"/>
              <a:cs typeface="Courier New"/>
              <a:sym typeface="Courier New"/>
            </a:endParaRPr>
          </a:p>
          <a:p>
            <a:pPr marL="0" marR="0" lvl="0" indent="0" algn="l" rtl="0">
              <a:lnSpc>
                <a:spcPct val="100000"/>
              </a:lnSpc>
              <a:spcBef>
                <a:spcPts val="0"/>
              </a:spcBef>
              <a:spcAft>
                <a:spcPts val="0"/>
              </a:spcAft>
              <a:buNone/>
            </a:pPr>
            <a:endParaRPr>
              <a:solidFill>
                <a:srgbClr val="008000"/>
              </a:solidFill>
              <a:latin typeface="Courier New"/>
              <a:ea typeface="Courier New"/>
              <a:cs typeface="Courier New"/>
              <a:sym typeface="Courier New"/>
            </a:endParaRPr>
          </a:p>
        </p:txBody>
      </p:sp>
      <p:sp>
        <p:nvSpPr>
          <p:cNvPr id="232" name="Google Shape;232;p37"/>
          <p:cNvSpPr txBox="1"/>
          <p:nvPr/>
        </p:nvSpPr>
        <p:spPr>
          <a:xfrm>
            <a:off x="1307506" y="6234686"/>
            <a:ext cx="97437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Este repositorio trae consigo todos los archivos que vamos a necesitar para crear el modelo inferencial (grafos) usando una CNN en Deep Learning</a:t>
            </a:r>
            <a:endParaRPr/>
          </a:p>
        </p:txBody>
      </p:sp>
      <p:sp>
        <p:nvSpPr>
          <p:cNvPr id="233" name="Google Shape;233;p37"/>
          <p:cNvSpPr txBox="1"/>
          <p:nvPr/>
        </p:nvSpPr>
        <p:spPr>
          <a:xfrm>
            <a:off x="1368282" y="1237031"/>
            <a:ext cx="10884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CO" sz="2000" b="0" i="0" u="none" strike="noStrike" cap="none">
                <a:solidFill>
                  <a:schemeClr val="dk1"/>
                </a:solidFill>
                <a:latin typeface="Arial"/>
                <a:ea typeface="Arial"/>
                <a:cs typeface="Arial"/>
                <a:sym typeface="Arial"/>
              </a:rPr>
              <a:t>habilitamos el acceso de Google colaboratory a Google drive</a:t>
            </a:r>
            <a:endParaRPr sz="2000" b="1" i="0" u="none" strike="noStrike" cap="none">
              <a:solidFill>
                <a:schemeClr val="dk1"/>
              </a:solidFill>
              <a:latin typeface="Arial"/>
              <a:ea typeface="Arial"/>
              <a:cs typeface="Arial"/>
              <a:sym typeface="Arial"/>
            </a:endParaRPr>
          </a:p>
        </p:txBody>
      </p:sp>
      <p:sp>
        <p:nvSpPr>
          <p:cNvPr id="234" name="Google Shape;234;p37"/>
          <p:cNvSpPr/>
          <p:nvPr/>
        </p:nvSpPr>
        <p:spPr>
          <a:xfrm>
            <a:off x="1629098" y="1887152"/>
            <a:ext cx="10577700" cy="523200"/>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from</a:t>
            </a:r>
            <a:r>
              <a:rPr lang="es-CO" sz="1400" b="0" i="0" u="none" strike="noStrike" cap="none">
                <a:solidFill>
                  <a:srgbClr val="000000"/>
                </a:solidFill>
                <a:latin typeface="Courier New"/>
                <a:ea typeface="Courier New"/>
                <a:cs typeface="Courier New"/>
                <a:sym typeface="Courier New"/>
              </a:rPr>
              <a:t> google.colab </a:t>
            </a: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drive</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drive.mount(</a:t>
            </a:r>
            <a:r>
              <a:rPr lang="es-CO" sz="1400" b="0" i="0" u="none" strike="noStrike" cap="none">
                <a:solidFill>
                  <a:srgbClr val="A31515"/>
                </a:solidFill>
                <a:latin typeface="Courier New"/>
                <a:ea typeface="Courier New"/>
                <a:cs typeface="Courier New"/>
                <a:sym typeface="Courier New"/>
              </a:rPr>
              <a:t>'/content/gdrive'</a:t>
            </a:r>
            <a:r>
              <a:rPr lang="es-CO" sz="1400" b="0" i="0" u="none" strike="noStrike" cap="none">
                <a:solidFill>
                  <a:srgbClr val="000000"/>
                </a:solidFill>
                <a:latin typeface="Courier New"/>
                <a:ea typeface="Courier New"/>
                <a:cs typeface="Courier New"/>
                <a:sym typeface="Courier New"/>
              </a:rPr>
              <a:t>)</a:t>
            </a:r>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8557</Words>
  <Application>Microsoft Office PowerPoint</Application>
  <PresentationFormat>Panorámica</PresentationFormat>
  <Paragraphs>656</Paragraphs>
  <Slides>43</Slides>
  <Notes>43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43</vt:i4>
      </vt:variant>
    </vt:vector>
  </HeadingPairs>
  <TitlesOfParts>
    <vt:vector size="48" baseType="lpstr">
      <vt:lpstr>Arial</vt:lpstr>
      <vt:lpstr>Calibri</vt:lpstr>
      <vt:lpstr>Courier New</vt:lpstr>
      <vt:lpstr>Tema de Office</vt:lpstr>
      <vt:lpstr>2_Tema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Emilia Ines Sandoval Garcia</dc:creator>
  <cp:lastModifiedBy>Luis Fernando Castellanos Guarin</cp:lastModifiedBy>
  <cp:revision>1</cp:revision>
  <dcterms:created xsi:type="dcterms:W3CDTF">2020-01-24T20:50:22Z</dcterms:created>
  <dcterms:modified xsi:type="dcterms:W3CDTF">2020-06-03T01:38:40Z</dcterms:modified>
</cp:coreProperties>
</file>