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361" r:id="rId5"/>
    <p:sldId id="329" r:id="rId6"/>
    <p:sldId id="328" r:id="rId7"/>
    <p:sldId id="358" r:id="rId8"/>
    <p:sldId id="359" r:id="rId9"/>
    <p:sldId id="362" r:id="rId10"/>
    <p:sldId id="363" r:id="rId11"/>
    <p:sldId id="356" r:id="rId12"/>
    <p:sldId id="357" r:id="rId13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336600"/>
    <a:srgbClr val="E4B48C"/>
    <a:srgbClr val="D17F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78" autoAdjust="0"/>
    <p:restoredTop sz="76515" autoAdjust="0"/>
  </p:normalViewPr>
  <p:slideViewPr>
    <p:cSldViewPr>
      <p:cViewPr varScale="1">
        <p:scale>
          <a:sx n="76" d="100"/>
          <a:sy n="76" d="100"/>
        </p:scale>
        <p:origin x="-191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3" d="100"/>
          <a:sy n="73" d="100"/>
        </p:scale>
        <p:origin x="-2076" y="-108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20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notesMaster" Target="notesMasters/notesMaster1.xml"/><Relationship Id="rId15" Type="http://schemas.openxmlformats.org/officeDocument/2006/relationships/handoutMaster" Target="handoutMasters/handout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810" cy="479733"/>
          </a:xfrm>
          <a:prstGeom prst="rect">
            <a:avLst/>
          </a:prstGeom>
        </p:spPr>
        <p:txBody>
          <a:bodyPr vert="horz" lIns="94654" tIns="47327" rIns="94654" bIns="47327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830"/>
            <a:ext cx="3169810" cy="479733"/>
          </a:xfrm>
          <a:prstGeom prst="rect">
            <a:avLst/>
          </a:prstGeom>
        </p:spPr>
        <p:txBody>
          <a:bodyPr vert="horz" lIns="94654" tIns="47327" rIns="94654" bIns="47327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737" y="9119830"/>
            <a:ext cx="3169810" cy="479733"/>
          </a:xfrm>
          <a:prstGeom prst="rect">
            <a:avLst/>
          </a:prstGeom>
        </p:spPr>
        <p:txBody>
          <a:bodyPr vert="horz" lIns="94654" tIns="47327" rIns="94654" bIns="47327" rtlCol="0" anchor="b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B1A498ED-C24A-4796-885F-169971BABB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60558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810" cy="479733"/>
          </a:xfrm>
          <a:prstGeom prst="rect">
            <a:avLst/>
          </a:prstGeom>
        </p:spPr>
        <p:txBody>
          <a:bodyPr vert="horz" lIns="96591" tIns="48296" rIns="96591" bIns="48296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1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737" y="0"/>
            <a:ext cx="3169810" cy="479733"/>
          </a:xfrm>
          <a:prstGeom prst="rect">
            <a:avLst/>
          </a:prstGeom>
        </p:spPr>
        <p:txBody>
          <a:bodyPr vert="horz" lIns="96591" tIns="48296" rIns="96591" bIns="48296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100">
                <a:latin typeface="+mn-lt"/>
              </a:defRPr>
            </a:lvl1pPr>
          </a:lstStyle>
          <a:p>
            <a:pPr>
              <a:defRPr/>
            </a:pPr>
            <a:fld id="{28E76FCF-24F7-4ED2-AC26-90BC831E9A6B}" type="datetimeFigureOut">
              <a:rPr lang="en-US"/>
              <a:pPr>
                <a:defRPr/>
              </a:pPr>
              <a:t>1/11/13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2313"/>
            <a:ext cx="4802188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591" tIns="48296" rIns="96591" bIns="48296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2513" y="4561554"/>
            <a:ext cx="5850176" cy="4319230"/>
          </a:xfrm>
          <a:prstGeom prst="rect">
            <a:avLst/>
          </a:prstGeom>
        </p:spPr>
        <p:txBody>
          <a:bodyPr vert="horz" lIns="96591" tIns="48296" rIns="96591" bIns="48296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830"/>
            <a:ext cx="3169810" cy="479733"/>
          </a:xfrm>
          <a:prstGeom prst="rect">
            <a:avLst/>
          </a:prstGeom>
        </p:spPr>
        <p:txBody>
          <a:bodyPr vert="horz" lIns="96591" tIns="48296" rIns="96591" bIns="48296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1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737" y="9119830"/>
            <a:ext cx="3169810" cy="479733"/>
          </a:xfrm>
          <a:prstGeom prst="rect">
            <a:avLst/>
          </a:prstGeom>
        </p:spPr>
        <p:txBody>
          <a:bodyPr vert="horz" lIns="96591" tIns="48296" rIns="96591" bIns="48296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100">
                <a:latin typeface="+mn-lt"/>
              </a:defRPr>
            </a:lvl1pPr>
          </a:lstStyle>
          <a:p>
            <a:pPr>
              <a:defRPr/>
            </a:pPr>
            <a:fld id="{7CEF3F08-B69E-48B9-9FDB-6D543292A5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66593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b="1" dirty="0" smtClean="0"/>
              <a:t>9:00-9:15 </a:t>
            </a:r>
            <a:r>
              <a:rPr lang="en-US" dirty="0" smtClean="0"/>
              <a:t>(15 min)  --</a:t>
            </a:r>
            <a:r>
              <a:rPr lang="en-US" baseline="0" dirty="0" smtClean="0"/>
              <a:t> Yvonne &amp; Julia</a:t>
            </a:r>
            <a:endParaRPr lang="en-US" dirty="0" smtClean="0"/>
          </a:p>
          <a:p>
            <a:endParaRPr lang="en-US" b="1" dirty="0" smtClean="0"/>
          </a:p>
          <a:p>
            <a:r>
              <a:rPr lang="en-US" b="1" dirty="0" smtClean="0"/>
              <a:t>Welcome Back</a:t>
            </a:r>
            <a:endParaRPr lang="en-US" dirty="0" smtClean="0"/>
          </a:p>
          <a:p>
            <a:pPr lvl="0"/>
            <a:r>
              <a:rPr lang="en-US" dirty="0" smtClean="0"/>
              <a:t>Reintroduce names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CEF3F08-B69E-48B9-9FDB-6D543292A5E4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9:00-9:15 </a:t>
            </a:r>
            <a:r>
              <a:rPr lang="en-US" dirty="0" smtClean="0"/>
              <a:t>(15 min)  --</a:t>
            </a:r>
            <a:r>
              <a:rPr lang="en-US" baseline="0" dirty="0" smtClean="0"/>
              <a:t> Yvonne</a:t>
            </a:r>
            <a:endParaRPr lang="en-US" dirty="0" smtClean="0"/>
          </a:p>
          <a:p>
            <a:endParaRPr lang="en-US" b="1" dirty="0" smtClean="0"/>
          </a:p>
          <a:p>
            <a:r>
              <a:rPr lang="en-US" b="1" dirty="0" smtClean="0"/>
              <a:t>Welcome Back</a:t>
            </a:r>
            <a:endParaRPr lang="en-US" dirty="0" smtClean="0"/>
          </a:p>
          <a:p>
            <a:pPr lvl="0"/>
            <a:r>
              <a:rPr lang="en-US" dirty="0" smtClean="0"/>
              <a:t>Reintroduce names</a:t>
            </a:r>
          </a:p>
          <a:p>
            <a:pPr lvl="0"/>
            <a:r>
              <a:rPr lang="en-US" dirty="0" smtClean="0"/>
              <a:t>Agenda</a:t>
            </a:r>
            <a:r>
              <a:rPr lang="en-US" baseline="0" dirty="0" smtClean="0"/>
              <a:t> Overview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CEF3F08-B69E-48B9-9FDB-6D543292A5E4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9:00-9:15 </a:t>
            </a:r>
            <a:r>
              <a:rPr lang="en-US" dirty="0" smtClean="0"/>
              <a:t>(15 min)  --</a:t>
            </a:r>
            <a:r>
              <a:rPr lang="en-US" baseline="0" dirty="0" smtClean="0"/>
              <a:t> Yvonne</a:t>
            </a:r>
            <a:endParaRPr lang="en-US" dirty="0" smtClean="0"/>
          </a:p>
          <a:p>
            <a:endParaRPr lang="en-US" b="1" dirty="0" smtClean="0"/>
          </a:p>
          <a:p>
            <a:r>
              <a:rPr lang="en-US" b="1" dirty="0" smtClean="0"/>
              <a:t>Welcome Back</a:t>
            </a:r>
            <a:endParaRPr lang="en-US" dirty="0" smtClean="0"/>
          </a:p>
          <a:p>
            <a:pPr lvl="0"/>
            <a:r>
              <a:rPr lang="en-US" baseline="0" dirty="0" smtClean="0"/>
              <a:t>Icebreaker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CEF3F08-B69E-48B9-9FDB-6D543292A5E4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946916"/>
            <a:r>
              <a:rPr lang="en-US" b="1" dirty="0" smtClean="0"/>
              <a:t>9:15-10:00 </a:t>
            </a:r>
            <a:r>
              <a:rPr lang="en-US" b="0" dirty="0" smtClean="0"/>
              <a:t>(45 min) – Yvonne &amp; Julia</a:t>
            </a:r>
            <a:endParaRPr lang="en-US" dirty="0" smtClean="0"/>
          </a:p>
          <a:p>
            <a:endParaRPr lang="en-US" b="1" i="1" dirty="0" smtClean="0"/>
          </a:p>
          <a:p>
            <a:pPr lvl="0">
              <a:buFont typeface="Arial" pitchFamily="34" charset="0"/>
              <a:buChar char="•"/>
            </a:pPr>
            <a:r>
              <a:rPr lang="en-US" dirty="0" smtClean="0"/>
              <a:t>Distribute and review map with walking route</a:t>
            </a:r>
          </a:p>
          <a:p>
            <a:pPr lvl="0">
              <a:buFont typeface="Arial" pitchFamily="34" charset="0"/>
              <a:buChar char="•"/>
            </a:pPr>
            <a:r>
              <a:rPr lang="en-US" dirty="0" smtClean="0"/>
              <a:t>This is meant to be a condensed version of what you would do with youth in your program</a:t>
            </a:r>
          </a:p>
          <a:p>
            <a:pPr lvl="0">
              <a:buFont typeface="Arial" pitchFamily="34" charset="0"/>
              <a:buChar char="•"/>
            </a:pPr>
            <a:r>
              <a:rPr lang="en-US" dirty="0" smtClean="0"/>
              <a:t>Distribute/review list of community assets</a:t>
            </a:r>
          </a:p>
          <a:p>
            <a:pPr lvl="0">
              <a:buFont typeface="Arial" pitchFamily="34" charset="0"/>
              <a:buChar char="•"/>
            </a:pPr>
            <a:endParaRPr lang="en-US" dirty="0" smtClean="0"/>
          </a:p>
          <a:p>
            <a:pPr lvl="0">
              <a:buFont typeface="Arial" pitchFamily="34" charset="0"/>
              <a:buChar char="•"/>
            </a:pPr>
            <a:r>
              <a:rPr lang="en-US" dirty="0" smtClean="0"/>
              <a:t>Julia</a:t>
            </a:r>
            <a:r>
              <a:rPr lang="en-US" baseline="0" dirty="0" smtClean="0"/>
              <a:t> – distribute and review Media Gathering Tool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CEF3F08-B69E-48B9-9FDB-6D543292A5E4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946916"/>
            <a:r>
              <a:rPr lang="en-US" b="1" dirty="0" smtClean="0"/>
              <a:t>9:15-10:00 </a:t>
            </a:r>
            <a:r>
              <a:rPr lang="en-US" b="0" dirty="0" smtClean="0"/>
              <a:t>(45 min) – Yvonne &amp; Julia</a:t>
            </a:r>
            <a:endParaRPr lang="en-US" dirty="0" smtClean="0"/>
          </a:p>
          <a:p>
            <a:endParaRPr lang="en-US" b="1" i="1" dirty="0" smtClean="0"/>
          </a:p>
          <a:p>
            <a:endParaRPr lang="en-US" b="1" i="1" dirty="0" smtClean="0"/>
          </a:p>
          <a:p>
            <a:pPr lvl="0">
              <a:buFont typeface="Arial" pitchFamily="34" charset="0"/>
              <a:buChar char="•"/>
            </a:pPr>
            <a:r>
              <a:rPr lang="en-US" dirty="0" smtClean="0"/>
              <a:t>Review lis</a:t>
            </a:r>
            <a:r>
              <a:rPr lang="en-US" baseline="0" dirty="0" smtClean="0"/>
              <a:t>t of what to bring</a:t>
            </a:r>
            <a:endParaRPr lang="en-US" dirty="0" smtClean="0"/>
          </a:p>
          <a:p>
            <a:pPr lvl="0">
              <a:buFont typeface="Arial" pitchFamily="34" charset="0"/>
              <a:buChar char="•"/>
            </a:pPr>
            <a:r>
              <a:rPr lang="en-US" dirty="0" smtClean="0"/>
              <a:t>Take neighborhood walk, highlighting assets that may be off the walking route</a:t>
            </a:r>
          </a:p>
          <a:p>
            <a:pPr lvl="0">
              <a:buFont typeface="Arial" pitchFamily="34" charset="0"/>
              <a:buChar char="•"/>
            </a:pPr>
            <a:r>
              <a:rPr lang="en-US" dirty="0" smtClean="0"/>
              <a:t>Participants gather media during the walk</a:t>
            </a:r>
          </a:p>
          <a:p>
            <a:pPr lvl="0">
              <a:buFont typeface="Arial" pitchFamily="34" charset="0"/>
              <a:buChar char="•"/>
            </a:pPr>
            <a:endParaRPr lang="en-US" dirty="0" smtClean="0"/>
          </a:p>
          <a:p>
            <a:pPr lvl="0">
              <a:buFont typeface="Arial" pitchFamily="34" charset="0"/>
              <a:buChar char="•"/>
            </a:pPr>
            <a:r>
              <a:rPr lang="en-US" dirty="0" smtClean="0"/>
              <a:t>Along the way discuss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Reviewing safety protocols with kids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Getting additional chaperones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Dividing into teams (writers, photographers, cartographers, etc)</a:t>
            </a:r>
          </a:p>
          <a:p>
            <a:pPr lvl="1">
              <a:buFont typeface="Arial" pitchFamily="34" charset="0"/>
              <a:buChar char="•"/>
            </a:pPr>
            <a:endParaRPr lang="en-US" dirty="0" smtClean="0"/>
          </a:p>
          <a:p>
            <a:endParaRPr lang="en-US" dirty="0" smtClean="0"/>
          </a:p>
          <a:p>
            <a:r>
              <a:rPr lang="en-US" b="1" dirty="0" smtClean="0"/>
              <a:t>10:00-10:10  BREAK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CEF3F08-B69E-48B9-9FDB-6D543292A5E4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10:10 - 10:55 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(40 min)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--</a:t>
            </a:r>
            <a:r>
              <a:rPr lang="en-US" sz="1200" b="1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Julia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Guide participants through transferring their media to web-based applications. Demonstrate with examples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Direct them to flow chart hand-out.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Demo with Phone/camera/web/thimble.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CEF3F08-B69E-48B9-9FDB-6D543292A5E4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10:55 – 12:00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(65 min) – </a:t>
            </a:r>
            <a:r>
              <a:rPr lang="en-US" sz="1200" b="1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Julia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teams, participants have 60 minutes to practice building thimble sites and bringing media into the site.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Julia will demo for the first 30 minutes so participants can follow along.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b="1" dirty="0" smtClean="0"/>
              <a:t>12:00-12:30  LUNCH BREAK</a:t>
            </a:r>
          </a:p>
          <a:p>
            <a:endParaRPr lang="en-US" b="1" dirty="0" smtClean="0"/>
          </a:p>
          <a:p>
            <a:r>
              <a:rPr lang="en-US" b="1" dirty="0" smtClean="0"/>
              <a:t>12:30 – 1:00 (30 min) – Julia</a:t>
            </a:r>
          </a:p>
          <a:p>
            <a:r>
              <a:rPr lang="en-US" b="1" dirty="0" smtClean="0"/>
              <a:t>Sharing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Participants share their work and discuss questions/concerns as a group.</a:t>
            </a:r>
          </a:p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CEF3F08-B69E-48B9-9FDB-6D543292A5E4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1:00  - 1:50  (50 min)  </a:t>
            </a:r>
            <a:r>
              <a:rPr lang="en-US" sz="1200" b="1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Yvonne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25 min:  In site teams participants discuss how they will create focus and structure for the project - how they plan to implement it at their site.  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15 min: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Sites work with their matches to plan for cross site visits.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 min:  Sites report out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CEF3F08-B69E-48B9-9FDB-6D543292A5E4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1:45 - 2:00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(15 min) –</a:t>
            </a:r>
            <a:r>
              <a:rPr lang="en-US" sz="1200" b="1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Yvonne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Closing and Wrap up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b="1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 smtClean="0"/>
              <a:t>Closing activity</a:t>
            </a:r>
            <a:r>
              <a:rPr lang="en-US" b="0" baseline="0" dirty="0" smtClean="0"/>
              <a:t> (5 min):  </a:t>
            </a:r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CEF3F08-B69E-48B9-9FDB-6D543292A5E4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7"/>
          <p:cNvGrpSpPr>
            <a:grpSpLocks/>
          </p:cNvGrpSpPr>
          <p:nvPr userDrawn="1"/>
        </p:nvGrpSpPr>
        <p:grpSpPr bwMode="auto">
          <a:xfrm>
            <a:off x="381000" y="6248400"/>
            <a:ext cx="1752600" cy="555625"/>
            <a:chOff x="5181600" y="4191000"/>
            <a:chExt cx="3600450" cy="1143000"/>
          </a:xfrm>
        </p:grpSpPr>
        <p:pic>
          <p:nvPicPr>
            <p:cNvPr id="6" name="Picture 13" descr="pase logoColor4x3.tif"/>
            <p:cNvPicPr>
              <a:picLocks noChangeAspect="1"/>
            </p:cNvPicPr>
            <p:nvPr/>
          </p:nvPicPr>
          <p:blipFill>
            <a:blip r:embed="rId2" cstate="print"/>
            <a:srcRect l="28572" t="6349" r="28571" b="11111"/>
            <a:stretch>
              <a:fillRect/>
            </a:stretch>
          </p:blipFill>
          <p:spPr bwMode="auto">
            <a:xfrm>
              <a:off x="5181600" y="4191000"/>
              <a:ext cx="685800" cy="990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7" name="Group 15"/>
            <p:cNvGrpSpPr>
              <a:grpSpLocks/>
            </p:cNvGrpSpPr>
            <p:nvPr/>
          </p:nvGrpSpPr>
          <p:grpSpPr bwMode="auto">
            <a:xfrm>
              <a:off x="5562600" y="4724400"/>
              <a:ext cx="3219450" cy="609600"/>
              <a:chOff x="5562600" y="4724400"/>
              <a:chExt cx="3219450" cy="609600"/>
            </a:xfrm>
          </p:grpSpPr>
          <p:pic>
            <p:nvPicPr>
              <p:cNvPr id="8" name="Picture 8" descr="pase_logo_highres_forweb.jpg"/>
              <p:cNvPicPr>
                <a:picLocks noChangeAspect="1"/>
              </p:cNvPicPr>
              <p:nvPr/>
            </p:nvPicPr>
            <p:blipFill>
              <a:blip r:embed="rId3" cstate="print"/>
              <a:srcRect l="30000" t="55103" r="41251" b="26530"/>
              <a:stretch>
                <a:fillRect/>
              </a:stretch>
            </p:blipFill>
            <p:spPr bwMode="auto">
              <a:xfrm>
                <a:off x="5638800" y="4724400"/>
                <a:ext cx="2190750" cy="3810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9" name="Picture 11" descr="pase_logo_highres_forweb.jpg"/>
              <p:cNvPicPr>
                <a:picLocks noChangeAspect="1"/>
              </p:cNvPicPr>
              <p:nvPr/>
            </p:nvPicPr>
            <p:blipFill>
              <a:blip r:embed="rId3" cstate="print"/>
              <a:srcRect l="57750" t="55103" b="26530"/>
              <a:stretch>
                <a:fillRect/>
              </a:stretch>
            </p:blipFill>
            <p:spPr bwMode="auto">
              <a:xfrm>
                <a:off x="5562600" y="4953000"/>
                <a:ext cx="3219450" cy="3810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sp>
        <p:nvSpPr>
          <p:cNvPr id="10" name="Rectangle 20"/>
          <p:cNvSpPr/>
          <p:nvPr userDrawn="1"/>
        </p:nvSpPr>
        <p:spPr>
          <a:xfrm>
            <a:off x="457200" y="304800"/>
            <a:ext cx="8229600" cy="381000"/>
          </a:xfrm>
          <a:prstGeom prst="rect">
            <a:avLst/>
          </a:prstGeom>
          <a:solidFill>
            <a:srgbClr val="D17F3B"/>
          </a:solidFill>
          <a:ln w="12700">
            <a:solidFill>
              <a:srgbClr val="D17F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b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1" name="Picture 4" descr="PASE_theme.logo.jpg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58000" y="304800"/>
            <a:ext cx="1879600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l">
              <a:buNone/>
              <a:defRPr b="1">
                <a:solidFill>
                  <a:srgbClr val="D17F3B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23" name="Text Placeholder 23"/>
          <p:cNvSpPr>
            <a:spLocks noGrp="1"/>
          </p:cNvSpPr>
          <p:nvPr>
            <p:ph type="body" sz="quarter" idx="13"/>
          </p:nvPr>
        </p:nvSpPr>
        <p:spPr>
          <a:xfrm>
            <a:off x="457200" y="304800"/>
            <a:ext cx="6400800" cy="381000"/>
          </a:xfrm>
        </p:spPr>
        <p:txBody>
          <a:bodyPr>
            <a:normAutofit/>
          </a:bodyPr>
          <a:lstStyle>
            <a:lvl1pPr>
              <a:buNone/>
              <a:defRPr sz="1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3"/>
          <p:cNvSpPr/>
          <p:nvPr userDrawn="1"/>
        </p:nvSpPr>
        <p:spPr>
          <a:xfrm>
            <a:off x="457200" y="304800"/>
            <a:ext cx="8229600" cy="381000"/>
          </a:xfrm>
          <a:prstGeom prst="rect">
            <a:avLst/>
          </a:prstGeom>
          <a:solidFill>
            <a:srgbClr val="D17F3B"/>
          </a:solidFill>
          <a:ln w="12700">
            <a:solidFill>
              <a:srgbClr val="D17F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b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Picture 4" descr="PASE_theme.logo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0" y="304800"/>
            <a:ext cx="1879600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Slide Number Placeholder 22"/>
          <p:cNvSpPr txBox="1">
            <a:spLocks/>
          </p:cNvSpPr>
          <p:nvPr userDrawn="1"/>
        </p:nvSpPr>
        <p:spPr>
          <a:xfrm>
            <a:off x="8458200" y="6356350"/>
            <a:ext cx="457200" cy="501650"/>
          </a:xfrm>
          <a:prstGeom prst="rect">
            <a:avLst/>
          </a:prstGeom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119896A6-13D9-4415-BB44-6EB97B652350}" type="slidenum">
              <a:rPr lang="en-US" sz="1400">
                <a:solidFill>
                  <a:schemeClr val="tx1">
                    <a:tint val="75000"/>
                  </a:schemeClr>
                </a:solidFill>
                <a:latin typeface="+mn-lt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400" dirty="0">
              <a:solidFill>
                <a:schemeClr val="tx1">
                  <a:tint val="75000"/>
                </a:schemeClr>
              </a:solidFill>
              <a:latin typeface="+mn-lt"/>
            </a:endParaRPr>
          </a:p>
        </p:txBody>
      </p:sp>
      <p:grpSp>
        <p:nvGrpSpPr>
          <p:cNvPr id="8" name="Group 17"/>
          <p:cNvGrpSpPr>
            <a:grpSpLocks/>
          </p:cNvGrpSpPr>
          <p:nvPr userDrawn="1"/>
        </p:nvGrpSpPr>
        <p:grpSpPr bwMode="auto">
          <a:xfrm>
            <a:off x="381000" y="6248400"/>
            <a:ext cx="1752600" cy="555625"/>
            <a:chOff x="5181600" y="4191000"/>
            <a:chExt cx="3600450" cy="1143000"/>
          </a:xfrm>
        </p:grpSpPr>
        <p:pic>
          <p:nvPicPr>
            <p:cNvPr id="9" name="Picture 13" descr="pase logoColor4x3.tif"/>
            <p:cNvPicPr>
              <a:picLocks noChangeAspect="1"/>
            </p:cNvPicPr>
            <p:nvPr/>
          </p:nvPicPr>
          <p:blipFill>
            <a:blip r:embed="rId3" cstate="print"/>
            <a:srcRect l="28572" t="6349" r="28571" b="11111"/>
            <a:stretch>
              <a:fillRect/>
            </a:stretch>
          </p:blipFill>
          <p:spPr bwMode="auto">
            <a:xfrm>
              <a:off x="5181600" y="4191000"/>
              <a:ext cx="685800" cy="990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10" name="Group 15"/>
            <p:cNvGrpSpPr>
              <a:grpSpLocks/>
            </p:cNvGrpSpPr>
            <p:nvPr/>
          </p:nvGrpSpPr>
          <p:grpSpPr bwMode="auto">
            <a:xfrm>
              <a:off x="5562600" y="4724400"/>
              <a:ext cx="3219450" cy="609600"/>
              <a:chOff x="5562600" y="4724400"/>
              <a:chExt cx="3219450" cy="609600"/>
            </a:xfrm>
          </p:grpSpPr>
          <p:pic>
            <p:nvPicPr>
              <p:cNvPr id="11" name="Picture 8" descr="pase_logo_highres_forweb.jpg"/>
              <p:cNvPicPr>
                <a:picLocks noChangeAspect="1"/>
              </p:cNvPicPr>
              <p:nvPr/>
            </p:nvPicPr>
            <p:blipFill>
              <a:blip r:embed="rId4" cstate="print"/>
              <a:srcRect l="30000" t="55103" r="41251" b="26530"/>
              <a:stretch>
                <a:fillRect/>
              </a:stretch>
            </p:blipFill>
            <p:spPr bwMode="auto">
              <a:xfrm>
                <a:off x="5638800" y="4724400"/>
                <a:ext cx="2190750" cy="3810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2" name="Picture 10" descr="pase_logo_highres_forweb.jpg"/>
              <p:cNvPicPr>
                <a:picLocks noChangeAspect="1"/>
              </p:cNvPicPr>
              <p:nvPr/>
            </p:nvPicPr>
            <p:blipFill>
              <a:blip r:embed="rId4" cstate="print"/>
              <a:srcRect l="57750" t="55103" b="26530"/>
              <a:stretch>
                <a:fillRect/>
              </a:stretch>
            </p:blipFill>
            <p:spPr bwMode="auto">
              <a:xfrm>
                <a:off x="5562600" y="4953000"/>
                <a:ext cx="3219450" cy="3810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762000"/>
            <a:ext cx="2057400" cy="5364163"/>
          </a:xfrm>
        </p:spPr>
        <p:txBody>
          <a:bodyPr vert="eaVert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62000"/>
            <a:ext cx="6019800" cy="53641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" name="Text Placeholder 23"/>
          <p:cNvSpPr>
            <a:spLocks noGrp="1"/>
          </p:cNvSpPr>
          <p:nvPr>
            <p:ph type="body" sz="quarter" idx="13"/>
          </p:nvPr>
        </p:nvSpPr>
        <p:spPr>
          <a:xfrm>
            <a:off x="457200" y="304800"/>
            <a:ext cx="6400800" cy="381000"/>
          </a:xfrm>
        </p:spPr>
        <p:txBody>
          <a:bodyPr>
            <a:normAutofit/>
          </a:bodyPr>
          <a:lstStyle>
            <a:lvl1pPr>
              <a:buNone/>
              <a:defRPr sz="1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xfrm>
            <a:off x="1162050" y="6243638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3A7A8D3F-1A87-4C07-8007-10EC49286DED}" type="datetime1">
              <a:rPr lang="en-US"/>
              <a:pPr>
                <a:defRPr/>
              </a:pPr>
              <a:t>1/11/13</a:t>
            </a:fld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xfrm>
            <a:off x="3657600" y="6243638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82B6FBE7-DDA9-4560-A5A9-17F18AD8A0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xfrm>
            <a:off x="1162050" y="6243638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xfrm>
            <a:off x="3657600" y="6243638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Understanding Leadership Styles Workshop (PASE-Nov 2005)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0AB55A4D-3ADC-494F-B6AB-BC0AEB40838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pase logoColor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58200" y="5562600"/>
            <a:ext cx="492125" cy="105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1162050" y="6243638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57600" y="6243638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Understanding Leadership Styles Workshop (PASE-Nov 2005)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106E2897-2DAD-4E28-B43A-08F709F9DED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pase logoColor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58200" y="5562600"/>
            <a:ext cx="492125" cy="105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1162050" y="6243638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57600" y="6243638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Understanding Leadership Styles Workshop (PASE-Nov 2005)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1F103C73-EE68-4B3F-86FC-2E4139F26F5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pase logoColor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58200" y="5562600"/>
            <a:ext cx="492125" cy="105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1162050" y="6243638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57600" y="6243638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Understanding Leadership Styles Workshop (PASE-Nov 2005)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2BAD30FC-F465-417B-A216-A21F3410C6B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pase logoColor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58200" y="5562600"/>
            <a:ext cx="492125" cy="105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1162050" y="6243638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57600" y="6243638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Understanding Leadership Styles Workshop (PASE-Nov 2005)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D4CD3ED1-CFB9-4D9F-9BE1-B91F2A56CB1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pase logoColor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58200" y="5562600"/>
            <a:ext cx="492125" cy="105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1162050" y="6243638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57600" y="6243638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Understanding Leadership Styles Workshop (PASE-Nov 2005)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593C4798-E344-4000-9A2A-E50BB3EAE71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pase logoColor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58200" y="5562600"/>
            <a:ext cx="492125" cy="105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1162050" y="6243638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57600" y="6243638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Understanding Leadership Styles Workshop (PASE-Nov 2005)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2273C3A4-79FE-4FF6-BE73-C3BD782B988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pase logoColor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58200" y="5562600"/>
            <a:ext cx="492125" cy="105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1162050" y="6243638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57600" y="6243638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Understanding Leadership Styles Workshop (PASE-Nov 2005)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5D2487C6-EB47-4557-A492-E550BC5E7D0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7"/>
          <p:cNvGrpSpPr>
            <a:grpSpLocks/>
          </p:cNvGrpSpPr>
          <p:nvPr userDrawn="1"/>
        </p:nvGrpSpPr>
        <p:grpSpPr bwMode="auto">
          <a:xfrm>
            <a:off x="381000" y="6248400"/>
            <a:ext cx="1752600" cy="555625"/>
            <a:chOff x="5181600" y="4191000"/>
            <a:chExt cx="3600450" cy="1143000"/>
          </a:xfrm>
        </p:grpSpPr>
        <p:pic>
          <p:nvPicPr>
            <p:cNvPr id="5" name="Picture 13" descr="pase logoColor4x3.tif"/>
            <p:cNvPicPr>
              <a:picLocks noChangeAspect="1"/>
            </p:cNvPicPr>
            <p:nvPr/>
          </p:nvPicPr>
          <p:blipFill>
            <a:blip r:embed="rId2" cstate="print"/>
            <a:srcRect l="28572" t="6349" r="28571" b="11111"/>
            <a:stretch>
              <a:fillRect/>
            </a:stretch>
          </p:blipFill>
          <p:spPr bwMode="auto">
            <a:xfrm>
              <a:off x="5181600" y="4191000"/>
              <a:ext cx="685800" cy="990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6" name="Group 15"/>
            <p:cNvGrpSpPr>
              <a:grpSpLocks/>
            </p:cNvGrpSpPr>
            <p:nvPr/>
          </p:nvGrpSpPr>
          <p:grpSpPr bwMode="auto">
            <a:xfrm>
              <a:off x="5562600" y="4724400"/>
              <a:ext cx="3219450" cy="609600"/>
              <a:chOff x="5562600" y="4724400"/>
              <a:chExt cx="3219450" cy="609600"/>
            </a:xfrm>
          </p:grpSpPr>
          <p:pic>
            <p:nvPicPr>
              <p:cNvPr id="7" name="Picture 8" descr="pase_logo_highres_forweb.jpg"/>
              <p:cNvPicPr>
                <a:picLocks noChangeAspect="1"/>
              </p:cNvPicPr>
              <p:nvPr/>
            </p:nvPicPr>
            <p:blipFill>
              <a:blip r:embed="rId3" cstate="print"/>
              <a:srcRect l="30000" t="55103" r="41251" b="26530"/>
              <a:stretch>
                <a:fillRect/>
              </a:stretch>
            </p:blipFill>
            <p:spPr bwMode="auto">
              <a:xfrm>
                <a:off x="5638800" y="4724400"/>
                <a:ext cx="2190750" cy="3810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8" name="Picture 11" descr="pase_logo_highres_forweb.jpg"/>
              <p:cNvPicPr>
                <a:picLocks noChangeAspect="1"/>
              </p:cNvPicPr>
              <p:nvPr/>
            </p:nvPicPr>
            <p:blipFill>
              <a:blip r:embed="rId3" cstate="print"/>
              <a:srcRect l="57750" t="55103" b="26530"/>
              <a:stretch>
                <a:fillRect/>
              </a:stretch>
            </p:blipFill>
            <p:spPr bwMode="auto">
              <a:xfrm>
                <a:off x="5562600" y="4953000"/>
                <a:ext cx="3219450" cy="3810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sp>
        <p:nvSpPr>
          <p:cNvPr id="9" name="Rectangle 7"/>
          <p:cNvSpPr/>
          <p:nvPr userDrawn="1"/>
        </p:nvSpPr>
        <p:spPr>
          <a:xfrm>
            <a:off x="457200" y="304800"/>
            <a:ext cx="8229600" cy="381000"/>
          </a:xfrm>
          <a:prstGeom prst="rect">
            <a:avLst/>
          </a:prstGeom>
          <a:solidFill>
            <a:srgbClr val="D17F3B"/>
          </a:solidFill>
          <a:ln w="12700">
            <a:solidFill>
              <a:srgbClr val="D17F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b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1" name="Picture 4" descr="PASE_theme.logo.jpg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58000" y="304800"/>
            <a:ext cx="1879600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6556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Text Placeholder 23"/>
          <p:cNvSpPr>
            <a:spLocks noGrp="1"/>
          </p:cNvSpPr>
          <p:nvPr>
            <p:ph type="body" sz="quarter" idx="13"/>
          </p:nvPr>
        </p:nvSpPr>
        <p:spPr>
          <a:xfrm>
            <a:off x="457200" y="304800"/>
            <a:ext cx="6400800" cy="381000"/>
          </a:xfrm>
        </p:spPr>
        <p:txBody>
          <a:bodyPr>
            <a:normAutofit/>
          </a:bodyPr>
          <a:lstStyle>
            <a:lvl1pPr>
              <a:buNone/>
              <a:defRPr sz="1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pase logoColor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58200" y="5562600"/>
            <a:ext cx="492125" cy="105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1162050" y="6243638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57600" y="6243638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Understanding Leadership Styles Workshop (PASE-Nov 2005)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76A3D695-20FD-4213-A670-5E2656766B6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0"/>
          <p:cNvSpPr/>
          <p:nvPr userDrawn="1"/>
        </p:nvSpPr>
        <p:spPr>
          <a:xfrm>
            <a:off x="457200" y="304800"/>
            <a:ext cx="8229600" cy="381000"/>
          </a:xfrm>
          <a:prstGeom prst="rect">
            <a:avLst/>
          </a:prstGeom>
          <a:solidFill>
            <a:srgbClr val="D17F3B"/>
          </a:solidFill>
          <a:ln w="12700">
            <a:solidFill>
              <a:srgbClr val="D17F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n-US" sz="1300" b="1" dirty="0" smtClean="0">
                <a:latin typeface="Arial"/>
                <a:ea typeface="Times New Roman"/>
              </a:rPr>
              <a:t>Brooklyn Explorers Program</a:t>
            </a:r>
            <a:r>
              <a:rPr lang="en-US" sz="1300" b="1" baseline="0" dirty="0" smtClean="0">
                <a:latin typeface="Arial"/>
                <a:ea typeface="Times New Roman"/>
              </a:rPr>
              <a:t> Training – Day 2:  January 17, 2013</a:t>
            </a:r>
            <a:endParaRPr lang="en-US" sz="1300" b="1" dirty="0">
              <a:latin typeface="Times New Roman"/>
              <a:ea typeface="Times New Roman"/>
            </a:endParaRPr>
          </a:p>
        </p:txBody>
      </p:sp>
      <p:grpSp>
        <p:nvGrpSpPr>
          <p:cNvPr id="3" name="Group 17"/>
          <p:cNvGrpSpPr>
            <a:grpSpLocks/>
          </p:cNvGrpSpPr>
          <p:nvPr userDrawn="1"/>
        </p:nvGrpSpPr>
        <p:grpSpPr bwMode="auto">
          <a:xfrm>
            <a:off x="381000" y="6248400"/>
            <a:ext cx="1752600" cy="555625"/>
            <a:chOff x="5181600" y="4191000"/>
            <a:chExt cx="3600450" cy="1143000"/>
          </a:xfrm>
        </p:grpSpPr>
        <p:pic>
          <p:nvPicPr>
            <p:cNvPr id="8" name="Picture 13" descr="pase logoColor4x3.tif"/>
            <p:cNvPicPr>
              <a:picLocks noChangeAspect="1"/>
            </p:cNvPicPr>
            <p:nvPr/>
          </p:nvPicPr>
          <p:blipFill>
            <a:blip r:embed="rId2" cstate="print"/>
            <a:srcRect l="28572" t="6349" r="28571" b="11111"/>
            <a:stretch>
              <a:fillRect/>
            </a:stretch>
          </p:blipFill>
          <p:spPr bwMode="auto">
            <a:xfrm>
              <a:off x="5181600" y="4191000"/>
              <a:ext cx="685800" cy="990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4" name="Group 15"/>
            <p:cNvGrpSpPr>
              <a:grpSpLocks/>
            </p:cNvGrpSpPr>
            <p:nvPr/>
          </p:nvGrpSpPr>
          <p:grpSpPr bwMode="auto">
            <a:xfrm>
              <a:off x="5562600" y="4724400"/>
              <a:ext cx="3219450" cy="609600"/>
              <a:chOff x="5562600" y="4724400"/>
              <a:chExt cx="3219450" cy="609600"/>
            </a:xfrm>
          </p:grpSpPr>
          <p:pic>
            <p:nvPicPr>
              <p:cNvPr id="10" name="Picture 8" descr="pase_logo_highres_forweb.jpg"/>
              <p:cNvPicPr>
                <a:picLocks noChangeAspect="1"/>
              </p:cNvPicPr>
              <p:nvPr/>
            </p:nvPicPr>
            <p:blipFill>
              <a:blip r:embed="rId3" cstate="print"/>
              <a:srcRect l="30000" t="55103" r="41251" b="26530"/>
              <a:stretch>
                <a:fillRect/>
              </a:stretch>
            </p:blipFill>
            <p:spPr bwMode="auto">
              <a:xfrm>
                <a:off x="5638800" y="4724400"/>
                <a:ext cx="2190750" cy="3810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1" name="Picture 11" descr="pase_logo_highres_forweb.jpg"/>
              <p:cNvPicPr>
                <a:picLocks noChangeAspect="1"/>
              </p:cNvPicPr>
              <p:nvPr/>
            </p:nvPicPr>
            <p:blipFill>
              <a:blip r:embed="rId3" cstate="print"/>
              <a:srcRect l="57750" t="55103" b="26530"/>
              <a:stretch>
                <a:fillRect/>
              </a:stretch>
            </p:blipFill>
            <p:spPr bwMode="auto">
              <a:xfrm>
                <a:off x="5562600" y="4953000"/>
                <a:ext cx="3219450" cy="3810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pic>
        <p:nvPicPr>
          <p:cNvPr id="12" name="Picture 4" descr="PASE_theme.logo.jpg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58000" y="304800"/>
            <a:ext cx="1879600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" name="Content Placeholder 29"/>
          <p:cNvSpPr>
            <a:spLocks noGrp="1"/>
          </p:cNvSpPr>
          <p:nvPr>
            <p:ph sz="quarter" idx="16"/>
          </p:nvPr>
        </p:nvSpPr>
        <p:spPr>
          <a:xfrm>
            <a:off x="914400" y="1905000"/>
            <a:ext cx="7772400" cy="4267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772400" cy="533400"/>
          </a:xfrm>
        </p:spPr>
        <p:txBody>
          <a:bodyPr/>
          <a:lstStyle>
            <a:lvl1pPr algn="l">
              <a:defRPr sz="3600" b="1">
                <a:solidFill>
                  <a:schemeClr val="tx1">
                    <a:lumMod val="65000"/>
                    <a:lumOff val="35000"/>
                  </a:schemeClr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5"/>
          </p:nvPr>
        </p:nvSpPr>
        <p:spPr>
          <a:xfrm>
            <a:off x="914400" y="1447800"/>
            <a:ext cx="7772400" cy="381000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D17F3B"/>
                </a:solidFill>
              </a:defRPr>
            </a:lvl1pPr>
            <a:lvl2pPr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0"/>
          <p:cNvSpPr/>
          <p:nvPr userDrawn="1"/>
        </p:nvSpPr>
        <p:spPr>
          <a:xfrm>
            <a:off x="457200" y="304800"/>
            <a:ext cx="8229600" cy="381000"/>
          </a:xfrm>
          <a:prstGeom prst="rect">
            <a:avLst/>
          </a:prstGeom>
          <a:solidFill>
            <a:srgbClr val="D17F3B"/>
          </a:solidFill>
          <a:ln w="12700">
            <a:solidFill>
              <a:srgbClr val="D17F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b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7" name="Group 17"/>
          <p:cNvGrpSpPr>
            <a:grpSpLocks/>
          </p:cNvGrpSpPr>
          <p:nvPr userDrawn="1"/>
        </p:nvGrpSpPr>
        <p:grpSpPr bwMode="auto">
          <a:xfrm>
            <a:off x="381000" y="6248400"/>
            <a:ext cx="1752600" cy="555625"/>
            <a:chOff x="5181600" y="4191000"/>
            <a:chExt cx="3600450" cy="1143000"/>
          </a:xfrm>
        </p:grpSpPr>
        <p:pic>
          <p:nvPicPr>
            <p:cNvPr id="8" name="Picture 13" descr="pase logoColor4x3.tif"/>
            <p:cNvPicPr>
              <a:picLocks noChangeAspect="1"/>
            </p:cNvPicPr>
            <p:nvPr/>
          </p:nvPicPr>
          <p:blipFill>
            <a:blip r:embed="rId2" cstate="print"/>
            <a:srcRect l="28572" t="6349" r="28571" b="11111"/>
            <a:stretch>
              <a:fillRect/>
            </a:stretch>
          </p:blipFill>
          <p:spPr bwMode="auto">
            <a:xfrm>
              <a:off x="5181600" y="4191000"/>
              <a:ext cx="685800" cy="990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9" name="Group 15"/>
            <p:cNvGrpSpPr>
              <a:grpSpLocks/>
            </p:cNvGrpSpPr>
            <p:nvPr/>
          </p:nvGrpSpPr>
          <p:grpSpPr bwMode="auto">
            <a:xfrm>
              <a:off x="5562600" y="4724400"/>
              <a:ext cx="3219450" cy="609600"/>
              <a:chOff x="5562600" y="4724400"/>
              <a:chExt cx="3219450" cy="609600"/>
            </a:xfrm>
          </p:grpSpPr>
          <p:pic>
            <p:nvPicPr>
              <p:cNvPr id="10" name="Picture 8" descr="pase_logo_highres_forweb.jpg"/>
              <p:cNvPicPr>
                <a:picLocks noChangeAspect="1"/>
              </p:cNvPicPr>
              <p:nvPr/>
            </p:nvPicPr>
            <p:blipFill>
              <a:blip r:embed="rId3" cstate="print"/>
              <a:srcRect l="30000" t="55103" r="41251" b="26530"/>
              <a:stretch>
                <a:fillRect/>
              </a:stretch>
            </p:blipFill>
            <p:spPr bwMode="auto">
              <a:xfrm>
                <a:off x="5638800" y="4724400"/>
                <a:ext cx="2190750" cy="3810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1" name="Picture 11" descr="pase_logo_highres_forweb.jpg"/>
              <p:cNvPicPr>
                <a:picLocks noChangeAspect="1"/>
              </p:cNvPicPr>
              <p:nvPr/>
            </p:nvPicPr>
            <p:blipFill>
              <a:blip r:embed="rId3" cstate="print"/>
              <a:srcRect l="57750" t="55103" b="26530"/>
              <a:stretch>
                <a:fillRect/>
              </a:stretch>
            </p:blipFill>
            <p:spPr bwMode="auto">
              <a:xfrm>
                <a:off x="5562600" y="4953000"/>
                <a:ext cx="3219450" cy="3810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pic>
        <p:nvPicPr>
          <p:cNvPr id="12" name="Picture 4" descr="PASE_theme.logo.jpg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58000" y="304800"/>
            <a:ext cx="1879600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" name="Content Placeholder 29"/>
          <p:cNvSpPr>
            <a:spLocks noGrp="1"/>
          </p:cNvSpPr>
          <p:nvPr>
            <p:ph sz="quarter" idx="16"/>
          </p:nvPr>
        </p:nvSpPr>
        <p:spPr>
          <a:xfrm>
            <a:off x="914400" y="1905000"/>
            <a:ext cx="7772400" cy="42672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772400" cy="533400"/>
          </a:xfrm>
        </p:spPr>
        <p:txBody>
          <a:bodyPr/>
          <a:lstStyle>
            <a:lvl1pPr algn="l">
              <a:defRPr sz="2400" b="1">
                <a:solidFill>
                  <a:schemeClr val="tx1">
                    <a:lumMod val="65000"/>
                    <a:lumOff val="35000"/>
                  </a:schemeClr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3"/>
          </p:nvPr>
        </p:nvSpPr>
        <p:spPr>
          <a:xfrm>
            <a:off x="457200" y="304800"/>
            <a:ext cx="6400800" cy="381000"/>
          </a:xfrm>
        </p:spPr>
        <p:txBody>
          <a:bodyPr>
            <a:normAutofit/>
          </a:bodyPr>
          <a:lstStyle>
            <a:lvl1pPr>
              <a:buNone/>
              <a:defRPr sz="1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5"/>
          </p:nvPr>
        </p:nvSpPr>
        <p:spPr>
          <a:xfrm>
            <a:off x="914400" y="1447800"/>
            <a:ext cx="7772400" cy="381000"/>
          </a:xfrm>
        </p:spPr>
        <p:txBody>
          <a:bodyPr/>
          <a:lstStyle>
            <a:lvl1pPr marL="0" indent="0">
              <a:buNone/>
              <a:defRPr sz="1600" b="1">
                <a:solidFill>
                  <a:srgbClr val="D17F3B"/>
                </a:solidFill>
              </a:defRPr>
            </a:lvl1pPr>
            <a:lvl2pPr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7"/>
          <p:cNvGrpSpPr>
            <a:grpSpLocks/>
          </p:cNvGrpSpPr>
          <p:nvPr userDrawn="1"/>
        </p:nvGrpSpPr>
        <p:grpSpPr bwMode="auto">
          <a:xfrm>
            <a:off x="381000" y="6248400"/>
            <a:ext cx="1752600" cy="555625"/>
            <a:chOff x="5181600" y="4191000"/>
            <a:chExt cx="3600450" cy="1143000"/>
          </a:xfrm>
        </p:grpSpPr>
        <p:pic>
          <p:nvPicPr>
            <p:cNvPr id="6" name="Picture 13" descr="pase logoColor4x3.tif"/>
            <p:cNvPicPr>
              <a:picLocks noChangeAspect="1"/>
            </p:cNvPicPr>
            <p:nvPr/>
          </p:nvPicPr>
          <p:blipFill>
            <a:blip r:embed="rId2" cstate="print"/>
            <a:srcRect l="28572" t="6349" r="28571" b="11111"/>
            <a:stretch>
              <a:fillRect/>
            </a:stretch>
          </p:blipFill>
          <p:spPr bwMode="auto">
            <a:xfrm>
              <a:off x="5181600" y="4191000"/>
              <a:ext cx="685800" cy="990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7" name="Group 15"/>
            <p:cNvGrpSpPr>
              <a:grpSpLocks/>
            </p:cNvGrpSpPr>
            <p:nvPr/>
          </p:nvGrpSpPr>
          <p:grpSpPr bwMode="auto">
            <a:xfrm>
              <a:off x="5562600" y="4724400"/>
              <a:ext cx="3219450" cy="609600"/>
              <a:chOff x="5562600" y="4724400"/>
              <a:chExt cx="3219450" cy="609600"/>
            </a:xfrm>
          </p:grpSpPr>
          <p:pic>
            <p:nvPicPr>
              <p:cNvPr id="8" name="Picture 8" descr="pase_logo_highres_forweb.jpg"/>
              <p:cNvPicPr>
                <a:picLocks noChangeAspect="1"/>
              </p:cNvPicPr>
              <p:nvPr/>
            </p:nvPicPr>
            <p:blipFill>
              <a:blip r:embed="rId3" cstate="print"/>
              <a:srcRect l="30000" t="55103" r="41251" b="26530"/>
              <a:stretch>
                <a:fillRect/>
              </a:stretch>
            </p:blipFill>
            <p:spPr bwMode="auto">
              <a:xfrm>
                <a:off x="5638800" y="4724400"/>
                <a:ext cx="2190750" cy="3810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9" name="Picture 11" descr="pase_logo_highres_forweb.jpg"/>
              <p:cNvPicPr>
                <a:picLocks noChangeAspect="1"/>
              </p:cNvPicPr>
              <p:nvPr/>
            </p:nvPicPr>
            <p:blipFill>
              <a:blip r:embed="rId3" cstate="print"/>
              <a:srcRect l="57750" t="55103" b="26530"/>
              <a:stretch>
                <a:fillRect/>
              </a:stretch>
            </p:blipFill>
            <p:spPr bwMode="auto">
              <a:xfrm>
                <a:off x="5562600" y="4953000"/>
                <a:ext cx="3219450" cy="3810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sp>
        <p:nvSpPr>
          <p:cNvPr id="10" name="Rectangle 22"/>
          <p:cNvSpPr/>
          <p:nvPr userDrawn="1"/>
        </p:nvSpPr>
        <p:spPr>
          <a:xfrm>
            <a:off x="457200" y="304800"/>
            <a:ext cx="8229600" cy="381000"/>
          </a:xfrm>
          <a:prstGeom prst="rect">
            <a:avLst/>
          </a:prstGeom>
          <a:solidFill>
            <a:srgbClr val="D17F3B"/>
          </a:solidFill>
          <a:ln w="12700">
            <a:solidFill>
              <a:srgbClr val="D17F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b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1" name="Picture 4" descr="PASE_theme.logo.jpg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58000" y="304800"/>
            <a:ext cx="1879600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rgbClr val="D17F3B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5" name="Text Placeholder 23"/>
          <p:cNvSpPr>
            <a:spLocks noGrp="1"/>
          </p:cNvSpPr>
          <p:nvPr>
            <p:ph type="body" sz="quarter" idx="13"/>
          </p:nvPr>
        </p:nvSpPr>
        <p:spPr>
          <a:xfrm>
            <a:off x="457200" y="304800"/>
            <a:ext cx="6400800" cy="381000"/>
          </a:xfrm>
        </p:spPr>
        <p:txBody>
          <a:bodyPr>
            <a:normAutofit/>
          </a:bodyPr>
          <a:lstStyle>
            <a:lvl1pPr>
              <a:buNone/>
              <a:defRPr sz="1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5"/>
          <p:cNvSpPr/>
          <p:nvPr userDrawn="1"/>
        </p:nvSpPr>
        <p:spPr>
          <a:xfrm>
            <a:off x="457200" y="304800"/>
            <a:ext cx="8229600" cy="381000"/>
          </a:xfrm>
          <a:prstGeom prst="rect">
            <a:avLst/>
          </a:prstGeom>
          <a:solidFill>
            <a:srgbClr val="D17F3B"/>
          </a:solidFill>
          <a:ln w="12700">
            <a:solidFill>
              <a:srgbClr val="D17F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b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Picture 4" descr="PASE_theme.logo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0" y="304800"/>
            <a:ext cx="1879600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9" name="Group 17"/>
          <p:cNvGrpSpPr>
            <a:grpSpLocks/>
          </p:cNvGrpSpPr>
          <p:nvPr userDrawn="1"/>
        </p:nvGrpSpPr>
        <p:grpSpPr bwMode="auto">
          <a:xfrm>
            <a:off x="381000" y="6248400"/>
            <a:ext cx="1752600" cy="555625"/>
            <a:chOff x="5181600" y="4191000"/>
            <a:chExt cx="3600450" cy="1143000"/>
          </a:xfrm>
        </p:grpSpPr>
        <p:pic>
          <p:nvPicPr>
            <p:cNvPr id="11" name="Picture 13" descr="pase logoColor4x3.tif"/>
            <p:cNvPicPr>
              <a:picLocks noChangeAspect="1"/>
            </p:cNvPicPr>
            <p:nvPr/>
          </p:nvPicPr>
          <p:blipFill>
            <a:blip r:embed="rId3" cstate="print"/>
            <a:srcRect l="28572" t="6349" r="28571" b="11111"/>
            <a:stretch>
              <a:fillRect/>
            </a:stretch>
          </p:blipFill>
          <p:spPr bwMode="auto">
            <a:xfrm>
              <a:off x="5181600" y="4191000"/>
              <a:ext cx="685800" cy="990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12" name="Group 15"/>
            <p:cNvGrpSpPr>
              <a:grpSpLocks/>
            </p:cNvGrpSpPr>
            <p:nvPr/>
          </p:nvGrpSpPr>
          <p:grpSpPr bwMode="auto">
            <a:xfrm>
              <a:off x="5562600" y="4724400"/>
              <a:ext cx="3219450" cy="609600"/>
              <a:chOff x="5562600" y="4724400"/>
              <a:chExt cx="3219450" cy="609600"/>
            </a:xfrm>
          </p:grpSpPr>
          <p:pic>
            <p:nvPicPr>
              <p:cNvPr id="13" name="Picture 8" descr="pase_logo_highres_forweb.jpg"/>
              <p:cNvPicPr>
                <a:picLocks noChangeAspect="1"/>
              </p:cNvPicPr>
              <p:nvPr/>
            </p:nvPicPr>
            <p:blipFill>
              <a:blip r:embed="rId4" cstate="print"/>
              <a:srcRect l="30000" t="55103" r="41251" b="26530"/>
              <a:stretch>
                <a:fillRect/>
              </a:stretch>
            </p:blipFill>
            <p:spPr bwMode="auto">
              <a:xfrm>
                <a:off x="5638800" y="4724400"/>
                <a:ext cx="2190750" cy="3810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4" name="Picture 11" descr="pase_logo_highres_forweb.jpg"/>
              <p:cNvPicPr>
                <a:picLocks noChangeAspect="1"/>
              </p:cNvPicPr>
              <p:nvPr/>
            </p:nvPicPr>
            <p:blipFill>
              <a:blip r:embed="rId4" cstate="print"/>
              <a:srcRect l="57750" t="55103" b="26530"/>
              <a:stretch>
                <a:fillRect/>
              </a:stretch>
            </p:blipFill>
            <p:spPr bwMode="auto">
              <a:xfrm>
                <a:off x="5562600" y="4953000"/>
                <a:ext cx="3219450" cy="3810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600200"/>
            <a:ext cx="3581400" cy="4525963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5400" y="1600200"/>
            <a:ext cx="3581400" cy="4525963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772400" cy="533400"/>
          </a:xfrm>
        </p:spPr>
        <p:txBody>
          <a:bodyPr/>
          <a:lstStyle>
            <a:lvl1pPr algn="l">
              <a:defRPr sz="24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8" name="Text Placeholder 23"/>
          <p:cNvSpPr>
            <a:spLocks noGrp="1"/>
          </p:cNvSpPr>
          <p:nvPr>
            <p:ph type="body" sz="quarter" idx="13"/>
          </p:nvPr>
        </p:nvSpPr>
        <p:spPr>
          <a:xfrm>
            <a:off x="457200" y="304800"/>
            <a:ext cx="6400800" cy="381000"/>
          </a:xfrm>
        </p:spPr>
        <p:txBody>
          <a:bodyPr>
            <a:normAutofit/>
          </a:bodyPr>
          <a:lstStyle>
            <a:lvl1pPr>
              <a:buNone/>
              <a:defRPr sz="1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 userDrawn="1"/>
        </p:nvSpPr>
        <p:spPr bwMode="auto">
          <a:xfrm>
            <a:off x="914400" y="685800"/>
            <a:ext cx="7772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 algn="l">
              <a:defRPr sz="2000"/>
            </a:lvl1pPr>
          </a:lstStyle>
          <a:p>
            <a:pPr>
              <a:defRPr/>
            </a:pPr>
            <a:r>
              <a:rPr 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rPr>
              <a:t>Click to edit Master title style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" name="Rectangle 17"/>
          <p:cNvSpPr/>
          <p:nvPr userDrawn="1"/>
        </p:nvSpPr>
        <p:spPr>
          <a:xfrm>
            <a:off x="457200" y="304800"/>
            <a:ext cx="8229600" cy="381000"/>
          </a:xfrm>
          <a:prstGeom prst="rect">
            <a:avLst/>
          </a:prstGeom>
          <a:solidFill>
            <a:srgbClr val="D17F3B"/>
          </a:solidFill>
          <a:ln w="12700">
            <a:solidFill>
              <a:srgbClr val="D17F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b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9" name="Picture 4" descr="PASE_theme.logo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0" y="304800"/>
            <a:ext cx="1879600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1" name="Group 17"/>
          <p:cNvGrpSpPr>
            <a:grpSpLocks/>
          </p:cNvGrpSpPr>
          <p:nvPr userDrawn="1"/>
        </p:nvGrpSpPr>
        <p:grpSpPr bwMode="auto">
          <a:xfrm>
            <a:off x="381000" y="6248400"/>
            <a:ext cx="1752600" cy="555625"/>
            <a:chOff x="5181600" y="4191000"/>
            <a:chExt cx="3600450" cy="1143000"/>
          </a:xfrm>
        </p:grpSpPr>
        <p:pic>
          <p:nvPicPr>
            <p:cNvPr id="12" name="Picture 13" descr="pase logoColor4x3.tif"/>
            <p:cNvPicPr>
              <a:picLocks noChangeAspect="1"/>
            </p:cNvPicPr>
            <p:nvPr/>
          </p:nvPicPr>
          <p:blipFill>
            <a:blip r:embed="rId3" cstate="print"/>
            <a:srcRect l="28572" t="6349" r="28571" b="11111"/>
            <a:stretch>
              <a:fillRect/>
            </a:stretch>
          </p:blipFill>
          <p:spPr bwMode="auto">
            <a:xfrm>
              <a:off x="5181600" y="4191000"/>
              <a:ext cx="685800" cy="990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13" name="Group 15"/>
            <p:cNvGrpSpPr>
              <a:grpSpLocks/>
            </p:cNvGrpSpPr>
            <p:nvPr/>
          </p:nvGrpSpPr>
          <p:grpSpPr bwMode="auto">
            <a:xfrm>
              <a:off x="5562600" y="4724400"/>
              <a:ext cx="3219450" cy="609600"/>
              <a:chOff x="5562600" y="4724400"/>
              <a:chExt cx="3219450" cy="609600"/>
            </a:xfrm>
          </p:grpSpPr>
          <p:pic>
            <p:nvPicPr>
              <p:cNvPr id="14" name="Picture 8" descr="pase_logo_highres_forweb.jpg"/>
              <p:cNvPicPr>
                <a:picLocks noChangeAspect="1"/>
              </p:cNvPicPr>
              <p:nvPr/>
            </p:nvPicPr>
            <p:blipFill>
              <a:blip r:embed="rId4" cstate="print"/>
              <a:srcRect l="30000" t="55103" r="41251" b="26530"/>
              <a:stretch>
                <a:fillRect/>
              </a:stretch>
            </p:blipFill>
            <p:spPr bwMode="auto">
              <a:xfrm>
                <a:off x="5638800" y="4724400"/>
                <a:ext cx="2190750" cy="3810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5" name="Picture 11" descr="pase_logo_highres_forweb.jpg"/>
              <p:cNvPicPr>
                <a:picLocks noChangeAspect="1"/>
              </p:cNvPicPr>
              <p:nvPr/>
            </p:nvPicPr>
            <p:blipFill>
              <a:blip r:embed="rId4" cstate="print"/>
              <a:srcRect l="57750" t="55103" b="26530"/>
              <a:stretch>
                <a:fillRect/>
              </a:stretch>
            </p:blipFill>
            <p:spPr bwMode="auto">
              <a:xfrm>
                <a:off x="5562600" y="4953000"/>
                <a:ext cx="3219450" cy="3810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535113"/>
            <a:ext cx="3582988" cy="639762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rgbClr val="D17F3B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2174875"/>
            <a:ext cx="35829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2405" y="1535113"/>
            <a:ext cx="3584395" cy="639762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rgbClr val="D17F3B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2405" y="2174875"/>
            <a:ext cx="358439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0" name="Text Placeholder 23"/>
          <p:cNvSpPr>
            <a:spLocks noGrp="1"/>
          </p:cNvSpPr>
          <p:nvPr>
            <p:ph type="body" sz="quarter" idx="13"/>
          </p:nvPr>
        </p:nvSpPr>
        <p:spPr>
          <a:xfrm>
            <a:off x="457200" y="304800"/>
            <a:ext cx="6400800" cy="381000"/>
          </a:xfrm>
        </p:spPr>
        <p:txBody>
          <a:bodyPr>
            <a:normAutofit/>
          </a:bodyPr>
          <a:lstStyle>
            <a:lvl1pPr>
              <a:buNone/>
              <a:defRPr sz="1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5"/>
          <p:cNvSpPr/>
          <p:nvPr userDrawn="1"/>
        </p:nvSpPr>
        <p:spPr>
          <a:xfrm>
            <a:off x="457200" y="304800"/>
            <a:ext cx="8229600" cy="381000"/>
          </a:xfrm>
          <a:prstGeom prst="rect">
            <a:avLst/>
          </a:prstGeom>
          <a:solidFill>
            <a:srgbClr val="D17F3B"/>
          </a:solidFill>
          <a:ln w="12700">
            <a:solidFill>
              <a:srgbClr val="D17F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b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Picture 4" descr="PASE_theme.logo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0" y="304800"/>
            <a:ext cx="1879600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Slide Number Placeholder 22"/>
          <p:cNvSpPr txBox="1">
            <a:spLocks/>
          </p:cNvSpPr>
          <p:nvPr userDrawn="1"/>
        </p:nvSpPr>
        <p:spPr>
          <a:xfrm>
            <a:off x="8458200" y="6356350"/>
            <a:ext cx="457200" cy="501650"/>
          </a:xfrm>
          <a:prstGeom prst="rect">
            <a:avLst/>
          </a:prstGeom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CBBEAE73-139C-476A-B197-0E78D49CDEA1}" type="slidenum">
              <a:rPr lang="en-US" sz="1400">
                <a:solidFill>
                  <a:schemeClr val="tx1">
                    <a:tint val="75000"/>
                  </a:schemeClr>
                </a:solidFill>
                <a:latin typeface="+mn-lt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400" dirty="0">
              <a:solidFill>
                <a:schemeClr val="tx1">
                  <a:tint val="75000"/>
                </a:schemeClr>
              </a:solidFill>
              <a:latin typeface="+mn-lt"/>
            </a:endParaRPr>
          </a:p>
        </p:txBody>
      </p:sp>
      <p:grpSp>
        <p:nvGrpSpPr>
          <p:cNvPr id="9" name="Group 17"/>
          <p:cNvGrpSpPr>
            <a:grpSpLocks/>
          </p:cNvGrpSpPr>
          <p:nvPr userDrawn="1"/>
        </p:nvGrpSpPr>
        <p:grpSpPr bwMode="auto">
          <a:xfrm>
            <a:off x="381000" y="6248400"/>
            <a:ext cx="1752600" cy="555625"/>
            <a:chOff x="5181600" y="4191000"/>
            <a:chExt cx="3600450" cy="1143000"/>
          </a:xfrm>
        </p:grpSpPr>
        <p:pic>
          <p:nvPicPr>
            <p:cNvPr id="10" name="Picture 13" descr="pase logoColor4x3.tif"/>
            <p:cNvPicPr>
              <a:picLocks noChangeAspect="1"/>
            </p:cNvPicPr>
            <p:nvPr/>
          </p:nvPicPr>
          <p:blipFill>
            <a:blip r:embed="rId3" cstate="print"/>
            <a:srcRect l="28572" t="6349" r="28571" b="11111"/>
            <a:stretch>
              <a:fillRect/>
            </a:stretch>
          </p:blipFill>
          <p:spPr bwMode="auto">
            <a:xfrm>
              <a:off x="5181600" y="4191000"/>
              <a:ext cx="685800" cy="990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11" name="Group 15"/>
            <p:cNvGrpSpPr>
              <a:grpSpLocks/>
            </p:cNvGrpSpPr>
            <p:nvPr/>
          </p:nvGrpSpPr>
          <p:grpSpPr bwMode="auto">
            <a:xfrm>
              <a:off x="5562600" y="4724400"/>
              <a:ext cx="3219450" cy="609600"/>
              <a:chOff x="5562600" y="4724400"/>
              <a:chExt cx="3219450" cy="609600"/>
            </a:xfrm>
          </p:grpSpPr>
          <p:pic>
            <p:nvPicPr>
              <p:cNvPr id="12" name="Picture 8" descr="pase_logo_highres_forweb.jpg"/>
              <p:cNvPicPr>
                <a:picLocks noChangeAspect="1"/>
              </p:cNvPicPr>
              <p:nvPr/>
            </p:nvPicPr>
            <p:blipFill>
              <a:blip r:embed="rId4" cstate="print"/>
              <a:srcRect l="30000" t="55103" r="41251" b="26530"/>
              <a:stretch>
                <a:fillRect/>
              </a:stretch>
            </p:blipFill>
            <p:spPr bwMode="auto">
              <a:xfrm>
                <a:off x="5638800" y="4724400"/>
                <a:ext cx="2190750" cy="3810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3" name="Picture 11" descr="pase_logo_highres_forweb.jpg"/>
              <p:cNvPicPr>
                <a:picLocks noChangeAspect="1"/>
              </p:cNvPicPr>
              <p:nvPr/>
            </p:nvPicPr>
            <p:blipFill>
              <a:blip r:embed="rId4" cstate="print"/>
              <a:srcRect l="57750" t="55103" b="26530"/>
              <a:stretch>
                <a:fillRect/>
              </a:stretch>
            </p:blipFill>
            <p:spPr bwMode="auto">
              <a:xfrm>
                <a:off x="5562600" y="4953000"/>
                <a:ext cx="3219450" cy="3810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3008313" cy="673100"/>
          </a:xfrm>
        </p:spPr>
        <p:txBody>
          <a:bodyPr anchor="b"/>
          <a:lstStyle>
            <a:lvl1pPr algn="l">
              <a:defRPr sz="24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762000"/>
            <a:ext cx="5111750" cy="53641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8" name="Text Placeholder 23"/>
          <p:cNvSpPr>
            <a:spLocks noGrp="1"/>
          </p:cNvSpPr>
          <p:nvPr>
            <p:ph type="body" sz="quarter" idx="13"/>
          </p:nvPr>
        </p:nvSpPr>
        <p:spPr>
          <a:xfrm>
            <a:off x="457200" y="304800"/>
            <a:ext cx="6400800" cy="381000"/>
          </a:xfrm>
        </p:spPr>
        <p:txBody>
          <a:bodyPr>
            <a:normAutofit/>
          </a:bodyPr>
          <a:lstStyle>
            <a:lvl1pPr>
              <a:buNone/>
              <a:defRPr sz="1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4"/>
          <p:cNvSpPr/>
          <p:nvPr userDrawn="1"/>
        </p:nvSpPr>
        <p:spPr>
          <a:xfrm>
            <a:off x="457200" y="304800"/>
            <a:ext cx="8229600" cy="381000"/>
          </a:xfrm>
          <a:prstGeom prst="rect">
            <a:avLst/>
          </a:prstGeom>
          <a:solidFill>
            <a:srgbClr val="D17F3B"/>
          </a:solidFill>
          <a:ln w="12700">
            <a:solidFill>
              <a:srgbClr val="D17F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b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Picture 4" descr="PASE_theme.logo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0" y="304800"/>
            <a:ext cx="1879600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Slide Number Placeholder 22"/>
          <p:cNvSpPr txBox="1">
            <a:spLocks/>
          </p:cNvSpPr>
          <p:nvPr userDrawn="1"/>
        </p:nvSpPr>
        <p:spPr>
          <a:xfrm>
            <a:off x="8458200" y="6356350"/>
            <a:ext cx="457200" cy="501650"/>
          </a:xfrm>
          <a:prstGeom prst="rect">
            <a:avLst/>
          </a:prstGeom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AE720628-E6B6-479A-B4D3-C70CE22BBEBC}" type="slidenum">
              <a:rPr lang="en-US" sz="1400">
                <a:solidFill>
                  <a:schemeClr val="tx1">
                    <a:tint val="75000"/>
                  </a:schemeClr>
                </a:solidFill>
                <a:latin typeface="+mn-lt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400" dirty="0">
              <a:solidFill>
                <a:schemeClr val="tx1">
                  <a:tint val="75000"/>
                </a:schemeClr>
              </a:solidFill>
              <a:latin typeface="+mn-lt"/>
            </a:endParaRPr>
          </a:p>
        </p:txBody>
      </p:sp>
      <p:grpSp>
        <p:nvGrpSpPr>
          <p:cNvPr id="9" name="Group 17"/>
          <p:cNvGrpSpPr>
            <a:grpSpLocks/>
          </p:cNvGrpSpPr>
          <p:nvPr userDrawn="1"/>
        </p:nvGrpSpPr>
        <p:grpSpPr bwMode="auto">
          <a:xfrm>
            <a:off x="381000" y="6248400"/>
            <a:ext cx="1752600" cy="555625"/>
            <a:chOff x="5181600" y="4191000"/>
            <a:chExt cx="3600450" cy="1143000"/>
          </a:xfrm>
        </p:grpSpPr>
        <p:pic>
          <p:nvPicPr>
            <p:cNvPr id="10" name="Picture 13" descr="pase logoColor4x3.tif"/>
            <p:cNvPicPr>
              <a:picLocks noChangeAspect="1"/>
            </p:cNvPicPr>
            <p:nvPr/>
          </p:nvPicPr>
          <p:blipFill>
            <a:blip r:embed="rId3" cstate="print"/>
            <a:srcRect l="28572" t="6349" r="28571" b="11111"/>
            <a:stretch>
              <a:fillRect/>
            </a:stretch>
          </p:blipFill>
          <p:spPr bwMode="auto">
            <a:xfrm>
              <a:off x="5181600" y="4191000"/>
              <a:ext cx="685800" cy="990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11" name="Group 15"/>
            <p:cNvGrpSpPr>
              <a:grpSpLocks/>
            </p:cNvGrpSpPr>
            <p:nvPr/>
          </p:nvGrpSpPr>
          <p:grpSpPr bwMode="auto">
            <a:xfrm>
              <a:off x="5562600" y="4724400"/>
              <a:ext cx="3219450" cy="609600"/>
              <a:chOff x="5562600" y="4724400"/>
              <a:chExt cx="3219450" cy="609600"/>
            </a:xfrm>
          </p:grpSpPr>
          <p:pic>
            <p:nvPicPr>
              <p:cNvPr id="12" name="Picture 8" descr="pase_logo_highres_forweb.jpg"/>
              <p:cNvPicPr>
                <a:picLocks noChangeAspect="1"/>
              </p:cNvPicPr>
              <p:nvPr/>
            </p:nvPicPr>
            <p:blipFill>
              <a:blip r:embed="rId4" cstate="print"/>
              <a:srcRect l="30000" t="55103" r="41251" b="26530"/>
              <a:stretch>
                <a:fillRect/>
              </a:stretch>
            </p:blipFill>
            <p:spPr bwMode="auto">
              <a:xfrm>
                <a:off x="5638800" y="4724400"/>
                <a:ext cx="2190750" cy="3810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3" name="Picture 11" descr="pase_logo_highres_forweb.jpg"/>
              <p:cNvPicPr>
                <a:picLocks noChangeAspect="1"/>
              </p:cNvPicPr>
              <p:nvPr/>
            </p:nvPicPr>
            <p:blipFill>
              <a:blip r:embed="rId4" cstate="print"/>
              <a:srcRect l="57750" t="55103" b="26530"/>
              <a:stretch>
                <a:fillRect/>
              </a:stretch>
            </p:blipFill>
            <p:spPr bwMode="auto">
              <a:xfrm>
                <a:off x="5562600" y="4953000"/>
                <a:ext cx="3219450" cy="3810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solidFill>
                  <a:srgbClr val="D17F3B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761999"/>
            <a:ext cx="5486400" cy="396557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ext Placeholder 23"/>
          <p:cNvSpPr>
            <a:spLocks noGrp="1"/>
          </p:cNvSpPr>
          <p:nvPr>
            <p:ph type="body" sz="quarter" idx="13"/>
          </p:nvPr>
        </p:nvSpPr>
        <p:spPr>
          <a:xfrm>
            <a:off x="457200" y="304800"/>
            <a:ext cx="6400800" cy="381000"/>
          </a:xfrm>
        </p:spPr>
        <p:txBody>
          <a:bodyPr>
            <a:normAutofit/>
          </a:bodyPr>
          <a:lstStyle>
            <a:lvl1pPr>
              <a:buNone/>
              <a:defRPr sz="1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 userDrawn="1"/>
        </p:nvSpPr>
        <p:spPr bwMode="auto">
          <a:xfrm>
            <a:off x="914400" y="685800"/>
            <a:ext cx="7772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 algn="l">
              <a:defRPr sz="2000"/>
            </a:lvl1pPr>
          </a:lstStyle>
          <a:p>
            <a:pPr>
              <a:defRPr/>
            </a:pPr>
            <a:r>
              <a:rPr 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rPr>
              <a:t>Click to edit Master title style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Rectangle 14"/>
          <p:cNvSpPr/>
          <p:nvPr userDrawn="1"/>
        </p:nvSpPr>
        <p:spPr>
          <a:xfrm>
            <a:off x="457200" y="304800"/>
            <a:ext cx="8229600" cy="381000"/>
          </a:xfrm>
          <a:prstGeom prst="rect">
            <a:avLst/>
          </a:prstGeom>
          <a:solidFill>
            <a:srgbClr val="D17F3B"/>
          </a:solidFill>
          <a:ln w="12700">
            <a:solidFill>
              <a:srgbClr val="D17F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b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Picture 4" descr="PASE_theme.logo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0" y="304800"/>
            <a:ext cx="1879600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Slide Number Placeholder 22"/>
          <p:cNvSpPr txBox="1">
            <a:spLocks/>
          </p:cNvSpPr>
          <p:nvPr userDrawn="1"/>
        </p:nvSpPr>
        <p:spPr>
          <a:xfrm>
            <a:off x="8458200" y="6356350"/>
            <a:ext cx="457200" cy="501650"/>
          </a:xfrm>
          <a:prstGeom prst="rect">
            <a:avLst/>
          </a:prstGeom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6F5E9458-B6AF-4C31-B0A7-945F8FD301CC}" type="slidenum">
              <a:rPr lang="en-US" sz="1400">
                <a:solidFill>
                  <a:schemeClr val="tx1">
                    <a:tint val="75000"/>
                  </a:schemeClr>
                </a:solidFill>
                <a:latin typeface="+mn-lt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400" dirty="0">
              <a:solidFill>
                <a:schemeClr val="tx1">
                  <a:tint val="75000"/>
                </a:schemeClr>
              </a:solidFill>
              <a:latin typeface="+mn-lt"/>
            </a:endParaRPr>
          </a:p>
        </p:txBody>
      </p:sp>
      <p:grpSp>
        <p:nvGrpSpPr>
          <p:cNvPr id="8" name="Group 17"/>
          <p:cNvGrpSpPr>
            <a:grpSpLocks/>
          </p:cNvGrpSpPr>
          <p:nvPr userDrawn="1"/>
        </p:nvGrpSpPr>
        <p:grpSpPr bwMode="auto">
          <a:xfrm>
            <a:off x="381000" y="6248400"/>
            <a:ext cx="1752600" cy="555625"/>
            <a:chOff x="5181600" y="4191000"/>
            <a:chExt cx="3600450" cy="1143000"/>
          </a:xfrm>
        </p:grpSpPr>
        <p:pic>
          <p:nvPicPr>
            <p:cNvPr id="9" name="Picture 13" descr="pase logoColor4x3.tif"/>
            <p:cNvPicPr>
              <a:picLocks noChangeAspect="1"/>
            </p:cNvPicPr>
            <p:nvPr/>
          </p:nvPicPr>
          <p:blipFill>
            <a:blip r:embed="rId3" cstate="print"/>
            <a:srcRect l="28572" t="6349" r="28571" b="11111"/>
            <a:stretch>
              <a:fillRect/>
            </a:stretch>
          </p:blipFill>
          <p:spPr bwMode="auto">
            <a:xfrm>
              <a:off x="5181600" y="4191000"/>
              <a:ext cx="685800" cy="990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10" name="Group 15"/>
            <p:cNvGrpSpPr>
              <a:grpSpLocks/>
            </p:cNvGrpSpPr>
            <p:nvPr/>
          </p:nvGrpSpPr>
          <p:grpSpPr bwMode="auto">
            <a:xfrm>
              <a:off x="5562600" y="4724400"/>
              <a:ext cx="3219450" cy="609600"/>
              <a:chOff x="5562600" y="4724400"/>
              <a:chExt cx="3219450" cy="609600"/>
            </a:xfrm>
          </p:grpSpPr>
          <p:pic>
            <p:nvPicPr>
              <p:cNvPr id="11" name="Picture 8" descr="pase_logo_highres_forweb.jpg"/>
              <p:cNvPicPr>
                <a:picLocks noChangeAspect="1"/>
              </p:cNvPicPr>
              <p:nvPr/>
            </p:nvPicPr>
            <p:blipFill>
              <a:blip r:embed="rId4" cstate="print"/>
              <a:srcRect l="30000" t="55103" r="41251" b="26530"/>
              <a:stretch>
                <a:fillRect/>
              </a:stretch>
            </p:blipFill>
            <p:spPr bwMode="auto">
              <a:xfrm>
                <a:off x="5638800" y="4724400"/>
                <a:ext cx="2190750" cy="3810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2" name="Picture 11" descr="pase_logo_highres_forweb.jpg"/>
              <p:cNvPicPr>
                <a:picLocks noChangeAspect="1"/>
              </p:cNvPicPr>
              <p:nvPr/>
            </p:nvPicPr>
            <p:blipFill>
              <a:blip r:embed="rId4" cstate="print"/>
              <a:srcRect l="57750" t="55103" b="26530"/>
              <a:stretch>
                <a:fillRect/>
              </a:stretch>
            </p:blipFill>
            <p:spPr bwMode="auto">
              <a:xfrm>
                <a:off x="5562600" y="4953000"/>
                <a:ext cx="3219450" cy="3810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7" name="Text Placeholder 23"/>
          <p:cNvSpPr>
            <a:spLocks noGrp="1"/>
          </p:cNvSpPr>
          <p:nvPr>
            <p:ph type="body" sz="quarter" idx="13"/>
          </p:nvPr>
        </p:nvSpPr>
        <p:spPr>
          <a:xfrm>
            <a:off x="457200" y="304800"/>
            <a:ext cx="6400800" cy="381000"/>
          </a:xfrm>
        </p:spPr>
        <p:txBody>
          <a:bodyPr>
            <a:normAutofit/>
          </a:bodyPr>
          <a:lstStyle>
            <a:lvl1pPr>
              <a:buNone/>
              <a:defRPr sz="1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9" r:id="rId1"/>
    <p:sldLayoutId id="2147483790" r:id="rId2"/>
    <p:sldLayoutId id="2147483791" r:id="rId3"/>
    <p:sldLayoutId id="2147483792" r:id="rId4"/>
    <p:sldLayoutId id="2147483793" r:id="rId5"/>
    <p:sldLayoutId id="2147483794" r:id="rId6"/>
    <p:sldLayoutId id="2147483795" r:id="rId7"/>
    <p:sldLayoutId id="2147483796" r:id="rId8"/>
    <p:sldLayoutId id="2147483797" r:id="rId9"/>
    <p:sldLayoutId id="2147483798" r:id="rId10"/>
    <p:sldLayoutId id="2147483799" r:id="rId11"/>
    <p:sldLayoutId id="2147483800" r:id="rId12"/>
    <p:sldLayoutId id="2147483801" r:id="rId13"/>
    <p:sldLayoutId id="2147483802" r:id="rId14"/>
    <p:sldLayoutId id="2147483803" r:id="rId15"/>
    <p:sldLayoutId id="2147483804" r:id="rId16"/>
    <p:sldLayoutId id="2147483805" r:id="rId17"/>
    <p:sldLayoutId id="2147483806" r:id="rId18"/>
    <p:sldLayoutId id="2147483807" r:id="rId19"/>
    <p:sldLayoutId id="2147483808" r:id="rId20"/>
    <p:sldLayoutId id="2147483809" r:id="rId2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asesetter.org/" TargetMode="External"/><Relationship Id="rId4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thimble.webmaker.org/p/f7e6/edit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Box 35"/>
          <p:cNvSpPr txBox="1">
            <a:spLocks noChangeArrowheads="1"/>
          </p:cNvSpPr>
          <p:nvPr/>
        </p:nvSpPr>
        <p:spPr bwMode="auto">
          <a:xfrm>
            <a:off x="533400" y="2895600"/>
            <a:ext cx="822960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 b="1" dirty="0" smtClean="0"/>
              <a:t>Brooklyn Explorers Program</a:t>
            </a:r>
          </a:p>
          <a:p>
            <a:r>
              <a:rPr lang="en-US" sz="3200" b="1" dirty="0" smtClean="0">
                <a:latin typeface="Calibri" pitchFamily="34" charset="0"/>
              </a:rPr>
              <a:t>Training (Day 2) – January 17, 2013</a:t>
            </a:r>
            <a:endParaRPr lang="en-US" sz="3200" dirty="0">
              <a:latin typeface="Calibri" pitchFamily="34" charset="0"/>
            </a:endParaRPr>
          </a:p>
        </p:txBody>
      </p:sp>
      <p:sp>
        <p:nvSpPr>
          <p:cNvPr id="2053" name="TextBox 38"/>
          <p:cNvSpPr txBox="1">
            <a:spLocks noChangeArrowheads="1"/>
          </p:cNvSpPr>
          <p:nvPr/>
        </p:nvSpPr>
        <p:spPr bwMode="auto">
          <a:xfrm>
            <a:off x="685800" y="4572000"/>
            <a:ext cx="74676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b="1" dirty="0" smtClean="0">
                <a:latin typeface="+mj-lt"/>
              </a:rPr>
              <a:t>Partnership for After School Education (PASE)</a:t>
            </a:r>
            <a:endParaRPr lang="en-US" dirty="0" smtClean="0">
              <a:latin typeface="+mj-lt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+mj-lt"/>
              </a:rPr>
              <a:t>120 </a:t>
            </a:r>
            <a:r>
              <a:rPr lang="en-US" dirty="0">
                <a:latin typeface="+mj-lt"/>
              </a:rPr>
              <a:t>Broadway, Suite 230, New York, NY 10271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>
                <a:latin typeface="+mj-lt"/>
              </a:rPr>
              <a:t>Ph: 212-571-2664  </a:t>
            </a:r>
            <a:r>
              <a:rPr lang="en-US" dirty="0" smtClean="0">
                <a:latin typeface="+mj-lt"/>
              </a:rPr>
              <a:t>  </a:t>
            </a:r>
            <a:r>
              <a:rPr lang="en-US" dirty="0" err="1" smtClean="0">
                <a:latin typeface="+mj-lt"/>
              </a:rPr>
              <a:t>Fx</a:t>
            </a:r>
            <a:r>
              <a:rPr lang="en-US" dirty="0">
                <a:latin typeface="+mj-lt"/>
              </a:rPr>
              <a:t>: 212-571-2676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+mj-lt"/>
              </a:rPr>
              <a:t>Website:  </a:t>
            </a:r>
            <a:r>
              <a:rPr lang="en-US" dirty="0" smtClean="0">
                <a:latin typeface="+mj-lt"/>
                <a:hlinkClick r:id="rId3"/>
              </a:rPr>
              <a:t>www.pasesetter.org</a:t>
            </a:r>
            <a:r>
              <a:rPr lang="en-US" b="1" dirty="0" smtClean="0">
                <a:latin typeface="+mj-lt"/>
              </a:rPr>
              <a:t> </a:t>
            </a:r>
            <a:endParaRPr lang="en-US" b="1" dirty="0">
              <a:latin typeface="+mj-lt"/>
            </a:endParaRPr>
          </a:p>
        </p:txBody>
      </p:sp>
      <p:pic>
        <p:nvPicPr>
          <p:cNvPr id="22532" name="Picture 11" descr="PASE logo color.JP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3400" y="838200"/>
            <a:ext cx="6718041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Text Placeholder 1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eaLnBrk="1" hangingPunct="1">
              <a:buFont typeface="Arial" charset="0"/>
              <a:buNone/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6"/>
          </p:nvPr>
        </p:nvSpPr>
        <p:spPr>
          <a:xfrm>
            <a:off x="914400" y="1524000"/>
            <a:ext cx="7772400" cy="48006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b="1" dirty="0" smtClean="0"/>
              <a:t>Main Activities:</a:t>
            </a:r>
          </a:p>
          <a:p>
            <a:pPr>
              <a:buNone/>
            </a:pPr>
            <a:endParaRPr lang="en-US" b="1" dirty="0" smtClean="0"/>
          </a:p>
          <a:p>
            <a:r>
              <a:rPr lang="en-US" dirty="0" smtClean="0"/>
              <a:t>Neighborhood walk</a:t>
            </a:r>
          </a:p>
          <a:p>
            <a:endParaRPr lang="en-US" dirty="0" smtClean="0"/>
          </a:p>
          <a:p>
            <a:r>
              <a:rPr lang="en-US" dirty="0" smtClean="0"/>
              <a:t>Practicing using the web tools</a:t>
            </a:r>
          </a:p>
          <a:p>
            <a:endParaRPr lang="en-US" dirty="0" smtClean="0"/>
          </a:p>
          <a:p>
            <a:r>
              <a:rPr lang="en-US" dirty="0" smtClean="0"/>
              <a:t>Planning for program implementation</a:t>
            </a:r>
          </a:p>
          <a:p>
            <a:pPr lvl="1"/>
            <a:r>
              <a:rPr lang="en-US" dirty="0" smtClean="0"/>
              <a:t>By site and with partner site</a:t>
            </a:r>
          </a:p>
          <a:p>
            <a:endParaRPr lang="en-US" dirty="0" smtClean="0"/>
          </a:p>
          <a:p>
            <a:r>
              <a:rPr lang="en-US" dirty="0" smtClean="0"/>
              <a:t>Evaluations and Certificates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 Overview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0" y="685800"/>
            <a:ext cx="7924800" cy="533400"/>
          </a:xfrm>
        </p:spPr>
        <p:txBody>
          <a:bodyPr/>
          <a:lstStyle/>
          <a:p>
            <a:r>
              <a:rPr lang="en-US" sz="3600" dirty="0" smtClean="0"/>
              <a:t>Icebreaker:  Neighborhoods A - Z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smtClean="0"/>
              <a:t>In teams, list one word per letter of the alphabet that comes to mind when you think of neighborhoods or communities.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b="1" dirty="0" smtClean="0"/>
              <a:t>You have 2 minutes!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Neighborhood Walk:  Route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6"/>
          </p:nvPr>
        </p:nvSpPr>
        <p:spPr>
          <a:xfrm>
            <a:off x="914400" y="1524000"/>
            <a:ext cx="7772400" cy="464820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pPr marL="457200" indent="-457200"/>
            <a:r>
              <a:rPr lang="en-US" sz="2400" dirty="0" smtClean="0"/>
              <a:t>Neighborhood map with walking route</a:t>
            </a:r>
          </a:p>
          <a:p>
            <a:pPr marL="457200" indent="-457200"/>
            <a:r>
              <a:rPr lang="en-US" sz="2400" dirty="0" smtClean="0"/>
              <a:t>Media Gathering Template</a:t>
            </a:r>
          </a:p>
          <a:p>
            <a:pPr marL="457200" indent="-457200"/>
            <a:r>
              <a:rPr lang="en-US" sz="2400" dirty="0" smtClean="0"/>
              <a:t>Community Assets List</a:t>
            </a:r>
          </a:p>
          <a:p>
            <a:pPr marL="463550" indent="-463550"/>
            <a:r>
              <a:rPr lang="en-US" sz="2400" dirty="0" smtClean="0"/>
              <a:t>Building passes with identification</a:t>
            </a:r>
          </a:p>
          <a:p>
            <a:pPr marL="463550" indent="-463550"/>
            <a:r>
              <a:rPr lang="en-US" sz="2400" dirty="0" smtClean="0"/>
              <a:t>Valuables</a:t>
            </a: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Neighborhood Walk:  What You Need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i="1" dirty="0" smtClean="0"/>
              <a:t>Please bring </a:t>
            </a:r>
            <a:endParaRPr lang="en-US" i="1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BE Media Flow Chart.png"/>
          <p:cNvPicPr>
            <a:picLocks noGrp="1" noChangeAspect="1"/>
          </p:cNvPicPr>
          <p:nvPr>
            <p:ph sz="quarter" idx="16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783" t="-1396" r="-12305" b="-4974"/>
          <a:stretch/>
        </p:blipFill>
        <p:spPr>
          <a:xfrm>
            <a:off x="914400" y="1671038"/>
            <a:ext cx="7772400" cy="491331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Transferring Content to Thimble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>Media Flow Chart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sz="3200" dirty="0" smtClean="0">
                <a:hlinkClick r:id="rId3"/>
              </a:rPr>
              <a:t>https</a:t>
            </a:r>
            <a:r>
              <a:rPr lang="en-US" sz="3200" dirty="0">
                <a:hlinkClick r:id="rId3"/>
              </a:rPr>
              <a:t>://</a:t>
            </a:r>
            <a:r>
              <a:rPr lang="en-US" sz="3200" dirty="0" err="1">
                <a:hlinkClick r:id="rId3"/>
              </a:rPr>
              <a:t>thimble.webmaker.org</a:t>
            </a:r>
            <a:r>
              <a:rPr lang="en-US" sz="3200" dirty="0">
                <a:hlinkClick r:id="rId3"/>
              </a:rPr>
              <a:t>/p/f7e6/edit</a:t>
            </a:r>
            <a:endParaRPr lang="en-US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 Using Web Tools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>Lets try it together! 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6"/>
          </p:nvPr>
        </p:nvSpPr>
        <p:spPr>
          <a:xfrm>
            <a:off x="914400" y="1371600"/>
            <a:ext cx="7772400" cy="4800600"/>
          </a:xfrm>
        </p:spPr>
        <p:txBody>
          <a:bodyPr/>
          <a:lstStyle/>
          <a:p>
            <a:r>
              <a:rPr lang="en-US" sz="2400" b="1" dirty="0" smtClean="0"/>
              <a:t>Program Site Planning (25 minutes)</a:t>
            </a:r>
          </a:p>
          <a:p>
            <a:pPr lvl="1"/>
            <a:r>
              <a:rPr lang="en-US" sz="2400" dirty="0" smtClean="0"/>
              <a:t>Gather as program sites to consider implementation timeline, staffing, resources needed, decisions that need to be made and how you will create focus and structure for the project.</a:t>
            </a:r>
          </a:p>
          <a:p>
            <a:pPr lvl="1"/>
            <a:endParaRPr lang="en-US" sz="2400" dirty="0" smtClean="0"/>
          </a:p>
          <a:p>
            <a:r>
              <a:rPr lang="en-US" sz="2400" b="1" dirty="0" smtClean="0"/>
              <a:t>Cross Site Planning (15 minutes)</a:t>
            </a:r>
          </a:p>
          <a:p>
            <a:pPr lvl="1"/>
            <a:r>
              <a:rPr lang="en-US" sz="2400" dirty="0" smtClean="0"/>
              <a:t>Meet with partner agency to review implementation timelines, determine possible dates for cross-site visits and dates for information sharing in preparation for cross-site visits</a:t>
            </a:r>
          </a:p>
          <a:p>
            <a:pPr lvl="1"/>
            <a:endParaRPr lang="en-US" sz="2400" dirty="0" smtClean="0"/>
          </a:p>
          <a:p>
            <a:r>
              <a:rPr lang="en-US" sz="2400" b="1" dirty="0" smtClean="0"/>
              <a:t>Large group report out (10 minutes)</a:t>
            </a:r>
            <a:endParaRPr lang="en-US" sz="2400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Action Planning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en-US" sz="2400" dirty="0" smtClean="0"/>
              <a:t>Closing Activity</a:t>
            </a:r>
          </a:p>
          <a:p>
            <a:r>
              <a:rPr lang="en-US" sz="2400" dirty="0" smtClean="0"/>
              <a:t>Announcements</a:t>
            </a:r>
          </a:p>
          <a:p>
            <a:pPr lvl="1"/>
            <a:r>
              <a:rPr lang="en-US" sz="2400" dirty="0" smtClean="0"/>
              <a:t>Site visits and technical assistance</a:t>
            </a:r>
          </a:p>
          <a:p>
            <a:pPr lvl="1"/>
            <a:r>
              <a:rPr lang="en-US" sz="2400" dirty="0" smtClean="0"/>
              <a:t>Stipends</a:t>
            </a:r>
          </a:p>
          <a:p>
            <a:r>
              <a:rPr lang="en-US" sz="2400" dirty="0" smtClean="0"/>
              <a:t>Evaluations</a:t>
            </a:r>
          </a:p>
          <a:p>
            <a:r>
              <a:rPr lang="en-US" sz="2400" dirty="0" smtClean="0"/>
              <a:t>Certificates</a:t>
            </a: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Closing and Wrap Up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EEF07D2E105384FB5A96E43313BA20B" ma:contentTypeVersion="0" ma:contentTypeDescription="Create a new document." ma:contentTypeScope="" ma:versionID="6f9e4e2469f94c811a86425b09870c27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46D05778-CEB4-4A31-B917-7BBB72EF5D96}">
  <ds:schemaRefs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C08D6DFE-931C-460D-AE7E-39896FDDB3E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1D470D6-0DC1-4856-A483-EA1ED932AE9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7627</TotalTime>
  <Words>674</Words>
  <Application>Microsoft Macintosh PowerPoint</Application>
  <PresentationFormat>On-screen Show (4:3)</PresentationFormat>
  <Paragraphs>124</Paragraphs>
  <Slides>9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Agenda Overview</vt:lpstr>
      <vt:lpstr>Icebreaker:  Neighborhoods A - Z</vt:lpstr>
      <vt:lpstr>Neighborhood Walk:  Route</vt:lpstr>
      <vt:lpstr>Neighborhood Walk:  What You Need</vt:lpstr>
      <vt:lpstr>Transferring Content to Thimble</vt:lpstr>
      <vt:lpstr>Practice Using Web Tools</vt:lpstr>
      <vt:lpstr>Program Action Planning</vt:lpstr>
      <vt:lpstr>Closing and Wrap Up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dchernicoff</dc:creator>
  <cp:lastModifiedBy>Julia Vallera</cp:lastModifiedBy>
  <cp:revision>495</cp:revision>
  <dcterms:created xsi:type="dcterms:W3CDTF">2010-08-27T16:41:42Z</dcterms:created>
  <dcterms:modified xsi:type="dcterms:W3CDTF">2013-01-13T03:59:28Z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0x0101007EEF07D2E105384FB5A96E43313BA20B</vt:lpwstr>
  </property>
</Properties>
</file>