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
          <a:latin typeface="Arial"/>
          <a:ea typeface="Arial"/>
          <a:cs typeface="Arial"/>
        </a:font>
        <a:srgbClr val="000000"/>
      </a:tcTxStyle>
      <a:tcStyle>
        <a:tcBdr>
          <a:left>
            <a:ln w="9525" cap="flat">
              <a:solidFill>
                <a:srgbClr val="FFFFFF"/>
              </a:solidFill>
              <a:prstDash val="solid"/>
              <a:round/>
            </a:ln>
          </a:left>
          <a:right>
            <a:ln w="9525" cap="flat">
              <a:solidFill>
                <a:srgbClr val="FFFFFF"/>
              </a:solidFill>
              <a:prstDash val="solid"/>
              <a:round/>
            </a:ln>
          </a:right>
          <a:top>
            <a:ln w="9525" cap="flat">
              <a:solidFill>
                <a:srgbClr val="FFFFFF"/>
              </a:solidFill>
              <a:prstDash val="solid"/>
              <a:round/>
            </a:ln>
          </a:top>
          <a:bottom>
            <a:ln w="9525" cap="flat">
              <a:solidFill>
                <a:srgbClr val="FFFFFF"/>
              </a:solidFill>
              <a:prstDash val="solid"/>
              <a:round/>
            </a:ln>
          </a:bottom>
          <a:insideH>
            <a:ln w="9525" cap="flat">
              <a:solidFill>
                <a:srgbClr val="FFFFFF"/>
              </a:solidFill>
              <a:prstDash val="solid"/>
              <a:round/>
            </a:ln>
          </a:insideH>
          <a:insideV>
            <a:ln w="9525" cap="flat">
              <a:solidFill>
                <a:srgbClr val="FFFFFF"/>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9525" cap="flat">
              <a:solidFill>
                <a:srgbClr val="FFFFFF"/>
              </a:solidFill>
              <a:prstDash val="solid"/>
              <a:round/>
            </a:ln>
          </a:left>
          <a:right>
            <a:ln w="9525" cap="flat">
              <a:solidFill>
                <a:srgbClr val="FFFFFF"/>
              </a:solidFill>
              <a:prstDash val="solid"/>
              <a:round/>
            </a:ln>
          </a:right>
          <a:top>
            <a:ln w="9525" cap="flat">
              <a:solidFill>
                <a:srgbClr val="FFFFFF"/>
              </a:solidFill>
              <a:prstDash val="solid"/>
              <a:round/>
            </a:ln>
          </a:top>
          <a:bottom>
            <a:ln w="9525" cap="flat">
              <a:solidFill>
                <a:srgbClr val="FFFFFF"/>
              </a:solidFill>
              <a:prstDash val="solid"/>
              <a:round/>
            </a:ln>
          </a:bottom>
          <a:insideH>
            <a:ln w="9525" cap="flat">
              <a:solidFill>
                <a:srgbClr val="FFFFFF"/>
              </a:solidFill>
              <a:prstDash val="solid"/>
              <a:round/>
            </a:ln>
          </a:insideH>
          <a:insideV>
            <a:ln w="9525" cap="flat">
              <a:solidFill>
                <a:srgbClr val="FFFFFF"/>
              </a:solidFill>
              <a:prstDash val="solid"/>
              <a:round/>
            </a:ln>
          </a:insideV>
        </a:tcBdr>
        <a:fill>
          <a:noFill/>
        </a:fill>
      </a:tcStyle>
    </a:firstCol>
    <a:lastRow>
      <a:tcTxStyle b="off" i="off">
        <a:font>
          <a:latin typeface="Arial"/>
          <a:ea typeface="Arial"/>
          <a:cs typeface="Arial"/>
        </a:font>
        <a:srgbClr val="000000"/>
      </a:tcTxStyle>
      <a:tcStyle>
        <a:tcBdr>
          <a:left>
            <a:ln w="9525" cap="flat">
              <a:solidFill>
                <a:srgbClr val="FFFFFF"/>
              </a:solidFill>
              <a:prstDash val="solid"/>
              <a:round/>
            </a:ln>
          </a:left>
          <a:right>
            <a:ln w="9525" cap="flat">
              <a:solidFill>
                <a:srgbClr val="FFFFFF"/>
              </a:solidFill>
              <a:prstDash val="solid"/>
              <a:round/>
            </a:ln>
          </a:right>
          <a:top>
            <a:ln w="9525" cap="flat">
              <a:solidFill>
                <a:srgbClr val="FFFFFF"/>
              </a:solidFill>
              <a:prstDash val="solid"/>
              <a:round/>
            </a:ln>
          </a:top>
          <a:bottom>
            <a:ln w="9525" cap="flat">
              <a:solidFill>
                <a:srgbClr val="FFFFFF"/>
              </a:solidFill>
              <a:prstDash val="solid"/>
              <a:round/>
            </a:ln>
          </a:bottom>
          <a:insideH>
            <a:ln w="9525" cap="flat">
              <a:solidFill>
                <a:srgbClr val="FFFFFF"/>
              </a:solidFill>
              <a:prstDash val="solid"/>
              <a:round/>
            </a:ln>
          </a:insideH>
          <a:insideV>
            <a:ln w="9525" cap="flat">
              <a:solidFill>
                <a:srgbClr val="FFFFFF"/>
              </a:solidFill>
              <a:prstDash val="solid"/>
              <a:round/>
            </a:ln>
          </a:insideV>
        </a:tcBdr>
        <a:fill>
          <a:noFill/>
        </a:fill>
      </a:tcStyle>
    </a:lastRow>
    <a:firstRow>
      <a:tcTxStyle b="off" i="off">
        <a:font>
          <a:latin typeface="Arial"/>
          <a:ea typeface="Arial"/>
          <a:cs typeface="Arial"/>
        </a:font>
        <a:srgbClr val="000000"/>
      </a:tcTxStyle>
      <a:tcStyle>
        <a:tcBdr>
          <a:left>
            <a:ln w="9525" cap="flat">
              <a:solidFill>
                <a:srgbClr val="FFFFFF"/>
              </a:solidFill>
              <a:prstDash val="solid"/>
              <a:round/>
            </a:ln>
          </a:left>
          <a:right>
            <a:ln w="9525" cap="flat">
              <a:solidFill>
                <a:srgbClr val="FFFFFF"/>
              </a:solidFill>
              <a:prstDash val="solid"/>
              <a:round/>
            </a:ln>
          </a:right>
          <a:top>
            <a:ln w="9525" cap="flat">
              <a:solidFill>
                <a:srgbClr val="FFFFFF"/>
              </a:solidFill>
              <a:prstDash val="solid"/>
              <a:round/>
            </a:ln>
          </a:top>
          <a:bottom>
            <a:ln w="9525" cap="flat">
              <a:solidFill>
                <a:srgbClr val="FFFFFF"/>
              </a:solidFill>
              <a:prstDash val="solid"/>
              <a:round/>
            </a:ln>
          </a:bottom>
          <a:insideH>
            <a:ln w="9525" cap="flat">
              <a:solidFill>
                <a:srgbClr val="FFFFFF"/>
              </a:solidFill>
              <a:prstDash val="solid"/>
              <a:round/>
            </a:ln>
          </a:insideH>
          <a:insideV>
            <a:ln w="9525" cap="flat">
              <a:solidFill>
                <a:srgbClr val="FFFFFF"/>
              </a:solidFill>
              <a:prstDash val="solid"/>
              <a:round/>
            </a:ln>
          </a:insideV>
        </a:tcBdr>
        <a:fill>
          <a:no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 Id="rId3" Type="http://schemas.openxmlformats.org/officeDocument/2006/relationships/hyperlink" Target="https://greenpeace.cloudshards.net/browse/PLANET-139?jql=project%20%3D%20PLANET" TargetMode="External"/><Relationship Id="rId4" Type="http://schemas.openxmlformats.org/officeDocument/2006/relationships/hyperlink" Target="https://docs.google.com/document/d/1M_cPQ14E_mGjAMJIvMYEv4RQq-qV8HpAyIycAksQxT8/edit#heading=h.uumf48m364vf" TargetMode="Externa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defRPr sz="1100"/>
            </a:pPr>
            <a:r>
              <a:t>Hi, my name is Laura Hilliger. I am a founding member of the We Are Open Cooperative and I’ve been working with Greenpeace since 2015. Both my coop and my gig at Greenpeace is about spreading the beliefs, processes and culture of open. I spent over five years working at Mozilla, the makers of Firefox, where I helped spread web literacy – the social and technical skills and competencies that make working openly possible. I’ve contributed to loads of different open projects, all over the web.</a:t>
            </a:r>
          </a:p>
          <a:p>
            <a:pPr>
              <a:defRPr sz="1100"/>
            </a:pPr>
          </a:p>
          <a:p>
            <a:pPr>
              <a:defRPr sz="1400"/>
            </a:pPr>
            <a:r>
              <a:t>And while I truly believe in the core of open practices – decentralizing power, 100% transparency, allowing for remixabilty – I also believe that this way of working and being is highly nuanced and utterly dependent on the collective consciousness, rather than individual understandings of “open”.</a:t>
            </a:r>
          </a:p>
          <a:p>
            <a:pPr>
              <a:defRPr sz="1100"/>
            </a:pPr>
          </a:p>
          <a:p>
            <a:pPr>
              <a:defRPr sz="1100"/>
            </a:pPr>
            <a:r>
              <a:t>So today, I’m going to talk a little about the nuances I’ve seen in bringing open practices and then I’m going to invite you to openly reflect or ask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lvl="1" marL="914400" indent="-298450">
              <a:lnSpc>
                <a:spcPct val="115000"/>
              </a:lnSpc>
              <a:buClr>
                <a:srgbClr val="000000"/>
              </a:buClr>
              <a:buSzPct val="100000"/>
              <a:buFont typeface="Open Sans"/>
              <a:buChar char="○"/>
              <a:defRPr sz="1100">
                <a:latin typeface="Open Sans"/>
                <a:ea typeface="Open Sans"/>
                <a:cs typeface="Open Sans"/>
                <a:sym typeface="Open Sans"/>
              </a:defRPr>
            </a:pPr>
            <a:r>
              <a:t>Having a corner of the web you control so you can publish your outputs.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defRPr sz="1100"/>
            </a:pPr>
            <a:r>
              <a:t>Since open is inherently about making sure that people have agency, the project management needs to be designed in a way that coordinates people but gives them freedom.</a:t>
            </a:r>
          </a:p>
          <a:p>
            <a:pPr>
              <a:defRPr sz="1100"/>
            </a:pPr>
          </a:p>
          <a:p>
            <a:pPr>
              <a:defRPr sz="1100"/>
            </a:pPr>
            <a:r>
              <a:t>Every two weeks, the Planet 4 team comes together to define high level, achievable goals for the sprint. Subteams then refine those goals into specific tasks based on their areas of focus. Once agreed, tasks are</a:t>
            </a:r>
            <a:r>
              <a:rPr u="sng">
                <a:solidFill>
                  <a:schemeClr val="accent5"/>
                </a:solidFill>
                <a:uFill>
                  <a:solidFill>
                    <a:schemeClr val="accent5"/>
                  </a:solidFill>
                </a:uFill>
                <a:hlinkClick r:id="rId3" invalidUrl="" action="" tgtFrame="" tooltip="" history="1" highlightClick="0" endSnd="0"/>
              </a:rPr>
              <a:t> </a:t>
            </a:r>
            <a:r>
              <a:rPr u="sng">
                <a:solidFill>
                  <a:schemeClr val="accent5"/>
                </a:solidFill>
                <a:uFill>
                  <a:solidFill>
                    <a:schemeClr val="accent5"/>
                  </a:solidFill>
                </a:uFill>
                <a:hlinkClick r:id="rId3" invalidUrl="" action="" tgtFrame="" tooltip="" history="1" highlightClick="0" endSnd="0"/>
              </a:rPr>
              <a:t>logged and assigned in Jira</a:t>
            </a:r>
            <a:r>
              <a:t>, and everyone gets to work. After a week, we check in with one another to see if there are blockers or to onboard new fellows and catch them up. We then write about the work or create demos, so that the greater community can actively contribute or generally stay up to date with the project.</a:t>
            </a:r>
            <a:r>
              <a:rPr u="sng">
                <a:solidFill>
                  <a:schemeClr val="accent5"/>
                </a:solidFill>
                <a:uFill>
                  <a:solidFill>
                    <a:schemeClr val="accent5"/>
                  </a:solidFill>
                </a:uFill>
                <a:hlinkClick r:id="rId4" invalidUrl="" action="" tgtFrame="" tooltip="" history="1" highlightClick="0" endSnd="0"/>
              </a:rPr>
              <a:t> </a:t>
            </a:r>
            <a:r>
              <a:rPr u="sng">
                <a:solidFill>
                  <a:schemeClr val="accent5"/>
                </a:solidFill>
                <a:uFill>
                  <a:solidFill>
                    <a:schemeClr val="accent5"/>
                  </a:solidFill>
                </a:uFill>
                <a:hlinkClick r:id="rId4" invalidUrl="" action="" tgtFrame="" tooltip="" history="1" highlightClick="0" endSnd="0"/>
              </a:rPr>
              <a:t>This document</a:t>
            </a:r>
            <a:r>
              <a:t> includes more detailed documentation on each individual step of this process.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defRPr sz="1100"/>
            </a:pPr>
            <a:r>
              <a:t>PMs need to enable. You’re in a position to lead </a:t>
            </a:r>
            <a:r>
              <a:rPr>
                <a:latin typeface="Open Sans"/>
                <a:ea typeface="Open Sans"/>
                <a:cs typeface="Open Sans"/>
                <a:sym typeface="Open Sans"/>
              </a:rPr>
              <a:t>by example, which is why it’s critical that you learn how to support open, emergent leadership. This is mostly about opening the door for people. Help people see what it means to have agency. We're successful if we take initiative. It doesn't matter if we fail, it's about believing that we have agency.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lvl1pPr>
              <a:lnSpc>
                <a:spcPct val="115000"/>
              </a:lnSpc>
              <a:defRPr sz="1100">
                <a:latin typeface="Open Sans"/>
                <a:ea typeface="Open Sans"/>
                <a:cs typeface="Open Sans"/>
                <a:sym typeface="Open Sans"/>
              </a:defRPr>
            </a:lvl1pPr>
          </a:lstStyle>
          <a:p>
            <a:pPr/>
            <a:r>
              <a:t>Let’s talk a little about the benefits of working openly, from a meta - philosophical level. Or in GP terms, from the mindset level.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defRPr sz="1100"/>
            </a:pPr>
            <a:r>
              <a:t>At Greenpeace, we’ve determined that we need to think differently than the status quo to make impact. We need to be innovative, fail forward, take more risks, and all that other stuff the Framework says. Part of transitioning to this new mode of being, mode of working is about </a:t>
            </a:r>
            <a:r>
              <a:rPr>
                <a:latin typeface="Open Sans"/>
                <a:ea typeface="Open Sans"/>
                <a:cs typeface="Open Sans"/>
                <a:sym typeface="Open Sans"/>
              </a:rPr>
              <a:t>overcoming aspects of our identities and emotions that we’ve had instilled upon us. We have to reflect on and give tribute to the social and cultural norms that define us. </a:t>
            </a:r>
          </a:p>
          <a:p>
            <a:pPr>
              <a:defRPr sz="1100"/>
            </a:pPr>
            <a:endParaRPr>
              <a:latin typeface="Open Sans"/>
              <a:ea typeface="Open Sans"/>
              <a:cs typeface="Open Sans"/>
              <a:sym typeface="Open Sans"/>
            </a:endParaRPr>
          </a:p>
          <a:p>
            <a:pPr>
              <a:defRPr sz="1100"/>
            </a:pPr>
            <a:r>
              <a:t>Our emotional legacy is influenced by surroundings and norms, so what keeps us from truly participating 100% of the time is fear and the social and cultural norms we’ve been taught are rules in civil discourse and social behavior. We’ve been taught that that the speaker is notable, that the CEO has vision, that the teacher is the expert, that the police maintain control, that respect means being quiet and letting others have the floor. We’ve been taught what “right” in social situations is.</a:t>
            </a:r>
          </a:p>
          <a:p>
            <a:pPr>
              <a:defRPr sz="1100"/>
            </a:pPr>
          </a:p>
          <a:p>
            <a:pPr>
              <a:defRPr sz="1100"/>
            </a:pPr>
            <a:r>
              <a:t>But all of that is a collective perception that has roots.</a:t>
            </a:r>
          </a:p>
          <a:p>
            <a:pPr>
              <a:defRPr sz="1100"/>
            </a:pPr>
          </a:p>
          <a:p>
            <a:pPr>
              <a:defRPr sz="1100"/>
            </a:pPr>
            <a:r>
              <a:t>With the invention of the web, we’re much quicker to learn histories and contexts, relationships and influences that we didn’t know about before. Our ability to connect, allows us to talk about social norms and push back at common public perceptions.</a:t>
            </a:r>
          </a:p>
          <a:p>
            <a:pPr>
              <a:defRPr sz="1100"/>
            </a:pPr>
          </a:p>
          <a:p>
            <a:pPr>
              <a:defRPr sz="1100"/>
            </a:pPr>
            <a:r>
              <a:t>This is beginning to bleed into the real world in fascinating ways. We’ve been taught a certain degree of distrust, but much of the open community is adopting views around the way we interact with each other. There are communities who are putting trust at the center of how they operate.</a:t>
            </a:r>
          </a:p>
          <a:p>
            <a:pPr>
              <a:defRPr sz="1100"/>
            </a:pPr>
          </a:p>
          <a:p>
            <a:pPr>
              <a:defRPr sz="1100"/>
            </a:pPr>
            <a:r>
              <a:t>Views like “Everyone’s voice matters” or “There are no stupid questions”. Simple, humanistic points of view that are directly related to how we as human beings participate in the world and govern our lives.</a:t>
            </a:r>
          </a:p>
          <a:p>
            <a:pPr>
              <a:defRPr sz="1100"/>
            </a:pPr>
          </a:p>
          <a:p>
            <a:pPr>
              <a:defRPr sz="1100"/>
            </a:pPr>
            <a:r>
              <a:t>In business, this is changing entire power structures and dynamics.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defRPr sz="1100"/>
            </a:pPr>
            <a:r>
              <a:t>Ok, now that we have the behaviors bit out of the way, let’s talk about it more practically. Putting everyone on the same level and giving everyone agency and promoting open collaboration is a terrifying prospect, especially in business. It’s a pretty unnatural feeling. And it’s a pretty impossible feeling to feel, all the time, that we are worthy of having voice.</a:t>
            </a:r>
          </a:p>
          <a:p>
            <a:pPr>
              <a:defRPr sz="1100"/>
            </a:pPr>
          </a:p>
          <a:p>
            <a:pPr>
              <a:defRPr sz="1100"/>
            </a:pPr>
            <a:r>
              <a:t>We are groomed to understand hierarchies, authorities and seniorities. An agile management structure allows the person most capable of a particular job to manage that bit of the project in a way that makes sense to them. This is critical because we don’t all think the same way.</a:t>
            </a:r>
          </a:p>
          <a:p>
            <a:pPr>
              <a:defRPr sz="1100"/>
            </a:pPr>
          </a:p>
          <a:p>
            <a:pPr>
              <a:defRPr sz="1100"/>
            </a:pPr>
            <a:r>
              <a:t>Let’s look at Planet 4 through this lens, yeah?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defRPr sz="1100"/>
            </a:pPr>
            <a:r>
              <a:t>Left is the tech team, up top is Support and Comms, to the right Design and in the middle the PM team. The 6 people in the PM team coordinate their pieces and parts. We work together to coordinate each other.</a:t>
            </a:r>
          </a:p>
          <a:p>
            <a:pPr>
              <a:defRPr sz="1100"/>
            </a:pPr>
          </a:p>
          <a:p>
            <a:pPr>
              <a:defRPr sz="1100"/>
            </a:pPr>
            <a:r>
              <a:t>This structure might look confusing, but it’s what makes innovation possible. We are all responsible. We are all accountable.</a:t>
            </a:r>
          </a:p>
          <a:p>
            <a:pPr>
              <a:defRPr sz="1100"/>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lnSpc>
                <a:spcPct val="115000"/>
              </a:lnSpc>
              <a:defRPr sz="1100">
                <a:latin typeface="Open Sans"/>
                <a:ea typeface="Open Sans"/>
                <a:cs typeface="Open Sans"/>
                <a:sym typeface="Open Sans"/>
              </a:defRPr>
            </a:pPr>
            <a:r>
              <a:t> I explain "participatory" as the difference between a lecture and a conversation. It's the difference between passive and active. Centering on people’s interests and facilitating connections helps people produce something is valuable for their community. Their personal and professional development hangs on the feeling of connection. Humans live for connection, we physically need it.</a:t>
            </a:r>
          </a:p>
          <a:p>
            <a:pPr>
              <a:lnSpc>
                <a:spcPct val="115000"/>
              </a:lnSpc>
              <a:defRPr sz="1100"/>
            </a:pP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lnSpc>
                <a:spcPct val="115000"/>
              </a:lnSpc>
              <a:defRPr sz="1100">
                <a:latin typeface="Open Sans"/>
                <a:ea typeface="Open Sans"/>
                <a:cs typeface="Open Sans"/>
                <a:sym typeface="Open Sans"/>
              </a:defRPr>
            </a:pPr>
            <a:r>
              <a:t>So people who believe in open strive to design projects to be participatory and collaborative by creating structures where roles are shifted.</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There are many simple techniques that help people have agency. My top 3 are super simple:</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Community Calls. Here’s a guide, this is long term trust building.</a:t>
            </a:r>
          </a:p>
          <a:p>
            <a:pPr>
              <a:lnSpc>
                <a:spcPct val="115000"/>
              </a:lnSpc>
              <a:defRPr sz="1100">
                <a:latin typeface="Open Sans"/>
                <a:ea typeface="Open Sans"/>
                <a:cs typeface="Open Sans"/>
                <a:sym typeface="Open Sans"/>
              </a:defRPr>
            </a:pPr>
            <a:r>
              <a:t>Individual outreach. It’s so easy to say please and thank you.</a:t>
            </a:r>
          </a:p>
          <a:p>
            <a:pPr>
              <a:lnSpc>
                <a:spcPct val="115000"/>
              </a:lnSpc>
              <a:defRPr sz="1100">
                <a:latin typeface="Open Sans"/>
                <a:ea typeface="Open Sans"/>
                <a:cs typeface="Open Sans"/>
                <a:sym typeface="Open Sans"/>
              </a:defRPr>
            </a:pPr>
            <a:r>
              <a:t>Listening. Amazing what you hear if you learn to listen well.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defRPr sz="1200"/>
            </a:pPr>
            <a:r>
              <a:t>This framework shows how individuals (or groups) have contributed to a project thereby creating a more equitable structure, but does not change the RACI/RASCI. </a:t>
            </a:r>
            <a:endParaRPr sz="1100"/>
          </a:p>
          <a:p>
            <a:pPr>
              <a:defRPr sz="1100"/>
            </a:pPr>
            <a:endParaRPr sz="1200"/>
          </a:p>
          <a:p>
            <a:pPr>
              <a:defRPr sz="1200"/>
            </a:pPr>
            <a:r>
              <a:t>1 - We have a project team, and they are responsible for the project outcome and the audience management (there won't be any trolling involved)</a:t>
            </a:r>
            <a:endParaRPr sz="1100"/>
          </a:p>
          <a:p>
            <a:pPr>
              <a:defRPr sz="1200"/>
            </a:pPr>
            <a:r>
              <a:t>2 - We need to keep in mind that we can't please everyone, and since we are responsible we will take decisions</a:t>
            </a:r>
            <a:endParaRPr sz="1100"/>
          </a:p>
          <a:p>
            <a:pPr>
              <a:defRPr sz="1200"/>
            </a:pPr>
            <a:r>
              <a:t>3 - Project RACI/RASCI remains the same - the difference is that the responsible party will be more informed in their decision making because they'll have the documented input of people more equipped to make certain decisions (e.g. A project manager might be responsible for a decision around UX, but it's the designers and their peers who have the authority to advise.) </a:t>
            </a:r>
            <a:endParaRPr sz="1100"/>
          </a:p>
          <a:p>
            <a:pPr>
              <a:defRPr sz="1100"/>
            </a:pPr>
          </a:p>
          <a:p>
            <a:pPr>
              <a:defRPr sz="1100"/>
            </a:pPr>
            <a:r>
              <a:t>Publish early and often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lnSpc>
                <a:spcPct val="115000"/>
              </a:lnSpc>
              <a:defRPr sz="1100">
                <a:latin typeface="Open Sans"/>
                <a:ea typeface="Open Sans"/>
                <a:cs typeface="Open Sans"/>
                <a:sym typeface="Open Sans"/>
              </a:defRPr>
            </a:pPr>
            <a:r>
              <a:t>How does this work? Practically?</a:t>
            </a:r>
          </a:p>
          <a:p>
            <a:pPr>
              <a:lnSpc>
                <a:spcPct val="115000"/>
              </a:lnSpc>
              <a:defRPr sz="1100">
                <a:latin typeface="Open Sans"/>
                <a:ea typeface="Open Sans"/>
                <a:cs typeface="Open Sans"/>
                <a:sym typeface="Open Sans"/>
              </a:defRPr>
            </a:pPr>
          </a:p>
          <a:p>
            <a:pPr>
              <a:lnSpc>
                <a:spcPct val="115000"/>
              </a:lnSpc>
              <a:defRPr sz="1100">
                <a:latin typeface="Open Sans"/>
                <a:ea typeface="Open Sans"/>
                <a:cs typeface="Open Sans"/>
                <a:sym typeface="Open Sans"/>
              </a:defRPr>
            </a:pPr>
            <a:r>
              <a:rPr b="1"/>
              <a:t>Every project team is different, so you need to work together to define which structures work for your team. This is a negotiation</a:t>
            </a:r>
            <a:r>
              <a:t> because our brains function differently. In an open project it’s massively important to think about how transparency, decentralization and hackability are represented in your management structures. </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The Planet 4 team negotiated over months. Not days. We made decisions as we went, changed our minds, and went through the process of getting to know how each individual works. We made compromises to each other. </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I urge colleagues to publish links to every document, image, bug and product to get them thinking about open practices through practice. Giving people agency is the reason I serve as a model regardless of perceived power dynamics. This has gotten me into loads of trouble, but modeling the behaviors you want to see in the world is the only way you can adequately affect change.</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I organize my own work around the idea that other people can participate. I set up systems that they can use. I adjust to their technical and social skill level.</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I believe that together we are smarter. Participation is key for any organization looking to change the world, so getting people to trust in best intentions again is part of making the world a better place.</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Shifting the behaviors and mindsets of “everyone”, which, by the way is every non-profits target audience, means that we need the input and understanding of “everyone”. We have to stop pretending like we can save the planet without the “masses”.</a:t>
            </a:r>
          </a:p>
          <a:p>
            <a:pPr>
              <a:lnSpc>
                <a:spcPct val="115000"/>
              </a:lnSpc>
              <a:defRPr sz="1100"/>
            </a:pPr>
            <a:endParaRPr>
              <a:latin typeface="Open Sans"/>
              <a:ea typeface="Open Sans"/>
              <a:cs typeface="Open Sans"/>
              <a:sym typeface="Open Sans"/>
            </a:endParaRPr>
          </a:p>
          <a:p>
            <a:pPr>
              <a:lnSpc>
                <a:spcPct val="115000"/>
              </a:lnSpc>
              <a:defRPr sz="1100">
                <a:latin typeface="Open Sans"/>
                <a:ea typeface="Open Sans"/>
                <a:cs typeface="Open Sans"/>
                <a:sym typeface="Open Sans"/>
              </a:defRPr>
            </a:pPr>
            <a:r>
              <a:t>I’ve learned that you have to help people understand why their participation is necessary and create systems that make participation easy. You have to help people understand what you’re working on, and you have to respect peoples contributions. Most importantly, you have to model the behaviors you want to see in the world.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11708" y="744574"/>
            <a:ext cx="8520601" cy="2052601"/>
          </a:xfrm>
          <a:prstGeom prst="rect">
            <a:avLst/>
          </a:prstGeom>
        </p:spPr>
        <p:txBody>
          <a:bodyPr anchor="b"/>
          <a:lstStyle>
            <a:lvl1pPr algn="ctr">
              <a:defRPr sz="5200">
                <a:solidFill>
                  <a:srgbClr val="F3F3F3"/>
                </a:solidFill>
                <a:latin typeface="Oswald"/>
                <a:ea typeface="Oswald"/>
                <a:cs typeface="Oswald"/>
                <a:sym typeface="Oswald"/>
              </a:defRPr>
            </a:lvl1pPr>
          </a:lstStyle>
          <a:p>
            <a:pPr/>
            <a:r>
              <a:t>Title Text</a:t>
            </a:r>
          </a:p>
        </p:txBody>
      </p:sp>
      <p:sp>
        <p:nvSpPr>
          <p:cNvPr id="13" name="Body Level One…"/>
          <p:cNvSpPr txBox="1"/>
          <p:nvPr>
            <p:ph type="body" sz="quarter" idx="1"/>
          </p:nvPr>
        </p:nvSpPr>
        <p:spPr>
          <a:xfrm>
            <a:off x="311699" y="2834125"/>
            <a:ext cx="8520602" cy="792601"/>
          </a:xfrm>
          <a:prstGeom prst="rect">
            <a:avLst/>
          </a:prstGeom>
        </p:spPr>
        <p:txBody>
          <a:bodyPr/>
          <a:lstStyle>
            <a:lvl1pPr algn="ctr">
              <a:lnSpc>
                <a:spcPct val="100000"/>
              </a:lnSpc>
              <a:spcBef>
                <a:spcPts val="0"/>
              </a:spcBef>
              <a:defRPr sz="2800">
                <a:solidFill>
                  <a:srgbClr val="EFEFEF"/>
                </a:solidFill>
                <a:latin typeface="Roboto Regular"/>
                <a:ea typeface="Roboto Regular"/>
                <a:cs typeface="Roboto Regular"/>
                <a:sym typeface="Roboto Regular"/>
              </a:defRPr>
            </a:lvl1pPr>
            <a:lvl2pPr algn="ctr">
              <a:lnSpc>
                <a:spcPct val="100000"/>
              </a:lnSpc>
              <a:spcBef>
                <a:spcPts val="0"/>
              </a:spcBef>
              <a:defRPr sz="2800">
                <a:solidFill>
                  <a:srgbClr val="EFEFEF"/>
                </a:solidFill>
                <a:latin typeface="Roboto Regular"/>
                <a:ea typeface="Roboto Regular"/>
                <a:cs typeface="Roboto Regular"/>
                <a:sym typeface="Roboto Regular"/>
              </a:defRPr>
            </a:lvl2pPr>
            <a:lvl3pPr algn="ctr">
              <a:lnSpc>
                <a:spcPct val="100000"/>
              </a:lnSpc>
              <a:spcBef>
                <a:spcPts val="0"/>
              </a:spcBef>
              <a:defRPr sz="2800">
                <a:solidFill>
                  <a:srgbClr val="EFEFEF"/>
                </a:solidFill>
                <a:latin typeface="Roboto Regular"/>
                <a:ea typeface="Roboto Regular"/>
                <a:cs typeface="Roboto Regular"/>
                <a:sym typeface="Roboto Regular"/>
              </a:defRPr>
            </a:lvl3pPr>
            <a:lvl4pPr algn="ctr">
              <a:lnSpc>
                <a:spcPct val="100000"/>
              </a:lnSpc>
              <a:spcBef>
                <a:spcPts val="0"/>
              </a:spcBef>
              <a:defRPr sz="2800">
                <a:solidFill>
                  <a:srgbClr val="EFEFEF"/>
                </a:solidFill>
                <a:latin typeface="Roboto Regular"/>
                <a:ea typeface="Roboto Regular"/>
                <a:cs typeface="Roboto Regular"/>
                <a:sym typeface="Roboto Regular"/>
              </a:defRPr>
            </a:lvl4pPr>
            <a:lvl5pPr algn="ctr">
              <a:lnSpc>
                <a:spcPct val="100000"/>
              </a:lnSpc>
              <a:spcBef>
                <a:spcPts val="0"/>
              </a:spcBef>
              <a:defRPr sz="2800">
                <a:solidFill>
                  <a:srgbClr val="EFEFEF"/>
                </a:solidFill>
                <a:latin typeface="Roboto Regular"/>
                <a:ea typeface="Roboto Regular"/>
                <a:cs typeface="Roboto Regular"/>
                <a:sym typeface="Roboto Regular"/>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 number">
    <p:spTree>
      <p:nvGrpSpPr>
        <p:cNvPr id="1" name=""/>
        <p:cNvGrpSpPr/>
        <p:nvPr/>
      </p:nvGrpSpPr>
      <p:grpSpPr>
        <a:xfrm>
          <a:off x="0" y="0"/>
          <a:ext cx="0" cy="0"/>
          <a:chOff x="0" y="0"/>
          <a:chExt cx="0" cy="0"/>
        </a:xfrm>
      </p:grpSpPr>
      <p:sp>
        <p:nvSpPr>
          <p:cNvPr id="92"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3"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text on left, text on right">
    <p:spTree>
      <p:nvGrpSpPr>
        <p:cNvPr id="1" name=""/>
        <p:cNvGrpSpPr/>
        <p:nvPr/>
      </p:nvGrpSpPr>
      <p:grpSpPr>
        <a:xfrm>
          <a:off x="0" y="0"/>
          <a:ext cx="0" cy="0"/>
          <a:chOff x="0" y="0"/>
          <a:chExt cx="0" cy="0"/>
        </a:xfrm>
      </p:grpSpPr>
      <p:pic>
        <p:nvPicPr>
          <p:cNvPr id="108" name="Shape 53" descr="Shape 53"/>
          <p:cNvPicPr>
            <a:picLocks noChangeAspect="1"/>
          </p:cNvPicPr>
          <p:nvPr/>
        </p:nvPicPr>
        <p:blipFill>
          <a:blip r:embed="rId2">
            <a:extLst/>
          </a:blip>
          <a:stretch>
            <a:fillRect/>
          </a:stretch>
        </p:blipFill>
        <p:spPr>
          <a:xfrm>
            <a:off x="0" y="1296590"/>
            <a:ext cx="9144000" cy="3857701"/>
          </a:xfrm>
          <a:prstGeom prst="rect">
            <a:avLst/>
          </a:prstGeom>
          <a:ln w="12700">
            <a:miter lim="400000"/>
          </a:ln>
        </p:spPr>
      </p:pic>
      <p:sp>
        <p:nvSpPr>
          <p:cNvPr id="109" name="Slide Number"/>
          <p:cNvSpPr txBox="1"/>
          <p:nvPr>
            <p:ph type="sldNum" sz="quarter" idx="2"/>
          </p:nvPr>
        </p:nvSpPr>
        <p:spPr>
          <a:xfrm>
            <a:off x="0" y="0"/>
            <a:ext cx="358373" cy="350622"/>
          </a:xfrm>
          <a:prstGeom prst="rect">
            <a:avLst/>
          </a:prstGeom>
        </p:spPr>
        <p:txBody>
          <a:bodyPr lIns="45699" tIns="45699" rIns="45699" bIns="45699" anchor="t"/>
          <a:lstStyle>
            <a:lvl1pPr algn="l">
              <a:lnSpc>
                <a:spcPct val="93000"/>
              </a:lnSpc>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21"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a:r>
              <a:t>Body Level One</a:t>
            </a:r>
          </a:p>
          <a:p>
            <a:pPr lvl="1"/>
            <a:r>
              <a:t>Body Level Two</a:t>
            </a:r>
          </a:p>
          <a:p>
            <a:pPr lvl="2"/>
            <a:r>
              <a:t>Body Level Three</a:t>
            </a:r>
          </a:p>
          <a:p>
            <a:pPr lvl="3"/>
            <a:r>
              <a:t>Body Level Four</a:t>
            </a:r>
          </a:p>
          <a:p>
            <a:pPr lvl="4"/>
            <a:r>
              <a:t>Body Level Five</a:t>
            </a:r>
          </a:p>
        </p:txBody>
      </p:sp>
      <p:sp>
        <p:nvSpPr>
          <p:cNvPr id="40" name="Shape 24"/>
          <p:cNvSpPr txBox="1"/>
          <p:nvPr>
            <p:ph type="body" sz="half" idx="13"/>
          </p:nvPr>
        </p:nvSpPr>
        <p:spPr>
          <a:xfrm>
            <a:off x="4832399" y="1152475"/>
            <a:ext cx="3999902" cy="3416400"/>
          </a:xfrm>
          <a:prstGeom prst="rect">
            <a:avLst/>
          </a:prstGeom>
        </p:spPr>
        <p:txBody>
          <a:bodyPr/>
          <a:lstStyle/>
          <a:p>
            <a:pPr>
              <a:defRPr sz="14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6"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7" name="Body Level One…"/>
          <p:cNvSpPr txBox="1"/>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spTree>
      <p:nvGrpSpPr>
        <p:cNvPr id="1" name=""/>
        <p:cNvGrpSpPr/>
        <p:nvPr/>
      </p:nvGrpSpPr>
      <p:grpSpPr>
        <a:xfrm>
          <a:off x="0" y="0"/>
          <a:ext cx="0" cy="0"/>
          <a:chOff x="0" y="0"/>
          <a:chExt cx="0" cy="0"/>
        </a:xfrm>
      </p:grpSpPr>
      <p:sp>
        <p:nvSpPr>
          <p:cNvPr id="65"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73" name="Shape 38"/>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4"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5" name="Body Level One…"/>
          <p:cNvSpPr txBox="1"/>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Body Level One</a:t>
            </a:r>
          </a:p>
          <a:p>
            <a:pPr lvl="1"/>
            <a:r>
              <a:t>Body Level Two</a:t>
            </a:r>
          </a:p>
          <a:p>
            <a:pPr lvl="2"/>
            <a:r>
              <a:t>Body Level Three</a:t>
            </a:r>
          </a:p>
          <a:p>
            <a:pPr lvl="3"/>
            <a:r>
              <a:t>Body Level Four</a:t>
            </a:r>
          </a:p>
          <a:p>
            <a:pPr lvl="4"/>
            <a:r>
              <a:t>Body Level Five</a:t>
            </a:r>
          </a:p>
        </p:txBody>
      </p:sp>
      <p:sp>
        <p:nvSpPr>
          <p:cNvPr id="76" name="Shape 41"/>
          <p:cNvSpPr txBox="1"/>
          <p:nvPr>
            <p:ph type="body" sz="half" idx="13"/>
          </p:nvPr>
        </p:nvSpPr>
        <p:spPr>
          <a:xfrm>
            <a:off x="4939500" y="724074"/>
            <a:ext cx="3837000" cy="3695102"/>
          </a:xfrm>
          <a:prstGeom prst="rect">
            <a:avLst/>
          </a:prstGeom>
        </p:spPr>
        <p:txBody>
          <a:bodyPr anchor="ct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84" name="Body Level One…"/>
          <p:cNvSpPr txBox="1"/>
          <p:nvPr>
            <p:ph type="body" sz="quarter" idx="1"/>
          </p:nvPr>
        </p:nvSpPr>
        <p:spPr>
          <a:xfrm>
            <a:off x="311699" y="4230575"/>
            <a:ext cx="5998802" cy="605101"/>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Shape 20" descr="Shape 20"/>
          <p:cNvPicPr>
            <a:picLocks noChangeAspect="1"/>
          </p:cNvPicPr>
          <p:nvPr/>
        </p:nvPicPr>
        <p:blipFill>
          <a:blip r:embed="rId2">
            <a:extLst/>
          </a:blip>
          <a:stretch>
            <a:fillRect/>
          </a:stretch>
        </p:blipFill>
        <p:spPr>
          <a:xfrm>
            <a:off x="101925" y="4301123"/>
            <a:ext cx="755722" cy="755701"/>
          </a:xfrm>
          <a:prstGeom prst="rect">
            <a:avLst/>
          </a:prstGeom>
          <a:ln w="12700">
            <a:miter lim="400000"/>
          </a:ln>
        </p:spPr>
      </p:pic>
      <p:sp>
        <p:nvSpPr>
          <p:cNvPr id="5" name="Slide Number"/>
          <p:cNvSpPr txBox="1"/>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Arial"/>
          <a:ea typeface="Arial"/>
          <a:cs typeface="Arial"/>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18" name="Shape 65"/>
          <p:cNvSpPr txBox="1"/>
          <p:nvPr>
            <p:ph type="ctrTitle"/>
          </p:nvPr>
        </p:nvSpPr>
        <p:spPr>
          <a:xfrm>
            <a:off x="311707" y="744575"/>
            <a:ext cx="8520602" cy="2052599"/>
          </a:xfrm>
          <a:prstGeom prst="rect">
            <a:avLst/>
          </a:prstGeom>
        </p:spPr>
        <p:txBody>
          <a:bodyPr/>
          <a:lstStyle/>
          <a:p>
            <a:pPr/>
            <a:r>
              <a:t>Comfortable Chaos</a:t>
            </a:r>
          </a:p>
        </p:txBody>
      </p:sp>
      <p:sp>
        <p:nvSpPr>
          <p:cNvPr id="119" name="Shape 66"/>
          <p:cNvSpPr txBox="1"/>
          <p:nvPr>
            <p:ph type="subTitle" sz="quarter" idx="1"/>
          </p:nvPr>
        </p:nvSpPr>
        <p:spPr>
          <a:xfrm>
            <a:off x="311699" y="2834125"/>
            <a:ext cx="8520602" cy="792601"/>
          </a:xfrm>
          <a:prstGeom prst="rect">
            <a:avLst/>
          </a:prstGeom>
        </p:spPr>
        <p:txBody>
          <a:bodyPr/>
          <a:lstStyle/>
          <a:p>
            <a:pPr/>
            <a:r>
              <a:t>Managing an Open Project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83" name="Shape 211"/>
          <p:cNvSpPr txBox="1"/>
          <p:nvPr>
            <p:ph type="subTitle" sz="quarter" idx="1"/>
          </p:nvPr>
        </p:nvSpPr>
        <p:spPr>
          <a:xfrm>
            <a:off x="311699" y="2252574"/>
            <a:ext cx="8520602" cy="792601"/>
          </a:xfrm>
          <a:prstGeom prst="rect">
            <a:avLst/>
          </a:prstGeom>
        </p:spPr>
        <p:txBody>
          <a:bodyPr/>
          <a:lstStyle/>
          <a:p>
            <a:pPr/>
            <a:r>
              <a:t>Managing an Open Project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51"/>
          <p:cNvSpPr txBox="1"/>
          <p:nvPr>
            <p:ph type="title" idx="4294967295"/>
          </p:nvPr>
        </p:nvSpPr>
        <p:spPr>
          <a:xfrm>
            <a:off x="311699" y="445025"/>
            <a:ext cx="7283702" cy="572701"/>
          </a:xfrm>
          <a:prstGeom prst="rect">
            <a:avLst/>
          </a:prstGeom>
        </p:spPr>
        <p:txBody>
          <a:bodyPr/>
          <a:lstStyle>
            <a:lvl1pPr defTabSz="694944">
              <a:defRPr sz="2128">
                <a:latin typeface="Oswald"/>
                <a:ea typeface="Oswald"/>
                <a:cs typeface="Oswald"/>
                <a:sym typeface="Oswald"/>
              </a:defRPr>
            </a:lvl1pPr>
          </a:lstStyle>
          <a:p>
            <a:pPr/>
            <a:r>
              <a:t>Transparency: Having a corner of the web</a:t>
            </a:r>
          </a:p>
        </p:txBody>
      </p:sp>
      <p:pic>
        <p:nvPicPr>
          <p:cNvPr id="188" name="Shape 152" descr="Shape 152"/>
          <p:cNvPicPr>
            <a:picLocks noChangeAspect="1"/>
          </p:cNvPicPr>
          <p:nvPr/>
        </p:nvPicPr>
        <p:blipFill>
          <a:blip r:embed="rId3">
            <a:extLst/>
          </a:blip>
          <a:stretch>
            <a:fillRect/>
          </a:stretch>
        </p:blipFill>
        <p:spPr>
          <a:xfrm>
            <a:off x="1704975" y="1170124"/>
            <a:ext cx="5734050" cy="360997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Shape 137" descr="Shape 137"/>
          <p:cNvPicPr>
            <a:picLocks noChangeAspect="1"/>
          </p:cNvPicPr>
          <p:nvPr/>
        </p:nvPicPr>
        <p:blipFill>
          <a:blip r:embed="rId3">
            <a:extLst/>
          </a:blip>
          <a:stretch>
            <a:fillRect/>
          </a:stretch>
        </p:blipFill>
        <p:spPr>
          <a:xfrm>
            <a:off x="1600200" y="1422275"/>
            <a:ext cx="5943600" cy="2857501"/>
          </a:xfrm>
          <a:prstGeom prst="rect">
            <a:avLst/>
          </a:prstGeom>
          <a:ln w="12700">
            <a:miter lim="400000"/>
          </a:ln>
        </p:spPr>
      </p:pic>
      <p:sp>
        <p:nvSpPr>
          <p:cNvPr id="193" name="Shape 138"/>
          <p:cNvSpPr txBox="1"/>
          <p:nvPr>
            <p:ph type="ctrTitle"/>
          </p:nvPr>
        </p:nvSpPr>
        <p:spPr>
          <a:xfrm>
            <a:off x="311699" y="445025"/>
            <a:ext cx="7283702" cy="572701"/>
          </a:xfrm>
          <a:prstGeom prst="rect">
            <a:avLst/>
          </a:prstGeom>
        </p:spPr>
        <p:txBody>
          <a:bodyPr anchor="t"/>
          <a:lstStyle>
            <a:lvl1pPr algn="l" defTabSz="694944">
              <a:defRPr sz="2128">
                <a:solidFill>
                  <a:srgbClr val="000000"/>
                </a:solidFill>
              </a:defRPr>
            </a:lvl1pPr>
          </a:lstStyle>
          <a:p>
            <a:pPr/>
            <a:r>
              <a:t>Coordination: Agile Methodology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08"/>
          <p:cNvSpPr/>
          <p:nvPr/>
        </p:nvSpPr>
        <p:spPr>
          <a:xfrm>
            <a:off x="0" y="1193600"/>
            <a:ext cx="9144000" cy="3518700"/>
          </a:xfrm>
          <a:prstGeom prst="rect">
            <a:avLst/>
          </a:prstGeom>
          <a:solidFill>
            <a:schemeClr val="accent5"/>
          </a:solidFill>
          <a:ln w="12700">
            <a:miter lim="400000"/>
          </a:ln>
        </p:spPr>
        <p:txBody>
          <a:bodyPr lIns="45719" rIns="45719" anchor="ctr"/>
          <a:lstStyle/>
          <a:p>
            <a:pPr/>
          </a:p>
        </p:txBody>
      </p:sp>
      <p:sp>
        <p:nvSpPr>
          <p:cNvPr id="198" name="Shape 109"/>
          <p:cNvSpPr txBox="1"/>
          <p:nvPr>
            <p:ph type="title" idx="4294967295"/>
          </p:nvPr>
        </p:nvSpPr>
        <p:spPr>
          <a:xfrm>
            <a:off x="311699" y="445025"/>
            <a:ext cx="8520602" cy="572701"/>
          </a:xfrm>
          <a:prstGeom prst="rect">
            <a:avLst/>
          </a:prstGeom>
        </p:spPr>
        <p:txBody>
          <a:bodyPr/>
          <a:lstStyle>
            <a:lvl1pPr defTabSz="694944">
              <a:defRPr sz="2128">
                <a:latin typeface="Oswald"/>
                <a:ea typeface="Oswald"/>
                <a:cs typeface="Oswald"/>
                <a:sym typeface="Oswald"/>
              </a:defRPr>
            </a:lvl1pPr>
          </a:lstStyle>
          <a:p>
            <a:pPr/>
            <a:r>
              <a:t>Leading by Example: Behaviors that spur cultural shifts</a:t>
            </a:r>
          </a:p>
        </p:txBody>
      </p:sp>
      <p:sp>
        <p:nvSpPr>
          <p:cNvPr id="199" name="Shape 110"/>
          <p:cNvSpPr txBox="1"/>
          <p:nvPr/>
        </p:nvSpPr>
        <p:spPr>
          <a:xfrm>
            <a:off x="311700" y="1193599"/>
            <a:ext cx="8259000" cy="3497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Standing up for others</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Listening</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Giving credit</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Sharing openly</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Being polite, kind and human</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Admitting mistakes</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Acting with integrity</a:t>
            </a: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all those behaviors you learned when you were little and then forgot because the world got “complicated”.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1" name="Shape 72" descr="Shape 72"/>
          <p:cNvPicPr>
            <a:picLocks noChangeAspect="1"/>
          </p:cNvPicPr>
          <p:nvPr/>
        </p:nvPicPr>
        <p:blipFill>
          <a:blip r:embed="rId3">
            <a:extLst/>
          </a:blip>
          <a:stretch>
            <a:fillRect/>
          </a:stretch>
        </p:blipFill>
        <p:spPr>
          <a:xfrm>
            <a:off x="3717299" y="246905"/>
            <a:ext cx="1676401" cy="1666876"/>
          </a:xfrm>
          <a:prstGeom prst="rect">
            <a:avLst/>
          </a:prstGeom>
          <a:ln w="12700">
            <a:miter lim="400000"/>
          </a:ln>
        </p:spPr>
      </p:pic>
      <p:pic>
        <p:nvPicPr>
          <p:cNvPr id="122" name="Shape 73" descr="Shape 73"/>
          <p:cNvPicPr>
            <a:picLocks noChangeAspect="1"/>
          </p:cNvPicPr>
          <p:nvPr/>
        </p:nvPicPr>
        <p:blipFill>
          <a:blip r:embed="rId4">
            <a:extLst/>
          </a:blip>
          <a:stretch>
            <a:fillRect/>
          </a:stretch>
        </p:blipFill>
        <p:spPr>
          <a:xfrm>
            <a:off x="3412499" y="2694830"/>
            <a:ext cx="238126" cy="247651"/>
          </a:xfrm>
          <a:prstGeom prst="rect">
            <a:avLst/>
          </a:prstGeom>
          <a:ln w="12700">
            <a:miter lim="400000"/>
          </a:ln>
        </p:spPr>
      </p:pic>
      <p:pic>
        <p:nvPicPr>
          <p:cNvPr id="123" name="Shape 74" descr="Shape 74"/>
          <p:cNvPicPr>
            <a:picLocks noChangeAspect="1"/>
          </p:cNvPicPr>
          <p:nvPr/>
        </p:nvPicPr>
        <p:blipFill>
          <a:blip r:embed="rId5">
            <a:extLst/>
          </a:blip>
          <a:stretch>
            <a:fillRect/>
          </a:stretch>
        </p:blipFill>
        <p:spPr>
          <a:xfrm>
            <a:off x="3417261" y="3023442"/>
            <a:ext cx="228601" cy="228601"/>
          </a:xfrm>
          <a:prstGeom prst="rect">
            <a:avLst/>
          </a:prstGeom>
          <a:ln w="12700">
            <a:miter lim="400000"/>
          </a:ln>
        </p:spPr>
      </p:pic>
      <p:pic>
        <p:nvPicPr>
          <p:cNvPr id="124" name="Shape 75" descr="Shape 75"/>
          <p:cNvPicPr>
            <a:picLocks noChangeAspect="1"/>
          </p:cNvPicPr>
          <p:nvPr/>
        </p:nvPicPr>
        <p:blipFill>
          <a:blip r:embed="rId6">
            <a:extLst/>
          </a:blip>
          <a:stretch>
            <a:fillRect/>
          </a:stretch>
        </p:blipFill>
        <p:spPr>
          <a:xfrm>
            <a:off x="3412511" y="3333030"/>
            <a:ext cx="238126" cy="238126"/>
          </a:xfrm>
          <a:prstGeom prst="rect">
            <a:avLst/>
          </a:prstGeom>
          <a:ln w="12700">
            <a:miter lim="400000"/>
          </a:ln>
        </p:spPr>
      </p:pic>
      <p:graphicFrame>
        <p:nvGraphicFramePr>
          <p:cNvPr id="125" name="Shape 76"/>
          <p:cNvGraphicFramePr/>
          <p:nvPr/>
        </p:nvGraphicFramePr>
        <p:xfrm>
          <a:off x="2223067" y="1696292"/>
          <a:ext cx="5147926" cy="2120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22750"/>
                <a:gridCol w="3725175"/>
              </a:tblGrid>
              <a:tr h="2120900">
                <a:tc>
                  <a:txBody>
                    <a:bodyPr/>
                    <a:lstStyle/>
                    <a:p>
                      <a:pPr algn="l">
                        <a:defRPr sz="1400"/>
                      </a:pPr>
                      <a:endParaRPr b="1" sz="800">
                        <a:latin typeface="Proxima Nova"/>
                        <a:ea typeface="Proxima Nova"/>
                        <a:cs typeface="Proxima Nova"/>
                        <a:sym typeface="Proxima Nova"/>
                      </a:endParaRPr>
                    </a:p>
                    <a:p>
                      <a:pPr algn="l">
                        <a:defRPr sz="1400"/>
                      </a:pPr>
                      <a:endParaRPr b="1" sz="800">
                        <a:latin typeface="Proxima Nova"/>
                        <a:ea typeface="Proxima Nova"/>
                        <a:cs typeface="Proxima Nova"/>
                        <a:sym typeface="Proxima Nova"/>
                      </a:endParaRPr>
                    </a:p>
                  </a:txBody>
                  <a:tcPr marL="45725" marR="45725" marT="45725" marB="45725" anchor="t" anchorCtr="0" horzOverflow="overflow">
                    <a:lnL>
                      <a:solidFill>
                        <a:srgbClr val="FFFFFF"/>
                      </a:solidFill>
                    </a:lnL>
                    <a:lnR>
                      <a:solidFill>
                        <a:srgbClr val="FFFFFF"/>
                      </a:solidFill>
                    </a:lnR>
                    <a:lnT>
                      <a:solidFill>
                        <a:srgbClr val="FFFFFF"/>
                      </a:solidFill>
                    </a:lnT>
                    <a:lnB>
                      <a:solidFill>
                        <a:srgbClr val="FFFFFF"/>
                      </a:solidFill>
                    </a:lnB>
                  </a:tcPr>
                </a:tc>
                <a:tc>
                  <a:txBody>
                    <a:bodyPr/>
                    <a:lstStyle/>
                    <a:p>
                      <a:pPr algn="l">
                        <a:defRPr sz="1400"/>
                      </a:pPr>
                      <a:endParaRPr b="1" sz="1200">
                        <a:latin typeface="Proxima Nova"/>
                        <a:ea typeface="Proxima Nova"/>
                        <a:cs typeface="Proxima Nova"/>
                        <a:sym typeface="Proxima Nova"/>
                      </a:endParaRPr>
                    </a:p>
                    <a:p>
                      <a:pPr algn="l">
                        <a:defRPr b="1" sz="2400">
                          <a:latin typeface="Proxima Nova"/>
                          <a:ea typeface="Proxima Nova"/>
                          <a:cs typeface="Proxima Nova"/>
                          <a:sym typeface="Proxima Nova"/>
                        </a:defRPr>
                      </a:pPr>
                      <a:r>
                        <a:t>Laura Hilliger</a:t>
                      </a:r>
                    </a:p>
                    <a:p>
                      <a:pPr algn="l">
                        <a:defRPr b="1" sz="1600">
                          <a:solidFill>
                            <a:srgbClr val="B7B7B7"/>
                          </a:solidFill>
                          <a:latin typeface="Proxima Nova"/>
                          <a:ea typeface="Proxima Nova"/>
                          <a:cs typeface="Proxima Nova"/>
                          <a:sym typeface="Proxima Nova"/>
                        </a:defRPr>
                      </a:pPr>
                      <a:r>
                        <a:t>Open Strategist</a:t>
                      </a:r>
                    </a:p>
                    <a:p>
                      <a:pPr algn="l">
                        <a:defRPr sz="1400"/>
                      </a:pPr>
                      <a:endParaRPr b="1" sz="1200">
                        <a:latin typeface="Proxima Nova"/>
                        <a:ea typeface="Proxima Nova"/>
                        <a:cs typeface="Proxima Nova"/>
                        <a:sym typeface="Proxima Nova"/>
                      </a:endParaRPr>
                    </a:p>
                    <a:p>
                      <a:pPr algn="l">
                        <a:lnSpc>
                          <a:spcPct val="115000"/>
                        </a:lnSpc>
                        <a:defRPr>
                          <a:latin typeface="Lato Regular"/>
                          <a:ea typeface="Lato Regular"/>
                          <a:cs typeface="Lato Regular"/>
                          <a:sym typeface="Lato Regular"/>
                        </a:defRPr>
                      </a:pPr>
                      <a:r>
                        <a:t> laurahilliger.com</a:t>
                      </a:r>
                    </a:p>
                    <a:p>
                      <a:pPr algn="l">
                        <a:lnSpc>
                          <a:spcPct val="115000"/>
                        </a:lnSpc>
                        <a:defRPr>
                          <a:latin typeface="Proxima Nova"/>
                          <a:ea typeface="Proxima Nova"/>
                          <a:cs typeface="Proxima Nova"/>
                          <a:sym typeface="Proxima Nova"/>
                        </a:defRPr>
                      </a:pPr>
                      <a:r>
                        <a:t> </a:t>
                      </a:r>
                    </a:p>
                    <a:p>
                      <a:pPr algn="l">
                        <a:lnSpc>
                          <a:spcPct val="115000"/>
                        </a:lnSpc>
                        <a:defRPr>
                          <a:latin typeface="Proxima Nova"/>
                          <a:ea typeface="Proxima Nova"/>
                          <a:cs typeface="Proxima Nova"/>
                          <a:sym typeface="Proxima Nova"/>
                        </a:defRPr>
                      </a:pPr>
                      <a:r>
                        <a:t>@epilepticrabbit		</a:t>
                      </a:r>
                    </a:p>
                    <a:p>
                      <a:pPr algn="l">
                        <a:lnSpc>
                          <a:spcPct val="115000"/>
                        </a:lnSpc>
                        <a:defRPr sz="1400"/>
                      </a:pPr>
                      <a:endParaRPr b="1" sz="1000">
                        <a:latin typeface="Proxima Nova"/>
                        <a:ea typeface="Proxima Nova"/>
                        <a:cs typeface="Proxima Nova"/>
                        <a:sym typeface="Proxima Nova"/>
                      </a:endParaRPr>
                    </a:p>
                    <a:p>
                      <a:pPr algn="l">
                        <a:lnSpc>
                          <a:spcPct val="115000"/>
                        </a:lnSpc>
                        <a:defRPr b="1">
                          <a:latin typeface="Proxima Nova"/>
                          <a:ea typeface="Proxima Nova"/>
                          <a:cs typeface="Proxima Nova"/>
                          <a:sym typeface="Proxima Nova"/>
                        </a:defRPr>
                      </a:pPr>
                      <a:r>
                        <a:t> </a:t>
                      </a:r>
                      <a:r>
                        <a:rPr b="0"/>
                        <a:t>linkedin.com/in/laurahilliger</a:t>
                      </a:r>
                    </a:p>
                  </a:txBody>
                  <a:tcPr marL="63500" marR="63500" marT="63500" marB="63500" anchor="t" anchorCtr="0" horzOverflow="overflow">
                    <a:lnL>
                      <a:solidFill>
                        <a:srgbClr val="FFFFFF"/>
                      </a:solidFill>
                    </a:lnL>
                    <a:lnR>
                      <a:solidFill>
                        <a:srgbClr val="FFFFFF"/>
                      </a:solidFill>
                    </a:lnR>
                    <a:lnT>
                      <a:solidFill>
                        <a:srgbClr val="FFFFFF"/>
                      </a:solidFill>
                    </a:lnT>
                    <a:lnB>
                      <a:solidFill>
                        <a:srgbClr val="FFFFFF"/>
                      </a:solidFill>
                    </a:lnB>
                  </a:tcPr>
                </a:tc>
              </a:tr>
            </a:tbl>
          </a:graphicData>
        </a:graphic>
      </p:graphicFrame>
      <p:pic>
        <p:nvPicPr>
          <p:cNvPr id="126" name="Shape 77" descr="Shape 77"/>
          <p:cNvPicPr>
            <a:picLocks noChangeAspect="1"/>
          </p:cNvPicPr>
          <p:nvPr/>
        </p:nvPicPr>
        <p:blipFill>
          <a:blip r:embed="rId7">
            <a:extLst/>
          </a:blip>
          <a:stretch>
            <a:fillRect/>
          </a:stretch>
        </p:blipFill>
        <p:spPr>
          <a:xfrm>
            <a:off x="7189885" y="3945832"/>
            <a:ext cx="1090299" cy="1044521"/>
          </a:xfrm>
          <a:prstGeom prst="rect">
            <a:avLst/>
          </a:prstGeom>
          <a:ln w="12700">
            <a:miter lim="400000"/>
          </a:ln>
        </p:spPr>
      </p:pic>
      <p:pic>
        <p:nvPicPr>
          <p:cNvPr id="127" name="Shape 78" descr="Shape 78"/>
          <p:cNvPicPr>
            <a:picLocks noChangeAspect="1"/>
          </p:cNvPicPr>
          <p:nvPr/>
        </p:nvPicPr>
        <p:blipFill>
          <a:blip r:embed="rId8">
            <a:extLst/>
          </a:blip>
          <a:stretch>
            <a:fillRect/>
          </a:stretch>
        </p:blipFill>
        <p:spPr>
          <a:xfrm>
            <a:off x="3609909" y="4312623"/>
            <a:ext cx="2374243" cy="553454"/>
          </a:xfrm>
          <a:prstGeom prst="rect">
            <a:avLst/>
          </a:prstGeom>
          <a:ln w="12700">
            <a:miter lim="400000"/>
          </a:ln>
        </p:spPr>
      </p:pic>
      <p:pic>
        <p:nvPicPr>
          <p:cNvPr id="128" name="Shape 79" descr="Shape 79"/>
          <p:cNvPicPr>
            <a:picLocks noChangeAspect="1"/>
          </p:cNvPicPr>
          <p:nvPr/>
        </p:nvPicPr>
        <p:blipFill>
          <a:blip r:embed="rId9">
            <a:extLst/>
          </a:blip>
          <a:stretch>
            <a:fillRect/>
          </a:stretch>
        </p:blipFill>
        <p:spPr>
          <a:xfrm>
            <a:off x="288597" y="959898"/>
            <a:ext cx="2688804" cy="2715704"/>
          </a:xfrm>
          <a:prstGeom prst="rect">
            <a:avLst/>
          </a:prstGeom>
          <a:ln w="12700">
            <a:miter lim="400000"/>
          </a:ln>
        </p:spPr>
      </p:pic>
      <p:pic>
        <p:nvPicPr>
          <p:cNvPr id="129" name="Shape 80" descr="Shape 80"/>
          <p:cNvPicPr>
            <a:picLocks noChangeAspect="1"/>
          </p:cNvPicPr>
          <p:nvPr/>
        </p:nvPicPr>
        <p:blipFill>
          <a:blip r:embed="rId10">
            <a:extLst/>
          </a:blip>
          <a:stretch>
            <a:fillRect/>
          </a:stretch>
        </p:blipFill>
        <p:spPr>
          <a:xfrm>
            <a:off x="6326072" y="1012725"/>
            <a:ext cx="2817926" cy="2610050"/>
          </a:xfrm>
          <a:prstGeom prst="rect">
            <a:avLst/>
          </a:prstGeom>
          <a:ln w="12700">
            <a:miter lim="400000"/>
          </a:ln>
        </p:spPr>
      </p:pic>
      <p:pic>
        <p:nvPicPr>
          <p:cNvPr id="130" name="logo_green.png" descr="logo_green.png"/>
          <p:cNvPicPr>
            <a:picLocks noChangeAspect="1"/>
          </p:cNvPicPr>
          <p:nvPr/>
        </p:nvPicPr>
        <p:blipFill>
          <a:blip r:embed="rId11">
            <a:extLst/>
          </a:blip>
          <a:stretch>
            <a:fillRect/>
          </a:stretch>
        </p:blipFill>
        <p:spPr>
          <a:xfrm>
            <a:off x="175296" y="4191794"/>
            <a:ext cx="2915407" cy="79511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34" name="Shape 94"/>
          <p:cNvSpPr txBox="1"/>
          <p:nvPr>
            <p:ph type="subTitle" sz="quarter" idx="1"/>
          </p:nvPr>
        </p:nvSpPr>
        <p:spPr>
          <a:xfrm>
            <a:off x="311699" y="2252574"/>
            <a:ext cx="8520602" cy="792601"/>
          </a:xfrm>
          <a:prstGeom prst="rect">
            <a:avLst/>
          </a:prstGeom>
        </p:spPr>
        <p:txBody>
          <a:bodyPr/>
          <a:lstStyle/>
          <a:p>
            <a:pPr/>
            <a:r>
              <a:t>Distributed Leadership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99"/>
          <p:cNvSpPr/>
          <p:nvPr/>
        </p:nvSpPr>
        <p:spPr>
          <a:xfrm>
            <a:off x="647125" y="1526224"/>
            <a:ext cx="3918601" cy="2518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chemeClr val="accent5"/>
          </a:solidFill>
          <a:ln>
            <a:solidFill>
              <a:schemeClr val="accent2">
                <a:lumOff val="21764"/>
              </a:schemeClr>
            </a:solidFill>
          </a:ln>
        </p:spPr>
        <p:txBody>
          <a:bodyPr lIns="45719" rIns="45719" anchor="ctr"/>
          <a:lstStyle/>
          <a:p>
            <a:pPr/>
          </a:p>
        </p:txBody>
      </p:sp>
      <p:sp>
        <p:nvSpPr>
          <p:cNvPr id="139" name="Shape 100"/>
          <p:cNvSpPr txBox="1"/>
          <p:nvPr>
            <p:ph type="title" idx="4294967295"/>
          </p:nvPr>
        </p:nvSpPr>
        <p:spPr>
          <a:xfrm>
            <a:off x="311699" y="445025"/>
            <a:ext cx="8520602" cy="572701"/>
          </a:xfrm>
          <a:prstGeom prst="rect">
            <a:avLst/>
          </a:prstGeom>
        </p:spPr>
        <p:txBody>
          <a:bodyPr/>
          <a:lstStyle>
            <a:lvl1pPr defTabSz="694944">
              <a:defRPr sz="2128">
                <a:latin typeface="Oswald"/>
                <a:ea typeface="Oswald"/>
                <a:cs typeface="Oswald"/>
                <a:sym typeface="Oswald"/>
              </a:defRPr>
            </a:lvl1pPr>
          </a:lstStyle>
          <a:p>
            <a:pPr/>
            <a:r>
              <a:t>Culture is a shared space and…</a:t>
            </a:r>
          </a:p>
        </p:txBody>
      </p:sp>
      <p:sp>
        <p:nvSpPr>
          <p:cNvPr id="140" name="Shape 101"/>
          <p:cNvSpPr txBox="1"/>
          <p:nvPr/>
        </p:nvSpPr>
        <p:spPr>
          <a:xfrm>
            <a:off x="768150" y="1748475"/>
            <a:ext cx="3600900" cy="159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800">
                <a:solidFill>
                  <a:srgbClr val="F3F3F3"/>
                </a:solidFill>
                <a:latin typeface="Roboto Regular"/>
                <a:ea typeface="Roboto Regular"/>
                <a:cs typeface="Roboto Regular"/>
                <a:sym typeface="Roboto Regular"/>
              </a:defRPr>
            </a:lvl1pPr>
          </a:lstStyle>
          <a:p>
            <a:pPr/>
            <a:r>
              <a:t>"the prevailing beliefs, values, and customs of a group"</a:t>
            </a:r>
          </a:p>
        </p:txBody>
      </p:sp>
      <p:sp>
        <p:nvSpPr>
          <p:cNvPr id="141" name="Shape 102"/>
          <p:cNvSpPr txBox="1"/>
          <p:nvPr/>
        </p:nvSpPr>
        <p:spPr>
          <a:xfrm>
            <a:off x="991525" y="4117649"/>
            <a:ext cx="58092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latin typeface="Roboto Regular"/>
                <a:ea typeface="Roboto Regular"/>
                <a:cs typeface="Roboto Regular"/>
                <a:sym typeface="Roboto Regular"/>
              </a:defRPr>
            </a:lvl1pPr>
          </a:lstStyle>
          <a:p>
            <a:pPr/>
            <a:r>
              <a:t>The Culture Group, 2013</a:t>
            </a:r>
          </a:p>
        </p:txBody>
      </p:sp>
      <p:pic>
        <p:nvPicPr>
          <p:cNvPr id="142" name="Shape 103" descr="Shape 103"/>
          <p:cNvPicPr>
            <a:picLocks noChangeAspect="1"/>
          </p:cNvPicPr>
          <p:nvPr/>
        </p:nvPicPr>
        <p:blipFill>
          <a:blip r:embed="rId3">
            <a:extLst/>
          </a:blip>
          <a:stretch>
            <a:fillRect/>
          </a:stretch>
        </p:blipFill>
        <p:spPr>
          <a:xfrm>
            <a:off x="5018249" y="1248111"/>
            <a:ext cx="3722356" cy="279512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Shape 115" descr="Shape 115"/>
          <p:cNvPicPr>
            <a:picLocks noChangeAspect="1"/>
          </p:cNvPicPr>
          <p:nvPr/>
        </p:nvPicPr>
        <p:blipFill>
          <a:blip r:embed="rId3">
            <a:extLst/>
          </a:blip>
          <a:stretch>
            <a:fillRect/>
          </a:stretch>
        </p:blipFill>
        <p:spPr>
          <a:xfrm>
            <a:off x="2264149" y="1466300"/>
            <a:ext cx="4615702" cy="3469998"/>
          </a:xfrm>
          <a:prstGeom prst="rect">
            <a:avLst/>
          </a:prstGeom>
          <a:ln w="12700">
            <a:miter lim="400000"/>
          </a:ln>
        </p:spPr>
      </p:pic>
      <p:sp>
        <p:nvSpPr>
          <p:cNvPr id="147" name="Shape 116"/>
          <p:cNvSpPr txBox="1"/>
          <p:nvPr>
            <p:ph type="title" idx="4294967295"/>
          </p:nvPr>
        </p:nvSpPr>
        <p:spPr>
          <a:xfrm>
            <a:off x="311699" y="445025"/>
            <a:ext cx="7283702" cy="572701"/>
          </a:xfrm>
          <a:prstGeom prst="rect">
            <a:avLst/>
          </a:prstGeom>
        </p:spPr>
        <p:txBody>
          <a:bodyPr/>
          <a:lstStyle>
            <a:lvl1pPr defTabSz="694944">
              <a:defRPr sz="2128">
                <a:latin typeface="Oswald"/>
                <a:ea typeface="Oswald"/>
                <a:cs typeface="Oswald"/>
                <a:sym typeface="Oswald"/>
              </a:defRPr>
            </a:lvl1pPr>
          </a:lstStyle>
          <a:p>
            <a:pPr/>
            <a:r>
              <a:t>How distributed leadership looks like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Shape 121" descr="Shape 121"/>
          <p:cNvPicPr>
            <a:picLocks noChangeAspect="1"/>
          </p:cNvPicPr>
          <p:nvPr/>
        </p:nvPicPr>
        <p:blipFill>
          <a:blip r:embed="rId3">
            <a:extLst/>
          </a:blip>
          <a:stretch>
            <a:fillRect/>
          </a:stretch>
        </p:blipFill>
        <p:spPr>
          <a:xfrm>
            <a:off x="757237" y="646700"/>
            <a:ext cx="7629526" cy="4371976"/>
          </a:xfrm>
          <a:prstGeom prst="rect">
            <a:avLst/>
          </a:prstGeom>
          <a:ln w="12700">
            <a:miter lim="400000"/>
          </a:ln>
        </p:spPr>
      </p:pic>
      <p:sp>
        <p:nvSpPr>
          <p:cNvPr id="152" name="Shape 122"/>
          <p:cNvSpPr txBox="1"/>
          <p:nvPr>
            <p:ph type="title" idx="4294967295"/>
          </p:nvPr>
        </p:nvSpPr>
        <p:spPr>
          <a:xfrm>
            <a:off x="311699" y="445025"/>
            <a:ext cx="7283702" cy="572701"/>
          </a:xfrm>
          <a:prstGeom prst="rect">
            <a:avLst/>
          </a:prstGeom>
        </p:spPr>
        <p:txBody>
          <a:bodyPr/>
          <a:lstStyle>
            <a:lvl1pPr defTabSz="694944">
              <a:defRPr sz="2128">
                <a:latin typeface="Oswald"/>
                <a:ea typeface="Oswald"/>
                <a:cs typeface="Oswald"/>
                <a:sym typeface="Oswald"/>
              </a:defRPr>
            </a:lvl1pPr>
          </a:lstStyle>
          <a:p>
            <a:pPr/>
            <a:r>
              <a:t>Decentralized Planet 4 Team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5"/>
        </a:solidFill>
      </p:bgPr>
    </p:bg>
    <p:spTree>
      <p:nvGrpSpPr>
        <p:cNvPr id="1" name=""/>
        <p:cNvGrpSpPr/>
        <p:nvPr/>
      </p:nvGrpSpPr>
      <p:grpSpPr>
        <a:xfrm>
          <a:off x="0" y="0"/>
          <a:ext cx="0" cy="0"/>
          <a:chOff x="0" y="0"/>
          <a:chExt cx="0" cy="0"/>
        </a:xfrm>
      </p:grpSpPr>
      <p:sp>
        <p:nvSpPr>
          <p:cNvPr id="156" name="Shape 157"/>
          <p:cNvSpPr txBox="1"/>
          <p:nvPr>
            <p:ph type="subTitle" sz="quarter" idx="1"/>
          </p:nvPr>
        </p:nvSpPr>
        <p:spPr>
          <a:xfrm>
            <a:off x="311699" y="2252574"/>
            <a:ext cx="8520602" cy="792601"/>
          </a:xfrm>
          <a:prstGeom prst="rect">
            <a:avLst/>
          </a:prstGeom>
        </p:spPr>
        <p:txBody>
          <a:bodyPr/>
          <a:lstStyle/>
          <a:p>
            <a:pPr/>
            <a:r>
              <a:t>Designing for Participation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2"/>
          <p:cNvSpPr/>
          <p:nvPr/>
        </p:nvSpPr>
        <p:spPr>
          <a:xfrm>
            <a:off x="0" y="1193600"/>
            <a:ext cx="9144000" cy="3518700"/>
          </a:xfrm>
          <a:prstGeom prst="rect">
            <a:avLst/>
          </a:prstGeom>
          <a:solidFill>
            <a:schemeClr val="accent5"/>
          </a:solidFill>
          <a:ln w="12700">
            <a:miter lim="400000"/>
          </a:ln>
        </p:spPr>
        <p:txBody>
          <a:bodyPr lIns="45719" rIns="45719" anchor="ctr"/>
          <a:lstStyle/>
          <a:p>
            <a:pPr/>
          </a:p>
        </p:txBody>
      </p:sp>
      <p:sp>
        <p:nvSpPr>
          <p:cNvPr id="161" name="Shape 163"/>
          <p:cNvSpPr txBox="1"/>
          <p:nvPr>
            <p:ph type="title" idx="4294967295"/>
          </p:nvPr>
        </p:nvSpPr>
        <p:spPr>
          <a:xfrm>
            <a:off x="311699" y="445025"/>
            <a:ext cx="8520602" cy="572701"/>
          </a:xfrm>
          <a:prstGeom prst="rect">
            <a:avLst/>
          </a:prstGeom>
        </p:spPr>
        <p:txBody>
          <a:bodyPr/>
          <a:lstStyle>
            <a:lvl1pPr defTabSz="694944">
              <a:defRPr sz="2128">
                <a:latin typeface="Oswald"/>
                <a:ea typeface="Oswald"/>
                <a:cs typeface="Oswald"/>
                <a:sym typeface="Oswald"/>
              </a:defRPr>
            </a:lvl1pPr>
          </a:lstStyle>
          <a:p>
            <a:pPr/>
            <a:r>
              <a:t>Hackability &amp; Innovation by Inviting participation</a:t>
            </a:r>
          </a:p>
        </p:txBody>
      </p:sp>
      <p:sp>
        <p:nvSpPr>
          <p:cNvPr id="162" name="Shape 164"/>
          <p:cNvSpPr txBox="1"/>
          <p:nvPr/>
        </p:nvSpPr>
        <p:spPr>
          <a:xfrm>
            <a:off x="311700" y="1422199"/>
            <a:ext cx="8259000" cy="2760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Community Calls. Here’s a guide, this is long term trust building. http://bit.ly/OS-calls</a:t>
            </a:r>
          </a:p>
          <a:p>
            <a:pPr>
              <a:defRPr sz="2200"/>
            </a:pPr>
            <a:endParaRPr>
              <a:solidFill>
                <a:srgbClr val="F3F3F3"/>
              </a:solidFill>
              <a:latin typeface="Roboto Regular"/>
              <a:ea typeface="Roboto Regular"/>
              <a:cs typeface="Roboto Regular"/>
              <a:sym typeface="Roboto Regular"/>
            </a:endParaRP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Individual outreach. It’s so easy to say please and thank you, ask how people are.</a:t>
            </a:r>
          </a:p>
          <a:p>
            <a:pPr>
              <a:defRPr sz="2200"/>
            </a:pPr>
            <a:endParaRPr>
              <a:solidFill>
                <a:srgbClr val="F3F3F3"/>
              </a:solidFill>
              <a:latin typeface="Roboto Regular"/>
              <a:ea typeface="Roboto Regular"/>
              <a:cs typeface="Roboto Regular"/>
              <a:sym typeface="Roboto Regular"/>
            </a:endParaRPr>
          </a:p>
          <a:p>
            <a:pPr marL="457200" indent="-381000">
              <a:buClr>
                <a:srgbClr val="F3F3F3"/>
              </a:buClr>
              <a:buSzPct val="100000"/>
              <a:buFont typeface="Roboto Regular"/>
              <a:buChar char="➔"/>
              <a:defRPr sz="2200">
                <a:solidFill>
                  <a:srgbClr val="F3F3F3"/>
                </a:solidFill>
                <a:latin typeface="Roboto Regular"/>
                <a:ea typeface="Roboto Regular"/>
                <a:cs typeface="Roboto Regular"/>
                <a:sym typeface="Roboto Regular"/>
              </a:defRPr>
            </a:pPr>
            <a:r>
              <a:t>Listening. Amazing what you hear if you learn to listen well.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9"/>
          <p:cNvSpPr txBox="1"/>
          <p:nvPr/>
        </p:nvSpPr>
        <p:spPr>
          <a:xfrm>
            <a:off x="549274" y="2378075"/>
            <a:ext cx="1812902" cy="293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TRANSPARENT</a:t>
            </a:r>
          </a:p>
        </p:txBody>
      </p:sp>
      <p:pic>
        <p:nvPicPr>
          <p:cNvPr id="167" name="Shape 170" descr="Shape 170"/>
          <p:cNvPicPr>
            <a:picLocks noChangeAspect="1"/>
          </p:cNvPicPr>
          <p:nvPr/>
        </p:nvPicPr>
        <p:blipFill>
          <a:blip r:embed="rId3">
            <a:extLst/>
          </a:blip>
          <a:stretch>
            <a:fillRect/>
          </a:stretch>
        </p:blipFill>
        <p:spPr>
          <a:xfrm>
            <a:off x="850900" y="1398586"/>
            <a:ext cx="1177801" cy="741300"/>
          </a:xfrm>
          <a:prstGeom prst="rect">
            <a:avLst/>
          </a:prstGeom>
          <a:ln w="12700">
            <a:miter lim="400000"/>
          </a:ln>
        </p:spPr>
      </p:pic>
      <p:pic>
        <p:nvPicPr>
          <p:cNvPr id="168" name="Shape 171" descr="Shape 171"/>
          <p:cNvPicPr>
            <a:picLocks noChangeAspect="1"/>
          </p:cNvPicPr>
          <p:nvPr/>
        </p:nvPicPr>
        <p:blipFill>
          <a:blip r:embed="rId4">
            <a:extLst/>
          </a:blip>
          <a:stretch>
            <a:fillRect/>
          </a:stretch>
        </p:blipFill>
        <p:spPr>
          <a:xfrm>
            <a:off x="3670300" y="1339850"/>
            <a:ext cx="396900" cy="601800"/>
          </a:xfrm>
          <a:prstGeom prst="rect">
            <a:avLst/>
          </a:prstGeom>
          <a:ln w="12700">
            <a:miter lim="400000"/>
          </a:ln>
        </p:spPr>
      </p:pic>
      <p:pic>
        <p:nvPicPr>
          <p:cNvPr id="169" name="Shape 172" descr="Shape 172"/>
          <p:cNvPicPr>
            <a:picLocks noChangeAspect="1"/>
          </p:cNvPicPr>
          <p:nvPr/>
        </p:nvPicPr>
        <p:blipFill>
          <a:blip r:embed="rId5">
            <a:extLst/>
          </a:blip>
          <a:stretch>
            <a:fillRect/>
          </a:stretch>
        </p:blipFill>
        <p:spPr>
          <a:xfrm>
            <a:off x="4276725" y="1206500"/>
            <a:ext cx="396900" cy="601800"/>
          </a:xfrm>
          <a:prstGeom prst="rect">
            <a:avLst/>
          </a:prstGeom>
          <a:ln w="12700">
            <a:miter lim="400000"/>
          </a:ln>
        </p:spPr>
      </p:pic>
      <p:pic>
        <p:nvPicPr>
          <p:cNvPr id="170" name="Shape 173" descr="Shape 173"/>
          <p:cNvPicPr>
            <a:picLocks noChangeAspect="1"/>
          </p:cNvPicPr>
          <p:nvPr/>
        </p:nvPicPr>
        <p:blipFill>
          <a:blip r:embed="rId6">
            <a:extLst/>
          </a:blip>
          <a:stretch>
            <a:fillRect/>
          </a:stretch>
        </p:blipFill>
        <p:spPr>
          <a:xfrm>
            <a:off x="3860800" y="1730375"/>
            <a:ext cx="396900" cy="601800"/>
          </a:xfrm>
          <a:prstGeom prst="rect">
            <a:avLst/>
          </a:prstGeom>
          <a:ln w="12700">
            <a:miter lim="400000"/>
          </a:ln>
        </p:spPr>
      </p:pic>
      <p:pic>
        <p:nvPicPr>
          <p:cNvPr id="171" name="Shape 174" descr="Shape 174"/>
          <p:cNvPicPr>
            <a:picLocks noChangeAspect="1"/>
          </p:cNvPicPr>
          <p:nvPr/>
        </p:nvPicPr>
        <p:blipFill>
          <a:blip r:embed="rId7">
            <a:extLst/>
          </a:blip>
          <a:stretch>
            <a:fillRect/>
          </a:stretch>
        </p:blipFill>
        <p:spPr>
          <a:xfrm>
            <a:off x="4070350" y="1662110"/>
            <a:ext cx="396900" cy="601801"/>
          </a:xfrm>
          <a:prstGeom prst="rect">
            <a:avLst/>
          </a:prstGeom>
          <a:ln w="12700">
            <a:miter lim="400000"/>
          </a:ln>
        </p:spPr>
      </p:pic>
      <p:sp>
        <p:nvSpPr>
          <p:cNvPr id="172" name="Shape 175"/>
          <p:cNvSpPr txBox="1"/>
          <p:nvPr/>
        </p:nvSpPr>
        <p:spPr>
          <a:xfrm>
            <a:off x="3382962" y="2390775"/>
            <a:ext cx="1812901" cy="293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INCLUSIVE</a:t>
            </a:r>
          </a:p>
        </p:txBody>
      </p:sp>
      <p:sp>
        <p:nvSpPr>
          <p:cNvPr id="173" name="Shape 176"/>
          <p:cNvSpPr txBox="1"/>
          <p:nvPr/>
        </p:nvSpPr>
        <p:spPr>
          <a:xfrm>
            <a:off x="6218237" y="2392360"/>
            <a:ext cx="2378100" cy="293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gn="ctr">
              <a:lnSpc>
                <a:spcPct val="82000"/>
              </a:lnSpc>
              <a:defRPr sz="1600">
                <a:latin typeface="Rokkitt"/>
                <a:ea typeface="Rokkitt"/>
                <a:cs typeface="Rokkitt"/>
                <a:sym typeface="Rokkitt"/>
              </a:defRPr>
            </a:lvl1pPr>
          </a:lstStyle>
          <a:p>
            <a:pPr/>
            <a:r>
              <a:t>COMMUNITY-CENTRIC</a:t>
            </a:r>
          </a:p>
        </p:txBody>
      </p:sp>
      <p:pic>
        <p:nvPicPr>
          <p:cNvPr id="174" name="Shape 177" descr="Shape 177"/>
          <p:cNvPicPr>
            <a:picLocks noChangeAspect="1"/>
          </p:cNvPicPr>
          <p:nvPr/>
        </p:nvPicPr>
        <p:blipFill>
          <a:blip r:embed="rId8">
            <a:extLst/>
          </a:blip>
          <a:stretch>
            <a:fillRect/>
          </a:stretch>
        </p:blipFill>
        <p:spPr>
          <a:xfrm>
            <a:off x="6861175" y="1295400"/>
            <a:ext cx="1188901" cy="992101"/>
          </a:xfrm>
          <a:prstGeom prst="rect">
            <a:avLst/>
          </a:prstGeom>
          <a:ln w="12700">
            <a:miter lim="400000"/>
          </a:ln>
        </p:spPr>
      </p:pic>
      <p:sp>
        <p:nvSpPr>
          <p:cNvPr id="175" name="Shape 178"/>
          <p:cNvSpPr txBox="1"/>
          <p:nvPr/>
        </p:nvSpPr>
        <p:spPr>
          <a:xfrm>
            <a:off x="615950" y="2759075"/>
            <a:ext cx="2301900" cy="135682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113000"/>
              </a:lnSpc>
              <a:defRPr sz="1100">
                <a:latin typeface="Open Sans"/>
                <a:ea typeface="Open Sans"/>
                <a:cs typeface="Open Sans"/>
                <a:sym typeface="Open Sans"/>
              </a:defRPr>
            </a:lvl1pPr>
          </a:lstStyle>
          <a:p>
            <a:pPr/>
            <a:r>
              <a:t>Explain what problems you're trying to solve, the requirements and constraints involved, the process you will follow, how people can contribute and document your decision making.</a:t>
            </a:r>
          </a:p>
        </p:txBody>
      </p:sp>
      <p:sp>
        <p:nvSpPr>
          <p:cNvPr id="176" name="Shape 179"/>
          <p:cNvSpPr txBox="1"/>
          <p:nvPr/>
        </p:nvSpPr>
        <p:spPr>
          <a:xfrm>
            <a:off x="3441700" y="2759074"/>
            <a:ext cx="2409900" cy="135682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13000"/>
              </a:lnSpc>
              <a:defRPr sz="1100">
                <a:latin typeface="Open Sans"/>
                <a:ea typeface="Open Sans"/>
                <a:cs typeface="Open Sans"/>
                <a:sym typeface="Open Sans"/>
              </a:defRPr>
            </a:pPr>
            <a:r>
              <a:t>Engage others for feedback and collaborate throughout the decision-making process. </a:t>
            </a:r>
          </a:p>
          <a:p>
            <a:pPr>
              <a:lnSpc>
                <a:spcPct val="113000"/>
              </a:lnSpc>
            </a:pPr>
            <a:endParaRPr sz="1100">
              <a:latin typeface="Open Sans"/>
              <a:ea typeface="Open Sans"/>
              <a:cs typeface="Open Sans"/>
              <a:sym typeface="Open Sans"/>
            </a:endParaRPr>
          </a:p>
          <a:p>
            <a:pPr>
              <a:lnSpc>
                <a:spcPct val="113000"/>
              </a:lnSpc>
              <a:defRPr sz="1100">
                <a:latin typeface="Open Sans"/>
                <a:ea typeface="Open Sans"/>
                <a:cs typeface="Open Sans"/>
                <a:sym typeface="Open Sans"/>
              </a:defRPr>
            </a:pPr>
            <a:r>
              <a:t>Seek out diverse perspectives, including potential detractors.</a:t>
            </a:r>
          </a:p>
        </p:txBody>
      </p:sp>
      <p:sp>
        <p:nvSpPr>
          <p:cNvPr id="177" name="Shape 180"/>
          <p:cNvSpPr txBox="1"/>
          <p:nvPr/>
        </p:nvSpPr>
        <p:spPr>
          <a:xfrm>
            <a:off x="6218225" y="2773349"/>
            <a:ext cx="2817001" cy="221788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113000"/>
              </a:lnSpc>
              <a:defRPr sz="1100">
                <a:latin typeface="Open Sans"/>
                <a:ea typeface="Open Sans"/>
                <a:cs typeface="Open Sans"/>
                <a:sym typeface="Open Sans"/>
              </a:defRPr>
            </a:pPr>
            <a:r>
              <a:t>Think of people as with competing needs and priorities. Some people have opinions on UX while others want to talk about testing. This framework helps involve the right people at the right time.</a:t>
            </a:r>
          </a:p>
          <a:p>
            <a:pPr>
              <a:lnSpc>
                <a:spcPct val="113000"/>
              </a:lnSpc>
            </a:pPr>
            <a:endParaRPr sz="1100">
              <a:latin typeface="Open Sans"/>
              <a:ea typeface="Open Sans"/>
              <a:cs typeface="Open Sans"/>
              <a:sym typeface="Open Sans"/>
            </a:endParaRPr>
          </a:p>
          <a:p>
            <a:pPr>
              <a:lnSpc>
                <a:spcPct val="113000"/>
              </a:lnSpc>
              <a:defRPr sz="1100">
                <a:latin typeface="Open Sans"/>
                <a:ea typeface="Open Sans"/>
                <a:cs typeface="Open Sans"/>
                <a:sym typeface="Open Sans"/>
              </a:defRPr>
            </a:pPr>
            <a:r>
              <a:t>When a decision will help some community members, but disappoint others, manage relationships and expectations while getting stuff done.</a:t>
            </a:r>
          </a:p>
        </p:txBody>
      </p:sp>
      <p:sp>
        <p:nvSpPr>
          <p:cNvPr id="178" name="Shape 181"/>
          <p:cNvSpPr txBox="1"/>
          <p:nvPr>
            <p:ph type="title" idx="4294967295"/>
          </p:nvPr>
        </p:nvSpPr>
        <p:spPr>
          <a:xfrm>
            <a:off x="311699" y="445025"/>
            <a:ext cx="8520602" cy="572701"/>
          </a:xfrm>
          <a:prstGeom prst="rect">
            <a:avLst/>
          </a:prstGeom>
        </p:spPr>
        <p:txBody>
          <a:bodyPr/>
          <a:lstStyle>
            <a:lvl1pPr defTabSz="694944">
              <a:defRPr sz="2128">
                <a:latin typeface="Oswald"/>
                <a:ea typeface="Oswald"/>
                <a:cs typeface="Oswald"/>
                <a:sym typeface="Oswald"/>
              </a:defRPr>
            </a:lvl1pPr>
          </a:lstStyle>
          <a:p>
            <a:pPr/>
            <a:r>
              <a:t>What is an open decision?</a:t>
            </a:r>
          </a:p>
        </p:txBody>
      </p:sp>
      <p:pic>
        <p:nvPicPr>
          <p:cNvPr id="179" name="Shape 182" descr="Shape 182"/>
          <p:cNvPicPr>
            <a:picLocks noChangeAspect="1"/>
          </p:cNvPicPr>
          <p:nvPr/>
        </p:nvPicPr>
        <p:blipFill>
          <a:blip r:embed="rId6">
            <a:extLst/>
          </a:blip>
          <a:stretch>
            <a:fillRect/>
          </a:stretch>
        </p:blipFill>
        <p:spPr>
          <a:xfrm>
            <a:off x="4408487" y="1490661"/>
            <a:ext cx="396901" cy="6018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Neue"/>
        <a:ea typeface="Helvetica Neue"/>
        <a:cs typeface="Helvetica Neue"/>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Neue"/>
        <a:ea typeface="Helvetica Neue"/>
        <a:cs typeface="Helvetica Neue"/>
      </a:majorFont>
      <a:minorFont>
        <a:latin typeface="Helvetica"/>
        <a:ea typeface="Helvetica"/>
        <a:cs typeface="Helvetica"/>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