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eareopen.coop" TargetMode="External"/><Relationship Id="rId4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762000" y="9042399"/>
            <a:ext cx="28170982" cy="7955559"/>
          </a:xfrm>
          <a:prstGeom prst="rect">
            <a:avLst/>
          </a:prstGeom>
        </p:spPr>
        <p:txBody>
          <a:bodyPr/>
          <a:lstStyle>
            <a:lvl1pPr defTabSz="584200">
              <a:defRPr sz="30000"/>
            </a:lvl1pPr>
          </a:lstStyle>
          <a:p>
            <a:pPr/>
            <a:r>
              <a:t>Open + Co-op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spcBef>
                <a:spcPts val="2300"/>
              </a:spcBef>
              <a:defRPr sz="9800"/>
            </a:lvl1pPr>
          </a:lstStyle>
          <a:p>
            <a:pPr/>
            <a:r>
              <a:t>A force to be reckoned with?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ubTitle" sz="half" idx="1"/>
          </p:nvPr>
        </p:nvSpPr>
        <p:spPr>
          <a:xfrm>
            <a:off x="406400" y="6591300"/>
            <a:ext cx="23409871" cy="5424091"/>
          </a:xfrm>
          <a:prstGeom prst="rect">
            <a:avLst/>
          </a:prstGeom>
        </p:spPr>
        <p:txBody>
          <a:bodyPr/>
          <a:lstStyle/>
          <a:p>
            <a:pPr defTabSz="584200">
              <a:spcBef>
                <a:spcPts val="2300"/>
              </a:spcBef>
              <a:defRPr sz="10000"/>
            </a:pPr>
            <a:r>
              <a:t>Laura Hilliger | @epilepticrabbit</a:t>
            </a:r>
          </a:p>
          <a:p>
            <a:pPr defTabSz="584200">
              <a:spcBef>
                <a:spcPts val="2300"/>
              </a:spcBef>
              <a:defRPr sz="10000"/>
            </a:pPr>
            <a:r>
              <a:t>Josef Davies-Coates | @jdaviescoates</a:t>
            </a:r>
          </a:p>
        </p:txBody>
      </p:sp>
      <p:pic>
        <p:nvPicPr>
          <p:cNvPr id="170" name="weareope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350" y="1302047"/>
            <a:ext cx="6423991" cy="648823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0672401" y="12429463"/>
            <a:ext cx="882523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2400"/>
              </a:spcBef>
              <a:defRPr sz="500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http://weareopen.coop</a:t>
            </a:r>
            <a:r>
              <a:t> | </a:t>
            </a:r>
          </a:p>
        </p:txBody>
      </p:sp>
      <p:pic>
        <p:nvPicPr>
          <p:cNvPr id="17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89174" y="2696502"/>
            <a:ext cx="9435403" cy="3480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406400" y="1917699"/>
            <a:ext cx="20242610" cy="1462486"/>
          </a:xfrm>
          <a:prstGeom prst="rect">
            <a:avLst/>
          </a:prstGeom>
        </p:spPr>
        <p:txBody>
          <a:bodyPr/>
          <a:lstStyle>
            <a:lvl1pPr defTabSz="519937">
              <a:spcBef>
                <a:spcPts val="2400"/>
              </a:spcBef>
              <a:defRPr sz="10680"/>
            </a:lvl1pPr>
          </a:lstStyle>
          <a:p>
            <a:pPr/>
            <a:r>
              <a:t>open source used to be…</a:t>
            </a:r>
          </a:p>
        </p:txBody>
      </p:sp>
      <p:sp>
        <p:nvSpPr>
          <p:cNvPr id="175" name="Shape 175"/>
          <p:cNvSpPr/>
          <p:nvPr>
            <p:ph type="body" sz="half" idx="1"/>
          </p:nvPr>
        </p:nvSpPr>
        <p:spPr>
          <a:xfrm>
            <a:off x="406400" y="3289300"/>
            <a:ext cx="22706211" cy="4198243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700"/>
              </a:spcBef>
              <a:defRPr sz="6499"/>
            </a:pPr>
            <a:r>
              <a:t>kind of crappy, alternative software for poor people</a:t>
            </a:r>
          </a:p>
          <a:p>
            <a:pPr marL="431165" indent="-431165" defTabSz="566674">
              <a:spcBef>
                <a:spcPts val="2700"/>
              </a:spcBef>
              <a:defRPr sz="6499"/>
            </a:pPr>
            <a:r>
              <a:t>a hobby for nerds</a:t>
            </a:r>
          </a:p>
          <a:p>
            <a:pPr marL="431165" indent="-431165" defTabSz="566674">
              <a:spcBef>
                <a:spcPts val="2700"/>
              </a:spcBef>
              <a:defRPr sz="6499"/>
            </a:pPr>
            <a:r>
              <a:t>a crazy dream </a:t>
            </a:r>
          </a:p>
        </p:txBody>
      </p:sp>
      <p:sp>
        <p:nvSpPr>
          <p:cNvPr id="176" name="Shape 176"/>
          <p:cNvSpPr/>
          <p:nvPr/>
        </p:nvSpPr>
        <p:spPr>
          <a:xfrm>
            <a:off x="406400" y="304800"/>
            <a:ext cx="2238791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320" sz="6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 little background</a:t>
            </a:r>
          </a:p>
        </p:txBody>
      </p:sp>
      <p:sp>
        <p:nvSpPr>
          <p:cNvPr id="177" name="Shape 177"/>
          <p:cNvSpPr/>
          <p:nvPr/>
        </p:nvSpPr>
        <p:spPr>
          <a:xfrm>
            <a:off x="406400" y="7823200"/>
            <a:ext cx="21450697" cy="1462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19937">
              <a:lnSpc>
                <a:spcPct val="80000"/>
              </a:lnSpc>
              <a:spcBef>
                <a:spcPts val="2400"/>
              </a:spcBef>
              <a:defRPr cap="all" sz="106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Co-ops were</a:t>
            </a:r>
          </a:p>
        </p:txBody>
      </p:sp>
      <p:sp>
        <p:nvSpPr>
          <p:cNvPr id="178" name="Shape 178"/>
          <p:cNvSpPr/>
          <p:nvPr/>
        </p:nvSpPr>
        <p:spPr>
          <a:xfrm>
            <a:off x="331390" y="9105900"/>
            <a:ext cx="23411856" cy="597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6700"/>
            </a:pPr>
            <a:r>
              <a:t>kind of radical business form for people who wore sandals</a:t>
            </a:r>
          </a:p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6700"/>
            </a:pPr>
            <a:r>
              <a:t>grocery stores that sold a lot of whole grain products</a:t>
            </a:r>
          </a:p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6700"/>
            </a:pPr>
            <a:r>
              <a:t>a crazy dream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E-Waste_Landfil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178" r="0" b="217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9930">
              <a:defRPr sz="26058"/>
            </a:lvl1pPr>
          </a:lstStyle>
          <a:p>
            <a:pPr/>
            <a:r>
              <a:t>300 billion</a:t>
            </a:r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11048999" y="7463829"/>
            <a:ext cx="12572998" cy="1070571"/>
          </a:xfrm>
          <a:prstGeom prst="rect">
            <a:avLst/>
          </a:prstGeom>
        </p:spPr>
        <p:txBody>
          <a:bodyPr/>
          <a:lstStyle>
            <a:lvl1pPr defTabSz="660400">
              <a:spcBef>
                <a:spcPts val="2500"/>
              </a:spcBef>
              <a:defRPr sz="6160"/>
            </a:lvl1pPr>
          </a:lstStyle>
          <a:p>
            <a:pPr/>
            <a:r>
              <a:t>the software industry is worth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762000" y="9093200"/>
            <a:ext cx="22860000" cy="3810000"/>
          </a:xfrm>
          <a:prstGeom prst="rect">
            <a:avLst/>
          </a:prstGeom>
        </p:spPr>
        <p:txBody>
          <a:bodyPr/>
          <a:lstStyle/>
          <a:p>
            <a:pPr defTabSz="396239">
              <a:defRPr sz="14544"/>
            </a:pPr>
            <a:r>
              <a:t>78% of Companies 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rPr>
              <a:t>run</a:t>
            </a:r>
            <a:r>
              <a:t> on #FOSS Technologies</a:t>
            </a:r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xfrm>
            <a:off x="762000" y="6045200"/>
            <a:ext cx="22860000" cy="2540000"/>
          </a:xfrm>
          <a:prstGeom prst="rect">
            <a:avLst/>
          </a:prstGeom>
        </p:spPr>
        <p:txBody>
          <a:bodyPr/>
          <a:lstStyle/>
          <a:p>
            <a:pPr/>
            <a:r>
              <a:t>Only 3% of companies don’t use #FOSS at all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92350" y="-215900"/>
            <a:ext cx="9436100" cy="708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914400" y="1164728"/>
            <a:ext cx="12960549" cy="52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30200">
              <a:lnSpc>
                <a:spcPct val="80000"/>
              </a:lnSpc>
              <a:spcBef>
                <a:spcPts val="0"/>
              </a:spcBef>
              <a:defRPr cap="all" sz="1212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Future of Open Source Survey received over 1300 responses and revealed that corporate open source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defRPr sz="25149"/>
            </a:lvl1pPr>
          </a:lstStyle>
          <a:p>
            <a:pPr/>
            <a:r>
              <a:t>250 million</a:t>
            </a:r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11049000" y="7463829"/>
            <a:ext cx="12572997" cy="1070571"/>
          </a:xfrm>
          <a:prstGeom prst="rect">
            <a:avLst/>
          </a:prstGeom>
        </p:spPr>
        <p:txBody>
          <a:bodyPr/>
          <a:lstStyle>
            <a:lvl1pPr defTabSz="701675">
              <a:spcBef>
                <a:spcPts val="2700"/>
              </a:spcBef>
              <a:defRPr sz="6545"/>
            </a:lvl1pPr>
          </a:lstStyle>
          <a:p>
            <a:pPr/>
            <a:r>
              <a:t>Co-ops worldwide employ</a:t>
            </a:r>
          </a:p>
        </p:txBody>
      </p:sp>
      <p:pic>
        <p:nvPicPr>
          <p:cNvPr id="191" name="coop-funn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889" y="12700"/>
            <a:ext cx="9838766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762000" y="9093200"/>
            <a:ext cx="22860000" cy="3810000"/>
          </a:xfrm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2.2 trillion turnover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762000" y="6045200"/>
            <a:ext cx="22860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the largest 300 co-operatives had a</a:t>
            </a:r>
          </a:p>
        </p:txBody>
      </p:sp>
      <p:sp>
        <p:nvSpPr>
          <p:cNvPr id="195" name="Shape 195"/>
          <p:cNvSpPr/>
          <p:nvPr/>
        </p:nvSpPr>
        <p:spPr>
          <a:xfrm>
            <a:off x="762000" y="1875928"/>
            <a:ext cx="12960549" cy="52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12750">
              <a:lnSpc>
                <a:spcPct val="80000"/>
              </a:lnSpc>
              <a:spcBef>
                <a:spcPts val="0"/>
              </a:spcBef>
              <a:defRPr cap="all" sz="1515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2014 The World Co-operative Monitor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2700" y="1676400"/>
            <a:ext cx="7188200" cy="386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forcetoreckonwith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70" y="85526"/>
            <a:ext cx="24282260" cy="13544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